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2" r:id="rId25"/>
    <p:sldId id="283" r:id="rId26"/>
    <p:sldId id="284" r:id="rId27"/>
    <p:sldId id="285" r:id="rId28"/>
    <p:sldId id="286" r:id="rId29"/>
    <p:sldId id="278"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30"/>
    <p:restoredTop sz="96281"/>
  </p:normalViewPr>
  <p:slideViewPr>
    <p:cSldViewPr snapToGrid="0" snapToObjects="1">
      <p:cViewPr varScale="1">
        <p:scale>
          <a:sx n="123" d="100"/>
          <a:sy n="123" d="100"/>
        </p:scale>
        <p:origin x="21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057F82-32DA-454B-9727-DE6985C5E44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95792EA-5A70-5746-AD7C-58206CB45F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27B5E8F-82D3-4242-8D3B-C31F08BB5B88}"/>
              </a:ext>
            </a:extLst>
          </p:cNvPr>
          <p:cNvSpPr>
            <a:spLocks noGrp="1"/>
          </p:cNvSpPr>
          <p:nvPr>
            <p:ph type="dt" sz="half" idx="10"/>
          </p:nvPr>
        </p:nvSpPr>
        <p:spPr/>
        <p:txBody>
          <a:bodyPr/>
          <a:lstStyle/>
          <a:p>
            <a:fld id="{E27413DF-C5BB-764B-B1D8-36E0163C7D0D}" type="datetimeFigureOut">
              <a:rPr lang="tr-TR" smtClean="0"/>
              <a:t>6.08.2021</a:t>
            </a:fld>
            <a:endParaRPr lang="tr-TR"/>
          </a:p>
        </p:txBody>
      </p:sp>
      <p:sp>
        <p:nvSpPr>
          <p:cNvPr id="5" name="Alt Bilgi Yer Tutucusu 4">
            <a:extLst>
              <a:ext uri="{FF2B5EF4-FFF2-40B4-BE49-F238E27FC236}">
                <a16:creationId xmlns:a16="http://schemas.microsoft.com/office/drawing/2014/main" id="{FBC6CE05-6C61-F043-B1CD-E4232ABB5E4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311B766-B4C3-AD44-93DA-419F2C7722DC}"/>
              </a:ext>
            </a:extLst>
          </p:cNvPr>
          <p:cNvSpPr>
            <a:spLocks noGrp="1"/>
          </p:cNvSpPr>
          <p:nvPr>
            <p:ph type="sldNum" sz="quarter" idx="12"/>
          </p:nvPr>
        </p:nvSpPr>
        <p:spPr/>
        <p:txBody>
          <a:bodyPr/>
          <a:lstStyle/>
          <a:p>
            <a:fld id="{B0F99473-E6F3-A54B-9241-FB56FD7B1EE0}" type="slidenum">
              <a:rPr lang="tr-TR" smtClean="0"/>
              <a:t>‹#›</a:t>
            </a:fld>
            <a:endParaRPr lang="tr-TR"/>
          </a:p>
        </p:txBody>
      </p:sp>
    </p:spTree>
    <p:extLst>
      <p:ext uri="{BB962C8B-B14F-4D97-AF65-F5344CB8AC3E}">
        <p14:creationId xmlns:p14="http://schemas.microsoft.com/office/powerpoint/2010/main" val="228660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2063D9-5443-0049-8DEB-42B695E1663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4968FA1-E43E-AA44-AB4D-F05946B2BA4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74C5E8C-DC5C-D249-9748-17680E90831E}"/>
              </a:ext>
            </a:extLst>
          </p:cNvPr>
          <p:cNvSpPr>
            <a:spLocks noGrp="1"/>
          </p:cNvSpPr>
          <p:nvPr>
            <p:ph type="dt" sz="half" idx="10"/>
          </p:nvPr>
        </p:nvSpPr>
        <p:spPr/>
        <p:txBody>
          <a:bodyPr/>
          <a:lstStyle/>
          <a:p>
            <a:fld id="{E27413DF-C5BB-764B-B1D8-36E0163C7D0D}" type="datetimeFigureOut">
              <a:rPr lang="tr-TR" smtClean="0"/>
              <a:t>6.08.2021</a:t>
            </a:fld>
            <a:endParaRPr lang="tr-TR"/>
          </a:p>
        </p:txBody>
      </p:sp>
      <p:sp>
        <p:nvSpPr>
          <p:cNvPr id="5" name="Alt Bilgi Yer Tutucusu 4">
            <a:extLst>
              <a:ext uri="{FF2B5EF4-FFF2-40B4-BE49-F238E27FC236}">
                <a16:creationId xmlns:a16="http://schemas.microsoft.com/office/drawing/2014/main" id="{F4D93A42-BC7C-F34F-B8F2-C22EAA3AE51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8E27F67-66FA-B644-B140-272D90725EA9}"/>
              </a:ext>
            </a:extLst>
          </p:cNvPr>
          <p:cNvSpPr>
            <a:spLocks noGrp="1"/>
          </p:cNvSpPr>
          <p:nvPr>
            <p:ph type="sldNum" sz="quarter" idx="12"/>
          </p:nvPr>
        </p:nvSpPr>
        <p:spPr/>
        <p:txBody>
          <a:bodyPr/>
          <a:lstStyle/>
          <a:p>
            <a:fld id="{B0F99473-E6F3-A54B-9241-FB56FD7B1EE0}" type="slidenum">
              <a:rPr lang="tr-TR" smtClean="0"/>
              <a:t>‹#›</a:t>
            </a:fld>
            <a:endParaRPr lang="tr-TR"/>
          </a:p>
        </p:txBody>
      </p:sp>
    </p:spTree>
    <p:extLst>
      <p:ext uri="{BB962C8B-B14F-4D97-AF65-F5344CB8AC3E}">
        <p14:creationId xmlns:p14="http://schemas.microsoft.com/office/powerpoint/2010/main" val="235847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3726BAA-6117-CE4B-9742-68316CA44AB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8D86A50F-C412-7946-B296-F07B4676788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18B8D53-4DFA-6A41-A1A6-A3F4ECFD802E}"/>
              </a:ext>
            </a:extLst>
          </p:cNvPr>
          <p:cNvSpPr>
            <a:spLocks noGrp="1"/>
          </p:cNvSpPr>
          <p:nvPr>
            <p:ph type="dt" sz="half" idx="10"/>
          </p:nvPr>
        </p:nvSpPr>
        <p:spPr/>
        <p:txBody>
          <a:bodyPr/>
          <a:lstStyle/>
          <a:p>
            <a:fld id="{E27413DF-C5BB-764B-B1D8-36E0163C7D0D}" type="datetimeFigureOut">
              <a:rPr lang="tr-TR" smtClean="0"/>
              <a:t>6.08.2021</a:t>
            </a:fld>
            <a:endParaRPr lang="tr-TR"/>
          </a:p>
        </p:txBody>
      </p:sp>
      <p:sp>
        <p:nvSpPr>
          <p:cNvPr id="5" name="Alt Bilgi Yer Tutucusu 4">
            <a:extLst>
              <a:ext uri="{FF2B5EF4-FFF2-40B4-BE49-F238E27FC236}">
                <a16:creationId xmlns:a16="http://schemas.microsoft.com/office/drawing/2014/main" id="{40CFF18F-27A1-414D-8BF6-82073BC087A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B9AEEB9-2245-AA43-AB16-68F59F28362B}"/>
              </a:ext>
            </a:extLst>
          </p:cNvPr>
          <p:cNvSpPr>
            <a:spLocks noGrp="1"/>
          </p:cNvSpPr>
          <p:nvPr>
            <p:ph type="sldNum" sz="quarter" idx="12"/>
          </p:nvPr>
        </p:nvSpPr>
        <p:spPr/>
        <p:txBody>
          <a:bodyPr/>
          <a:lstStyle/>
          <a:p>
            <a:fld id="{B0F99473-E6F3-A54B-9241-FB56FD7B1EE0}" type="slidenum">
              <a:rPr lang="tr-TR" smtClean="0"/>
              <a:t>‹#›</a:t>
            </a:fld>
            <a:endParaRPr lang="tr-TR"/>
          </a:p>
        </p:txBody>
      </p:sp>
    </p:spTree>
    <p:extLst>
      <p:ext uri="{BB962C8B-B14F-4D97-AF65-F5344CB8AC3E}">
        <p14:creationId xmlns:p14="http://schemas.microsoft.com/office/powerpoint/2010/main" val="1126055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8E4202-10B9-824E-9C7A-701E745BDC6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D9256C7-3E1A-5F41-8767-E436089FC04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B38D607-D90B-654E-9209-B7507A071464}"/>
              </a:ext>
            </a:extLst>
          </p:cNvPr>
          <p:cNvSpPr>
            <a:spLocks noGrp="1"/>
          </p:cNvSpPr>
          <p:nvPr>
            <p:ph type="dt" sz="half" idx="10"/>
          </p:nvPr>
        </p:nvSpPr>
        <p:spPr/>
        <p:txBody>
          <a:bodyPr/>
          <a:lstStyle/>
          <a:p>
            <a:fld id="{E27413DF-C5BB-764B-B1D8-36E0163C7D0D}" type="datetimeFigureOut">
              <a:rPr lang="tr-TR" smtClean="0"/>
              <a:t>6.08.2021</a:t>
            </a:fld>
            <a:endParaRPr lang="tr-TR"/>
          </a:p>
        </p:txBody>
      </p:sp>
      <p:sp>
        <p:nvSpPr>
          <p:cNvPr id="5" name="Alt Bilgi Yer Tutucusu 4">
            <a:extLst>
              <a:ext uri="{FF2B5EF4-FFF2-40B4-BE49-F238E27FC236}">
                <a16:creationId xmlns:a16="http://schemas.microsoft.com/office/drawing/2014/main" id="{A9091712-83A5-E04D-87B9-4E0630841D5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D4D748B-B732-B445-A32B-F9E16B56F088}"/>
              </a:ext>
            </a:extLst>
          </p:cNvPr>
          <p:cNvSpPr>
            <a:spLocks noGrp="1"/>
          </p:cNvSpPr>
          <p:nvPr>
            <p:ph type="sldNum" sz="quarter" idx="12"/>
          </p:nvPr>
        </p:nvSpPr>
        <p:spPr/>
        <p:txBody>
          <a:bodyPr/>
          <a:lstStyle/>
          <a:p>
            <a:fld id="{B0F99473-E6F3-A54B-9241-FB56FD7B1EE0}" type="slidenum">
              <a:rPr lang="tr-TR" smtClean="0"/>
              <a:t>‹#›</a:t>
            </a:fld>
            <a:endParaRPr lang="tr-TR"/>
          </a:p>
        </p:txBody>
      </p:sp>
    </p:spTree>
    <p:extLst>
      <p:ext uri="{BB962C8B-B14F-4D97-AF65-F5344CB8AC3E}">
        <p14:creationId xmlns:p14="http://schemas.microsoft.com/office/powerpoint/2010/main" val="409023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264559-B67A-A841-9548-A1311CFD244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61DA8A1-9946-2445-B6BD-F3C59CF89E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6A44E20-4968-604C-B58D-EDA6697D8071}"/>
              </a:ext>
            </a:extLst>
          </p:cNvPr>
          <p:cNvSpPr>
            <a:spLocks noGrp="1"/>
          </p:cNvSpPr>
          <p:nvPr>
            <p:ph type="dt" sz="half" idx="10"/>
          </p:nvPr>
        </p:nvSpPr>
        <p:spPr/>
        <p:txBody>
          <a:bodyPr/>
          <a:lstStyle/>
          <a:p>
            <a:fld id="{E27413DF-C5BB-764B-B1D8-36E0163C7D0D}" type="datetimeFigureOut">
              <a:rPr lang="tr-TR" smtClean="0"/>
              <a:t>6.08.2021</a:t>
            </a:fld>
            <a:endParaRPr lang="tr-TR"/>
          </a:p>
        </p:txBody>
      </p:sp>
      <p:sp>
        <p:nvSpPr>
          <p:cNvPr id="5" name="Alt Bilgi Yer Tutucusu 4">
            <a:extLst>
              <a:ext uri="{FF2B5EF4-FFF2-40B4-BE49-F238E27FC236}">
                <a16:creationId xmlns:a16="http://schemas.microsoft.com/office/drawing/2014/main" id="{F6D56624-1D1E-DB42-9A85-6A4DAFA5B76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603F0A-A517-7C41-9B40-ABE748473D76}"/>
              </a:ext>
            </a:extLst>
          </p:cNvPr>
          <p:cNvSpPr>
            <a:spLocks noGrp="1"/>
          </p:cNvSpPr>
          <p:nvPr>
            <p:ph type="sldNum" sz="quarter" idx="12"/>
          </p:nvPr>
        </p:nvSpPr>
        <p:spPr/>
        <p:txBody>
          <a:bodyPr/>
          <a:lstStyle/>
          <a:p>
            <a:fld id="{B0F99473-E6F3-A54B-9241-FB56FD7B1EE0}" type="slidenum">
              <a:rPr lang="tr-TR" smtClean="0"/>
              <a:t>‹#›</a:t>
            </a:fld>
            <a:endParaRPr lang="tr-TR"/>
          </a:p>
        </p:txBody>
      </p:sp>
    </p:spTree>
    <p:extLst>
      <p:ext uri="{BB962C8B-B14F-4D97-AF65-F5344CB8AC3E}">
        <p14:creationId xmlns:p14="http://schemas.microsoft.com/office/powerpoint/2010/main" val="339146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117BBE-86B1-7A43-8644-3DB53FCD044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E69A317-6814-E34A-A2DD-22178E04B2A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ACD6763-3B68-534B-956E-56045BB6000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135F411-3250-F34D-8A40-614F46CC16EB}"/>
              </a:ext>
            </a:extLst>
          </p:cNvPr>
          <p:cNvSpPr>
            <a:spLocks noGrp="1"/>
          </p:cNvSpPr>
          <p:nvPr>
            <p:ph type="dt" sz="half" idx="10"/>
          </p:nvPr>
        </p:nvSpPr>
        <p:spPr/>
        <p:txBody>
          <a:bodyPr/>
          <a:lstStyle/>
          <a:p>
            <a:fld id="{E27413DF-C5BB-764B-B1D8-36E0163C7D0D}" type="datetimeFigureOut">
              <a:rPr lang="tr-TR" smtClean="0"/>
              <a:t>6.08.2021</a:t>
            </a:fld>
            <a:endParaRPr lang="tr-TR"/>
          </a:p>
        </p:txBody>
      </p:sp>
      <p:sp>
        <p:nvSpPr>
          <p:cNvPr id="6" name="Alt Bilgi Yer Tutucusu 5">
            <a:extLst>
              <a:ext uri="{FF2B5EF4-FFF2-40B4-BE49-F238E27FC236}">
                <a16:creationId xmlns:a16="http://schemas.microsoft.com/office/drawing/2014/main" id="{1DBF14B3-503B-4844-B83B-3B7EC22AF0D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985CD79-4411-A54A-94DB-C7121301EEBC}"/>
              </a:ext>
            </a:extLst>
          </p:cNvPr>
          <p:cNvSpPr>
            <a:spLocks noGrp="1"/>
          </p:cNvSpPr>
          <p:nvPr>
            <p:ph type="sldNum" sz="quarter" idx="12"/>
          </p:nvPr>
        </p:nvSpPr>
        <p:spPr/>
        <p:txBody>
          <a:bodyPr/>
          <a:lstStyle/>
          <a:p>
            <a:fld id="{B0F99473-E6F3-A54B-9241-FB56FD7B1EE0}" type="slidenum">
              <a:rPr lang="tr-TR" smtClean="0"/>
              <a:t>‹#›</a:t>
            </a:fld>
            <a:endParaRPr lang="tr-TR"/>
          </a:p>
        </p:txBody>
      </p:sp>
    </p:spTree>
    <p:extLst>
      <p:ext uri="{BB962C8B-B14F-4D97-AF65-F5344CB8AC3E}">
        <p14:creationId xmlns:p14="http://schemas.microsoft.com/office/powerpoint/2010/main" val="127538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A6BC3-7474-E34F-8FE6-DB573FBE778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C64CC96-9D29-7A48-A374-91446C444A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9A83666-1CA6-C94B-8235-90685B32954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CC4A650-149E-9D48-975E-2B08C9380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D67C76-CF7A-474B-8A45-105BE4A474A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84E88F4-039C-7A42-A490-8E5C15AC0ED9}"/>
              </a:ext>
            </a:extLst>
          </p:cNvPr>
          <p:cNvSpPr>
            <a:spLocks noGrp="1"/>
          </p:cNvSpPr>
          <p:nvPr>
            <p:ph type="dt" sz="half" idx="10"/>
          </p:nvPr>
        </p:nvSpPr>
        <p:spPr/>
        <p:txBody>
          <a:bodyPr/>
          <a:lstStyle/>
          <a:p>
            <a:fld id="{E27413DF-C5BB-764B-B1D8-36E0163C7D0D}" type="datetimeFigureOut">
              <a:rPr lang="tr-TR" smtClean="0"/>
              <a:t>6.08.2021</a:t>
            </a:fld>
            <a:endParaRPr lang="tr-TR"/>
          </a:p>
        </p:txBody>
      </p:sp>
      <p:sp>
        <p:nvSpPr>
          <p:cNvPr id="8" name="Alt Bilgi Yer Tutucusu 7">
            <a:extLst>
              <a:ext uri="{FF2B5EF4-FFF2-40B4-BE49-F238E27FC236}">
                <a16:creationId xmlns:a16="http://schemas.microsoft.com/office/drawing/2014/main" id="{6B381A27-3B14-8B45-99D3-07F0F3AC3148}"/>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F775F81-2E8A-6943-B064-E61A7D8300D0}"/>
              </a:ext>
            </a:extLst>
          </p:cNvPr>
          <p:cNvSpPr>
            <a:spLocks noGrp="1"/>
          </p:cNvSpPr>
          <p:nvPr>
            <p:ph type="sldNum" sz="quarter" idx="12"/>
          </p:nvPr>
        </p:nvSpPr>
        <p:spPr/>
        <p:txBody>
          <a:bodyPr/>
          <a:lstStyle/>
          <a:p>
            <a:fld id="{B0F99473-E6F3-A54B-9241-FB56FD7B1EE0}" type="slidenum">
              <a:rPr lang="tr-TR" smtClean="0"/>
              <a:t>‹#›</a:t>
            </a:fld>
            <a:endParaRPr lang="tr-TR"/>
          </a:p>
        </p:txBody>
      </p:sp>
    </p:spTree>
    <p:extLst>
      <p:ext uri="{BB962C8B-B14F-4D97-AF65-F5344CB8AC3E}">
        <p14:creationId xmlns:p14="http://schemas.microsoft.com/office/powerpoint/2010/main" val="395452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1E5D4D-DF10-0641-9049-4C29AD109BE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9C9C142-EEA6-2946-B551-0AEEBADBE4FF}"/>
              </a:ext>
            </a:extLst>
          </p:cNvPr>
          <p:cNvSpPr>
            <a:spLocks noGrp="1"/>
          </p:cNvSpPr>
          <p:nvPr>
            <p:ph type="dt" sz="half" idx="10"/>
          </p:nvPr>
        </p:nvSpPr>
        <p:spPr/>
        <p:txBody>
          <a:bodyPr/>
          <a:lstStyle/>
          <a:p>
            <a:fld id="{E27413DF-C5BB-764B-B1D8-36E0163C7D0D}" type="datetimeFigureOut">
              <a:rPr lang="tr-TR" smtClean="0"/>
              <a:t>6.08.2021</a:t>
            </a:fld>
            <a:endParaRPr lang="tr-TR"/>
          </a:p>
        </p:txBody>
      </p:sp>
      <p:sp>
        <p:nvSpPr>
          <p:cNvPr id="4" name="Alt Bilgi Yer Tutucusu 3">
            <a:extLst>
              <a:ext uri="{FF2B5EF4-FFF2-40B4-BE49-F238E27FC236}">
                <a16:creationId xmlns:a16="http://schemas.microsoft.com/office/drawing/2014/main" id="{2BEE799A-AA7B-0D45-8355-7DF3B5FD17A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FE58CDFA-9B79-AA45-AC95-B0D716058202}"/>
              </a:ext>
            </a:extLst>
          </p:cNvPr>
          <p:cNvSpPr>
            <a:spLocks noGrp="1"/>
          </p:cNvSpPr>
          <p:nvPr>
            <p:ph type="sldNum" sz="quarter" idx="12"/>
          </p:nvPr>
        </p:nvSpPr>
        <p:spPr/>
        <p:txBody>
          <a:bodyPr/>
          <a:lstStyle/>
          <a:p>
            <a:fld id="{B0F99473-E6F3-A54B-9241-FB56FD7B1EE0}" type="slidenum">
              <a:rPr lang="tr-TR" smtClean="0"/>
              <a:t>‹#›</a:t>
            </a:fld>
            <a:endParaRPr lang="tr-TR"/>
          </a:p>
        </p:txBody>
      </p:sp>
    </p:spTree>
    <p:extLst>
      <p:ext uri="{BB962C8B-B14F-4D97-AF65-F5344CB8AC3E}">
        <p14:creationId xmlns:p14="http://schemas.microsoft.com/office/powerpoint/2010/main" val="277678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5D0AE09-D139-294D-A746-DC77A4A85639}"/>
              </a:ext>
            </a:extLst>
          </p:cNvPr>
          <p:cNvSpPr>
            <a:spLocks noGrp="1"/>
          </p:cNvSpPr>
          <p:nvPr>
            <p:ph type="dt" sz="half" idx="10"/>
          </p:nvPr>
        </p:nvSpPr>
        <p:spPr/>
        <p:txBody>
          <a:bodyPr/>
          <a:lstStyle/>
          <a:p>
            <a:fld id="{E27413DF-C5BB-764B-B1D8-36E0163C7D0D}" type="datetimeFigureOut">
              <a:rPr lang="tr-TR" smtClean="0"/>
              <a:t>6.08.2021</a:t>
            </a:fld>
            <a:endParaRPr lang="tr-TR"/>
          </a:p>
        </p:txBody>
      </p:sp>
      <p:sp>
        <p:nvSpPr>
          <p:cNvPr id="3" name="Alt Bilgi Yer Tutucusu 2">
            <a:extLst>
              <a:ext uri="{FF2B5EF4-FFF2-40B4-BE49-F238E27FC236}">
                <a16:creationId xmlns:a16="http://schemas.microsoft.com/office/drawing/2014/main" id="{CDC989F9-4984-234F-8C68-2DB7619B7EFC}"/>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EBECCD8-9CA5-8F44-9CC2-7599CCB51F8F}"/>
              </a:ext>
            </a:extLst>
          </p:cNvPr>
          <p:cNvSpPr>
            <a:spLocks noGrp="1"/>
          </p:cNvSpPr>
          <p:nvPr>
            <p:ph type="sldNum" sz="quarter" idx="12"/>
          </p:nvPr>
        </p:nvSpPr>
        <p:spPr/>
        <p:txBody>
          <a:bodyPr/>
          <a:lstStyle/>
          <a:p>
            <a:fld id="{B0F99473-E6F3-A54B-9241-FB56FD7B1EE0}" type="slidenum">
              <a:rPr lang="tr-TR" smtClean="0"/>
              <a:t>‹#›</a:t>
            </a:fld>
            <a:endParaRPr lang="tr-TR"/>
          </a:p>
        </p:txBody>
      </p:sp>
    </p:spTree>
    <p:extLst>
      <p:ext uri="{BB962C8B-B14F-4D97-AF65-F5344CB8AC3E}">
        <p14:creationId xmlns:p14="http://schemas.microsoft.com/office/powerpoint/2010/main" val="326114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DD09CF-5892-8749-8FDD-C33FF3EFFA2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57DF487-8D4C-D740-A152-6308EC552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5D27966-DCF6-CE45-B00B-00FEE8D5D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DBF894F-8C79-1440-A1D1-B546F65A3FF9}"/>
              </a:ext>
            </a:extLst>
          </p:cNvPr>
          <p:cNvSpPr>
            <a:spLocks noGrp="1"/>
          </p:cNvSpPr>
          <p:nvPr>
            <p:ph type="dt" sz="half" idx="10"/>
          </p:nvPr>
        </p:nvSpPr>
        <p:spPr/>
        <p:txBody>
          <a:bodyPr/>
          <a:lstStyle/>
          <a:p>
            <a:fld id="{E27413DF-C5BB-764B-B1D8-36E0163C7D0D}" type="datetimeFigureOut">
              <a:rPr lang="tr-TR" smtClean="0"/>
              <a:t>6.08.2021</a:t>
            </a:fld>
            <a:endParaRPr lang="tr-TR"/>
          </a:p>
        </p:txBody>
      </p:sp>
      <p:sp>
        <p:nvSpPr>
          <p:cNvPr id="6" name="Alt Bilgi Yer Tutucusu 5">
            <a:extLst>
              <a:ext uri="{FF2B5EF4-FFF2-40B4-BE49-F238E27FC236}">
                <a16:creationId xmlns:a16="http://schemas.microsoft.com/office/drawing/2014/main" id="{94256218-169E-CC4A-802E-32493FE8A9E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D410573-BD3B-C74B-AF3C-7BE6B581606B}"/>
              </a:ext>
            </a:extLst>
          </p:cNvPr>
          <p:cNvSpPr>
            <a:spLocks noGrp="1"/>
          </p:cNvSpPr>
          <p:nvPr>
            <p:ph type="sldNum" sz="quarter" idx="12"/>
          </p:nvPr>
        </p:nvSpPr>
        <p:spPr/>
        <p:txBody>
          <a:bodyPr/>
          <a:lstStyle/>
          <a:p>
            <a:fld id="{B0F99473-E6F3-A54B-9241-FB56FD7B1EE0}" type="slidenum">
              <a:rPr lang="tr-TR" smtClean="0"/>
              <a:t>‹#›</a:t>
            </a:fld>
            <a:endParaRPr lang="tr-TR"/>
          </a:p>
        </p:txBody>
      </p:sp>
    </p:spTree>
    <p:extLst>
      <p:ext uri="{BB962C8B-B14F-4D97-AF65-F5344CB8AC3E}">
        <p14:creationId xmlns:p14="http://schemas.microsoft.com/office/powerpoint/2010/main" val="239951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044FCC-3F52-EA48-943D-3ADE741B303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CBF8E3B-78FC-8247-A277-40DAB9483E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655A11D-E5B0-7E42-BB15-176548EEA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69DB73F-CD9B-994E-8E63-E59A0EB99B24}"/>
              </a:ext>
            </a:extLst>
          </p:cNvPr>
          <p:cNvSpPr>
            <a:spLocks noGrp="1"/>
          </p:cNvSpPr>
          <p:nvPr>
            <p:ph type="dt" sz="half" idx="10"/>
          </p:nvPr>
        </p:nvSpPr>
        <p:spPr/>
        <p:txBody>
          <a:bodyPr/>
          <a:lstStyle/>
          <a:p>
            <a:fld id="{E27413DF-C5BB-764B-B1D8-36E0163C7D0D}" type="datetimeFigureOut">
              <a:rPr lang="tr-TR" smtClean="0"/>
              <a:t>6.08.2021</a:t>
            </a:fld>
            <a:endParaRPr lang="tr-TR"/>
          </a:p>
        </p:txBody>
      </p:sp>
      <p:sp>
        <p:nvSpPr>
          <p:cNvPr id="6" name="Alt Bilgi Yer Tutucusu 5">
            <a:extLst>
              <a:ext uri="{FF2B5EF4-FFF2-40B4-BE49-F238E27FC236}">
                <a16:creationId xmlns:a16="http://schemas.microsoft.com/office/drawing/2014/main" id="{75AF7856-BFB4-7042-84B2-4D710622085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2369D6A-C83A-DC44-9CE8-D98F82E5990D}"/>
              </a:ext>
            </a:extLst>
          </p:cNvPr>
          <p:cNvSpPr>
            <a:spLocks noGrp="1"/>
          </p:cNvSpPr>
          <p:nvPr>
            <p:ph type="sldNum" sz="quarter" idx="12"/>
          </p:nvPr>
        </p:nvSpPr>
        <p:spPr/>
        <p:txBody>
          <a:bodyPr/>
          <a:lstStyle/>
          <a:p>
            <a:fld id="{B0F99473-E6F3-A54B-9241-FB56FD7B1EE0}" type="slidenum">
              <a:rPr lang="tr-TR" smtClean="0"/>
              <a:t>‹#›</a:t>
            </a:fld>
            <a:endParaRPr lang="tr-TR"/>
          </a:p>
        </p:txBody>
      </p:sp>
    </p:spTree>
    <p:extLst>
      <p:ext uri="{BB962C8B-B14F-4D97-AF65-F5344CB8AC3E}">
        <p14:creationId xmlns:p14="http://schemas.microsoft.com/office/powerpoint/2010/main" val="2178385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83A57AE9-45D9-B643-A9D5-A8A728A2DB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A0507F5-5AA8-EC45-AD25-72FD47202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0E1FDC9-6AC7-BD42-956B-A76BDB8D19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413DF-C5BB-764B-B1D8-36E0163C7D0D}" type="datetimeFigureOut">
              <a:rPr lang="tr-TR" smtClean="0"/>
              <a:t>6.08.2021</a:t>
            </a:fld>
            <a:endParaRPr lang="tr-TR"/>
          </a:p>
        </p:txBody>
      </p:sp>
      <p:sp>
        <p:nvSpPr>
          <p:cNvPr id="5" name="Alt Bilgi Yer Tutucusu 4">
            <a:extLst>
              <a:ext uri="{FF2B5EF4-FFF2-40B4-BE49-F238E27FC236}">
                <a16:creationId xmlns:a16="http://schemas.microsoft.com/office/drawing/2014/main" id="{C1FF0EC8-BF42-614D-B20B-982373EA74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D0F3A360-BA66-574D-9557-DF3C673526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F99473-E6F3-A54B-9241-FB56FD7B1EE0}" type="slidenum">
              <a:rPr lang="tr-TR" smtClean="0"/>
              <a:t>‹#›</a:t>
            </a:fld>
            <a:endParaRPr lang="tr-TR"/>
          </a:p>
        </p:txBody>
      </p:sp>
    </p:spTree>
    <p:extLst>
      <p:ext uri="{BB962C8B-B14F-4D97-AF65-F5344CB8AC3E}">
        <p14:creationId xmlns:p14="http://schemas.microsoft.com/office/powerpoint/2010/main" val="4183344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ergipark.org.tr/tr/pub/gazimmfd/issue/6679/8823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68C948-07C4-0D48-8EFD-00A86B69DE35}"/>
              </a:ext>
            </a:extLst>
          </p:cNvPr>
          <p:cNvSpPr>
            <a:spLocks noGrp="1"/>
          </p:cNvSpPr>
          <p:nvPr>
            <p:ph type="ctrTitle"/>
          </p:nvPr>
        </p:nvSpPr>
        <p:spPr>
          <a:xfrm>
            <a:off x="1524000" y="2416629"/>
            <a:ext cx="9144000" cy="1012371"/>
          </a:xfrm>
        </p:spPr>
        <p:txBody>
          <a:bodyPr>
            <a:noAutofit/>
          </a:bodyPr>
          <a:lstStyle/>
          <a:p>
            <a:r>
              <a:rPr lang="tr-TR" sz="8000" dirty="0"/>
              <a:t>Akıllı Kontrol Sistemleri</a:t>
            </a:r>
          </a:p>
        </p:txBody>
      </p:sp>
      <p:sp>
        <p:nvSpPr>
          <p:cNvPr id="3" name="Alt Başlık 2">
            <a:extLst>
              <a:ext uri="{FF2B5EF4-FFF2-40B4-BE49-F238E27FC236}">
                <a16:creationId xmlns:a16="http://schemas.microsoft.com/office/drawing/2014/main" id="{8F9FF613-DAED-684A-B2DF-3A09FE5242B6}"/>
              </a:ext>
            </a:extLst>
          </p:cNvPr>
          <p:cNvSpPr>
            <a:spLocks noGrp="1"/>
          </p:cNvSpPr>
          <p:nvPr>
            <p:ph type="subTitle" idx="1"/>
          </p:nvPr>
        </p:nvSpPr>
        <p:spPr>
          <a:xfrm>
            <a:off x="1524000" y="3602038"/>
            <a:ext cx="9035143" cy="1590448"/>
          </a:xfrm>
        </p:spPr>
        <p:txBody>
          <a:bodyPr>
            <a:normAutofit/>
          </a:bodyPr>
          <a:lstStyle/>
          <a:p>
            <a:r>
              <a:rPr lang="tr-TR" sz="4000" dirty="0" err="1">
                <a:solidFill>
                  <a:srgbClr val="FF0000"/>
                </a:solidFill>
              </a:rPr>
              <a:t>Support</a:t>
            </a:r>
            <a:r>
              <a:rPr lang="tr-TR" sz="4000" dirty="0">
                <a:solidFill>
                  <a:srgbClr val="FF0000"/>
                </a:solidFill>
              </a:rPr>
              <a:t> </a:t>
            </a:r>
            <a:r>
              <a:rPr lang="tr-TR" sz="4000" dirty="0" err="1">
                <a:solidFill>
                  <a:srgbClr val="FF0000"/>
                </a:solidFill>
              </a:rPr>
              <a:t>Vector</a:t>
            </a:r>
            <a:r>
              <a:rPr lang="tr-TR" sz="4000" dirty="0">
                <a:solidFill>
                  <a:srgbClr val="FF0000"/>
                </a:solidFill>
              </a:rPr>
              <a:t> Machine (SVM) ALGORİTMASI</a:t>
            </a:r>
          </a:p>
          <a:p>
            <a:endParaRPr lang="tr-TR" sz="4000" dirty="0">
              <a:solidFill>
                <a:srgbClr val="FF0000"/>
              </a:solidFill>
            </a:endParaRPr>
          </a:p>
          <a:p>
            <a:endParaRPr lang="tr-TR" sz="4000" dirty="0">
              <a:solidFill>
                <a:srgbClr val="FF0000"/>
              </a:solidFill>
            </a:endParaRPr>
          </a:p>
        </p:txBody>
      </p:sp>
      <p:sp>
        <p:nvSpPr>
          <p:cNvPr id="4" name="Metin kutusu 3">
            <a:extLst>
              <a:ext uri="{FF2B5EF4-FFF2-40B4-BE49-F238E27FC236}">
                <a16:creationId xmlns:a16="http://schemas.microsoft.com/office/drawing/2014/main" id="{1A7EFCAA-0E5D-274D-B11A-40FC960F6EF4}"/>
              </a:ext>
            </a:extLst>
          </p:cNvPr>
          <p:cNvSpPr txBox="1"/>
          <p:nvPr/>
        </p:nvSpPr>
        <p:spPr>
          <a:xfrm>
            <a:off x="3895594" y="5365524"/>
            <a:ext cx="7640877" cy="523220"/>
          </a:xfrm>
          <a:prstGeom prst="rect">
            <a:avLst/>
          </a:prstGeom>
          <a:noFill/>
        </p:spPr>
        <p:txBody>
          <a:bodyPr wrap="square" rtlCol="0">
            <a:spAutoFit/>
          </a:bodyPr>
          <a:lstStyle/>
          <a:p>
            <a:r>
              <a:rPr lang="tr-TR" sz="2800" dirty="0"/>
              <a:t>Berk Barış Kara - 18253007</a:t>
            </a:r>
          </a:p>
        </p:txBody>
      </p:sp>
    </p:spTree>
    <p:extLst>
      <p:ext uri="{BB962C8B-B14F-4D97-AF65-F5344CB8AC3E}">
        <p14:creationId xmlns:p14="http://schemas.microsoft.com/office/powerpoint/2010/main" val="2419601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63DD5C7-FFE7-9447-9FAF-E46A502E0CFF}"/>
              </a:ext>
            </a:extLst>
          </p:cNvPr>
          <p:cNvSpPr>
            <a:spLocks noGrp="1"/>
          </p:cNvSpPr>
          <p:nvPr>
            <p:ph idx="1"/>
          </p:nvPr>
        </p:nvSpPr>
        <p:spPr>
          <a:xfrm>
            <a:off x="838199" y="228600"/>
            <a:ext cx="10842171" cy="6248400"/>
          </a:xfrm>
        </p:spPr>
        <p:txBody>
          <a:bodyPr>
            <a:normAutofit/>
          </a:bodyPr>
          <a:lstStyle/>
          <a:p>
            <a:r>
              <a:rPr lang="tr-TR" b="1" dirty="0"/>
              <a:t>3.3. Ortak Bilgi Temelli </a:t>
            </a:r>
            <a:r>
              <a:rPr lang="tr-TR" b="1" dirty="0" err="1"/>
              <a:t>Öznitelik</a:t>
            </a:r>
            <a:r>
              <a:rPr lang="tr-TR" b="1" dirty="0"/>
              <a:t> </a:t>
            </a:r>
            <a:r>
              <a:rPr lang="tr-TR" b="1" dirty="0" err="1"/>
              <a:t>Seçimi</a:t>
            </a:r>
            <a:r>
              <a:rPr lang="tr-TR" b="1" dirty="0"/>
              <a:t> (</a:t>
            </a:r>
            <a:r>
              <a:rPr lang="tr-TR" b="1" dirty="0" err="1"/>
              <a:t>Mutual</a:t>
            </a:r>
            <a:r>
              <a:rPr lang="tr-TR" b="1" dirty="0"/>
              <a:t> Information </a:t>
            </a:r>
            <a:r>
              <a:rPr lang="tr-TR" b="1" dirty="0" err="1"/>
              <a:t>Based</a:t>
            </a:r>
            <a:r>
              <a:rPr lang="tr-TR" b="1" dirty="0"/>
              <a:t> - MUTINF) </a:t>
            </a:r>
            <a:endParaRPr lang="tr-TR" dirty="0"/>
          </a:p>
          <a:p>
            <a:r>
              <a:rPr lang="tr-TR" dirty="0"/>
              <a:t>Ortak bilgi ( </a:t>
            </a:r>
            <a:r>
              <a:rPr lang="tr-TR" i="1" dirty="0"/>
              <a:t>I </a:t>
            </a:r>
            <a:r>
              <a:rPr lang="tr-TR" dirty="0"/>
              <a:t>), ayrık rasgele </a:t>
            </a:r>
            <a:r>
              <a:rPr lang="tr-TR" dirty="0" err="1"/>
              <a:t>değişkenlerin</a:t>
            </a:r>
            <a:r>
              <a:rPr lang="tr-TR" dirty="0"/>
              <a:t> </a:t>
            </a:r>
            <a:r>
              <a:rPr lang="tr-TR" dirty="0" err="1"/>
              <a:t>stokastik</a:t>
            </a:r>
            <a:r>
              <a:rPr lang="tr-TR" dirty="0"/>
              <a:t> (</a:t>
            </a:r>
            <a:r>
              <a:rPr lang="tr-TR" dirty="0" err="1"/>
              <a:t>olasılıksal</a:t>
            </a:r>
            <a:r>
              <a:rPr lang="tr-TR" dirty="0"/>
              <a:t>) </a:t>
            </a:r>
            <a:r>
              <a:rPr lang="tr-TR" dirty="0" err="1"/>
              <a:t>bağımlılık</a:t>
            </a:r>
            <a:r>
              <a:rPr lang="tr-TR" dirty="0"/>
              <a:t> </a:t>
            </a:r>
            <a:r>
              <a:rPr lang="tr-TR" dirty="0" err="1"/>
              <a:t>için</a:t>
            </a:r>
            <a:r>
              <a:rPr lang="tr-TR" dirty="0"/>
              <a:t> kuramsal bilgi </a:t>
            </a:r>
            <a:r>
              <a:rPr lang="tr-TR" dirty="0" err="1"/>
              <a:t>ölçümünde</a:t>
            </a:r>
            <a:r>
              <a:rPr lang="tr-TR" dirty="0"/>
              <a:t> yaygın olarak kullanılmaktadır. Filtre </a:t>
            </a:r>
            <a:r>
              <a:rPr lang="tr-TR" dirty="0" err="1"/>
              <a:t>yaklaşımı</a:t>
            </a:r>
            <a:r>
              <a:rPr lang="tr-TR" dirty="0"/>
              <a:t> </a:t>
            </a:r>
            <a:r>
              <a:rPr lang="tr-TR" dirty="0" err="1"/>
              <a:t>çerçevesinde</a:t>
            </a:r>
            <a:r>
              <a:rPr lang="tr-TR" dirty="0"/>
              <a:t>, </a:t>
            </a:r>
            <a:r>
              <a:rPr lang="tr-TR" dirty="0" err="1"/>
              <a:t>küçük</a:t>
            </a:r>
            <a:r>
              <a:rPr lang="tr-TR" dirty="0"/>
              <a:t> bir </a:t>
            </a:r>
            <a:r>
              <a:rPr lang="tr-TR" dirty="0" err="1"/>
              <a:t>öznitelik</a:t>
            </a:r>
            <a:r>
              <a:rPr lang="tr-TR" dirty="0"/>
              <a:t> alt </a:t>
            </a:r>
            <a:r>
              <a:rPr lang="tr-TR" dirty="0" err="1"/>
              <a:t>kümesi</a:t>
            </a:r>
            <a:r>
              <a:rPr lang="tr-TR" dirty="0"/>
              <a:t> bulmak amacıyla </a:t>
            </a:r>
            <a:r>
              <a:rPr lang="tr-TR" dirty="0" err="1"/>
              <a:t>önemsiz</a:t>
            </a:r>
            <a:r>
              <a:rPr lang="tr-TR" dirty="0"/>
              <a:t> </a:t>
            </a:r>
            <a:r>
              <a:rPr lang="tr-TR" dirty="0" err="1"/>
              <a:t>özniteliklerin</a:t>
            </a:r>
            <a:r>
              <a:rPr lang="tr-TR" dirty="0"/>
              <a:t> </a:t>
            </a:r>
            <a:r>
              <a:rPr lang="tr-TR" dirty="0" err="1"/>
              <a:t>çıkarılması</a:t>
            </a:r>
            <a:r>
              <a:rPr lang="tr-TR" dirty="0"/>
              <a:t> </a:t>
            </a:r>
            <a:r>
              <a:rPr lang="tr-TR" dirty="0" err="1"/>
              <a:t>için</a:t>
            </a:r>
            <a:r>
              <a:rPr lang="tr-TR" dirty="0"/>
              <a:t> ortak bilgi kullanılabilir. </a:t>
            </a:r>
            <a:r>
              <a:rPr lang="tr-TR" i="1" dirty="0"/>
              <a:t>X </a:t>
            </a:r>
            <a:r>
              <a:rPr lang="tr-TR" dirty="0"/>
              <a:t>ve </a:t>
            </a:r>
            <a:r>
              <a:rPr lang="tr-TR" i="1" dirty="0"/>
              <a:t>Y </a:t>
            </a:r>
            <a:r>
              <a:rPr lang="tr-TR" dirty="0"/>
              <a:t>gibi iki ayrık rastgele </a:t>
            </a:r>
            <a:r>
              <a:rPr lang="tr-TR" dirty="0" err="1"/>
              <a:t>değişkenin</a:t>
            </a:r>
            <a:r>
              <a:rPr lang="tr-TR" dirty="0"/>
              <a:t> ortak bilgisi; </a:t>
            </a:r>
          </a:p>
          <a:p>
            <a:endParaRPr lang="tr-TR" dirty="0"/>
          </a:p>
          <a:p>
            <a:endParaRPr lang="tr-TR" dirty="0"/>
          </a:p>
          <a:p>
            <a:endParaRPr lang="tr-TR" dirty="0"/>
          </a:p>
          <a:p>
            <a:r>
              <a:rPr lang="tr-TR" dirty="0"/>
              <a:t>olarak tanımlanır. (5) denkleminde </a:t>
            </a:r>
            <a:r>
              <a:rPr lang="tr-TR" i="1" dirty="0"/>
              <a:t>p(x</a:t>
            </a:r>
            <a:r>
              <a:rPr lang="tr-TR" dirty="0"/>
              <a:t>, </a:t>
            </a:r>
            <a:r>
              <a:rPr lang="tr-TR" i="1" dirty="0"/>
              <a:t>y)</a:t>
            </a:r>
            <a:r>
              <a:rPr lang="tr-TR" dirty="0"/>
              <a:t>, </a:t>
            </a:r>
            <a:r>
              <a:rPr lang="tr-TR" i="1" dirty="0"/>
              <a:t>X </a:t>
            </a:r>
            <a:r>
              <a:rPr lang="tr-TR" dirty="0"/>
              <a:t>ve </a:t>
            </a:r>
            <a:r>
              <a:rPr lang="tr-TR" i="1" dirty="0"/>
              <a:t>Y </a:t>
            </a:r>
            <a:r>
              <a:rPr lang="tr-TR" dirty="0"/>
              <a:t>‘</a:t>
            </a:r>
            <a:r>
              <a:rPr lang="tr-TR" dirty="0" err="1"/>
              <a:t>nin</a:t>
            </a:r>
            <a:r>
              <a:rPr lang="tr-TR" dirty="0"/>
              <a:t> </a:t>
            </a:r>
            <a:r>
              <a:rPr lang="tr-TR" dirty="0" err="1"/>
              <a:t>birleşik</a:t>
            </a:r>
            <a:r>
              <a:rPr lang="tr-TR" dirty="0"/>
              <a:t> olasılık </a:t>
            </a:r>
            <a:r>
              <a:rPr lang="tr-TR" dirty="0" err="1"/>
              <a:t>dağılım</a:t>
            </a:r>
            <a:r>
              <a:rPr lang="tr-TR" dirty="0"/>
              <a:t> fonksiyonu, </a:t>
            </a:r>
            <a:r>
              <a:rPr lang="tr-TR" i="1" dirty="0"/>
              <a:t>p (x)</a:t>
            </a:r>
            <a:r>
              <a:rPr lang="tr-TR" dirty="0"/>
              <a:t> ve  </a:t>
            </a:r>
            <a:r>
              <a:rPr lang="tr-TR" i="1" dirty="0"/>
              <a:t>p (y)</a:t>
            </a:r>
            <a:r>
              <a:rPr lang="tr-TR" dirty="0"/>
              <a:t>‘de sırasıyla </a:t>
            </a:r>
            <a:r>
              <a:rPr lang="tr-TR" i="1" dirty="0"/>
              <a:t>X </a:t>
            </a:r>
            <a:r>
              <a:rPr lang="tr-TR" dirty="0"/>
              <a:t>ve </a:t>
            </a:r>
            <a:r>
              <a:rPr lang="tr-TR" i="1" dirty="0"/>
              <a:t>Y </a:t>
            </a:r>
            <a:r>
              <a:rPr lang="tr-TR" dirty="0"/>
              <a:t>‘</a:t>
            </a:r>
            <a:r>
              <a:rPr lang="tr-TR" dirty="0" err="1"/>
              <a:t>nin</a:t>
            </a:r>
            <a:r>
              <a:rPr lang="tr-TR" dirty="0"/>
              <a:t> marjinal olasılık </a:t>
            </a:r>
          </a:p>
          <a:p>
            <a:r>
              <a:rPr lang="tr-TR" dirty="0" err="1"/>
              <a:t>dağılım</a:t>
            </a:r>
            <a:r>
              <a:rPr lang="tr-TR" dirty="0"/>
              <a:t> fonksiyonlarıdır. Yukarıda verilen toplam, </a:t>
            </a:r>
            <a:r>
              <a:rPr lang="tr-TR" dirty="0" err="1"/>
              <a:t>sürekli</a:t>
            </a:r>
            <a:r>
              <a:rPr lang="tr-TR" dirty="0"/>
              <a:t> zamanda iki katlı belirli integral ile; </a:t>
            </a:r>
          </a:p>
          <a:p>
            <a:endParaRPr lang="tr-TR" dirty="0"/>
          </a:p>
        </p:txBody>
      </p:sp>
      <p:pic>
        <p:nvPicPr>
          <p:cNvPr id="5" name="Resim 4">
            <a:extLst>
              <a:ext uri="{FF2B5EF4-FFF2-40B4-BE49-F238E27FC236}">
                <a16:creationId xmlns:a16="http://schemas.microsoft.com/office/drawing/2014/main" id="{760C4585-32BE-6448-8BBF-D26D3EE8AD16}"/>
              </a:ext>
            </a:extLst>
          </p:cNvPr>
          <p:cNvPicPr>
            <a:picLocks noChangeAspect="1"/>
          </p:cNvPicPr>
          <p:nvPr/>
        </p:nvPicPr>
        <p:blipFill>
          <a:blip r:embed="rId2"/>
          <a:stretch>
            <a:fillRect/>
          </a:stretch>
        </p:blipFill>
        <p:spPr>
          <a:xfrm>
            <a:off x="1112156" y="3367118"/>
            <a:ext cx="9051348" cy="1050500"/>
          </a:xfrm>
          <a:prstGeom prst="rect">
            <a:avLst/>
          </a:prstGeom>
        </p:spPr>
      </p:pic>
    </p:spTree>
    <p:extLst>
      <p:ext uri="{BB962C8B-B14F-4D97-AF65-F5344CB8AC3E}">
        <p14:creationId xmlns:p14="http://schemas.microsoft.com/office/powerpoint/2010/main" val="268078964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A590E955-6F41-E545-ACBF-2CFCA93B8EA9}"/>
              </a:ext>
            </a:extLst>
          </p:cNvPr>
          <p:cNvPicPr>
            <a:picLocks noGrp="1" noChangeAspect="1"/>
          </p:cNvPicPr>
          <p:nvPr>
            <p:ph idx="1"/>
          </p:nvPr>
        </p:nvPicPr>
        <p:blipFill>
          <a:blip r:embed="rId2"/>
          <a:stretch>
            <a:fillRect/>
          </a:stretch>
        </p:blipFill>
        <p:spPr>
          <a:xfrm>
            <a:off x="720271" y="1761444"/>
            <a:ext cx="10381505" cy="894670"/>
          </a:xfrm>
        </p:spPr>
      </p:pic>
      <p:sp>
        <p:nvSpPr>
          <p:cNvPr id="6" name="Metin kutusu 5">
            <a:extLst>
              <a:ext uri="{FF2B5EF4-FFF2-40B4-BE49-F238E27FC236}">
                <a16:creationId xmlns:a16="http://schemas.microsoft.com/office/drawing/2014/main" id="{2C6048C0-352F-DB42-A59E-FC79580180FC}"/>
              </a:ext>
            </a:extLst>
          </p:cNvPr>
          <p:cNvSpPr txBox="1"/>
          <p:nvPr/>
        </p:nvSpPr>
        <p:spPr>
          <a:xfrm>
            <a:off x="905247" y="3429000"/>
            <a:ext cx="10381505" cy="2092881"/>
          </a:xfrm>
          <a:prstGeom prst="rect">
            <a:avLst/>
          </a:prstGeom>
          <a:noFill/>
        </p:spPr>
        <p:txBody>
          <a:bodyPr wrap="square" rtlCol="0">
            <a:spAutoFit/>
          </a:bodyPr>
          <a:lstStyle/>
          <a:p>
            <a:r>
              <a:rPr lang="tr-TR" sz="2800" dirty="0"/>
              <a:t>olarak tanımlanır. Bu ifadede olasılıklar veri setinden ve sınıf </a:t>
            </a:r>
            <a:r>
              <a:rPr lang="tr-TR" sz="2800" dirty="0" err="1"/>
              <a:t>dağılımından</a:t>
            </a:r>
            <a:r>
              <a:rPr lang="tr-TR" sz="2800" dirty="0"/>
              <a:t> hareketle bulunur. Yapılan </a:t>
            </a:r>
            <a:r>
              <a:rPr lang="tr-TR" sz="2800" dirty="0" err="1"/>
              <a:t>çalışmada</a:t>
            </a:r>
            <a:r>
              <a:rPr lang="tr-TR" sz="2800" dirty="0"/>
              <a:t> </a:t>
            </a:r>
            <a:r>
              <a:rPr lang="tr-TR" sz="2800" dirty="0" err="1"/>
              <a:t>Zaffalon</a:t>
            </a:r>
            <a:r>
              <a:rPr lang="tr-TR" sz="2800" dirty="0"/>
              <a:t> ve </a:t>
            </a:r>
            <a:r>
              <a:rPr lang="tr-TR" sz="2800" dirty="0" err="1"/>
              <a:t>Hutter</a:t>
            </a:r>
            <a:r>
              <a:rPr lang="tr-TR" sz="2800" dirty="0"/>
              <a:t> tarafından </a:t>
            </a:r>
            <a:r>
              <a:rPr lang="tr-TR" sz="2800" dirty="0" err="1"/>
              <a:t>gerçekleştirilen</a:t>
            </a:r>
            <a:r>
              <a:rPr lang="tr-TR" sz="2800" dirty="0"/>
              <a:t> ortak bilgi temeli uygulaması </a:t>
            </a:r>
            <a:r>
              <a:rPr lang="tr-TR" sz="2800" dirty="0" err="1"/>
              <a:t>öznitelik</a:t>
            </a:r>
            <a:r>
              <a:rPr lang="tr-TR" sz="2800" dirty="0"/>
              <a:t> </a:t>
            </a:r>
            <a:r>
              <a:rPr lang="tr-TR" sz="2800" dirty="0" err="1"/>
              <a:t>seçiminde</a:t>
            </a:r>
            <a:r>
              <a:rPr lang="tr-TR" sz="2800" dirty="0"/>
              <a:t> </a:t>
            </a:r>
            <a:r>
              <a:rPr lang="tr-TR" sz="2800" dirty="0" err="1"/>
              <a:t>kullanılmıştır</a:t>
            </a:r>
            <a:r>
              <a:rPr lang="tr-TR" sz="2800" dirty="0"/>
              <a:t>. </a:t>
            </a:r>
          </a:p>
          <a:p>
            <a:endParaRPr lang="tr-TR" dirty="0"/>
          </a:p>
        </p:txBody>
      </p:sp>
    </p:spTree>
    <p:extLst>
      <p:ext uri="{BB962C8B-B14F-4D97-AF65-F5344CB8AC3E}">
        <p14:creationId xmlns:p14="http://schemas.microsoft.com/office/powerpoint/2010/main" val="68943459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B2CE07-C2BB-614A-A42A-D6B1FA3746AF}"/>
              </a:ext>
            </a:extLst>
          </p:cNvPr>
          <p:cNvSpPr>
            <a:spLocks noGrp="1"/>
          </p:cNvSpPr>
          <p:nvPr>
            <p:ph type="title"/>
          </p:nvPr>
        </p:nvSpPr>
        <p:spPr>
          <a:xfrm>
            <a:off x="838200" y="365126"/>
            <a:ext cx="10112829" cy="658132"/>
          </a:xfrm>
        </p:spPr>
        <p:txBody>
          <a:bodyPr>
            <a:normAutofit fontScale="90000"/>
          </a:bodyPr>
          <a:lstStyle/>
          <a:p>
            <a:r>
              <a:rPr lang="tr-TR" b="1" dirty="0" err="1">
                <a:solidFill>
                  <a:srgbClr val="FF0000"/>
                </a:solidFill>
              </a:rPr>
              <a:t>Yüz</a:t>
            </a:r>
            <a:r>
              <a:rPr lang="tr-TR" b="1" dirty="0">
                <a:solidFill>
                  <a:srgbClr val="FF0000"/>
                </a:solidFill>
              </a:rPr>
              <a:t> </a:t>
            </a:r>
            <a:r>
              <a:rPr lang="tr-TR" b="1" dirty="0" err="1">
                <a:solidFill>
                  <a:srgbClr val="FF0000"/>
                </a:solidFill>
              </a:rPr>
              <a:t>İfade</a:t>
            </a:r>
            <a:r>
              <a:rPr lang="tr-TR" b="1" dirty="0">
                <a:solidFill>
                  <a:srgbClr val="FF0000"/>
                </a:solidFill>
              </a:rPr>
              <a:t> Veri Seti (</a:t>
            </a:r>
            <a:r>
              <a:rPr lang="tr-TR" b="1" dirty="0" err="1">
                <a:solidFill>
                  <a:srgbClr val="FF0000"/>
                </a:solidFill>
              </a:rPr>
              <a:t>Facial</a:t>
            </a:r>
            <a:r>
              <a:rPr lang="tr-TR" b="1" dirty="0">
                <a:solidFill>
                  <a:srgbClr val="FF0000"/>
                </a:solidFill>
              </a:rPr>
              <a:t> </a:t>
            </a:r>
            <a:r>
              <a:rPr lang="tr-TR" b="1" dirty="0" err="1">
                <a:solidFill>
                  <a:srgbClr val="FF0000"/>
                </a:solidFill>
              </a:rPr>
              <a:t>Expressions</a:t>
            </a:r>
            <a:r>
              <a:rPr lang="tr-TR" b="1" dirty="0">
                <a:solidFill>
                  <a:srgbClr val="FF0000"/>
                </a:solidFill>
              </a:rPr>
              <a:t> Database) </a:t>
            </a:r>
            <a:br>
              <a:rPr lang="tr-TR" dirty="0"/>
            </a:br>
            <a:endParaRPr lang="tr-TR" dirty="0"/>
          </a:p>
        </p:txBody>
      </p:sp>
      <p:sp>
        <p:nvSpPr>
          <p:cNvPr id="3" name="İçerik Yer Tutucusu 2">
            <a:extLst>
              <a:ext uri="{FF2B5EF4-FFF2-40B4-BE49-F238E27FC236}">
                <a16:creationId xmlns:a16="http://schemas.microsoft.com/office/drawing/2014/main" id="{16D52604-E740-BB4D-B71E-09663290A0C3}"/>
              </a:ext>
            </a:extLst>
          </p:cNvPr>
          <p:cNvSpPr>
            <a:spLocks noGrp="1"/>
          </p:cNvSpPr>
          <p:nvPr>
            <p:ph idx="1"/>
          </p:nvPr>
        </p:nvSpPr>
        <p:spPr>
          <a:xfrm>
            <a:off x="838199" y="794656"/>
            <a:ext cx="10940143" cy="5698217"/>
          </a:xfrm>
        </p:spPr>
        <p:txBody>
          <a:bodyPr>
            <a:normAutofit fontScale="92500" lnSpcReduction="20000"/>
          </a:bodyPr>
          <a:lstStyle/>
          <a:p>
            <a:r>
              <a:rPr lang="tr-TR" dirty="0"/>
              <a:t>Bu </a:t>
            </a:r>
            <a:r>
              <a:rPr lang="tr-TR" dirty="0" err="1"/>
              <a:t>çalışmada</a:t>
            </a:r>
            <a:r>
              <a:rPr lang="tr-TR" dirty="0"/>
              <a:t> </a:t>
            </a:r>
            <a:r>
              <a:rPr lang="tr-TR" dirty="0" err="1"/>
              <a:t>yüz</a:t>
            </a:r>
            <a:r>
              <a:rPr lang="tr-TR" dirty="0"/>
              <a:t> ifade analizi </a:t>
            </a:r>
            <a:r>
              <a:rPr lang="tr-TR" dirty="0" err="1"/>
              <a:t>için</a:t>
            </a:r>
            <a:r>
              <a:rPr lang="tr-TR" dirty="0"/>
              <a:t> </a:t>
            </a:r>
            <a:r>
              <a:rPr lang="tr-TR" dirty="0" err="1"/>
              <a:t>Cohn</a:t>
            </a:r>
            <a:r>
              <a:rPr lang="tr-TR" dirty="0"/>
              <a:t> </a:t>
            </a:r>
            <a:r>
              <a:rPr lang="tr-TR" dirty="0" err="1"/>
              <a:t>and</a:t>
            </a:r>
            <a:r>
              <a:rPr lang="tr-TR" dirty="0"/>
              <a:t> </a:t>
            </a:r>
            <a:r>
              <a:rPr lang="tr-TR" dirty="0" err="1"/>
              <a:t>Kanade</a:t>
            </a:r>
            <a:r>
              <a:rPr lang="tr-TR" dirty="0"/>
              <a:t> DFAT-504 veri setinden alınan </a:t>
            </a:r>
            <a:r>
              <a:rPr lang="tr-TR" dirty="0" err="1"/>
              <a:t>görüntüler</a:t>
            </a:r>
            <a:r>
              <a:rPr lang="tr-TR" dirty="0"/>
              <a:t> </a:t>
            </a:r>
            <a:r>
              <a:rPr lang="tr-TR" dirty="0" err="1"/>
              <a:t>kullanılmıştır</a:t>
            </a:r>
            <a:r>
              <a:rPr lang="tr-TR" dirty="0"/>
              <a:t>. Bu veri seti, </a:t>
            </a:r>
            <a:r>
              <a:rPr lang="tr-TR" dirty="0" err="1"/>
              <a:t>yaşları</a:t>
            </a:r>
            <a:r>
              <a:rPr lang="tr-TR" dirty="0"/>
              <a:t> 18-30 arasında </a:t>
            </a:r>
            <a:r>
              <a:rPr lang="tr-TR" dirty="0" err="1"/>
              <a:t>değişen</a:t>
            </a:r>
            <a:r>
              <a:rPr lang="tr-TR" dirty="0"/>
              <a:t> 100 </a:t>
            </a:r>
            <a:r>
              <a:rPr lang="tr-TR" dirty="0" err="1"/>
              <a:t>üniversite</a:t>
            </a:r>
            <a:r>
              <a:rPr lang="tr-TR" dirty="0"/>
              <a:t> </a:t>
            </a:r>
            <a:r>
              <a:rPr lang="tr-TR" dirty="0" err="1"/>
              <a:t>öğrencisinden</a:t>
            </a:r>
            <a:r>
              <a:rPr lang="tr-TR" dirty="0"/>
              <a:t> </a:t>
            </a:r>
            <a:r>
              <a:rPr lang="tr-TR" dirty="0" err="1"/>
              <a:t>oluşmaktadır</a:t>
            </a:r>
            <a:r>
              <a:rPr lang="tr-TR" dirty="0"/>
              <a:t>. </a:t>
            </a:r>
            <a:r>
              <a:rPr lang="tr-TR" dirty="0" err="1"/>
              <a:t>Öğrencilerin</a:t>
            </a:r>
            <a:r>
              <a:rPr lang="tr-TR" dirty="0"/>
              <a:t> %65’i bayan, %15’i siyahi ve %3’ü Uzak </a:t>
            </a:r>
            <a:r>
              <a:rPr lang="tr-TR" dirty="0" err="1"/>
              <a:t>Doğu</a:t>
            </a:r>
            <a:r>
              <a:rPr lang="tr-TR" dirty="0"/>
              <a:t> ve Latin </a:t>
            </a:r>
            <a:r>
              <a:rPr lang="tr-TR" dirty="0" err="1"/>
              <a:t>kökenlidir</a:t>
            </a:r>
            <a:r>
              <a:rPr lang="tr-TR" dirty="0"/>
              <a:t>. </a:t>
            </a:r>
            <a:r>
              <a:rPr lang="tr-TR" dirty="0" err="1"/>
              <a:t>Görüntüler</a:t>
            </a:r>
            <a:r>
              <a:rPr lang="tr-TR" dirty="0"/>
              <a:t>, analog S-video kamera ile </a:t>
            </a:r>
            <a:r>
              <a:rPr lang="tr-TR" dirty="0" err="1"/>
              <a:t>kişilerin</a:t>
            </a:r>
            <a:r>
              <a:rPr lang="tr-TR" dirty="0"/>
              <a:t> </a:t>
            </a:r>
            <a:r>
              <a:rPr lang="tr-TR" dirty="0" err="1"/>
              <a:t>ön</a:t>
            </a:r>
            <a:r>
              <a:rPr lang="tr-TR" dirty="0"/>
              <a:t> taraflarından </a:t>
            </a:r>
            <a:r>
              <a:rPr lang="tr-TR" dirty="0" err="1"/>
              <a:t>kaydedilmiştir</a:t>
            </a:r>
            <a:r>
              <a:rPr lang="tr-TR" dirty="0"/>
              <a:t>. </a:t>
            </a:r>
            <a:r>
              <a:rPr lang="tr-TR" dirty="0" err="1"/>
              <a:t>Kişilerden</a:t>
            </a:r>
            <a:r>
              <a:rPr lang="tr-TR" dirty="0"/>
              <a:t> 23 tane </a:t>
            </a:r>
            <a:r>
              <a:rPr lang="tr-TR" dirty="0" err="1"/>
              <a:t>yüz</a:t>
            </a:r>
            <a:r>
              <a:rPr lang="tr-TR" dirty="0"/>
              <a:t> ifadesi yapmaları </a:t>
            </a:r>
            <a:r>
              <a:rPr lang="tr-TR" dirty="0" err="1"/>
              <a:t>istenmiştir</a:t>
            </a:r>
            <a:r>
              <a:rPr lang="tr-TR" dirty="0"/>
              <a:t>. </a:t>
            </a:r>
            <a:r>
              <a:rPr lang="tr-TR" dirty="0" err="1"/>
              <a:t>Görüntüler</a:t>
            </a:r>
            <a:r>
              <a:rPr lang="tr-TR" dirty="0"/>
              <a:t> 640x480 veya 640x490 piksel boyutlarında ve 8-bit gri tona sahiptir. </a:t>
            </a:r>
          </a:p>
          <a:p>
            <a:r>
              <a:rPr lang="tr-TR" dirty="0" err="1"/>
              <a:t>Çalışmamızda</a:t>
            </a:r>
            <a:r>
              <a:rPr lang="tr-TR" dirty="0"/>
              <a:t> bu veri setinden alınan </a:t>
            </a:r>
            <a:r>
              <a:rPr lang="tr-TR" dirty="0" err="1"/>
              <a:t>görüntüler</a:t>
            </a:r>
            <a:r>
              <a:rPr lang="tr-TR" dirty="0"/>
              <a:t> her biri farklı duygusal </a:t>
            </a:r>
            <a:r>
              <a:rPr lang="tr-TR" dirty="0" err="1"/>
              <a:t>içerik</a:t>
            </a:r>
            <a:r>
              <a:rPr lang="tr-TR" dirty="0"/>
              <a:t> </a:t>
            </a:r>
            <a:r>
              <a:rPr lang="tr-TR" dirty="0" err="1"/>
              <a:t>taşıyan</a:t>
            </a:r>
            <a:r>
              <a:rPr lang="tr-TR" dirty="0"/>
              <a:t> 7 temel </a:t>
            </a:r>
            <a:r>
              <a:rPr lang="tr-TR" dirty="0" err="1"/>
              <a:t>yüz</a:t>
            </a:r>
            <a:r>
              <a:rPr lang="tr-TR" dirty="0"/>
              <a:t> ifadesine (</a:t>
            </a:r>
            <a:r>
              <a:rPr lang="tr-TR" dirty="0" err="1"/>
              <a:t>öfke</a:t>
            </a:r>
            <a:r>
              <a:rPr lang="tr-TR" dirty="0"/>
              <a:t> – </a:t>
            </a:r>
            <a:r>
              <a:rPr lang="tr-TR" dirty="0" err="1"/>
              <a:t>anger</a:t>
            </a:r>
            <a:r>
              <a:rPr lang="tr-TR" dirty="0"/>
              <a:t>, </a:t>
            </a:r>
            <a:r>
              <a:rPr lang="tr-TR" dirty="0" err="1"/>
              <a:t>iğrenme</a:t>
            </a:r>
            <a:r>
              <a:rPr lang="tr-TR" dirty="0"/>
              <a:t> – </a:t>
            </a:r>
            <a:r>
              <a:rPr lang="tr-TR" dirty="0" err="1"/>
              <a:t>disgust</a:t>
            </a:r>
            <a:r>
              <a:rPr lang="tr-TR" dirty="0"/>
              <a:t>, korku – </a:t>
            </a:r>
            <a:r>
              <a:rPr lang="tr-TR" dirty="0" err="1"/>
              <a:t>fear</a:t>
            </a:r>
            <a:r>
              <a:rPr lang="tr-TR" dirty="0"/>
              <a:t>, mutluluk – </a:t>
            </a:r>
            <a:r>
              <a:rPr lang="tr-TR" dirty="0" err="1"/>
              <a:t>happiness</a:t>
            </a:r>
            <a:r>
              <a:rPr lang="tr-TR" dirty="0"/>
              <a:t>, ifadesizlik – </a:t>
            </a:r>
            <a:r>
              <a:rPr lang="tr-TR" dirty="0" err="1"/>
              <a:t>neutral</a:t>
            </a:r>
            <a:r>
              <a:rPr lang="tr-TR" dirty="0"/>
              <a:t>, </a:t>
            </a:r>
            <a:r>
              <a:rPr lang="tr-TR" dirty="0" err="1"/>
              <a:t>üzüntu</a:t>
            </a:r>
            <a:r>
              <a:rPr lang="tr-TR" dirty="0"/>
              <a:t>̈ – </a:t>
            </a:r>
            <a:r>
              <a:rPr lang="tr-TR" dirty="0" err="1"/>
              <a:t>sadness</a:t>
            </a:r>
            <a:r>
              <a:rPr lang="tr-TR" dirty="0"/>
              <a:t> ve </a:t>
            </a:r>
            <a:r>
              <a:rPr lang="tr-TR" dirty="0" err="1"/>
              <a:t>şaşkınlık</a:t>
            </a:r>
            <a:r>
              <a:rPr lang="tr-TR" dirty="0"/>
              <a:t> – </a:t>
            </a:r>
            <a:r>
              <a:rPr lang="tr-TR" dirty="0" err="1"/>
              <a:t>surprise</a:t>
            </a:r>
            <a:r>
              <a:rPr lang="tr-TR" dirty="0"/>
              <a:t>) </a:t>
            </a:r>
            <a:r>
              <a:rPr lang="tr-TR" dirty="0" err="1"/>
              <a:t>göre</a:t>
            </a:r>
            <a:r>
              <a:rPr lang="tr-TR" dirty="0"/>
              <a:t> </a:t>
            </a:r>
            <a:r>
              <a:rPr lang="tr-TR" dirty="0" err="1"/>
              <a:t>sınıflandırılmıştır</a:t>
            </a:r>
            <a:r>
              <a:rPr lang="tr-TR" dirty="0"/>
              <a:t>. Veri setinde farklı </a:t>
            </a:r>
            <a:r>
              <a:rPr lang="tr-TR" dirty="0" err="1"/>
              <a:t>kişilere</a:t>
            </a:r>
            <a:r>
              <a:rPr lang="tr-TR" dirty="0"/>
              <a:t> ait </a:t>
            </a:r>
            <a:r>
              <a:rPr lang="tr-TR" dirty="0" err="1"/>
              <a:t>görüntülerin</a:t>
            </a:r>
            <a:r>
              <a:rPr lang="tr-TR" dirty="0"/>
              <a:t> </a:t>
            </a:r>
            <a:r>
              <a:rPr lang="tr-TR" dirty="0" err="1"/>
              <a:t>bulunduğu</a:t>
            </a:r>
            <a:r>
              <a:rPr lang="tr-TR" dirty="0"/>
              <a:t> </a:t>
            </a:r>
            <a:r>
              <a:rPr lang="tr-TR" dirty="0" err="1"/>
              <a:t>klasörlerdeki</a:t>
            </a:r>
            <a:r>
              <a:rPr lang="tr-TR" dirty="0"/>
              <a:t> ilk resim o </a:t>
            </a:r>
            <a:r>
              <a:rPr lang="tr-TR" dirty="0" err="1"/>
              <a:t>kişiye</a:t>
            </a:r>
            <a:r>
              <a:rPr lang="tr-TR" dirty="0"/>
              <a:t> ait ifadesizlik durumunu, son resim ise </a:t>
            </a:r>
            <a:r>
              <a:rPr lang="tr-TR" dirty="0" err="1"/>
              <a:t>diğer</a:t>
            </a:r>
            <a:r>
              <a:rPr lang="tr-TR" dirty="0"/>
              <a:t> 6 ifadeden herhangi birinin en </a:t>
            </a:r>
            <a:r>
              <a:rPr lang="tr-TR" dirty="0" err="1"/>
              <a:t>çok</a:t>
            </a:r>
            <a:r>
              <a:rPr lang="tr-TR" dirty="0"/>
              <a:t> belirgin </a:t>
            </a:r>
            <a:r>
              <a:rPr lang="tr-TR" dirty="0" err="1"/>
              <a:t>olduğu</a:t>
            </a:r>
            <a:r>
              <a:rPr lang="tr-TR" dirty="0"/>
              <a:t> durumu nitelemektedir. Yapılan </a:t>
            </a:r>
            <a:r>
              <a:rPr lang="tr-TR" dirty="0" err="1"/>
              <a:t>çalışmada</a:t>
            </a:r>
            <a:r>
              <a:rPr lang="tr-TR" dirty="0"/>
              <a:t> farklı </a:t>
            </a:r>
            <a:r>
              <a:rPr lang="tr-TR" dirty="0" err="1"/>
              <a:t>kişilere</a:t>
            </a:r>
            <a:r>
              <a:rPr lang="tr-TR" dirty="0"/>
              <a:t> ait </a:t>
            </a:r>
            <a:r>
              <a:rPr lang="tr-TR" dirty="0" err="1"/>
              <a:t>görüntülerin</a:t>
            </a:r>
            <a:r>
              <a:rPr lang="tr-TR" dirty="0"/>
              <a:t> ilk ve son resimleri </a:t>
            </a:r>
            <a:r>
              <a:rPr lang="tr-TR" dirty="0" err="1"/>
              <a:t>alınmıs</a:t>
            </a:r>
            <a:r>
              <a:rPr lang="tr-TR" dirty="0"/>
              <a:t>̧ ve toplam 322 tane </a:t>
            </a:r>
            <a:r>
              <a:rPr lang="tr-TR" dirty="0" err="1"/>
              <a:t>görüntu</a:t>
            </a:r>
            <a:r>
              <a:rPr lang="tr-TR" dirty="0"/>
              <a:t>̈ </a:t>
            </a:r>
            <a:r>
              <a:rPr lang="tr-TR" dirty="0" err="1"/>
              <a:t>kullanılmıştır</a:t>
            </a:r>
            <a:r>
              <a:rPr lang="tr-TR" dirty="0"/>
              <a:t>. </a:t>
            </a:r>
          </a:p>
          <a:p>
            <a:r>
              <a:rPr lang="tr-TR" dirty="0" err="1"/>
              <a:t>Yüz</a:t>
            </a:r>
            <a:r>
              <a:rPr lang="tr-TR" dirty="0"/>
              <a:t> ifade analizinde bir </a:t>
            </a:r>
            <a:r>
              <a:rPr lang="tr-TR" dirty="0" err="1"/>
              <a:t>görüntünün</a:t>
            </a:r>
            <a:r>
              <a:rPr lang="tr-TR" dirty="0"/>
              <a:t> sadece ifadeyi </a:t>
            </a:r>
            <a:r>
              <a:rPr lang="tr-TR" dirty="0" err="1"/>
              <a:t>taşıyan</a:t>
            </a:r>
            <a:r>
              <a:rPr lang="tr-TR" dirty="0"/>
              <a:t> kısmı yani </a:t>
            </a:r>
            <a:r>
              <a:rPr lang="tr-TR" dirty="0" err="1"/>
              <a:t>yüz</a:t>
            </a:r>
            <a:r>
              <a:rPr lang="tr-TR" dirty="0"/>
              <a:t> </a:t>
            </a:r>
            <a:r>
              <a:rPr lang="tr-TR" dirty="0" err="1"/>
              <a:t>bölgesi</a:t>
            </a:r>
            <a:r>
              <a:rPr lang="tr-TR" dirty="0"/>
              <a:t> </a:t>
            </a:r>
            <a:r>
              <a:rPr lang="tr-TR" dirty="0" err="1"/>
              <a:t>önemlidir</a:t>
            </a:r>
            <a:r>
              <a:rPr lang="tr-TR" dirty="0"/>
              <a:t>. Buna </a:t>
            </a:r>
            <a:r>
              <a:rPr lang="tr-TR" dirty="0" err="1"/>
              <a:t>göre</a:t>
            </a:r>
            <a:r>
              <a:rPr lang="tr-TR" dirty="0"/>
              <a:t>, daha </a:t>
            </a:r>
            <a:r>
              <a:rPr lang="tr-TR" dirty="0" err="1"/>
              <a:t>önceden</a:t>
            </a:r>
            <a:r>
              <a:rPr lang="tr-TR" dirty="0"/>
              <a:t> 7 adet ifade sınıfı </a:t>
            </a:r>
            <a:r>
              <a:rPr lang="tr-TR" dirty="0" err="1"/>
              <a:t>klasörüne</a:t>
            </a:r>
            <a:r>
              <a:rPr lang="tr-TR" dirty="0"/>
              <a:t> </a:t>
            </a:r>
            <a:r>
              <a:rPr lang="tr-TR" dirty="0" err="1"/>
              <a:t>göre</a:t>
            </a:r>
            <a:r>
              <a:rPr lang="tr-TR" dirty="0"/>
              <a:t> sınıflandırılan </a:t>
            </a:r>
            <a:r>
              <a:rPr lang="tr-TR" dirty="0" err="1"/>
              <a:t>görüntülerin</a:t>
            </a:r>
            <a:r>
              <a:rPr lang="tr-TR" dirty="0"/>
              <a:t> </a:t>
            </a:r>
            <a:r>
              <a:rPr lang="tr-TR" dirty="0" err="1"/>
              <a:t>yüz</a:t>
            </a:r>
            <a:r>
              <a:rPr lang="tr-TR" dirty="0"/>
              <a:t> kısımları el ile </a:t>
            </a:r>
            <a:r>
              <a:rPr lang="tr-TR" dirty="0" err="1"/>
              <a:t>ayrıştırılmıs</a:t>
            </a:r>
            <a:r>
              <a:rPr lang="tr-TR" dirty="0"/>
              <a:t>̧ ve elde edilen yeni </a:t>
            </a:r>
            <a:r>
              <a:rPr lang="tr-TR" dirty="0" err="1"/>
              <a:t>yüz</a:t>
            </a:r>
            <a:r>
              <a:rPr lang="tr-TR" dirty="0"/>
              <a:t> </a:t>
            </a:r>
            <a:r>
              <a:rPr lang="tr-TR" dirty="0" err="1"/>
              <a:t>görüntüleri</a:t>
            </a:r>
            <a:r>
              <a:rPr lang="tr-TR" dirty="0"/>
              <a:t> 24x24 piksel boyutlarına </a:t>
            </a:r>
            <a:r>
              <a:rPr lang="tr-TR" dirty="0" err="1"/>
              <a:t>indirgenmiştir</a:t>
            </a:r>
            <a:r>
              <a:rPr lang="tr-TR" dirty="0"/>
              <a:t> (</a:t>
            </a:r>
            <a:r>
              <a:rPr lang="tr-TR" dirty="0" err="1"/>
              <a:t>Şekil</a:t>
            </a:r>
            <a:r>
              <a:rPr lang="tr-TR" dirty="0"/>
              <a:t> 3). </a:t>
            </a:r>
          </a:p>
          <a:p>
            <a:endParaRPr lang="tr-TR" dirty="0"/>
          </a:p>
        </p:txBody>
      </p:sp>
    </p:spTree>
    <p:extLst>
      <p:ext uri="{BB962C8B-B14F-4D97-AF65-F5344CB8AC3E}">
        <p14:creationId xmlns:p14="http://schemas.microsoft.com/office/powerpoint/2010/main" val="81155547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359C08-2385-3347-B4C0-02EC45D704BE}"/>
              </a:ext>
            </a:extLst>
          </p:cNvPr>
          <p:cNvSpPr>
            <a:spLocks noGrp="1"/>
          </p:cNvSpPr>
          <p:nvPr>
            <p:ph type="title"/>
          </p:nvPr>
        </p:nvSpPr>
        <p:spPr>
          <a:xfrm>
            <a:off x="718457" y="419554"/>
            <a:ext cx="10755086" cy="1406071"/>
          </a:xfrm>
        </p:spPr>
        <p:txBody>
          <a:bodyPr>
            <a:normAutofit/>
          </a:bodyPr>
          <a:lstStyle/>
          <a:p>
            <a:r>
              <a:rPr lang="tr-TR" sz="4000" dirty="0">
                <a:solidFill>
                  <a:srgbClr val="FF0000"/>
                </a:solidFill>
              </a:rPr>
              <a:t>24 x 24 piksel haline indirgenen resimlerden biri :</a:t>
            </a:r>
          </a:p>
        </p:txBody>
      </p:sp>
      <p:pic>
        <p:nvPicPr>
          <p:cNvPr id="5" name="İçerik Yer Tutucusu 4">
            <a:extLst>
              <a:ext uri="{FF2B5EF4-FFF2-40B4-BE49-F238E27FC236}">
                <a16:creationId xmlns:a16="http://schemas.microsoft.com/office/drawing/2014/main" id="{5AF94B89-05D7-714D-B0DF-C7B26F048294}"/>
              </a:ext>
            </a:extLst>
          </p:cNvPr>
          <p:cNvPicPr>
            <a:picLocks noGrp="1" noChangeAspect="1"/>
          </p:cNvPicPr>
          <p:nvPr>
            <p:ph idx="1"/>
          </p:nvPr>
        </p:nvPicPr>
        <p:blipFill>
          <a:blip r:embed="rId2"/>
          <a:stretch>
            <a:fillRect/>
          </a:stretch>
        </p:blipFill>
        <p:spPr>
          <a:xfrm>
            <a:off x="1371599" y="2013744"/>
            <a:ext cx="9612947" cy="3929856"/>
          </a:xfrm>
        </p:spPr>
      </p:pic>
    </p:spTree>
    <p:extLst>
      <p:ext uri="{BB962C8B-B14F-4D97-AF65-F5344CB8AC3E}">
        <p14:creationId xmlns:p14="http://schemas.microsoft.com/office/powerpoint/2010/main" val="154491259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EAAB4A4-F206-CB4B-A7FD-55CDF17AD257}"/>
              </a:ext>
            </a:extLst>
          </p:cNvPr>
          <p:cNvSpPr>
            <a:spLocks noGrp="1"/>
          </p:cNvSpPr>
          <p:nvPr>
            <p:ph idx="1"/>
          </p:nvPr>
        </p:nvSpPr>
        <p:spPr>
          <a:xfrm>
            <a:off x="838200" y="326571"/>
            <a:ext cx="10515600" cy="5850392"/>
          </a:xfrm>
        </p:spPr>
        <p:txBody>
          <a:bodyPr/>
          <a:lstStyle/>
          <a:p>
            <a:pPr marL="0" indent="0">
              <a:buNone/>
            </a:pPr>
            <a:r>
              <a:rPr lang="tr-TR" dirty="0">
                <a:solidFill>
                  <a:srgbClr val="FF0000"/>
                </a:solidFill>
              </a:rPr>
              <a:t>Bir önceki </a:t>
            </a:r>
            <a:r>
              <a:rPr lang="tr-TR" dirty="0" err="1">
                <a:solidFill>
                  <a:srgbClr val="FF0000"/>
                </a:solidFill>
              </a:rPr>
              <a:t>slaytımızdaki</a:t>
            </a:r>
            <a:r>
              <a:rPr lang="tr-TR" dirty="0">
                <a:solidFill>
                  <a:srgbClr val="FF0000"/>
                </a:solidFill>
              </a:rPr>
              <a:t> resimde;</a:t>
            </a:r>
          </a:p>
          <a:p>
            <a:r>
              <a:rPr lang="tr-TR" dirty="0" err="1"/>
              <a:t>Gabor</a:t>
            </a:r>
            <a:r>
              <a:rPr lang="tr-TR" dirty="0"/>
              <a:t> filtreleri </a:t>
            </a:r>
            <a:r>
              <a:rPr lang="tr-TR" dirty="0" err="1"/>
              <a:t>kullanıldığından</a:t>
            </a:r>
            <a:r>
              <a:rPr lang="tr-TR" dirty="0"/>
              <a:t> toplam 24 x 24 x 6 x 3 = 10368 tane </a:t>
            </a:r>
            <a:r>
              <a:rPr lang="tr-TR" dirty="0" err="1"/>
              <a:t>öznitelik</a:t>
            </a:r>
            <a:r>
              <a:rPr lang="tr-TR" dirty="0"/>
              <a:t> elde </a:t>
            </a:r>
            <a:r>
              <a:rPr lang="tr-TR" dirty="0" err="1"/>
              <a:t>edilmis</a:t>
            </a:r>
            <a:r>
              <a:rPr lang="tr-TR" dirty="0"/>
              <a:t>̧ olacaktır. </a:t>
            </a:r>
            <a:r>
              <a:rPr lang="tr-TR" dirty="0" err="1"/>
              <a:t>Görüntülerin</a:t>
            </a:r>
            <a:r>
              <a:rPr lang="tr-TR" dirty="0"/>
              <a:t> 24x24 piksel boyutlarına indirgenmesi ile </a:t>
            </a:r>
            <a:r>
              <a:rPr lang="tr-TR" dirty="0" err="1"/>
              <a:t>işlem</a:t>
            </a:r>
            <a:r>
              <a:rPr lang="tr-TR" dirty="0"/>
              <a:t> </a:t>
            </a:r>
            <a:r>
              <a:rPr lang="tr-TR" dirty="0" err="1"/>
              <a:t>fazlalığı</a:t>
            </a:r>
            <a:r>
              <a:rPr lang="tr-TR" dirty="0"/>
              <a:t> </a:t>
            </a:r>
            <a:r>
              <a:rPr lang="tr-TR" dirty="0" err="1"/>
              <a:t>azaltılmıs</a:t>
            </a:r>
            <a:r>
              <a:rPr lang="tr-TR" dirty="0"/>
              <a:t>̧ ve </a:t>
            </a:r>
            <a:r>
              <a:rPr lang="tr-TR" dirty="0" err="1"/>
              <a:t>belleğin</a:t>
            </a:r>
            <a:r>
              <a:rPr lang="tr-TR" dirty="0"/>
              <a:t> gereksiz yere kullanılmaması </a:t>
            </a:r>
            <a:r>
              <a:rPr lang="tr-TR" dirty="0" err="1"/>
              <a:t>sağlanmıştır</a:t>
            </a:r>
            <a:r>
              <a:rPr lang="tr-TR" dirty="0"/>
              <a:t>. </a:t>
            </a:r>
          </a:p>
          <a:p>
            <a:r>
              <a:rPr lang="tr-TR" dirty="0" err="1"/>
              <a:t>İfade</a:t>
            </a:r>
            <a:r>
              <a:rPr lang="tr-TR" dirty="0"/>
              <a:t> tasviri, bir </a:t>
            </a:r>
            <a:r>
              <a:rPr lang="tr-TR" dirty="0" err="1"/>
              <a:t>görüntünün</a:t>
            </a:r>
            <a:r>
              <a:rPr lang="tr-TR" dirty="0"/>
              <a:t> baş kısmının konumunun yer </a:t>
            </a:r>
            <a:r>
              <a:rPr lang="tr-TR" dirty="0" err="1"/>
              <a:t>değiştirmesi</a:t>
            </a:r>
            <a:r>
              <a:rPr lang="tr-TR" dirty="0"/>
              <a:t>, </a:t>
            </a:r>
            <a:r>
              <a:rPr lang="tr-TR" dirty="0" err="1"/>
              <a:t>ölçeklendirilmesi</a:t>
            </a:r>
            <a:r>
              <a:rPr lang="tr-TR" dirty="0"/>
              <a:t> ve </a:t>
            </a:r>
            <a:r>
              <a:rPr lang="tr-TR" dirty="0" err="1"/>
              <a:t>döndürülmesine</a:t>
            </a:r>
            <a:r>
              <a:rPr lang="tr-TR" dirty="0"/>
              <a:t> </a:t>
            </a:r>
            <a:r>
              <a:rPr lang="tr-TR" dirty="0" err="1"/>
              <a:t>karşı</a:t>
            </a:r>
            <a:r>
              <a:rPr lang="tr-TR" dirty="0"/>
              <a:t> hassas olabilir. Bu </a:t>
            </a:r>
            <a:r>
              <a:rPr lang="tr-TR" dirty="0" err="1"/>
              <a:t>tür</a:t>
            </a:r>
            <a:r>
              <a:rPr lang="tr-TR" dirty="0"/>
              <a:t> istenmeyen durumların etkisini ortadan kaldırmak </a:t>
            </a:r>
            <a:r>
              <a:rPr lang="tr-TR" dirty="0" err="1"/>
              <a:t>için</a:t>
            </a:r>
            <a:r>
              <a:rPr lang="tr-TR" dirty="0"/>
              <a:t> </a:t>
            </a:r>
            <a:r>
              <a:rPr lang="tr-TR" dirty="0" err="1"/>
              <a:t>gözler</a:t>
            </a:r>
            <a:r>
              <a:rPr lang="tr-TR" dirty="0"/>
              <a:t> veya burun delikleri referans alınır . Bu </a:t>
            </a:r>
            <a:r>
              <a:rPr lang="tr-TR" dirty="0" err="1"/>
              <a:t>yüzden</a:t>
            </a:r>
            <a:r>
              <a:rPr lang="tr-TR" dirty="0"/>
              <a:t> </a:t>
            </a:r>
            <a:r>
              <a:rPr lang="tr-TR" dirty="0" err="1"/>
              <a:t>yüz</a:t>
            </a:r>
            <a:r>
              <a:rPr lang="tr-TR" dirty="0"/>
              <a:t> </a:t>
            </a:r>
            <a:r>
              <a:rPr lang="tr-TR" dirty="0" err="1"/>
              <a:t>görüntülerinin</a:t>
            </a:r>
            <a:r>
              <a:rPr lang="tr-TR" dirty="0"/>
              <a:t> elde edilmesi esnasında </a:t>
            </a:r>
            <a:r>
              <a:rPr lang="tr-TR" dirty="0" err="1"/>
              <a:t>eğik</a:t>
            </a:r>
            <a:r>
              <a:rPr lang="tr-TR" dirty="0"/>
              <a:t> duran </a:t>
            </a:r>
            <a:r>
              <a:rPr lang="tr-TR" dirty="0" err="1"/>
              <a:t>görüntüler</a:t>
            </a:r>
            <a:r>
              <a:rPr lang="tr-TR" dirty="0"/>
              <a:t> </a:t>
            </a:r>
            <a:r>
              <a:rPr lang="tr-TR" dirty="0" err="1"/>
              <a:t>düzeltilmis</a:t>
            </a:r>
            <a:r>
              <a:rPr lang="tr-TR" dirty="0"/>
              <a:t>̧ ve </a:t>
            </a:r>
            <a:r>
              <a:rPr lang="tr-TR" dirty="0" err="1"/>
              <a:t>tüm</a:t>
            </a:r>
            <a:r>
              <a:rPr lang="tr-TR" dirty="0"/>
              <a:t> </a:t>
            </a:r>
            <a:r>
              <a:rPr lang="tr-TR" dirty="0" err="1"/>
              <a:t>yüz</a:t>
            </a:r>
            <a:r>
              <a:rPr lang="tr-TR" dirty="0"/>
              <a:t> </a:t>
            </a:r>
            <a:r>
              <a:rPr lang="tr-TR" dirty="0" err="1"/>
              <a:t>görüntüleri</a:t>
            </a:r>
            <a:r>
              <a:rPr lang="tr-TR" dirty="0"/>
              <a:t> </a:t>
            </a:r>
            <a:r>
              <a:rPr lang="tr-TR" dirty="0" err="1"/>
              <a:t>olabildiğince</a:t>
            </a:r>
            <a:r>
              <a:rPr lang="tr-TR" dirty="0"/>
              <a:t> </a:t>
            </a:r>
            <a:r>
              <a:rPr lang="tr-TR" dirty="0" err="1"/>
              <a:t>göz</a:t>
            </a:r>
            <a:r>
              <a:rPr lang="tr-TR" dirty="0"/>
              <a:t> </a:t>
            </a:r>
            <a:r>
              <a:rPr lang="tr-TR" dirty="0" err="1"/>
              <a:t>hizalı</a:t>
            </a:r>
            <a:r>
              <a:rPr lang="tr-TR" dirty="0"/>
              <a:t> olacak </a:t>
            </a:r>
            <a:r>
              <a:rPr lang="tr-TR" dirty="0" err="1"/>
              <a:t>şekilde</a:t>
            </a:r>
            <a:r>
              <a:rPr lang="tr-TR" dirty="0"/>
              <a:t> el ile </a:t>
            </a:r>
            <a:r>
              <a:rPr lang="tr-TR" dirty="0" err="1"/>
              <a:t>ayarlanmıştır</a:t>
            </a:r>
            <a:r>
              <a:rPr lang="tr-TR" dirty="0"/>
              <a:t>. </a:t>
            </a:r>
          </a:p>
          <a:p>
            <a:endParaRPr lang="tr-TR" dirty="0"/>
          </a:p>
        </p:txBody>
      </p:sp>
    </p:spTree>
    <p:extLst>
      <p:ext uri="{BB962C8B-B14F-4D97-AF65-F5344CB8AC3E}">
        <p14:creationId xmlns:p14="http://schemas.microsoft.com/office/powerpoint/2010/main" val="146527044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68EE9C-665A-F64F-AB4D-423B39E4E327}"/>
              </a:ext>
            </a:extLst>
          </p:cNvPr>
          <p:cNvSpPr>
            <a:spLocks noGrp="1"/>
          </p:cNvSpPr>
          <p:nvPr>
            <p:ph type="title"/>
          </p:nvPr>
        </p:nvSpPr>
        <p:spPr>
          <a:xfrm>
            <a:off x="413657" y="408894"/>
            <a:ext cx="10961914" cy="544286"/>
          </a:xfrm>
        </p:spPr>
        <p:txBody>
          <a:bodyPr>
            <a:normAutofit fontScale="90000"/>
          </a:bodyPr>
          <a:lstStyle/>
          <a:p>
            <a:r>
              <a:rPr lang="tr-TR" sz="3600" b="1" dirty="0">
                <a:solidFill>
                  <a:srgbClr val="FF0000"/>
                </a:solidFill>
              </a:rPr>
              <a:t>4.2. </a:t>
            </a:r>
            <a:r>
              <a:rPr lang="tr-TR" sz="3600" b="1" dirty="0" err="1">
                <a:solidFill>
                  <a:srgbClr val="FF0000"/>
                </a:solidFill>
              </a:rPr>
              <a:t>Öznitelik</a:t>
            </a:r>
            <a:r>
              <a:rPr lang="tr-TR" sz="3600" b="1" dirty="0">
                <a:solidFill>
                  <a:srgbClr val="FF0000"/>
                </a:solidFill>
              </a:rPr>
              <a:t> </a:t>
            </a:r>
            <a:r>
              <a:rPr lang="tr-TR" sz="3600" b="1" dirty="0" err="1">
                <a:solidFill>
                  <a:srgbClr val="FF0000"/>
                </a:solidFill>
              </a:rPr>
              <a:t>Seçme</a:t>
            </a:r>
            <a:r>
              <a:rPr lang="tr-TR" sz="3600" b="1" dirty="0">
                <a:solidFill>
                  <a:srgbClr val="FF0000"/>
                </a:solidFill>
              </a:rPr>
              <a:t> </a:t>
            </a:r>
            <a:r>
              <a:rPr lang="tr-TR" sz="3600" b="1" dirty="0" err="1">
                <a:solidFill>
                  <a:srgbClr val="FF0000"/>
                </a:solidFill>
              </a:rPr>
              <a:t>Yaklaşımları</a:t>
            </a:r>
            <a:r>
              <a:rPr lang="tr-TR" sz="3600" b="1" dirty="0">
                <a:solidFill>
                  <a:srgbClr val="FF0000"/>
                </a:solidFill>
              </a:rPr>
              <a:t> (</a:t>
            </a:r>
            <a:r>
              <a:rPr lang="tr-TR" sz="3600" b="1" dirty="0" err="1">
                <a:solidFill>
                  <a:srgbClr val="FF0000"/>
                </a:solidFill>
              </a:rPr>
              <a:t>Feature</a:t>
            </a:r>
            <a:r>
              <a:rPr lang="tr-TR" sz="3600" b="1" dirty="0">
                <a:solidFill>
                  <a:srgbClr val="FF0000"/>
                </a:solidFill>
              </a:rPr>
              <a:t> </a:t>
            </a:r>
            <a:r>
              <a:rPr lang="tr-TR" sz="3600" b="1" dirty="0" err="1">
                <a:solidFill>
                  <a:srgbClr val="FF0000"/>
                </a:solidFill>
              </a:rPr>
              <a:t>Selection</a:t>
            </a:r>
            <a:r>
              <a:rPr lang="tr-TR" sz="3600" b="1" dirty="0">
                <a:solidFill>
                  <a:srgbClr val="FF0000"/>
                </a:solidFill>
              </a:rPr>
              <a:t> </a:t>
            </a:r>
            <a:r>
              <a:rPr lang="tr-TR" sz="3600" b="1" dirty="0" err="1">
                <a:solidFill>
                  <a:srgbClr val="FF0000"/>
                </a:solidFill>
              </a:rPr>
              <a:t>Approaches</a:t>
            </a:r>
            <a:r>
              <a:rPr lang="tr-TR" sz="3600" b="1" dirty="0">
                <a:solidFill>
                  <a:srgbClr val="FF0000"/>
                </a:solidFill>
              </a:rPr>
              <a:t>) </a:t>
            </a:r>
            <a:br>
              <a:rPr lang="tr-TR" dirty="0"/>
            </a:br>
            <a:endParaRPr lang="tr-TR" dirty="0"/>
          </a:p>
        </p:txBody>
      </p:sp>
      <p:sp>
        <p:nvSpPr>
          <p:cNvPr id="3" name="İçerik Yer Tutucusu 2">
            <a:extLst>
              <a:ext uri="{FF2B5EF4-FFF2-40B4-BE49-F238E27FC236}">
                <a16:creationId xmlns:a16="http://schemas.microsoft.com/office/drawing/2014/main" id="{A9D0382E-90D0-4449-9B63-894E896A2C8E}"/>
              </a:ext>
            </a:extLst>
          </p:cNvPr>
          <p:cNvSpPr>
            <a:spLocks noGrp="1"/>
          </p:cNvSpPr>
          <p:nvPr>
            <p:ph idx="1"/>
          </p:nvPr>
        </p:nvSpPr>
        <p:spPr>
          <a:xfrm>
            <a:off x="489857" y="729343"/>
            <a:ext cx="10863943" cy="5447620"/>
          </a:xfrm>
        </p:spPr>
        <p:txBody>
          <a:bodyPr>
            <a:normAutofit/>
          </a:bodyPr>
          <a:lstStyle/>
          <a:p>
            <a:r>
              <a:rPr lang="tr-TR" dirty="0" err="1"/>
              <a:t>Öznitelik</a:t>
            </a:r>
            <a:r>
              <a:rPr lang="tr-TR" dirty="0"/>
              <a:t> </a:t>
            </a:r>
            <a:r>
              <a:rPr lang="tr-TR" dirty="0" err="1"/>
              <a:t>seçimi</a:t>
            </a:r>
            <a:r>
              <a:rPr lang="tr-TR" dirty="0"/>
              <a:t> </a:t>
            </a:r>
            <a:r>
              <a:rPr lang="tr-TR" dirty="0" err="1"/>
              <a:t>için</a:t>
            </a:r>
            <a:r>
              <a:rPr lang="tr-TR" dirty="0"/>
              <a:t> kullanılacak veri dosyaları iki farklı </a:t>
            </a:r>
            <a:r>
              <a:rPr lang="tr-TR" dirty="0" err="1"/>
              <a:t>yaklaşıma</a:t>
            </a:r>
            <a:r>
              <a:rPr lang="tr-TR" dirty="0"/>
              <a:t> </a:t>
            </a:r>
            <a:r>
              <a:rPr lang="tr-TR" dirty="0" err="1"/>
              <a:t>göre</a:t>
            </a:r>
            <a:r>
              <a:rPr lang="tr-TR" dirty="0"/>
              <a:t> </a:t>
            </a:r>
            <a:r>
              <a:rPr lang="tr-TR" dirty="0" err="1"/>
              <a:t>oluşturulmuştur</a:t>
            </a:r>
            <a:r>
              <a:rPr lang="tr-TR" dirty="0"/>
              <a:t>. Bu </a:t>
            </a:r>
            <a:r>
              <a:rPr lang="tr-TR" dirty="0" err="1"/>
              <a:t>yaklaşımlar</a:t>
            </a:r>
            <a:r>
              <a:rPr lang="tr-TR" dirty="0"/>
              <a:t> </a:t>
            </a:r>
            <a:r>
              <a:rPr lang="tr-TR" dirty="0" err="1"/>
              <a:t>çoklu</a:t>
            </a:r>
            <a:r>
              <a:rPr lang="tr-TR" dirty="0"/>
              <a:t> sınıflandırma probleminin, </a:t>
            </a:r>
            <a:r>
              <a:rPr lang="tr-TR" dirty="0" err="1"/>
              <a:t>One</a:t>
            </a:r>
            <a:r>
              <a:rPr lang="tr-TR" dirty="0"/>
              <a:t>-</a:t>
            </a:r>
            <a:r>
              <a:rPr lang="tr-TR" dirty="0" err="1"/>
              <a:t>Vs</a:t>
            </a:r>
            <a:r>
              <a:rPr lang="tr-TR" dirty="0"/>
              <a:t>-Rest ve </a:t>
            </a:r>
            <a:r>
              <a:rPr lang="tr-TR" dirty="0" err="1"/>
              <a:t>One-Vs-One</a:t>
            </a:r>
            <a:r>
              <a:rPr lang="tr-TR" dirty="0"/>
              <a:t> </a:t>
            </a:r>
            <a:r>
              <a:rPr lang="tr-TR" dirty="0" err="1"/>
              <a:t>biçiminde</a:t>
            </a:r>
            <a:r>
              <a:rPr lang="tr-TR" dirty="0"/>
              <a:t> ifade edilen ikili sınıflandırma problemi olarak </a:t>
            </a:r>
            <a:r>
              <a:rPr lang="tr-TR" dirty="0" err="1"/>
              <a:t>formülize</a:t>
            </a:r>
            <a:r>
              <a:rPr lang="tr-TR" dirty="0"/>
              <a:t> edilmesine dayanmaktadır. </a:t>
            </a:r>
            <a:r>
              <a:rPr lang="tr-TR" dirty="0" err="1"/>
              <a:t>One</a:t>
            </a:r>
            <a:r>
              <a:rPr lang="tr-TR" dirty="0"/>
              <a:t>-</a:t>
            </a:r>
            <a:r>
              <a:rPr lang="tr-TR" dirty="0" err="1"/>
              <a:t>Vs</a:t>
            </a:r>
            <a:r>
              <a:rPr lang="tr-TR" dirty="0"/>
              <a:t>-Rest </a:t>
            </a:r>
            <a:r>
              <a:rPr lang="tr-TR" dirty="0" err="1"/>
              <a:t>yaklaşımına</a:t>
            </a:r>
            <a:r>
              <a:rPr lang="tr-TR" dirty="0"/>
              <a:t> </a:t>
            </a:r>
            <a:r>
              <a:rPr lang="tr-TR" dirty="0" err="1"/>
              <a:t>göre</a:t>
            </a:r>
            <a:r>
              <a:rPr lang="tr-TR" dirty="0"/>
              <a:t>, ikili sınıflandırma problemi, ifade sınıflarından birinin </a:t>
            </a:r>
            <a:r>
              <a:rPr lang="tr-TR" dirty="0" err="1"/>
              <a:t>diğerlerinden</a:t>
            </a:r>
            <a:r>
              <a:rPr lang="tr-TR" dirty="0"/>
              <a:t> </a:t>
            </a:r>
            <a:r>
              <a:rPr lang="tr-TR" dirty="0" err="1"/>
              <a:t>ayrıştırılması</a:t>
            </a:r>
            <a:r>
              <a:rPr lang="tr-TR" dirty="0"/>
              <a:t> </a:t>
            </a:r>
            <a:r>
              <a:rPr lang="tr-TR" dirty="0" err="1"/>
              <a:t>biçiminde</a:t>
            </a:r>
            <a:r>
              <a:rPr lang="tr-TR" dirty="0"/>
              <a:t> ifade edilir. Dolayısıyla </a:t>
            </a:r>
            <a:r>
              <a:rPr lang="tr-TR" i="1" dirty="0"/>
              <a:t>k </a:t>
            </a:r>
            <a:r>
              <a:rPr lang="tr-TR" dirty="0"/>
              <a:t>ifade sınıfı </a:t>
            </a:r>
            <a:r>
              <a:rPr lang="tr-TR" dirty="0" err="1"/>
              <a:t>için</a:t>
            </a:r>
            <a:r>
              <a:rPr lang="tr-TR" dirty="0"/>
              <a:t> </a:t>
            </a:r>
            <a:r>
              <a:rPr lang="tr-TR" dirty="0" err="1"/>
              <a:t>oluşabilecek</a:t>
            </a:r>
            <a:r>
              <a:rPr lang="tr-TR" dirty="0"/>
              <a:t> veri dosya sayısı da </a:t>
            </a:r>
            <a:r>
              <a:rPr lang="tr-TR" i="1" dirty="0"/>
              <a:t>k </a:t>
            </a:r>
            <a:r>
              <a:rPr lang="tr-TR" dirty="0"/>
              <a:t>’</a:t>
            </a:r>
            <a:r>
              <a:rPr lang="tr-TR" dirty="0" err="1"/>
              <a:t>nın</a:t>
            </a:r>
            <a:r>
              <a:rPr lang="tr-TR" dirty="0"/>
              <a:t> birli kombinasyonu kadar (</a:t>
            </a:r>
            <a:r>
              <a:rPr lang="tr-TR" i="1" dirty="0"/>
              <a:t>k </a:t>
            </a:r>
            <a:r>
              <a:rPr lang="tr-TR" dirty="0"/>
              <a:t>) olacaktır. </a:t>
            </a:r>
          </a:p>
          <a:p>
            <a:r>
              <a:rPr lang="tr-TR" dirty="0" err="1"/>
              <a:t>Çalışmada</a:t>
            </a:r>
            <a:r>
              <a:rPr lang="tr-TR" dirty="0"/>
              <a:t> 7 </a:t>
            </a:r>
            <a:r>
              <a:rPr lang="tr-TR" dirty="0" err="1"/>
              <a:t>yüz</a:t>
            </a:r>
            <a:r>
              <a:rPr lang="tr-TR" dirty="0"/>
              <a:t> ifadesinin analizi </a:t>
            </a:r>
            <a:r>
              <a:rPr lang="tr-TR" dirty="0" err="1"/>
              <a:t>yapıldığından</a:t>
            </a:r>
            <a:r>
              <a:rPr lang="tr-TR" dirty="0"/>
              <a:t>, sınıflandırma probleminin </a:t>
            </a:r>
            <a:r>
              <a:rPr lang="tr-TR" dirty="0" err="1"/>
              <a:t>çözümu</a:t>
            </a:r>
            <a:r>
              <a:rPr lang="tr-TR" dirty="0"/>
              <a:t>̈ </a:t>
            </a:r>
            <a:r>
              <a:rPr lang="tr-TR" dirty="0" err="1"/>
              <a:t>için</a:t>
            </a:r>
            <a:r>
              <a:rPr lang="tr-TR" dirty="0"/>
              <a:t> gereken veri dosyaları Tablo 1’de </a:t>
            </a:r>
            <a:r>
              <a:rPr lang="tr-TR" dirty="0" err="1"/>
              <a:t>gösterildiği</a:t>
            </a:r>
            <a:r>
              <a:rPr lang="tr-TR" dirty="0"/>
              <a:t> </a:t>
            </a:r>
            <a:r>
              <a:rPr lang="tr-TR" dirty="0" err="1"/>
              <a:t>üzere</a:t>
            </a:r>
            <a:r>
              <a:rPr lang="tr-TR" dirty="0"/>
              <a:t> 7 adet ikili sınıflandırma problemi olarak ifade edilir. </a:t>
            </a:r>
          </a:p>
          <a:p>
            <a:r>
              <a:rPr lang="tr-TR" dirty="0" err="1"/>
              <a:t>One-Vs-One</a:t>
            </a:r>
            <a:r>
              <a:rPr lang="tr-TR" dirty="0"/>
              <a:t> </a:t>
            </a:r>
            <a:r>
              <a:rPr lang="tr-TR" dirty="0" err="1"/>
              <a:t>yaklaşımına</a:t>
            </a:r>
            <a:r>
              <a:rPr lang="tr-TR" dirty="0"/>
              <a:t> </a:t>
            </a:r>
            <a:r>
              <a:rPr lang="tr-TR" dirty="0" err="1"/>
              <a:t>göre</a:t>
            </a:r>
            <a:r>
              <a:rPr lang="tr-TR" dirty="0"/>
              <a:t> ise, ikili sınıflandırma problemi </a:t>
            </a:r>
            <a:r>
              <a:rPr lang="tr-TR" dirty="0" err="1"/>
              <a:t>yüz</a:t>
            </a:r>
            <a:r>
              <a:rPr lang="tr-TR" dirty="0"/>
              <a:t> ifade sınıflarından birinin </a:t>
            </a:r>
            <a:r>
              <a:rPr lang="tr-TR" dirty="0" err="1"/>
              <a:t>diğerinden</a:t>
            </a:r>
            <a:r>
              <a:rPr lang="tr-TR" dirty="0"/>
              <a:t> </a:t>
            </a:r>
            <a:r>
              <a:rPr lang="tr-TR" dirty="0" err="1"/>
              <a:t>ayrıştırılması</a:t>
            </a:r>
            <a:r>
              <a:rPr lang="tr-TR" dirty="0"/>
              <a:t> </a:t>
            </a:r>
            <a:r>
              <a:rPr lang="tr-TR" dirty="0" err="1"/>
              <a:t>biçiminde</a:t>
            </a:r>
            <a:r>
              <a:rPr lang="tr-TR" dirty="0"/>
              <a:t> ifade edilir. </a:t>
            </a:r>
          </a:p>
        </p:txBody>
      </p:sp>
    </p:spTree>
    <p:extLst>
      <p:ext uri="{BB962C8B-B14F-4D97-AF65-F5344CB8AC3E}">
        <p14:creationId xmlns:p14="http://schemas.microsoft.com/office/powerpoint/2010/main" val="314466226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73ACB5B-C7C2-F74B-98C5-F0CA54631430}"/>
              </a:ext>
            </a:extLst>
          </p:cNvPr>
          <p:cNvSpPr>
            <a:spLocks noGrp="1"/>
          </p:cNvSpPr>
          <p:nvPr>
            <p:ph idx="1"/>
          </p:nvPr>
        </p:nvSpPr>
        <p:spPr>
          <a:xfrm>
            <a:off x="838200" y="217714"/>
            <a:ext cx="10831286" cy="6259286"/>
          </a:xfrm>
        </p:spPr>
        <p:txBody>
          <a:bodyPr>
            <a:normAutofit/>
          </a:bodyPr>
          <a:lstStyle/>
          <a:p>
            <a:r>
              <a:rPr lang="tr-TR" sz="2000" dirty="0"/>
              <a:t>Bu durumda yine </a:t>
            </a:r>
            <a:r>
              <a:rPr lang="tr-TR" sz="2000" i="1" dirty="0"/>
              <a:t>k </a:t>
            </a:r>
            <a:r>
              <a:rPr lang="tr-TR" sz="2000" dirty="0"/>
              <a:t>ifade sınıf sayısını </a:t>
            </a:r>
            <a:r>
              <a:rPr lang="tr-TR" sz="2000" dirty="0" err="1"/>
              <a:t>göstermek</a:t>
            </a:r>
            <a:r>
              <a:rPr lang="tr-TR" sz="2000" dirty="0"/>
              <a:t> </a:t>
            </a:r>
            <a:r>
              <a:rPr lang="tr-TR" sz="2000" dirty="0" err="1"/>
              <a:t>üzere</a:t>
            </a:r>
            <a:r>
              <a:rPr lang="tr-TR" sz="2000" dirty="0"/>
              <a:t>, ikili sınıflandırma problemi sayısı </a:t>
            </a:r>
            <a:r>
              <a:rPr lang="tr-TR" sz="2000" i="1" dirty="0"/>
              <a:t>k </a:t>
            </a:r>
            <a:r>
              <a:rPr lang="tr-TR" sz="2000" dirty="0"/>
              <a:t>‘</a:t>
            </a:r>
            <a:r>
              <a:rPr lang="tr-TR" sz="2000" dirty="0" err="1"/>
              <a:t>nın</a:t>
            </a:r>
            <a:r>
              <a:rPr lang="tr-TR" sz="2000" dirty="0"/>
              <a:t> ikili kombinasyonu (</a:t>
            </a:r>
            <a:r>
              <a:rPr lang="tr-TR" sz="2000" i="1" dirty="0"/>
              <a:t>k</a:t>
            </a:r>
            <a:r>
              <a:rPr lang="tr-TR" sz="2000" dirty="0"/>
              <a:t>(</a:t>
            </a:r>
            <a:r>
              <a:rPr lang="tr-TR" sz="2000" i="1" dirty="0"/>
              <a:t>k -</a:t>
            </a:r>
            <a:r>
              <a:rPr lang="tr-TR" sz="2000" dirty="0"/>
              <a:t>1) / 2) kadar olacaktır. O halde, </a:t>
            </a:r>
          </a:p>
          <a:p>
            <a:r>
              <a:rPr lang="tr-TR" sz="2000" dirty="0"/>
              <a:t>bu </a:t>
            </a:r>
            <a:r>
              <a:rPr lang="tr-TR" sz="2000" dirty="0" err="1"/>
              <a:t>çalışmada</a:t>
            </a:r>
            <a:r>
              <a:rPr lang="tr-TR" sz="2000" dirty="0"/>
              <a:t> </a:t>
            </a:r>
            <a:r>
              <a:rPr lang="tr-TR" sz="2000" i="1" dirty="0"/>
              <a:t>k =</a:t>
            </a:r>
            <a:r>
              <a:rPr lang="tr-TR" sz="2000" dirty="0"/>
              <a:t> 7 olmak </a:t>
            </a:r>
            <a:r>
              <a:rPr lang="tr-TR" sz="2000" dirty="0" err="1"/>
              <a:t>üzere</a:t>
            </a:r>
            <a:r>
              <a:rPr lang="tr-TR" sz="2000" dirty="0"/>
              <a:t> toplam 21 tane ikili sınıflandırma problemi meydana gelir ve bunlara </a:t>
            </a:r>
            <a:r>
              <a:rPr lang="tr-TR" sz="2000" dirty="0" err="1"/>
              <a:t>karşılık</a:t>
            </a:r>
            <a:r>
              <a:rPr lang="tr-TR" sz="2000" dirty="0"/>
              <a:t> gelen veri dosyaları Tablo 2’de </a:t>
            </a:r>
            <a:r>
              <a:rPr lang="tr-TR" sz="2000" dirty="0" err="1"/>
              <a:t>gösterilmiştir</a:t>
            </a:r>
            <a:r>
              <a:rPr lang="tr-TR" sz="2000" dirty="0"/>
              <a:t>. </a:t>
            </a:r>
          </a:p>
          <a:p>
            <a:r>
              <a:rPr lang="tr-TR" sz="2000" dirty="0" err="1"/>
              <a:t>One</a:t>
            </a:r>
            <a:r>
              <a:rPr lang="tr-TR" sz="2000" dirty="0"/>
              <a:t>-</a:t>
            </a:r>
            <a:r>
              <a:rPr lang="tr-TR" sz="2000" dirty="0" err="1"/>
              <a:t>Vs</a:t>
            </a:r>
            <a:r>
              <a:rPr lang="tr-TR" sz="2000" dirty="0"/>
              <a:t>-Rest </a:t>
            </a:r>
            <a:r>
              <a:rPr lang="tr-TR" sz="2000" dirty="0" err="1"/>
              <a:t>için</a:t>
            </a:r>
            <a:r>
              <a:rPr lang="tr-TR" sz="2000" dirty="0"/>
              <a:t> </a:t>
            </a:r>
            <a:r>
              <a:rPr lang="tr-TR" sz="2000" dirty="0" err="1"/>
              <a:t>oluşturulan</a:t>
            </a:r>
            <a:r>
              <a:rPr lang="tr-TR" sz="2000" dirty="0"/>
              <a:t> veri dosyalarından her bir </a:t>
            </a:r>
            <a:r>
              <a:rPr lang="tr-TR" sz="2000" dirty="0" err="1"/>
              <a:t>öznitelik</a:t>
            </a:r>
            <a:r>
              <a:rPr lang="tr-TR" sz="2000" dirty="0"/>
              <a:t> </a:t>
            </a:r>
            <a:r>
              <a:rPr lang="tr-TR" sz="2000" dirty="0" err="1"/>
              <a:t>seçme</a:t>
            </a:r>
            <a:r>
              <a:rPr lang="tr-TR" sz="2000" dirty="0"/>
              <a:t> algoritması </a:t>
            </a:r>
            <a:r>
              <a:rPr lang="tr-TR" sz="2000" dirty="0" err="1"/>
              <a:t>için</a:t>
            </a:r>
            <a:r>
              <a:rPr lang="tr-TR" sz="2000" dirty="0"/>
              <a:t> toplam 7 tane </a:t>
            </a:r>
            <a:r>
              <a:rPr lang="tr-TR" sz="2000" dirty="0" err="1"/>
              <a:t>öznitelik</a:t>
            </a:r>
            <a:r>
              <a:rPr lang="tr-TR" sz="2000" dirty="0"/>
              <a:t> alt </a:t>
            </a:r>
            <a:r>
              <a:rPr lang="tr-TR" sz="2000" dirty="0" err="1"/>
              <a:t>kümesi</a:t>
            </a:r>
            <a:r>
              <a:rPr lang="tr-TR" sz="2000" dirty="0"/>
              <a:t> elde edilir. Herhangi bir </a:t>
            </a:r>
            <a:r>
              <a:rPr lang="tr-TR" sz="2000" dirty="0" err="1"/>
              <a:t>öznitelik</a:t>
            </a:r>
            <a:r>
              <a:rPr lang="tr-TR" sz="2000" dirty="0"/>
              <a:t> </a:t>
            </a:r>
            <a:r>
              <a:rPr lang="tr-TR" sz="2000" dirty="0" err="1"/>
              <a:t>seçme</a:t>
            </a:r>
            <a:r>
              <a:rPr lang="tr-TR" sz="2000" dirty="0"/>
              <a:t> algoritması </a:t>
            </a:r>
            <a:r>
              <a:rPr lang="tr-TR" sz="2000" dirty="0" err="1"/>
              <a:t>için</a:t>
            </a:r>
            <a:r>
              <a:rPr lang="tr-TR" sz="2000" dirty="0"/>
              <a:t> </a:t>
            </a:r>
            <a:r>
              <a:rPr lang="tr-TR" sz="2000" dirty="0" err="1"/>
              <a:t>seçilen</a:t>
            </a:r>
            <a:r>
              <a:rPr lang="tr-TR" sz="2000" dirty="0"/>
              <a:t> </a:t>
            </a:r>
            <a:r>
              <a:rPr lang="tr-TR" sz="2000" dirty="0" err="1"/>
              <a:t>öznitelik</a:t>
            </a:r>
            <a:r>
              <a:rPr lang="tr-TR" sz="2000" dirty="0"/>
              <a:t> alt </a:t>
            </a:r>
            <a:r>
              <a:rPr lang="tr-TR" sz="2000" dirty="0" err="1"/>
              <a:t>kümeleri</a:t>
            </a:r>
            <a:r>
              <a:rPr lang="tr-TR" sz="2000" dirty="0"/>
              <a:t>; </a:t>
            </a:r>
          </a:p>
          <a:p>
            <a:endParaRPr lang="tr-TR" sz="2000" dirty="0"/>
          </a:p>
          <a:p>
            <a:endParaRPr lang="tr-TR" sz="2000" dirty="0"/>
          </a:p>
          <a:p>
            <a:endParaRPr lang="tr-TR" sz="2000" dirty="0"/>
          </a:p>
          <a:p>
            <a:pPr marL="0" indent="0">
              <a:buNone/>
            </a:pPr>
            <a:endParaRPr lang="tr-TR" sz="2000" dirty="0"/>
          </a:p>
          <a:p>
            <a:pPr marL="0" indent="0">
              <a:buNone/>
            </a:pPr>
            <a:endParaRPr lang="tr-TR" sz="2000" dirty="0"/>
          </a:p>
          <a:p>
            <a:r>
              <a:rPr lang="tr-TR" sz="2200" dirty="0" err="1"/>
              <a:t>biçiminde</a:t>
            </a:r>
            <a:r>
              <a:rPr lang="tr-TR" sz="2200" dirty="0"/>
              <a:t> olacaktır. Bu </a:t>
            </a:r>
            <a:r>
              <a:rPr lang="tr-TR" sz="2200" dirty="0" err="1"/>
              <a:t>öznitelik</a:t>
            </a:r>
            <a:r>
              <a:rPr lang="tr-TR" sz="2200" dirty="0"/>
              <a:t> alt </a:t>
            </a:r>
            <a:r>
              <a:rPr lang="tr-TR" sz="2200" dirty="0" err="1"/>
              <a:t>kümeleri</a:t>
            </a:r>
            <a:r>
              <a:rPr lang="tr-TR" sz="2200" dirty="0"/>
              <a:t> 2 farklı </a:t>
            </a:r>
            <a:r>
              <a:rPr lang="tr-TR" sz="2200" dirty="0" err="1"/>
              <a:t>biçimde</a:t>
            </a:r>
            <a:r>
              <a:rPr lang="tr-TR" sz="2200" dirty="0"/>
              <a:t> </a:t>
            </a:r>
            <a:r>
              <a:rPr lang="tr-TR" sz="2200" dirty="0" err="1"/>
              <a:t>birleştirilerek</a:t>
            </a:r>
            <a:r>
              <a:rPr lang="tr-TR" sz="2200" dirty="0"/>
              <a:t>, sınıflandırılmak kullanılacak </a:t>
            </a:r>
            <a:r>
              <a:rPr lang="tr-TR" sz="2200" dirty="0" err="1"/>
              <a:t>öznitelik</a:t>
            </a:r>
            <a:r>
              <a:rPr lang="tr-TR" sz="2200" dirty="0"/>
              <a:t> veri setleri </a:t>
            </a:r>
            <a:r>
              <a:rPr lang="tr-TR" sz="2200" dirty="0" err="1"/>
              <a:t>oluşturulur</a:t>
            </a:r>
            <a:r>
              <a:rPr lang="tr-TR" sz="2200" dirty="0"/>
              <a:t>. </a:t>
            </a:r>
          </a:p>
          <a:p>
            <a:r>
              <a:rPr lang="tr-TR" sz="2200" i="1" dirty="0"/>
              <a:t>SET</a:t>
            </a:r>
            <a:r>
              <a:rPr lang="tr-TR" sz="2200" dirty="0"/>
              <a:t>1 olarak ifade edilen ilk veri </a:t>
            </a:r>
            <a:r>
              <a:rPr lang="tr-TR" sz="2200" dirty="0" err="1"/>
              <a:t>üzere</a:t>
            </a:r>
            <a:r>
              <a:rPr lang="tr-TR" sz="2200" dirty="0"/>
              <a:t> seti, {</a:t>
            </a:r>
            <a:r>
              <a:rPr lang="tr-TR" sz="2200" i="1" dirty="0"/>
              <a:t>S</a:t>
            </a:r>
            <a:r>
              <a:rPr lang="tr-TR" sz="2200" dirty="0"/>
              <a:t>1,</a:t>
            </a:r>
            <a:r>
              <a:rPr lang="tr-TR" sz="2200" i="1" dirty="0"/>
              <a:t>S</a:t>
            </a:r>
            <a:r>
              <a:rPr lang="tr-TR" sz="2200" dirty="0"/>
              <a:t>2,</a:t>
            </a:r>
            <a:r>
              <a:rPr lang="tr-TR" sz="2200" i="1" dirty="0"/>
              <a:t>S</a:t>
            </a:r>
            <a:r>
              <a:rPr lang="tr-TR" sz="2200" dirty="0"/>
              <a:t>3,</a:t>
            </a:r>
            <a:r>
              <a:rPr lang="tr-TR" sz="2200" i="1" dirty="0"/>
              <a:t>S</a:t>
            </a:r>
            <a:r>
              <a:rPr lang="tr-TR" sz="2200" dirty="0"/>
              <a:t>4,</a:t>
            </a:r>
            <a:r>
              <a:rPr lang="tr-TR" sz="2200" i="1" dirty="0"/>
              <a:t>S</a:t>
            </a:r>
            <a:r>
              <a:rPr lang="tr-TR" sz="2200" dirty="0"/>
              <a:t>5,</a:t>
            </a:r>
            <a:r>
              <a:rPr lang="tr-TR" sz="2200" i="1" dirty="0"/>
              <a:t>S</a:t>
            </a:r>
            <a:r>
              <a:rPr lang="tr-TR" sz="2200" dirty="0"/>
              <a:t>6,</a:t>
            </a:r>
            <a:r>
              <a:rPr lang="tr-TR" sz="2200" i="1" dirty="0"/>
              <a:t>S</a:t>
            </a:r>
            <a:r>
              <a:rPr lang="tr-TR" sz="2200" dirty="0"/>
              <a:t>7} </a:t>
            </a:r>
            <a:r>
              <a:rPr lang="tr-TR" sz="2200" dirty="0" err="1"/>
              <a:t>altkümelerinin</a:t>
            </a:r>
            <a:r>
              <a:rPr lang="tr-TR" sz="2200" dirty="0"/>
              <a:t> en az ikisinde </a:t>
            </a:r>
            <a:r>
              <a:rPr lang="tr-TR" sz="2200" dirty="0" err="1"/>
              <a:t>görülen</a:t>
            </a:r>
            <a:r>
              <a:rPr lang="tr-TR" sz="2200" dirty="0"/>
              <a:t> </a:t>
            </a:r>
            <a:r>
              <a:rPr lang="tr-TR" sz="2200" dirty="0" err="1"/>
              <a:t>öznitelikleri</a:t>
            </a:r>
            <a:r>
              <a:rPr lang="tr-TR" sz="2200" dirty="0"/>
              <a:t> </a:t>
            </a:r>
            <a:r>
              <a:rPr lang="tr-TR" sz="2200" dirty="0" err="1"/>
              <a:t>içermektedir</a:t>
            </a:r>
            <a:r>
              <a:rPr lang="tr-TR" sz="2200" dirty="0"/>
              <a:t> ve tanımsal olarak bu alt </a:t>
            </a:r>
            <a:r>
              <a:rPr lang="tr-TR" sz="2200" dirty="0" err="1"/>
              <a:t>kümelerinin</a:t>
            </a:r>
            <a:r>
              <a:rPr lang="tr-TR" sz="2200" dirty="0"/>
              <a:t> kendi aralarındaki “</a:t>
            </a:r>
            <a:r>
              <a:rPr lang="tr-TR" sz="2200" dirty="0" err="1"/>
              <a:t>tüm</a:t>
            </a:r>
            <a:r>
              <a:rPr lang="tr-TR" sz="2200" dirty="0"/>
              <a:t> ikili </a:t>
            </a:r>
            <a:r>
              <a:rPr lang="tr-TR" sz="2200" dirty="0" err="1"/>
              <a:t>kesişimlerinin</a:t>
            </a:r>
            <a:r>
              <a:rPr lang="tr-TR" sz="2200" dirty="0"/>
              <a:t> </a:t>
            </a:r>
            <a:r>
              <a:rPr lang="tr-TR" sz="2200" dirty="0" err="1"/>
              <a:t>birleşimi</a:t>
            </a:r>
            <a:r>
              <a:rPr lang="tr-TR" sz="2200" dirty="0"/>
              <a:t>” olarak ifade edilir. </a:t>
            </a:r>
          </a:p>
          <a:p>
            <a:endParaRPr lang="tr-TR" dirty="0"/>
          </a:p>
        </p:txBody>
      </p:sp>
      <p:pic>
        <p:nvPicPr>
          <p:cNvPr id="5" name="Resim 4">
            <a:extLst>
              <a:ext uri="{FF2B5EF4-FFF2-40B4-BE49-F238E27FC236}">
                <a16:creationId xmlns:a16="http://schemas.microsoft.com/office/drawing/2014/main" id="{C9834187-EE2E-6F4B-ACD3-151C3FC39B76}"/>
              </a:ext>
            </a:extLst>
          </p:cNvPr>
          <p:cNvPicPr>
            <a:picLocks noChangeAspect="1"/>
          </p:cNvPicPr>
          <p:nvPr/>
        </p:nvPicPr>
        <p:blipFill>
          <a:blip r:embed="rId2"/>
          <a:stretch>
            <a:fillRect/>
          </a:stretch>
        </p:blipFill>
        <p:spPr>
          <a:xfrm>
            <a:off x="943429" y="2719079"/>
            <a:ext cx="5530944" cy="1314077"/>
          </a:xfrm>
          <a:prstGeom prst="rect">
            <a:avLst/>
          </a:prstGeom>
        </p:spPr>
      </p:pic>
      <p:pic>
        <p:nvPicPr>
          <p:cNvPr id="7" name="Resim 6">
            <a:extLst>
              <a:ext uri="{FF2B5EF4-FFF2-40B4-BE49-F238E27FC236}">
                <a16:creationId xmlns:a16="http://schemas.microsoft.com/office/drawing/2014/main" id="{5DB1EBDF-95C0-5949-AF7C-C466429AB744}"/>
              </a:ext>
            </a:extLst>
          </p:cNvPr>
          <p:cNvPicPr>
            <a:picLocks noChangeAspect="1"/>
          </p:cNvPicPr>
          <p:nvPr/>
        </p:nvPicPr>
        <p:blipFill>
          <a:blip r:embed="rId3"/>
          <a:stretch>
            <a:fillRect/>
          </a:stretch>
        </p:blipFill>
        <p:spPr>
          <a:xfrm>
            <a:off x="6983185" y="2719079"/>
            <a:ext cx="3238264" cy="1314078"/>
          </a:xfrm>
          <a:prstGeom prst="rect">
            <a:avLst/>
          </a:prstGeom>
        </p:spPr>
      </p:pic>
    </p:spTree>
    <p:extLst>
      <p:ext uri="{BB962C8B-B14F-4D97-AF65-F5344CB8AC3E}">
        <p14:creationId xmlns:p14="http://schemas.microsoft.com/office/powerpoint/2010/main" val="102794198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5FCF9458-4228-714B-8A8F-A90511274024}"/>
              </a:ext>
            </a:extLst>
          </p:cNvPr>
          <p:cNvPicPr>
            <a:picLocks noGrp="1" noChangeAspect="1"/>
          </p:cNvPicPr>
          <p:nvPr>
            <p:ph idx="1"/>
          </p:nvPr>
        </p:nvPicPr>
        <p:blipFill>
          <a:blip r:embed="rId2"/>
          <a:stretch>
            <a:fillRect/>
          </a:stretch>
        </p:blipFill>
        <p:spPr>
          <a:xfrm>
            <a:off x="251279" y="142308"/>
            <a:ext cx="4994884" cy="3058092"/>
          </a:xfrm>
        </p:spPr>
      </p:pic>
      <p:pic>
        <p:nvPicPr>
          <p:cNvPr id="7" name="Resim 6">
            <a:extLst>
              <a:ext uri="{FF2B5EF4-FFF2-40B4-BE49-F238E27FC236}">
                <a16:creationId xmlns:a16="http://schemas.microsoft.com/office/drawing/2014/main" id="{47632229-52C6-414E-961C-2968627BB00F}"/>
              </a:ext>
            </a:extLst>
          </p:cNvPr>
          <p:cNvPicPr>
            <a:picLocks noChangeAspect="1"/>
          </p:cNvPicPr>
          <p:nvPr/>
        </p:nvPicPr>
        <p:blipFill>
          <a:blip r:embed="rId3"/>
          <a:stretch>
            <a:fillRect/>
          </a:stretch>
        </p:blipFill>
        <p:spPr>
          <a:xfrm>
            <a:off x="251279" y="3428999"/>
            <a:ext cx="10762450" cy="2939143"/>
          </a:xfrm>
          <a:prstGeom prst="rect">
            <a:avLst/>
          </a:prstGeom>
        </p:spPr>
      </p:pic>
      <p:sp>
        <p:nvSpPr>
          <p:cNvPr id="9" name="Metin kutusu 8">
            <a:extLst>
              <a:ext uri="{FF2B5EF4-FFF2-40B4-BE49-F238E27FC236}">
                <a16:creationId xmlns:a16="http://schemas.microsoft.com/office/drawing/2014/main" id="{A6D12AAF-657F-2145-BC04-E1FB50622244}"/>
              </a:ext>
            </a:extLst>
          </p:cNvPr>
          <p:cNvSpPr txBox="1"/>
          <p:nvPr/>
        </p:nvSpPr>
        <p:spPr>
          <a:xfrm>
            <a:off x="5377544" y="1480457"/>
            <a:ext cx="6432550" cy="369332"/>
          </a:xfrm>
          <a:prstGeom prst="rect">
            <a:avLst/>
          </a:prstGeom>
          <a:noFill/>
        </p:spPr>
        <p:txBody>
          <a:bodyPr wrap="square" rtlCol="0">
            <a:spAutoFit/>
          </a:bodyPr>
          <a:lstStyle/>
          <a:p>
            <a:r>
              <a:rPr lang="tr-TR" dirty="0">
                <a:solidFill>
                  <a:srgbClr val="FF0000"/>
                </a:solidFill>
              </a:rPr>
              <a:t>Bundan önceki iki slaytta bahsi geçen tablolar (slayt_15 – slayt_16)</a:t>
            </a:r>
          </a:p>
        </p:txBody>
      </p:sp>
    </p:spTree>
    <p:extLst>
      <p:ext uri="{BB962C8B-B14F-4D97-AF65-F5344CB8AC3E}">
        <p14:creationId xmlns:p14="http://schemas.microsoft.com/office/powerpoint/2010/main" val="179091726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130770-D5CB-0644-9572-51CEAD9E33FA}"/>
              </a:ext>
            </a:extLst>
          </p:cNvPr>
          <p:cNvSpPr>
            <a:spLocks noGrp="1"/>
          </p:cNvSpPr>
          <p:nvPr>
            <p:ph type="title"/>
          </p:nvPr>
        </p:nvSpPr>
        <p:spPr>
          <a:xfrm>
            <a:off x="195943" y="234496"/>
            <a:ext cx="11800114" cy="1093561"/>
          </a:xfrm>
        </p:spPr>
        <p:txBody>
          <a:bodyPr>
            <a:normAutofit fontScale="90000"/>
          </a:bodyPr>
          <a:lstStyle/>
          <a:p>
            <a:r>
              <a:rPr lang="tr-TR" b="1" dirty="0" err="1">
                <a:solidFill>
                  <a:srgbClr val="FF0000"/>
                </a:solidFill>
              </a:rPr>
              <a:t>Yüz</a:t>
            </a:r>
            <a:r>
              <a:rPr lang="tr-TR" b="1" dirty="0">
                <a:solidFill>
                  <a:srgbClr val="FF0000"/>
                </a:solidFill>
              </a:rPr>
              <a:t> </a:t>
            </a:r>
            <a:r>
              <a:rPr lang="tr-TR" b="1" dirty="0" err="1">
                <a:solidFill>
                  <a:srgbClr val="FF0000"/>
                </a:solidFill>
              </a:rPr>
              <a:t>İfade</a:t>
            </a:r>
            <a:r>
              <a:rPr lang="tr-TR" b="1" dirty="0">
                <a:solidFill>
                  <a:srgbClr val="FF0000"/>
                </a:solidFill>
              </a:rPr>
              <a:t> Sınıflandırması (</a:t>
            </a:r>
            <a:r>
              <a:rPr lang="tr-TR" b="1" dirty="0" err="1">
                <a:solidFill>
                  <a:srgbClr val="FF0000"/>
                </a:solidFill>
              </a:rPr>
              <a:t>Facial</a:t>
            </a:r>
            <a:r>
              <a:rPr lang="tr-TR" b="1" dirty="0">
                <a:solidFill>
                  <a:srgbClr val="FF0000"/>
                </a:solidFill>
              </a:rPr>
              <a:t> </a:t>
            </a:r>
            <a:r>
              <a:rPr lang="tr-TR" b="1" dirty="0" err="1">
                <a:solidFill>
                  <a:srgbClr val="FF0000"/>
                </a:solidFill>
              </a:rPr>
              <a:t>Expression</a:t>
            </a:r>
            <a:r>
              <a:rPr lang="tr-TR" b="1" dirty="0">
                <a:solidFill>
                  <a:srgbClr val="FF0000"/>
                </a:solidFill>
              </a:rPr>
              <a:t> </a:t>
            </a:r>
            <a:r>
              <a:rPr lang="tr-TR" b="1" dirty="0" err="1">
                <a:solidFill>
                  <a:srgbClr val="FF0000"/>
                </a:solidFill>
              </a:rPr>
              <a:t>Classification</a:t>
            </a:r>
            <a:r>
              <a:rPr lang="tr-TR" b="1" dirty="0">
                <a:solidFill>
                  <a:srgbClr val="FF0000"/>
                </a:solidFill>
              </a:rPr>
              <a:t>) </a:t>
            </a:r>
            <a:br>
              <a:rPr lang="tr-TR" dirty="0"/>
            </a:br>
            <a:endParaRPr lang="tr-TR" dirty="0"/>
          </a:p>
        </p:txBody>
      </p:sp>
      <p:sp>
        <p:nvSpPr>
          <p:cNvPr id="3" name="İçerik Yer Tutucusu 2">
            <a:extLst>
              <a:ext uri="{FF2B5EF4-FFF2-40B4-BE49-F238E27FC236}">
                <a16:creationId xmlns:a16="http://schemas.microsoft.com/office/drawing/2014/main" id="{33AAFB95-494E-A745-9F2B-EDAAD658B1D3}"/>
              </a:ext>
            </a:extLst>
          </p:cNvPr>
          <p:cNvSpPr>
            <a:spLocks noGrp="1"/>
          </p:cNvSpPr>
          <p:nvPr>
            <p:ph idx="1"/>
          </p:nvPr>
        </p:nvSpPr>
        <p:spPr>
          <a:xfrm>
            <a:off x="283029" y="957943"/>
            <a:ext cx="11636828" cy="5219020"/>
          </a:xfrm>
        </p:spPr>
        <p:txBody>
          <a:bodyPr>
            <a:normAutofit fontScale="92500" lnSpcReduction="10000"/>
          </a:bodyPr>
          <a:lstStyle/>
          <a:p>
            <a:r>
              <a:rPr lang="tr-TR" i="1" dirty="0"/>
              <a:t>SET</a:t>
            </a:r>
            <a:r>
              <a:rPr lang="tr-TR" dirty="0"/>
              <a:t>1 ve </a:t>
            </a:r>
            <a:r>
              <a:rPr lang="tr-TR" i="1" dirty="0"/>
              <a:t>SET </a:t>
            </a:r>
            <a:r>
              <a:rPr lang="tr-TR" dirty="0"/>
              <a:t>2 </a:t>
            </a:r>
            <a:r>
              <a:rPr lang="tr-TR" dirty="0" err="1"/>
              <a:t>öznitelik</a:t>
            </a:r>
            <a:r>
              <a:rPr lang="tr-TR" dirty="0"/>
              <a:t> veri </a:t>
            </a:r>
            <a:r>
              <a:rPr lang="tr-TR" dirty="0" err="1"/>
              <a:t>kümeleri</a:t>
            </a:r>
            <a:r>
              <a:rPr lang="tr-TR" dirty="0"/>
              <a:t> </a:t>
            </a:r>
            <a:r>
              <a:rPr lang="tr-TR" dirty="0" err="1"/>
              <a:t>oluşturulduktan</a:t>
            </a:r>
            <a:r>
              <a:rPr lang="tr-TR" dirty="0"/>
              <a:t> sonra, </a:t>
            </a:r>
            <a:r>
              <a:rPr lang="tr-TR" dirty="0" err="1"/>
              <a:t>çoklu</a:t>
            </a:r>
            <a:r>
              <a:rPr lang="tr-TR" dirty="0"/>
              <a:t> ifade sınıflandırılması </a:t>
            </a:r>
            <a:r>
              <a:rPr lang="tr-TR" dirty="0" err="1"/>
              <a:t>için</a:t>
            </a:r>
            <a:r>
              <a:rPr lang="tr-TR" dirty="0"/>
              <a:t> SVM [19] </a:t>
            </a:r>
            <a:r>
              <a:rPr lang="tr-TR" dirty="0" err="1"/>
              <a:t>kullanılmıştır</a:t>
            </a:r>
            <a:r>
              <a:rPr lang="tr-TR" dirty="0"/>
              <a:t>. Bu </a:t>
            </a:r>
            <a:r>
              <a:rPr lang="tr-TR" dirty="0" err="1"/>
              <a:t>amaçla</a:t>
            </a:r>
            <a:r>
              <a:rPr lang="tr-TR" dirty="0"/>
              <a:t> SVM, hem </a:t>
            </a:r>
            <a:r>
              <a:rPr lang="tr-TR" dirty="0" err="1"/>
              <a:t>çoklu</a:t>
            </a:r>
            <a:r>
              <a:rPr lang="tr-TR" dirty="0"/>
              <a:t> sınıflandırma (Multi-Class SVM–MC-SVM) hem de </a:t>
            </a:r>
            <a:r>
              <a:rPr lang="tr-TR" dirty="0" err="1"/>
              <a:t>çoklu</a:t>
            </a:r>
            <a:r>
              <a:rPr lang="tr-TR" dirty="0"/>
              <a:t> sınıflandırma probleminin </a:t>
            </a:r>
            <a:r>
              <a:rPr lang="tr-TR" dirty="0" err="1"/>
              <a:t>One-Vs-One</a:t>
            </a:r>
            <a:r>
              <a:rPr lang="tr-TR" dirty="0"/>
              <a:t> (bir sınıfın </a:t>
            </a:r>
            <a:r>
              <a:rPr lang="tr-TR" dirty="0" err="1"/>
              <a:t>diğer</a:t>
            </a:r>
            <a:r>
              <a:rPr lang="tr-TR" dirty="0"/>
              <a:t> bir sınıftan ayrılması) ve </a:t>
            </a:r>
            <a:r>
              <a:rPr lang="tr-TR" dirty="0" err="1"/>
              <a:t>One-Vs</a:t>
            </a:r>
            <a:r>
              <a:rPr lang="tr-TR" dirty="0"/>
              <a:t>- Rest (bir sınıfın </a:t>
            </a:r>
            <a:r>
              <a:rPr lang="tr-TR" dirty="0" err="1"/>
              <a:t>diğer</a:t>
            </a:r>
            <a:r>
              <a:rPr lang="tr-TR" dirty="0"/>
              <a:t> sınıflardan ayrılması) ikili sınıflandırma problemi </a:t>
            </a:r>
            <a:r>
              <a:rPr lang="tr-TR" dirty="0" err="1"/>
              <a:t>çözüm</a:t>
            </a:r>
            <a:r>
              <a:rPr lang="tr-TR" dirty="0"/>
              <a:t> </a:t>
            </a:r>
            <a:r>
              <a:rPr lang="tr-TR" dirty="0" err="1"/>
              <a:t>yaklaşımları</a:t>
            </a:r>
            <a:r>
              <a:rPr lang="tr-TR" dirty="0"/>
              <a:t> </a:t>
            </a:r>
            <a:r>
              <a:rPr lang="tr-TR" dirty="0" err="1"/>
              <a:t>biçiminde</a:t>
            </a:r>
            <a:r>
              <a:rPr lang="tr-TR" dirty="0"/>
              <a:t> olmak </a:t>
            </a:r>
            <a:r>
              <a:rPr lang="tr-TR" dirty="0" err="1"/>
              <a:t>üzere</a:t>
            </a:r>
            <a:r>
              <a:rPr lang="tr-TR" dirty="0"/>
              <a:t> 3 </a:t>
            </a:r>
            <a:r>
              <a:rPr lang="tr-TR" dirty="0" err="1"/>
              <a:t>şekilde</a:t>
            </a:r>
            <a:r>
              <a:rPr lang="tr-TR" dirty="0"/>
              <a:t> </a:t>
            </a:r>
            <a:r>
              <a:rPr lang="tr-TR" dirty="0" err="1"/>
              <a:t>kullanılmıştır</a:t>
            </a:r>
            <a:r>
              <a:rPr lang="tr-TR" dirty="0"/>
              <a:t>. Ayrıca </a:t>
            </a:r>
            <a:r>
              <a:rPr lang="tr-TR" dirty="0" err="1"/>
              <a:t>tüm</a:t>
            </a:r>
            <a:r>
              <a:rPr lang="tr-TR" dirty="0"/>
              <a:t> SVM sınıflandırıcıları RBF (</a:t>
            </a:r>
            <a:r>
              <a:rPr lang="tr-TR" dirty="0" err="1"/>
              <a:t>Radial</a:t>
            </a:r>
            <a:r>
              <a:rPr lang="tr-TR" dirty="0"/>
              <a:t> </a:t>
            </a:r>
            <a:r>
              <a:rPr lang="tr-TR" dirty="0" err="1"/>
              <a:t>Basis</a:t>
            </a:r>
            <a:r>
              <a:rPr lang="tr-TR" dirty="0"/>
              <a:t> </a:t>
            </a:r>
            <a:r>
              <a:rPr lang="tr-TR" dirty="0" err="1"/>
              <a:t>Function</a:t>
            </a:r>
            <a:r>
              <a:rPr lang="tr-TR" dirty="0"/>
              <a:t>) </a:t>
            </a:r>
            <a:r>
              <a:rPr lang="tr-TR" dirty="0" err="1"/>
              <a:t>kernel</a:t>
            </a:r>
            <a:r>
              <a:rPr lang="tr-TR" dirty="0"/>
              <a:t> [20] ile birlikte </a:t>
            </a:r>
            <a:r>
              <a:rPr lang="tr-TR" dirty="0" err="1"/>
              <a:t>kullanılmıştır</a:t>
            </a:r>
            <a:r>
              <a:rPr lang="tr-TR" dirty="0"/>
              <a:t>. RBF </a:t>
            </a:r>
            <a:r>
              <a:rPr lang="tr-TR" dirty="0" err="1"/>
              <a:t>kernel</a:t>
            </a:r>
            <a:r>
              <a:rPr lang="tr-TR" dirty="0"/>
              <a:t> parametreleri </a:t>
            </a:r>
            <a:r>
              <a:rPr lang="tr-TR" i="1" dirty="0"/>
              <a:t>C </a:t>
            </a:r>
            <a:r>
              <a:rPr lang="tr-TR" dirty="0"/>
              <a:t>ve  ‘</a:t>
            </a:r>
            <a:r>
              <a:rPr lang="tr-TR" dirty="0" err="1"/>
              <a:t>nın</a:t>
            </a:r>
            <a:r>
              <a:rPr lang="tr-TR" dirty="0"/>
              <a:t> veri seti </a:t>
            </a:r>
            <a:r>
              <a:rPr lang="tr-TR" dirty="0" err="1"/>
              <a:t>için</a:t>
            </a:r>
            <a:r>
              <a:rPr lang="tr-TR" dirty="0"/>
              <a:t> en uygun </a:t>
            </a:r>
            <a:r>
              <a:rPr lang="tr-TR" dirty="0" err="1"/>
              <a:t>değerlerinin</a:t>
            </a:r>
            <a:r>
              <a:rPr lang="tr-TR" dirty="0"/>
              <a:t> </a:t>
            </a:r>
            <a:r>
              <a:rPr lang="tr-TR" dirty="0" err="1"/>
              <a:t>seçimi</a:t>
            </a:r>
            <a:r>
              <a:rPr lang="tr-TR" dirty="0"/>
              <a:t> amacıyla, </a:t>
            </a:r>
            <a:r>
              <a:rPr lang="tr-TR" dirty="0" err="1"/>
              <a:t>çapraz</a:t>
            </a:r>
            <a:r>
              <a:rPr lang="tr-TR" dirty="0"/>
              <a:t> </a:t>
            </a:r>
            <a:r>
              <a:rPr lang="tr-TR" dirty="0" err="1"/>
              <a:t>geçerlilik</a:t>
            </a:r>
            <a:r>
              <a:rPr lang="tr-TR" dirty="0"/>
              <a:t> (</a:t>
            </a:r>
            <a:r>
              <a:rPr lang="tr-TR" dirty="0" err="1"/>
              <a:t>cross</a:t>
            </a:r>
            <a:r>
              <a:rPr lang="tr-TR" dirty="0"/>
              <a:t>- </a:t>
            </a:r>
            <a:r>
              <a:rPr lang="tr-TR" dirty="0" err="1"/>
              <a:t>validation</a:t>
            </a:r>
            <a:r>
              <a:rPr lang="tr-TR" dirty="0"/>
              <a:t>-CV) </a:t>
            </a:r>
            <a:r>
              <a:rPr lang="tr-TR" dirty="0" err="1"/>
              <a:t>tekniği</a:t>
            </a:r>
            <a:r>
              <a:rPr lang="tr-TR" dirty="0"/>
              <a:t> </a:t>
            </a:r>
            <a:r>
              <a:rPr lang="tr-TR" dirty="0" err="1"/>
              <a:t>kullanılmıştır</a:t>
            </a:r>
            <a:r>
              <a:rPr lang="tr-TR" dirty="0"/>
              <a:t>. Bu </a:t>
            </a:r>
            <a:r>
              <a:rPr lang="tr-TR" dirty="0" err="1"/>
              <a:t>amaçla</a:t>
            </a:r>
            <a:r>
              <a:rPr lang="tr-TR" dirty="0"/>
              <a:t>, </a:t>
            </a:r>
            <a:r>
              <a:rPr lang="tr-TR" dirty="0" err="1"/>
              <a:t>çalışmada</a:t>
            </a:r>
            <a:r>
              <a:rPr lang="tr-TR" dirty="0"/>
              <a:t> 5- </a:t>
            </a:r>
            <a:r>
              <a:rPr lang="tr-TR" i="1" dirty="0" err="1"/>
              <a:t>fold</a:t>
            </a:r>
            <a:r>
              <a:rPr lang="tr-TR" i="1" dirty="0"/>
              <a:t> </a:t>
            </a:r>
            <a:r>
              <a:rPr lang="tr-TR" dirty="0" err="1"/>
              <a:t>için</a:t>
            </a:r>
            <a:r>
              <a:rPr lang="tr-TR" dirty="0"/>
              <a:t> </a:t>
            </a:r>
            <a:r>
              <a:rPr lang="tr-TR" dirty="0" err="1"/>
              <a:t>cross-validation</a:t>
            </a:r>
            <a:r>
              <a:rPr lang="tr-TR" dirty="0"/>
              <a:t> </a:t>
            </a:r>
            <a:r>
              <a:rPr lang="tr-TR" dirty="0" err="1"/>
              <a:t>tekniği</a:t>
            </a:r>
            <a:r>
              <a:rPr lang="tr-TR" dirty="0"/>
              <a:t> kullanılarak, SVM sınıflandırıcısında en </a:t>
            </a:r>
            <a:r>
              <a:rPr lang="tr-TR" dirty="0" err="1"/>
              <a:t>düşük</a:t>
            </a:r>
            <a:r>
              <a:rPr lang="tr-TR" dirty="0"/>
              <a:t> sınıflandırma hatasını veren </a:t>
            </a:r>
            <a:r>
              <a:rPr lang="tr-TR" i="1" dirty="0"/>
              <a:t>C </a:t>
            </a:r>
            <a:r>
              <a:rPr lang="tr-TR" dirty="0"/>
              <a:t>ve y parametrelerinin </a:t>
            </a:r>
          </a:p>
          <a:p>
            <a:r>
              <a:rPr lang="tr-TR" dirty="0" err="1"/>
              <a:t>değerleri</a:t>
            </a:r>
            <a:r>
              <a:rPr lang="tr-TR" dirty="0"/>
              <a:t> sırasıyla 10 ve 16 olarak </a:t>
            </a:r>
            <a:r>
              <a:rPr lang="tr-TR" dirty="0" err="1"/>
              <a:t>bulunmuştur</a:t>
            </a:r>
            <a:r>
              <a:rPr lang="tr-TR" dirty="0"/>
              <a:t>. </a:t>
            </a:r>
          </a:p>
          <a:p>
            <a:r>
              <a:rPr lang="tr-TR" dirty="0"/>
              <a:t>SVM sınıflandırıcıları herhangi bir </a:t>
            </a:r>
            <a:r>
              <a:rPr lang="tr-TR" dirty="0" err="1"/>
              <a:t>öznitelik</a:t>
            </a:r>
            <a:r>
              <a:rPr lang="tr-TR" dirty="0"/>
              <a:t> </a:t>
            </a:r>
            <a:r>
              <a:rPr lang="tr-TR" dirty="0" err="1"/>
              <a:t>seçimi</a:t>
            </a:r>
            <a:r>
              <a:rPr lang="tr-TR" dirty="0"/>
              <a:t> yapılmadan </a:t>
            </a:r>
            <a:r>
              <a:rPr lang="tr-TR" dirty="0" err="1"/>
              <a:t>doğrudan</a:t>
            </a:r>
            <a:r>
              <a:rPr lang="tr-TR" dirty="0"/>
              <a:t> 7 </a:t>
            </a:r>
            <a:r>
              <a:rPr lang="tr-TR" dirty="0" err="1"/>
              <a:t>yüz</a:t>
            </a:r>
            <a:r>
              <a:rPr lang="tr-TR" dirty="0"/>
              <a:t> ifadesinin sınıflandırılmasında </a:t>
            </a:r>
            <a:r>
              <a:rPr lang="tr-TR" dirty="0" err="1"/>
              <a:t>kullanılmıs</a:t>
            </a:r>
            <a:r>
              <a:rPr lang="tr-TR" dirty="0"/>
              <a:t>̧ ve elde edilen sınıflandırma </a:t>
            </a:r>
            <a:r>
              <a:rPr lang="tr-TR" dirty="0" err="1"/>
              <a:t>başarımları</a:t>
            </a:r>
            <a:r>
              <a:rPr lang="tr-TR" dirty="0"/>
              <a:t> </a:t>
            </a:r>
            <a:r>
              <a:rPr lang="tr-TR" dirty="0" err="1"/>
              <a:t>cross-validation</a:t>
            </a:r>
            <a:r>
              <a:rPr lang="tr-TR" dirty="0"/>
              <a:t> hata ve standart sapma cinsinden Tablo 3’de </a:t>
            </a:r>
            <a:r>
              <a:rPr lang="tr-TR" dirty="0" err="1"/>
              <a:t>verilmiştir</a:t>
            </a:r>
            <a:r>
              <a:rPr lang="tr-TR" dirty="0"/>
              <a:t>. </a:t>
            </a:r>
          </a:p>
          <a:p>
            <a:endParaRPr lang="tr-TR" dirty="0"/>
          </a:p>
        </p:txBody>
      </p:sp>
    </p:spTree>
    <p:extLst>
      <p:ext uri="{BB962C8B-B14F-4D97-AF65-F5344CB8AC3E}">
        <p14:creationId xmlns:p14="http://schemas.microsoft.com/office/powerpoint/2010/main" val="224409142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041675BB-B79A-3943-80BF-9433FF6BF51F}"/>
              </a:ext>
            </a:extLst>
          </p:cNvPr>
          <p:cNvPicPr>
            <a:picLocks noGrp="1" noChangeAspect="1"/>
          </p:cNvPicPr>
          <p:nvPr>
            <p:ph idx="1"/>
          </p:nvPr>
        </p:nvPicPr>
        <p:blipFill>
          <a:blip r:embed="rId2"/>
          <a:stretch>
            <a:fillRect/>
          </a:stretch>
        </p:blipFill>
        <p:spPr>
          <a:xfrm>
            <a:off x="7934174" y="4349844"/>
            <a:ext cx="3561808" cy="2322237"/>
          </a:xfrm>
        </p:spPr>
      </p:pic>
      <p:sp>
        <p:nvSpPr>
          <p:cNvPr id="6" name="Metin kutusu 5">
            <a:extLst>
              <a:ext uri="{FF2B5EF4-FFF2-40B4-BE49-F238E27FC236}">
                <a16:creationId xmlns:a16="http://schemas.microsoft.com/office/drawing/2014/main" id="{10FFD797-45DF-6E45-A574-27916A48868C}"/>
              </a:ext>
            </a:extLst>
          </p:cNvPr>
          <p:cNvSpPr txBox="1"/>
          <p:nvPr/>
        </p:nvSpPr>
        <p:spPr>
          <a:xfrm>
            <a:off x="156028" y="305821"/>
            <a:ext cx="12035972" cy="3970318"/>
          </a:xfrm>
          <a:prstGeom prst="rect">
            <a:avLst/>
          </a:prstGeom>
          <a:noFill/>
        </p:spPr>
        <p:txBody>
          <a:bodyPr wrap="square" rtlCol="0">
            <a:spAutoFit/>
          </a:bodyPr>
          <a:lstStyle/>
          <a:p>
            <a:r>
              <a:rPr lang="tr-TR" dirty="0" err="1"/>
              <a:t>Görüldüğu</a:t>
            </a:r>
            <a:r>
              <a:rPr lang="tr-TR" dirty="0"/>
              <a:t>̈ </a:t>
            </a:r>
            <a:r>
              <a:rPr lang="tr-TR" dirty="0" err="1"/>
              <a:t>üzere</a:t>
            </a:r>
            <a:r>
              <a:rPr lang="tr-TR" dirty="0"/>
              <a:t> en iyi sınıflandırıcı </a:t>
            </a:r>
            <a:r>
              <a:rPr lang="tr-TR" dirty="0" err="1"/>
              <a:t>başarımı</a:t>
            </a:r>
            <a:r>
              <a:rPr lang="tr-TR" dirty="0"/>
              <a:t> </a:t>
            </a:r>
            <a:r>
              <a:rPr lang="tr-TR" dirty="0" err="1"/>
              <a:t>SVM’nin</a:t>
            </a:r>
            <a:r>
              <a:rPr lang="tr-TR" dirty="0"/>
              <a:t> </a:t>
            </a:r>
            <a:r>
              <a:rPr lang="tr-TR" dirty="0" err="1"/>
              <a:t>One</a:t>
            </a:r>
            <a:r>
              <a:rPr lang="tr-TR" dirty="0"/>
              <a:t>-</a:t>
            </a:r>
            <a:r>
              <a:rPr lang="tr-TR" dirty="0" err="1"/>
              <a:t>Vs</a:t>
            </a:r>
            <a:r>
              <a:rPr lang="tr-TR" dirty="0"/>
              <a:t>-Rest </a:t>
            </a:r>
            <a:r>
              <a:rPr lang="tr-TR" dirty="0" err="1"/>
              <a:t>yaklaşımı</a:t>
            </a:r>
            <a:r>
              <a:rPr lang="tr-TR" dirty="0"/>
              <a:t> ile </a:t>
            </a:r>
            <a:r>
              <a:rPr lang="tr-TR" dirty="0" err="1"/>
              <a:t>kullanıldığı</a:t>
            </a:r>
            <a:r>
              <a:rPr lang="tr-TR" dirty="0"/>
              <a:t> durumda elde </a:t>
            </a:r>
            <a:r>
              <a:rPr lang="tr-TR" dirty="0" err="1"/>
              <a:t>edilmiştir</a:t>
            </a:r>
            <a:r>
              <a:rPr lang="tr-TR" dirty="0"/>
              <a:t>. </a:t>
            </a:r>
            <a:r>
              <a:rPr lang="tr-TR" dirty="0" err="1"/>
              <a:t>Literatürde</a:t>
            </a:r>
            <a:r>
              <a:rPr lang="tr-TR" dirty="0"/>
              <a:t> de, yapılan bu </a:t>
            </a:r>
            <a:r>
              <a:rPr lang="tr-TR" dirty="0" err="1"/>
              <a:t>çalışmada</a:t>
            </a:r>
            <a:r>
              <a:rPr lang="tr-TR" dirty="0"/>
              <a:t> elde edilen </a:t>
            </a:r>
            <a:r>
              <a:rPr lang="tr-TR" dirty="0" err="1"/>
              <a:t>sonuçları</a:t>
            </a:r>
            <a:r>
              <a:rPr lang="tr-TR" dirty="0"/>
              <a:t> destekleyecek </a:t>
            </a:r>
            <a:r>
              <a:rPr lang="tr-TR" dirty="0" err="1"/>
              <a:t>yönde</a:t>
            </a:r>
            <a:r>
              <a:rPr lang="tr-TR" dirty="0"/>
              <a:t> </a:t>
            </a:r>
            <a:r>
              <a:rPr lang="tr-TR" dirty="0" err="1"/>
              <a:t>sonuçların</a:t>
            </a:r>
            <a:r>
              <a:rPr lang="tr-TR" dirty="0"/>
              <a:t> </a:t>
            </a:r>
            <a:r>
              <a:rPr lang="tr-TR" dirty="0" err="1"/>
              <a:t>alındığı</a:t>
            </a:r>
            <a:r>
              <a:rPr lang="tr-TR" dirty="0"/>
              <a:t> </a:t>
            </a:r>
            <a:r>
              <a:rPr lang="tr-TR" dirty="0" err="1"/>
              <a:t>görülebilir</a:t>
            </a:r>
            <a:r>
              <a:rPr lang="tr-TR" dirty="0"/>
              <a:t> [21, 22, 23]. </a:t>
            </a:r>
          </a:p>
          <a:p>
            <a:r>
              <a:rPr lang="tr-TR" dirty="0" err="1"/>
              <a:t>Öznitelik</a:t>
            </a:r>
            <a:r>
              <a:rPr lang="tr-TR" dirty="0"/>
              <a:t> </a:t>
            </a:r>
            <a:r>
              <a:rPr lang="tr-TR" dirty="0" err="1"/>
              <a:t>seçimi</a:t>
            </a:r>
            <a:r>
              <a:rPr lang="tr-TR" dirty="0"/>
              <a:t> yapıldıktan sonra elde edilen </a:t>
            </a:r>
            <a:r>
              <a:rPr lang="tr-TR" dirty="0" err="1"/>
              <a:t>sonuçlar</a:t>
            </a:r>
            <a:r>
              <a:rPr lang="tr-TR" dirty="0"/>
              <a:t>; </a:t>
            </a:r>
            <a:r>
              <a:rPr lang="tr-TR" dirty="0" err="1"/>
              <a:t>öznitelik</a:t>
            </a:r>
            <a:r>
              <a:rPr lang="tr-TR" dirty="0"/>
              <a:t> </a:t>
            </a:r>
            <a:r>
              <a:rPr lang="tr-TR" dirty="0" err="1"/>
              <a:t>seçimi</a:t>
            </a:r>
            <a:r>
              <a:rPr lang="tr-TR" dirty="0"/>
              <a:t> </a:t>
            </a:r>
            <a:r>
              <a:rPr lang="tr-TR" dirty="0" err="1"/>
              <a:t>için</a:t>
            </a:r>
            <a:r>
              <a:rPr lang="tr-TR" dirty="0"/>
              <a:t> kullanılan veri dosyalarının </a:t>
            </a:r>
            <a:r>
              <a:rPr lang="tr-TR" dirty="0" err="1"/>
              <a:t>oluşturulma</a:t>
            </a:r>
            <a:r>
              <a:rPr lang="tr-TR" dirty="0"/>
              <a:t> yapılarının (</a:t>
            </a:r>
            <a:r>
              <a:rPr lang="tr-TR" dirty="0" err="1"/>
              <a:t>One</a:t>
            </a:r>
            <a:r>
              <a:rPr lang="tr-TR" dirty="0"/>
              <a:t>-</a:t>
            </a:r>
            <a:r>
              <a:rPr lang="tr-TR" dirty="0" err="1"/>
              <a:t>Vs</a:t>
            </a:r>
            <a:r>
              <a:rPr lang="tr-TR" dirty="0"/>
              <a:t>-Rest ve </a:t>
            </a:r>
            <a:r>
              <a:rPr lang="tr-TR" dirty="0" err="1"/>
              <a:t>One-Vs-One</a:t>
            </a:r>
            <a:r>
              <a:rPr lang="tr-TR" dirty="0"/>
              <a:t>), </a:t>
            </a:r>
            <a:r>
              <a:rPr lang="tr-TR" dirty="0" err="1"/>
              <a:t>öznitelik</a:t>
            </a:r>
            <a:r>
              <a:rPr lang="tr-TR" dirty="0"/>
              <a:t> veri </a:t>
            </a:r>
            <a:r>
              <a:rPr lang="tr-TR" dirty="0" err="1"/>
              <a:t>kümelerinin</a:t>
            </a:r>
            <a:r>
              <a:rPr lang="tr-TR" dirty="0"/>
              <a:t> ( </a:t>
            </a:r>
            <a:r>
              <a:rPr lang="tr-TR" i="1" dirty="0"/>
              <a:t>SET</a:t>
            </a:r>
            <a:r>
              <a:rPr lang="tr-TR" dirty="0"/>
              <a:t>1 ve </a:t>
            </a:r>
            <a:r>
              <a:rPr lang="tr-TR" i="1" dirty="0"/>
              <a:t>SET </a:t>
            </a:r>
            <a:r>
              <a:rPr lang="tr-TR" dirty="0"/>
              <a:t>2 ) ve </a:t>
            </a:r>
            <a:r>
              <a:rPr lang="tr-TR" dirty="0" err="1"/>
              <a:t>öznitelik</a:t>
            </a:r>
            <a:r>
              <a:rPr lang="tr-TR" dirty="0"/>
              <a:t> </a:t>
            </a:r>
            <a:r>
              <a:rPr lang="tr-TR" dirty="0" err="1"/>
              <a:t>seçme</a:t>
            </a:r>
            <a:r>
              <a:rPr lang="tr-TR" dirty="0"/>
              <a:t> algoritmalarının (L0, RFE, </a:t>
            </a:r>
            <a:r>
              <a:rPr lang="tr-TR" dirty="0" err="1"/>
              <a:t>MutInf</a:t>
            </a:r>
            <a:r>
              <a:rPr lang="tr-TR" dirty="0"/>
              <a:t>) </a:t>
            </a:r>
            <a:r>
              <a:rPr lang="tr-TR" dirty="0" err="1"/>
              <a:t>karşılaştırılması</a:t>
            </a:r>
            <a:r>
              <a:rPr lang="tr-TR" dirty="0"/>
              <a:t> </a:t>
            </a:r>
            <a:r>
              <a:rPr lang="tr-TR" dirty="0" err="1"/>
              <a:t>göz</a:t>
            </a:r>
            <a:r>
              <a:rPr lang="tr-TR" dirty="0"/>
              <a:t> </a:t>
            </a:r>
            <a:r>
              <a:rPr lang="tr-TR" dirty="0" err="1"/>
              <a:t>önüne</a:t>
            </a:r>
            <a:r>
              <a:rPr lang="tr-TR" dirty="0"/>
              <a:t> alınarak </a:t>
            </a:r>
            <a:r>
              <a:rPr lang="tr-TR" dirty="0" err="1"/>
              <a:t>değerlendirilmiştir</a:t>
            </a:r>
            <a:r>
              <a:rPr lang="tr-TR" dirty="0"/>
              <a:t>. </a:t>
            </a:r>
            <a:r>
              <a:rPr lang="tr-TR" dirty="0" err="1"/>
              <a:t>Değerlendirme</a:t>
            </a:r>
            <a:r>
              <a:rPr lang="tr-TR" dirty="0"/>
              <a:t>, sınıflandırıcı </a:t>
            </a:r>
            <a:r>
              <a:rPr lang="tr-TR" dirty="0" err="1"/>
              <a:t>başarımlarının</a:t>
            </a:r>
            <a:r>
              <a:rPr lang="tr-TR" dirty="0"/>
              <a:t> ortalama CV hata ve standart sapma </a:t>
            </a:r>
            <a:r>
              <a:rPr lang="tr-TR" dirty="0" err="1"/>
              <a:t>sonuçlarına</a:t>
            </a:r>
            <a:r>
              <a:rPr lang="tr-TR" dirty="0"/>
              <a:t> </a:t>
            </a:r>
            <a:r>
              <a:rPr lang="tr-TR" dirty="0" err="1"/>
              <a:t>göre</a:t>
            </a:r>
            <a:r>
              <a:rPr lang="tr-TR" dirty="0"/>
              <a:t> </a:t>
            </a:r>
            <a:r>
              <a:rPr lang="tr-TR" dirty="0" err="1"/>
              <a:t>yapılmıştır</a:t>
            </a:r>
            <a:r>
              <a:rPr lang="tr-TR" dirty="0"/>
              <a:t>. </a:t>
            </a:r>
          </a:p>
          <a:p>
            <a:r>
              <a:rPr lang="tr-TR" dirty="0"/>
              <a:t>Tablo 4’de </a:t>
            </a:r>
            <a:r>
              <a:rPr lang="tr-TR" dirty="0" err="1"/>
              <a:t>özniteliklerin</a:t>
            </a:r>
            <a:r>
              <a:rPr lang="tr-TR" dirty="0"/>
              <a:t> </a:t>
            </a:r>
            <a:r>
              <a:rPr lang="tr-TR" dirty="0" err="1"/>
              <a:t>seçildikleri</a:t>
            </a:r>
            <a:r>
              <a:rPr lang="tr-TR" dirty="0"/>
              <a:t> veri dosya yapılarına </a:t>
            </a:r>
            <a:r>
              <a:rPr lang="tr-TR" dirty="0" err="1"/>
              <a:t>göre</a:t>
            </a:r>
            <a:r>
              <a:rPr lang="tr-TR" dirty="0"/>
              <a:t> elde edilen sınıflandırıcı </a:t>
            </a:r>
            <a:r>
              <a:rPr lang="tr-TR" dirty="0" err="1"/>
              <a:t>başarımları</a:t>
            </a:r>
            <a:r>
              <a:rPr lang="tr-TR" dirty="0"/>
              <a:t>, ortalama CV hata ve standart sapma cinsinden </a:t>
            </a:r>
            <a:r>
              <a:rPr lang="tr-TR" dirty="0" err="1"/>
              <a:t>görülmektedir</a:t>
            </a:r>
            <a:r>
              <a:rPr lang="tr-TR" dirty="0"/>
              <a:t>. Hata </a:t>
            </a:r>
            <a:r>
              <a:rPr lang="tr-TR" dirty="0" err="1"/>
              <a:t>değerlerinden</a:t>
            </a:r>
            <a:r>
              <a:rPr lang="tr-TR" dirty="0"/>
              <a:t> </a:t>
            </a:r>
            <a:r>
              <a:rPr lang="tr-TR" dirty="0" err="1"/>
              <a:t>görüleceği</a:t>
            </a:r>
            <a:r>
              <a:rPr lang="tr-TR" dirty="0"/>
              <a:t> </a:t>
            </a:r>
            <a:r>
              <a:rPr lang="tr-TR" dirty="0" err="1"/>
              <a:t>üzere</a:t>
            </a:r>
            <a:r>
              <a:rPr lang="tr-TR" dirty="0"/>
              <a:t>, ifade sınıflandırılmasında, </a:t>
            </a:r>
            <a:r>
              <a:rPr lang="tr-TR" dirty="0" err="1"/>
              <a:t>One</a:t>
            </a:r>
            <a:r>
              <a:rPr lang="tr-TR" dirty="0"/>
              <a:t>-</a:t>
            </a:r>
            <a:r>
              <a:rPr lang="tr-TR" dirty="0" err="1"/>
              <a:t>Vs</a:t>
            </a:r>
            <a:r>
              <a:rPr lang="tr-TR" dirty="0"/>
              <a:t>-Rest </a:t>
            </a:r>
            <a:r>
              <a:rPr lang="tr-TR" dirty="0" err="1"/>
              <a:t>yaklaşımına</a:t>
            </a:r>
            <a:r>
              <a:rPr lang="tr-TR" dirty="0"/>
              <a:t> </a:t>
            </a:r>
            <a:r>
              <a:rPr lang="tr-TR" dirty="0" err="1"/>
              <a:t>göre</a:t>
            </a:r>
            <a:r>
              <a:rPr lang="tr-TR" dirty="0"/>
              <a:t> </a:t>
            </a:r>
            <a:r>
              <a:rPr lang="tr-TR" dirty="0" err="1"/>
              <a:t>oluşturulan</a:t>
            </a:r>
            <a:r>
              <a:rPr lang="tr-TR" dirty="0"/>
              <a:t> veri dosyalarından </a:t>
            </a:r>
            <a:r>
              <a:rPr lang="tr-TR" dirty="0" err="1"/>
              <a:t>seçilen</a:t>
            </a:r>
            <a:r>
              <a:rPr lang="tr-TR" dirty="0"/>
              <a:t> </a:t>
            </a:r>
            <a:r>
              <a:rPr lang="tr-TR" dirty="0" err="1"/>
              <a:t>öznitelikler</a:t>
            </a:r>
            <a:r>
              <a:rPr lang="tr-TR" dirty="0"/>
              <a:t>, </a:t>
            </a:r>
            <a:r>
              <a:rPr lang="tr-TR" dirty="0" err="1"/>
              <a:t>One-Vs-One</a:t>
            </a:r>
            <a:r>
              <a:rPr lang="tr-TR" dirty="0"/>
              <a:t> </a:t>
            </a:r>
            <a:r>
              <a:rPr lang="tr-TR" dirty="0" err="1"/>
              <a:t>yaklaşımına</a:t>
            </a:r>
            <a:r>
              <a:rPr lang="tr-TR" dirty="0"/>
              <a:t> </a:t>
            </a:r>
            <a:r>
              <a:rPr lang="tr-TR" dirty="0" err="1"/>
              <a:t>göre</a:t>
            </a:r>
            <a:r>
              <a:rPr lang="tr-TR" dirty="0"/>
              <a:t> </a:t>
            </a:r>
            <a:r>
              <a:rPr lang="tr-TR" dirty="0" err="1"/>
              <a:t>oluşturulan</a:t>
            </a:r>
            <a:r>
              <a:rPr lang="tr-TR" dirty="0"/>
              <a:t> veri dosyalarından </a:t>
            </a:r>
            <a:r>
              <a:rPr lang="tr-TR" dirty="0" err="1"/>
              <a:t>seçilen</a:t>
            </a:r>
            <a:r>
              <a:rPr lang="tr-TR" dirty="0"/>
              <a:t> </a:t>
            </a:r>
            <a:r>
              <a:rPr lang="tr-TR" dirty="0" err="1"/>
              <a:t>özniteliklere</a:t>
            </a:r>
            <a:r>
              <a:rPr lang="tr-TR" dirty="0"/>
              <a:t> </a:t>
            </a:r>
            <a:r>
              <a:rPr lang="tr-TR" dirty="0" err="1"/>
              <a:t>göre</a:t>
            </a:r>
            <a:r>
              <a:rPr lang="tr-TR" dirty="0"/>
              <a:t> daha </a:t>
            </a:r>
            <a:r>
              <a:rPr lang="tr-TR" dirty="0" err="1"/>
              <a:t>başarılıdır</a:t>
            </a:r>
            <a:r>
              <a:rPr lang="tr-TR" dirty="0"/>
              <a:t>. </a:t>
            </a:r>
          </a:p>
          <a:p>
            <a:r>
              <a:rPr lang="tr-TR" dirty="0"/>
              <a:t>Tablo 5’de </a:t>
            </a:r>
            <a:r>
              <a:rPr lang="tr-TR" dirty="0" err="1"/>
              <a:t>öznitelik</a:t>
            </a:r>
            <a:r>
              <a:rPr lang="tr-TR" dirty="0"/>
              <a:t> </a:t>
            </a:r>
            <a:r>
              <a:rPr lang="tr-TR" dirty="0" err="1"/>
              <a:t>oluşturma</a:t>
            </a:r>
            <a:r>
              <a:rPr lang="tr-TR" dirty="0"/>
              <a:t> yapısına </a:t>
            </a:r>
            <a:r>
              <a:rPr lang="tr-TR" dirty="0" err="1"/>
              <a:t>göre</a:t>
            </a:r>
            <a:r>
              <a:rPr lang="tr-TR" dirty="0"/>
              <a:t> elde edilen </a:t>
            </a:r>
            <a:r>
              <a:rPr lang="tr-TR" i="1" dirty="0"/>
              <a:t>SET</a:t>
            </a:r>
            <a:r>
              <a:rPr lang="tr-TR" dirty="0"/>
              <a:t>1 ve </a:t>
            </a:r>
            <a:r>
              <a:rPr lang="tr-TR" i="1" dirty="0"/>
              <a:t>SET </a:t>
            </a:r>
            <a:r>
              <a:rPr lang="tr-TR" dirty="0"/>
              <a:t>2 veri </a:t>
            </a:r>
            <a:r>
              <a:rPr lang="tr-TR" dirty="0" err="1"/>
              <a:t>kümelerinin</a:t>
            </a:r>
            <a:r>
              <a:rPr lang="tr-TR" dirty="0"/>
              <a:t> sınıflandırma </a:t>
            </a:r>
            <a:r>
              <a:rPr lang="tr-TR" dirty="0" err="1"/>
              <a:t>üzerindeki</a:t>
            </a:r>
            <a:r>
              <a:rPr lang="tr-TR" dirty="0"/>
              <a:t> etkileri bulunmaktadır. </a:t>
            </a:r>
            <a:r>
              <a:rPr lang="tr-TR" dirty="0" err="1"/>
              <a:t>Görüldüğu</a:t>
            </a:r>
            <a:r>
              <a:rPr lang="tr-TR" dirty="0"/>
              <a:t>̈ </a:t>
            </a:r>
            <a:r>
              <a:rPr lang="tr-TR" dirty="0" err="1"/>
              <a:t>üzere</a:t>
            </a:r>
            <a:r>
              <a:rPr lang="tr-TR" dirty="0"/>
              <a:t>, </a:t>
            </a:r>
            <a:r>
              <a:rPr lang="tr-TR" dirty="0" err="1"/>
              <a:t>seçilen</a:t>
            </a:r>
            <a:r>
              <a:rPr lang="tr-TR" dirty="0"/>
              <a:t> </a:t>
            </a:r>
            <a:r>
              <a:rPr lang="tr-TR" dirty="0" err="1"/>
              <a:t>öznitelik</a:t>
            </a:r>
            <a:r>
              <a:rPr lang="tr-TR" dirty="0"/>
              <a:t> alt </a:t>
            </a:r>
            <a:r>
              <a:rPr lang="tr-TR" dirty="0" err="1"/>
              <a:t>kümelerinin</a:t>
            </a:r>
            <a:r>
              <a:rPr lang="tr-TR" dirty="0"/>
              <a:t> </a:t>
            </a:r>
            <a:r>
              <a:rPr lang="tr-TR" dirty="0" err="1"/>
              <a:t>birleşimi</a:t>
            </a:r>
            <a:r>
              <a:rPr lang="tr-TR" dirty="0"/>
              <a:t> </a:t>
            </a:r>
            <a:r>
              <a:rPr lang="tr-TR" dirty="0" err="1"/>
              <a:t>şeklinde</a:t>
            </a:r>
            <a:r>
              <a:rPr lang="tr-TR" dirty="0"/>
              <a:t> </a:t>
            </a:r>
            <a:r>
              <a:rPr lang="tr-TR" dirty="0" err="1"/>
              <a:t>oluşturulan</a:t>
            </a:r>
            <a:r>
              <a:rPr lang="tr-TR" dirty="0"/>
              <a:t> </a:t>
            </a:r>
            <a:r>
              <a:rPr lang="tr-TR" i="1" dirty="0"/>
              <a:t>SET </a:t>
            </a:r>
            <a:r>
              <a:rPr lang="tr-TR" dirty="0"/>
              <a:t>2 veri </a:t>
            </a:r>
            <a:r>
              <a:rPr lang="tr-TR" dirty="0" err="1"/>
              <a:t>kümesi</a:t>
            </a:r>
            <a:r>
              <a:rPr lang="tr-TR" dirty="0"/>
              <a:t> ile sınıflandırma </a:t>
            </a:r>
            <a:r>
              <a:rPr lang="tr-TR" dirty="0" err="1"/>
              <a:t>başarımında</a:t>
            </a:r>
            <a:r>
              <a:rPr lang="tr-TR" dirty="0"/>
              <a:t> </a:t>
            </a:r>
            <a:r>
              <a:rPr lang="tr-TR" dirty="0" err="1"/>
              <a:t>çok</a:t>
            </a:r>
            <a:r>
              <a:rPr lang="tr-TR" dirty="0"/>
              <a:t> daha </a:t>
            </a:r>
            <a:r>
              <a:rPr lang="tr-TR" dirty="0" err="1"/>
              <a:t>doğru</a:t>
            </a:r>
            <a:r>
              <a:rPr lang="tr-TR" dirty="0"/>
              <a:t> </a:t>
            </a:r>
            <a:r>
              <a:rPr lang="tr-TR" dirty="0" err="1"/>
              <a:t>sonuçlar</a:t>
            </a:r>
            <a:r>
              <a:rPr lang="tr-TR" dirty="0"/>
              <a:t> </a:t>
            </a:r>
            <a:r>
              <a:rPr lang="tr-TR" dirty="0" err="1"/>
              <a:t>alınmıştır</a:t>
            </a:r>
            <a:r>
              <a:rPr lang="tr-TR" dirty="0"/>
              <a:t>. </a:t>
            </a:r>
          </a:p>
          <a:p>
            <a:endParaRPr lang="tr-TR" dirty="0"/>
          </a:p>
        </p:txBody>
      </p:sp>
      <p:pic>
        <p:nvPicPr>
          <p:cNvPr id="8" name="Resim 7">
            <a:extLst>
              <a:ext uri="{FF2B5EF4-FFF2-40B4-BE49-F238E27FC236}">
                <a16:creationId xmlns:a16="http://schemas.microsoft.com/office/drawing/2014/main" id="{F9E0D806-2457-1B4E-8971-746D7458CF1F}"/>
              </a:ext>
            </a:extLst>
          </p:cNvPr>
          <p:cNvPicPr>
            <a:picLocks noChangeAspect="1"/>
          </p:cNvPicPr>
          <p:nvPr/>
        </p:nvPicPr>
        <p:blipFill>
          <a:blip r:embed="rId3"/>
          <a:stretch>
            <a:fillRect/>
          </a:stretch>
        </p:blipFill>
        <p:spPr>
          <a:xfrm>
            <a:off x="156028" y="4349845"/>
            <a:ext cx="6623144" cy="2322235"/>
          </a:xfrm>
          <a:prstGeom prst="rect">
            <a:avLst/>
          </a:prstGeom>
        </p:spPr>
      </p:pic>
    </p:spTree>
    <p:extLst>
      <p:ext uri="{BB962C8B-B14F-4D97-AF65-F5344CB8AC3E}">
        <p14:creationId xmlns:p14="http://schemas.microsoft.com/office/powerpoint/2010/main" val="324000353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7A26FB-4756-3640-9A65-B2BF97F3CC3F}"/>
              </a:ext>
            </a:extLst>
          </p:cNvPr>
          <p:cNvSpPr>
            <a:spLocks noGrp="1"/>
          </p:cNvSpPr>
          <p:nvPr>
            <p:ph type="title"/>
          </p:nvPr>
        </p:nvSpPr>
        <p:spPr>
          <a:xfrm>
            <a:off x="544286" y="288926"/>
            <a:ext cx="6868885" cy="962932"/>
          </a:xfrm>
        </p:spPr>
        <p:txBody>
          <a:bodyPr/>
          <a:lstStyle/>
          <a:p>
            <a:r>
              <a:rPr lang="tr-TR" dirty="0">
                <a:solidFill>
                  <a:srgbClr val="FF0000"/>
                </a:solidFill>
              </a:rPr>
              <a:t>Makalenin araştırma konusu</a:t>
            </a:r>
          </a:p>
        </p:txBody>
      </p:sp>
      <p:sp>
        <p:nvSpPr>
          <p:cNvPr id="3" name="İçerik Yer Tutucusu 2">
            <a:extLst>
              <a:ext uri="{FF2B5EF4-FFF2-40B4-BE49-F238E27FC236}">
                <a16:creationId xmlns:a16="http://schemas.microsoft.com/office/drawing/2014/main" id="{2A2A606B-E9A9-6E4F-9C9C-7B9C0449421E}"/>
              </a:ext>
            </a:extLst>
          </p:cNvPr>
          <p:cNvSpPr>
            <a:spLocks noGrp="1"/>
          </p:cNvSpPr>
          <p:nvPr>
            <p:ph idx="1"/>
          </p:nvPr>
        </p:nvSpPr>
        <p:spPr>
          <a:xfrm>
            <a:off x="544286" y="1466396"/>
            <a:ext cx="11027228" cy="5021490"/>
          </a:xfrm>
        </p:spPr>
        <p:txBody>
          <a:bodyPr>
            <a:normAutofit fontScale="92500" lnSpcReduction="20000"/>
          </a:bodyPr>
          <a:lstStyle/>
          <a:p>
            <a:r>
              <a:rPr lang="tr-TR" dirty="0" err="1"/>
              <a:t>Yüz</a:t>
            </a:r>
            <a:r>
              <a:rPr lang="tr-TR" dirty="0"/>
              <a:t> ifadeleri, insan </a:t>
            </a:r>
            <a:r>
              <a:rPr lang="tr-TR" dirty="0" err="1"/>
              <a:t>ilişkilerinde</a:t>
            </a:r>
            <a:r>
              <a:rPr lang="tr-TR" dirty="0"/>
              <a:t> anlam </a:t>
            </a:r>
            <a:r>
              <a:rPr lang="tr-TR" dirty="0" err="1"/>
              <a:t>bütünlüğünün</a:t>
            </a:r>
            <a:r>
              <a:rPr lang="tr-TR" dirty="0"/>
              <a:t> </a:t>
            </a:r>
            <a:r>
              <a:rPr lang="tr-TR" dirty="0" err="1"/>
              <a:t>sağlanması</a:t>
            </a:r>
            <a:r>
              <a:rPr lang="tr-TR" dirty="0"/>
              <a:t> </a:t>
            </a:r>
            <a:r>
              <a:rPr lang="tr-TR" dirty="0" err="1"/>
              <a:t>için</a:t>
            </a:r>
            <a:r>
              <a:rPr lang="tr-TR" dirty="0"/>
              <a:t> </a:t>
            </a:r>
            <a:r>
              <a:rPr lang="tr-TR" dirty="0" err="1"/>
              <a:t>büyük</a:t>
            </a:r>
            <a:r>
              <a:rPr lang="tr-TR" dirty="0"/>
              <a:t> rol oynayan, </a:t>
            </a:r>
            <a:r>
              <a:rPr lang="tr-TR" dirty="0" err="1"/>
              <a:t>sözlu</a:t>
            </a:r>
            <a:r>
              <a:rPr lang="tr-TR" dirty="0"/>
              <a:t>̈ olmayan </a:t>
            </a:r>
            <a:r>
              <a:rPr lang="tr-TR" dirty="0" err="1"/>
              <a:t>işaretlerdir</a:t>
            </a:r>
            <a:r>
              <a:rPr lang="tr-TR" dirty="0"/>
              <a:t>. </a:t>
            </a:r>
            <a:r>
              <a:rPr lang="tr-TR" dirty="0" err="1"/>
              <a:t>İnsanoğlu</a:t>
            </a:r>
            <a:r>
              <a:rPr lang="tr-TR" dirty="0"/>
              <a:t> </a:t>
            </a:r>
            <a:r>
              <a:rPr lang="tr-TR" dirty="0" err="1"/>
              <a:t>yüz</a:t>
            </a:r>
            <a:r>
              <a:rPr lang="tr-TR" dirty="0"/>
              <a:t> ifadelerini kavramada herhangi bir zorluk </a:t>
            </a:r>
            <a:r>
              <a:rPr lang="tr-TR" dirty="0" err="1"/>
              <a:t>çekmezken</a:t>
            </a:r>
            <a:r>
              <a:rPr lang="tr-TR" dirty="0"/>
              <a:t>, bu durum makineler </a:t>
            </a:r>
            <a:r>
              <a:rPr lang="tr-TR" dirty="0" err="1"/>
              <a:t>için</a:t>
            </a:r>
            <a:r>
              <a:rPr lang="tr-TR" dirty="0"/>
              <a:t> </a:t>
            </a:r>
            <a:r>
              <a:rPr lang="tr-TR" dirty="0" err="1"/>
              <a:t>geçerli</a:t>
            </a:r>
            <a:r>
              <a:rPr lang="tr-TR" dirty="0"/>
              <a:t> olmayıp, halen </a:t>
            </a:r>
            <a:r>
              <a:rPr lang="tr-TR" dirty="0" err="1"/>
              <a:t>güvenilir</a:t>
            </a:r>
            <a:r>
              <a:rPr lang="tr-TR" dirty="0"/>
              <a:t> ifade tanıma sistemleri </a:t>
            </a:r>
            <a:r>
              <a:rPr lang="tr-TR" dirty="0" err="1"/>
              <a:t>üzerinde</a:t>
            </a:r>
            <a:r>
              <a:rPr lang="tr-TR" dirty="0"/>
              <a:t> </a:t>
            </a:r>
            <a:r>
              <a:rPr lang="tr-TR" dirty="0" err="1"/>
              <a:t>araştırmalar</a:t>
            </a:r>
            <a:r>
              <a:rPr lang="tr-TR" dirty="0"/>
              <a:t> yapılmaktadır. Bu </a:t>
            </a:r>
            <a:r>
              <a:rPr lang="tr-TR" dirty="0" err="1"/>
              <a:t>çalışmada</a:t>
            </a:r>
            <a:r>
              <a:rPr lang="tr-TR" dirty="0"/>
              <a:t>, insanın </a:t>
            </a:r>
            <a:r>
              <a:rPr lang="tr-TR" dirty="0" err="1"/>
              <a:t>içinde</a:t>
            </a:r>
            <a:r>
              <a:rPr lang="tr-TR" dirty="0"/>
              <a:t> </a:t>
            </a:r>
            <a:r>
              <a:rPr lang="tr-TR" dirty="0" err="1"/>
              <a:t>bulunabileceği</a:t>
            </a:r>
            <a:r>
              <a:rPr lang="tr-TR" dirty="0"/>
              <a:t> 7 ifade durumunun (</a:t>
            </a:r>
            <a:r>
              <a:rPr lang="tr-TR" dirty="0" err="1"/>
              <a:t>öfke</a:t>
            </a:r>
            <a:r>
              <a:rPr lang="tr-TR" dirty="0"/>
              <a:t>, </a:t>
            </a:r>
            <a:r>
              <a:rPr lang="tr-TR" dirty="0" err="1"/>
              <a:t>iğrenme</a:t>
            </a:r>
            <a:r>
              <a:rPr lang="tr-TR" dirty="0"/>
              <a:t>, korku, mutluluk, ifadesizlik, </a:t>
            </a:r>
            <a:r>
              <a:rPr lang="tr-TR" dirty="0" err="1"/>
              <a:t>üzüntu</a:t>
            </a:r>
            <a:r>
              <a:rPr lang="tr-TR" dirty="0"/>
              <a:t>̈ ve </a:t>
            </a:r>
            <a:r>
              <a:rPr lang="tr-TR" dirty="0" err="1"/>
              <a:t>şaşkınlık</a:t>
            </a:r>
            <a:r>
              <a:rPr lang="tr-TR" dirty="0"/>
              <a:t>) analizi </a:t>
            </a:r>
            <a:r>
              <a:rPr lang="tr-TR" dirty="0" err="1"/>
              <a:t>gerçekleştirilmiştir</a:t>
            </a:r>
            <a:r>
              <a:rPr lang="tr-TR" dirty="0"/>
              <a:t>. Bu </a:t>
            </a:r>
            <a:r>
              <a:rPr lang="tr-TR" dirty="0" err="1"/>
              <a:t>amaçla</a:t>
            </a:r>
            <a:r>
              <a:rPr lang="tr-TR" dirty="0"/>
              <a:t>, her bir ifade </a:t>
            </a:r>
            <a:r>
              <a:rPr lang="tr-TR" dirty="0" err="1"/>
              <a:t>için</a:t>
            </a:r>
            <a:r>
              <a:rPr lang="tr-TR" dirty="0"/>
              <a:t> alınan sabit </a:t>
            </a:r>
            <a:r>
              <a:rPr lang="tr-TR" dirty="0" err="1"/>
              <a:t>görüntülerin</a:t>
            </a:r>
            <a:r>
              <a:rPr lang="tr-TR" dirty="0"/>
              <a:t> </a:t>
            </a:r>
            <a:r>
              <a:rPr lang="tr-TR" dirty="0" err="1"/>
              <a:t>öznitelikleri</a:t>
            </a:r>
            <a:r>
              <a:rPr lang="tr-TR" dirty="0"/>
              <a:t> </a:t>
            </a:r>
            <a:r>
              <a:rPr lang="tr-TR" dirty="0" err="1"/>
              <a:t>Gabor</a:t>
            </a:r>
            <a:r>
              <a:rPr lang="tr-TR" dirty="0"/>
              <a:t> filtreleri kullanılarak </a:t>
            </a:r>
            <a:r>
              <a:rPr lang="tr-TR" dirty="0" err="1"/>
              <a:t>çıkartılmıs</a:t>
            </a:r>
            <a:r>
              <a:rPr lang="tr-TR" dirty="0"/>
              <a:t>̧ ve farklı </a:t>
            </a:r>
            <a:r>
              <a:rPr lang="tr-TR" dirty="0" err="1"/>
              <a:t>öznitelik</a:t>
            </a:r>
            <a:r>
              <a:rPr lang="tr-TR" dirty="0"/>
              <a:t> </a:t>
            </a:r>
            <a:r>
              <a:rPr lang="tr-TR" dirty="0" err="1"/>
              <a:t>seçme</a:t>
            </a:r>
            <a:r>
              <a:rPr lang="tr-TR" dirty="0"/>
              <a:t> algoritmaları kullanılarak ifadeleri temsil eden en iyi </a:t>
            </a:r>
            <a:r>
              <a:rPr lang="tr-TR" dirty="0" err="1"/>
              <a:t>öznitelik</a:t>
            </a:r>
            <a:r>
              <a:rPr lang="tr-TR" dirty="0"/>
              <a:t> </a:t>
            </a:r>
            <a:r>
              <a:rPr lang="tr-TR" dirty="0" err="1"/>
              <a:t>kümeleri</a:t>
            </a:r>
            <a:r>
              <a:rPr lang="tr-TR" dirty="0"/>
              <a:t> </a:t>
            </a:r>
            <a:r>
              <a:rPr lang="tr-TR" dirty="0" err="1"/>
              <a:t>oluşturulmuştur</a:t>
            </a:r>
            <a:r>
              <a:rPr lang="tr-TR" dirty="0"/>
              <a:t>. </a:t>
            </a:r>
            <a:r>
              <a:rPr lang="tr-TR" dirty="0" err="1"/>
              <a:t>Seçilen</a:t>
            </a:r>
            <a:r>
              <a:rPr lang="tr-TR" dirty="0"/>
              <a:t> </a:t>
            </a:r>
            <a:r>
              <a:rPr lang="tr-TR" dirty="0" err="1"/>
              <a:t>öznitelik</a:t>
            </a:r>
            <a:r>
              <a:rPr lang="tr-TR" dirty="0"/>
              <a:t> </a:t>
            </a:r>
            <a:r>
              <a:rPr lang="tr-TR" dirty="0" err="1"/>
              <a:t>kümelerinin</a:t>
            </a:r>
            <a:r>
              <a:rPr lang="tr-TR" dirty="0"/>
              <a:t> </a:t>
            </a:r>
            <a:r>
              <a:rPr lang="tr-TR" dirty="0" err="1"/>
              <a:t>çoklu</a:t>
            </a:r>
            <a:r>
              <a:rPr lang="tr-TR" dirty="0"/>
              <a:t> SVM (</a:t>
            </a:r>
            <a:r>
              <a:rPr lang="tr-TR" dirty="0" err="1"/>
              <a:t>Support</a:t>
            </a:r>
            <a:r>
              <a:rPr lang="tr-TR" dirty="0"/>
              <a:t> </a:t>
            </a:r>
            <a:r>
              <a:rPr lang="tr-TR" dirty="0" err="1"/>
              <a:t>Vector</a:t>
            </a:r>
            <a:r>
              <a:rPr lang="tr-TR" dirty="0"/>
              <a:t> </a:t>
            </a:r>
            <a:r>
              <a:rPr lang="tr-TR" dirty="0" err="1"/>
              <a:t>Machines</a:t>
            </a:r>
            <a:r>
              <a:rPr lang="tr-TR" dirty="0"/>
              <a:t>-Destek </a:t>
            </a:r>
            <a:r>
              <a:rPr lang="tr-TR" dirty="0" err="1"/>
              <a:t>Vektör</a:t>
            </a:r>
            <a:r>
              <a:rPr lang="tr-TR" dirty="0"/>
              <a:t> Makineleri) sınıflandırıcıları </a:t>
            </a:r>
            <a:r>
              <a:rPr lang="tr-TR" dirty="0" err="1"/>
              <a:t>üzerindeki</a:t>
            </a:r>
            <a:r>
              <a:rPr lang="tr-TR" dirty="0"/>
              <a:t> etkileri </a:t>
            </a:r>
            <a:r>
              <a:rPr lang="tr-TR" dirty="0" err="1"/>
              <a:t>incelenmis</a:t>
            </a:r>
            <a:r>
              <a:rPr lang="tr-TR" dirty="0"/>
              <a:t>̧ ve sınıflandırma </a:t>
            </a:r>
            <a:r>
              <a:rPr lang="tr-TR" dirty="0" err="1"/>
              <a:t>doğruluklarının</a:t>
            </a:r>
            <a:r>
              <a:rPr lang="tr-TR" dirty="0"/>
              <a:t> kullanılan </a:t>
            </a:r>
            <a:r>
              <a:rPr lang="tr-TR" dirty="0" err="1"/>
              <a:t>öznitelik</a:t>
            </a:r>
            <a:r>
              <a:rPr lang="tr-TR" dirty="0"/>
              <a:t> </a:t>
            </a:r>
            <a:r>
              <a:rPr lang="tr-TR" dirty="0" err="1"/>
              <a:t>seçme</a:t>
            </a:r>
            <a:r>
              <a:rPr lang="tr-TR" dirty="0"/>
              <a:t> algoritmalarına </a:t>
            </a:r>
            <a:r>
              <a:rPr lang="tr-TR" dirty="0" err="1"/>
              <a:t>göre</a:t>
            </a:r>
            <a:r>
              <a:rPr lang="tr-TR" dirty="0"/>
              <a:t> nasıl </a:t>
            </a:r>
            <a:r>
              <a:rPr lang="tr-TR" dirty="0" err="1"/>
              <a:t>değiştiği</a:t>
            </a:r>
            <a:r>
              <a:rPr lang="tr-TR" dirty="0"/>
              <a:t> </a:t>
            </a:r>
            <a:r>
              <a:rPr lang="tr-TR" dirty="0" err="1"/>
              <a:t>karşılaştırmalı</a:t>
            </a:r>
            <a:r>
              <a:rPr lang="tr-TR" dirty="0"/>
              <a:t> olarak </a:t>
            </a:r>
            <a:r>
              <a:rPr lang="tr-TR" dirty="0" err="1"/>
              <a:t>değerlendirilmiştir</a:t>
            </a:r>
            <a:r>
              <a:rPr lang="tr-TR" dirty="0"/>
              <a:t>. </a:t>
            </a:r>
            <a:r>
              <a:rPr lang="tr-TR" dirty="0" err="1"/>
              <a:t>Çoklu</a:t>
            </a:r>
            <a:r>
              <a:rPr lang="tr-TR" dirty="0"/>
              <a:t> sınıflandırma yapılması amacıyla SVM, </a:t>
            </a:r>
            <a:r>
              <a:rPr lang="tr-TR" dirty="0" err="1"/>
              <a:t>One-Vs-One</a:t>
            </a:r>
            <a:r>
              <a:rPr lang="tr-TR" dirty="0"/>
              <a:t>, </a:t>
            </a:r>
            <a:r>
              <a:rPr lang="tr-TR" dirty="0" err="1"/>
              <a:t>One</a:t>
            </a:r>
            <a:r>
              <a:rPr lang="tr-TR" dirty="0"/>
              <a:t>-</a:t>
            </a:r>
            <a:r>
              <a:rPr lang="tr-TR" dirty="0" err="1"/>
              <a:t>Vs</a:t>
            </a:r>
            <a:r>
              <a:rPr lang="tr-TR" dirty="0"/>
              <a:t>-Rest ve MC-SVM olmak </a:t>
            </a:r>
            <a:r>
              <a:rPr lang="tr-TR" dirty="0" err="1"/>
              <a:t>üzere</a:t>
            </a:r>
            <a:r>
              <a:rPr lang="tr-TR" dirty="0"/>
              <a:t> 3 farklı </a:t>
            </a:r>
            <a:r>
              <a:rPr lang="tr-TR" dirty="0" err="1"/>
              <a:t>yaklaşım</a:t>
            </a:r>
            <a:r>
              <a:rPr lang="tr-TR" dirty="0"/>
              <a:t> ile birlikte </a:t>
            </a:r>
            <a:r>
              <a:rPr lang="tr-TR" dirty="0" err="1"/>
              <a:t>kullanılmıştır</a:t>
            </a:r>
            <a:r>
              <a:rPr lang="tr-TR" dirty="0"/>
              <a:t>. Ayrıca </a:t>
            </a:r>
            <a:r>
              <a:rPr lang="tr-TR" dirty="0" err="1"/>
              <a:t>öznitelik</a:t>
            </a:r>
            <a:r>
              <a:rPr lang="tr-TR" dirty="0"/>
              <a:t> </a:t>
            </a:r>
            <a:r>
              <a:rPr lang="tr-TR" dirty="0" err="1"/>
              <a:t>seçimi</a:t>
            </a:r>
            <a:r>
              <a:rPr lang="tr-TR" dirty="0"/>
              <a:t> yapılmadan alınan sınıflandırma </a:t>
            </a:r>
            <a:r>
              <a:rPr lang="tr-TR" dirty="0" err="1"/>
              <a:t>başarım</a:t>
            </a:r>
            <a:r>
              <a:rPr lang="tr-TR" dirty="0"/>
              <a:t> </a:t>
            </a:r>
            <a:r>
              <a:rPr lang="tr-TR" dirty="0" err="1"/>
              <a:t>sonuçları</a:t>
            </a:r>
            <a:r>
              <a:rPr lang="tr-TR" dirty="0"/>
              <a:t> da </a:t>
            </a:r>
            <a:r>
              <a:rPr lang="tr-TR" dirty="0" err="1"/>
              <a:t>incelendiğinde</a:t>
            </a:r>
            <a:r>
              <a:rPr lang="tr-TR" dirty="0"/>
              <a:t>, </a:t>
            </a:r>
            <a:r>
              <a:rPr lang="tr-TR" dirty="0" err="1"/>
              <a:t>öznitelik</a:t>
            </a:r>
            <a:r>
              <a:rPr lang="tr-TR" dirty="0"/>
              <a:t> </a:t>
            </a:r>
            <a:r>
              <a:rPr lang="tr-TR" dirty="0" err="1"/>
              <a:t>seçiminin</a:t>
            </a:r>
            <a:r>
              <a:rPr lang="tr-TR" dirty="0"/>
              <a:t> sınıflandırma </a:t>
            </a:r>
            <a:r>
              <a:rPr lang="tr-TR" dirty="0" err="1"/>
              <a:t>doğruluğunun</a:t>
            </a:r>
            <a:r>
              <a:rPr lang="tr-TR" dirty="0"/>
              <a:t> artması </a:t>
            </a:r>
            <a:r>
              <a:rPr lang="tr-TR" dirty="0" err="1"/>
              <a:t>yönünde</a:t>
            </a:r>
            <a:r>
              <a:rPr lang="tr-TR" dirty="0"/>
              <a:t> genel olarak </a:t>
            </a:r>
            <a:r>
              <a:rPr lang="tr-TR" dirty="0" err="1"/>
              <a:t>büyük</a:t>
            </a:r>
            <a:r>
              <a:rPr lang="tr-TR" dirty="0"/>
              <a:t> etkisinin </a:t>
            </a:r>
            <a:r>
              <a:rPr lang="tr-TR" dirty="0" err="1"/>
              <a:t>olduğu</a:t>
            </a:r>
            <a:r>
              <a:rPr lang="tr-TR" dirty="0"/>
              <a:t> </a:t>
            </a:r>
            <a:r>
              <a:rPr lang="tr-TR" dirty="0" err="1"/>
              <a:t>görülmüştür</a:t>
            </a:r>
            <a:r>
              <a:rPr lang="tr-TR" dirty="0"/>
              <a:t>. </a:t>
            </a:r>
          </a:p>
          <a:p>
            <a:endParaRPr lang="tr-TR" dirty="0"/>
          </a:p>
        </p:txBody>
      </p:sp>
    </p:spTree>
    <p:extLst>
      <p:ext uri="{BB962C8B-B14F-4D97-AF65-F5344CB8AC3E}">
        <p14:creationId xmlns:p14="http://schemas.microsoft.com/office/powerpoint/2010/main" val="141034603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897015-0024-F640-A5AA-98DB3866602E}"/>
              </a:ext>
            </a:extLst>
          </p:cNvPr>
          <p:cNvSpPr>
            <a:spLocks noGrp="1"/>
          </p:cNvSpPr>
          <p:nvPr>
            <p:ph idx="1"/>
          </p:nvPr>
        </p:nvSpPr>
        <p:spPr>
          <a:xfrm>
            <a:off x="838199" y="315686"/>
            <a:ext cx="10940143" cy="5861277"/>
          </a:xfrm>
        </p:spPr>
        <p:txBody>
          <a:bodyPr/>
          <a:lstStyle/>
          <a:p>
            <a:r>
              <a:rPr lang="tr-TR" dirty="0"/>
              <a:t>Kullanılan </a:t>
            </a:r>
            <a:r>
              <a:rPr lang="tr-TR" dirty="0" err="1"/>
              <a:t>öznitelik</a:t>
            </a:r>
            <a:r>
              <a:rPr lang="tr-TR" dirty="0"/>
              <a:t> </a:t>
            </a:r>
            <a:r>
              <a:rPr lang="tr-TR" dirty="0" err="1"/>
              <a:t>seçme</a:t>
            </a:r>
            <a:r>
              <a:rPr lang="tr-TR" dirty="0"/>
              <a:t> algoritmalarının sınıf- </a:t>
            </a:r>
            <a:r>
              <a:rPr lang="tr-TR" dirty="0" err="1"/>
              <a:t>landırıcı</a:t>
            </a:r>
            <a:r>
              <a:rPr lang="tr-TR" dirty="0"/>
              <a:t> </a:t>
            </a:r>
            <a:r>
              <a:rPr lang="tr-TR" dirty="0" err="1"/>
              <a:t>başarımları</a:t>
            </a:r>
            <a:r>
              <a:rPr lang="tr-TR" dirty="0"/>
              <a:t> </a:t>
            </a:r>
            <a:r>
              <a:rPr lang="tr-TR" dirty="0" err="1"/>
              <a:t>üzerindeki</a:t>
            </a:r>
            <a:r>
              <a:rPr lang="tr-TR" dirty="0"/>
              <a:t> etkileri ise Tablo 6’da </a:t>
            </a:r>
            <a:r>
              <a:rPr lang="tr-TR" dirty="0" err="1"/>
              <a:t>verilmiştir</a:t>
            </a:r>
            <a:r>
              <a:rPr lang="tr-TR" dirty="0"/>
              <a:t>. </a:t>
            </a:r>
          </a:p>
          <a:p>
            <a:r>
              <a:rPr lang="tr-TR" dirty="0"/>
              <a:t>Buradan </a:t>
            </a:r>
            <a:r>
              <a:rPr lang="tr-TR" dirty="0" err="1"/>
              <a:t>yüz</a:t>
            </a:r>
            <a:r>
              <a:rPr lang="tr-TR" dirty="0"/>
              <a:t> ifade sınıflandırılması probleminde RFE algoritması ile </a:t>
            </a:r>
            <a:r>
              <a:rPr lang="tr-TR" dirty="0" err="1"/>
              <a:t>seçilen</a:t>
            </a:r>
            <a:r>
              <a:rPr lang="tr-TR" dirty="0"/>
              <a:t> </a:t>
            </a:r>
            <a:r>
              <a:rPr lang="tr-TR" dirty="0" err="1"/>
              <a:t>öznitelikler</a:t>
            </a:r>
            <a:r>
              <a:rPr lang="tr-TR" dirty="0"/>
              <a:t> en </a:t>
            </a:r>
            <a:r>
              <a:rPr lang="tr-TR" dirty="0" err="1"/>
              <a:t>düşük</a:t>
            </a:r>
            <a:r>
              <a:rPr lang="tr-TR" dirty="0"/>
              <a:t> sınıflandırma hatasını </a:t>
            </a:r>
            <a:r>
              <a:rPr lang="tr-TR" dirty="0" err="1"/>
              <a:t>verdiğinden</a:t>
            </a:r>
            <a:r>
              <a:rPr lang="tr-TR" dirty="0"/>
              <a:t>; RFE, kullanılan </a:t>
            </a:r>
            <a:r>
              <a:rPr lang="tr-TR" dirty="0" err="1"/>
              <a:t>diğer</a:t>
            </a:r>
            <a:r>
              <a:rPr lang="tr-TR" dirty="0"/>
              <a:t> </a:t>
            </a:r>
            <a:r>
              <a:rPr lang="tr-TR" dirty="0" err="1"/>
              <a:t>öznitelik</a:t>
            </a:r>
            <a:r>
              <a:rPr lang="tr-TR" dirty="0"/>
              <a:t> </a:t>
            </a:r>
            <a:r>
              <a:rPr lang="tr-TR" dirty="0" err="1"/>
              <a:t>seçme</a:t>
            </a:r>
            <a:r>
              <a:rPr lang="tr-TR" dirty="0"/>
              <a:t> algoritmaları </a:t>
            </a:r>
            <a:r>
              <a:rPr lang="tr-TR" dirty="0" err="1"/>
              <a:t>içinde</a:t>
            </a:r>
            <a:r>
              <a:rPr lang="tr-TR" dirty="0"/>
              <a:t> en etkili olanıdır. </a:t>
            </a:r>
            <a:r>
              <a:rPr lang="tr-TR" dirty="0" err="1"/>
              <a:t>MutInf</a:t>
            </a:r>
            <a:r>
              <a:rPr lang="tr-TR" dirty="0"/>
              <a:t> algoritması ise yapılan bu </a:t>
            </a:r>
            <a:r>
              <a:rPr lang="tr-TR" dirty="0" err="1"/>
              <a:t>çalışma</a:t>
            </a:r>
            <a:r>
              <a:rPr lang="tr-TR" dirty="0"/>
              <a:t> </a:t>
            </a:r>
            <a:r>
              <a:rPr lang="tr-TR" dirty="0" err="1"/>
              <a:t>için</a:t>
            </a:r>
            <a:r>
              <a:rPr lang="tr-TR" dirty="0"/>
              <a:t> </a:t>
            </a:r>
            <a:r>
              <a:rPr lang="tr-TR" dirty="0" err="1"/>
              <a:t>tüm</a:t>
            </a:r>
            <a:r>
              <a:rPr lang="tr-TR" dirty="0"/>
              <a:t> </a:t>
            </a:r>
            <a:r>
              <a:rPr lang="tr-TR" dirty="0" err="1"/>
              <a:t>sonuçlar</a:t>
            </a:r>
            <a:r>
              <a:rPr lang="tr-TR" dirty="0"/>
              <a:t> </a:t>
            </a:r>
            <a:r>
              <a:rPr lang="tr-TR" dirty="0" err="1"/>
              <a:t>göz</a:t>
            </a:r>
            <a:r>
              <a:rPr lang="tr-TR" dirty="0"/>
              <a:t> </a:t>
            </a:r>
            <a:r>
              <a:rPr lang="tr-TR" dirty="0" err="1"/>
              <a:t>önüne</a:t>
            </a:r>
            <a:r>
              <a:rPr lang="tr-TR" dirty="0"/>
              <a:t> </a:t>
            </a:r>
            <a:r>
              <a:rPr lang="tr-TR" dirty="0" err="1"/>
              <a:t>alındığında</a:t>
            </a:r>
            <a:r>
              <a:rPr lang="tr-TR" dirty="0"/>
              <a:t> sınıflandırma </a:t>
            </a:r>
            <a:r>
              <a:rPr lang="tr-TR" dirty="0" err="1"/>
              <a:t>başarımı</a:t>
            </a:r>
            <a:r>
              <a:rPr lang="tr-TR" dirty="0"/>
              <a:t> bakımından </a:t>
            </a:r>
            <a:r>
              <a:rPr lang="tr-TR" dirty="0" err="1"/>
              <a:t>kötu</a:t>
            </a:r>
            <a:r>
              <a:rPr lang="tr-TR" dirty="0"/>
              <a:t>̈ performans </a:t>
            </a:r>
            <a:r>
              <a:rPr lang="tr-TR" dirty="0" err="1"/>
              <a:t>göstermektedir</a:t>
            </a:r>
            <a:r>
              <a:rPr lang="tr-TR" dirty="0"/>
              <a:t>. </a:t>
            </a:r>
          </a:p>
          <a:p>
            <a:endParaRPr lang="tr-TR" dirty="0"/>
          </a:p>
          <a:p>
            <a:endParaRPr lang="tr-TR" dirty="0"/>
          </a:p>
          <a:p>
            <a:pPr marL="0" indent="0">
              <a:buNone/>
            </a:pPr>
            <a:endParaRPr lang="tr-TR" dirty="0"/>
          </a:p>
        </p:txBody>
      </p:sp>
      <p:pic>
        <p:nvPicPr>
          <p:cNvPr id="5" name="Resim 4">
            <a:extLst>
              <a:ext uri="{FF2B5EF4-FFF2-40B4-BE49-F238E27FC236}">
                <a16:creationId xmlns:a16="http://schemas.microsoft.com/office/drawing/2014/main" id="{AD99FFA6-F6AB-8D44-9503-6D717F173D2E}"/>
              </a:ext>
            </a:extLst>
          </p:cNvPr>
          <p:cNvPicPr>
            <a:picLocks noChangeAspect="1"/>
          </p:cNvPicPr>
          <p:nvPr/>
        </p:nvPicPr>
        <p:blipFill>
          <a:blip r:embed="rId2"/>
          <a:stretch>
            <a:fillRect/>
          </a:stretch>
        </p:blipFill>
        <p:spPr>
          <a:xfrm>
            <a:off x="1077683" y="4063477"/>
            <a:ext cx="6100884" cy="2113486"/>
          </a:xfrm>
          <a:prstGeom prst="rect">
            <a:avLst/>
          </a:prstGeom>
        </p:spPr>
      </p:pic>
    </p:spTree>
    <p:extLst>
      <p:ext uri="{BB962C8B-B14F-4D97-AF65-F5344CB8AC3E}">
        <p14:creationId xmlns:p14="http://schemas.microsoft.com/office/powerpoint/2010/main" val="153367893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A10828-2C6B-0549-949E-9DA0F47D60FD}"/>
              </a:ext>
            </a:extLst>
          </p:cNvPr>
          <p:cNvSpPr>
            <a:spLocks noGrp="1"/>
          </p:cNvSpPr>
          <p:nvPr>
            <p:ph type="title"/>
          </p:nvPr>
        </p:nvSpPr>
        <p:spPr/>
        <p:txBody>
          <a:bodyPr/>
          <a:lstStyle/>
          <a:p>
            <a:r>
              <a:rPr lang="tr-TR" b="1" dirty="0">
                <a:solidFill>
                  <a:srgbClr val="FF0000"/>
                </a:solidFill>
              </a:rPr>
              <a:t>SONUÇLAR </a:t>
            </a:r>
            <a:br>
              <a:rPr lang="tr-TR" dirty="0"/>
            </a:br>
            <a:endParaRPr lang="tr-TR" dirty="0"/>
          </a:p>
        </p:txBody>
      </p:sp>
      <p:sp>
        <p:nvSpPr>
          <p:cNvPr id="3" name="İçerik Yer Tutucusu 2">
            <a:extLst>
              <a:ext uri="{FF2B5EF4-FFF2-40B4-BE49-F238E27FC236}">
                <a16:creationId xmlns:a16="http://schemas.microsoft.com/office/drawing/2014/main" id="{9045F0BA-95D7-AE43-8AB4-42A6CC7467AE}"/>
              </a:ext>
            </a:extLst>
          </p:cNvPr>
          <p:cNvSpPr>
            <a:spLocks noGrp="1"/>
          </p:cNvSpPr>
          <p:nvPr>
            <p:ph idx="1"/>
          </p:nvPr>
        </p:nvSpPr>
        <p:spPr>
          <a:xfrm>
            <a:off x="838200" y="1034143"/>
            <a:ext cx="10515600" cy="5142820"/>
          </a:xfrm>
        </p:spPr>
        <p:txBody>
          <a:bodyPr>
            <a:normAutofit fontScale="70000" lnSpcReduction="20000"/>
          </a:bodyPr>
          <a:lstStyle/>
          <a:p>
            <a:r>
              <a:rPr lang="tr-TR" dirty="0"/>
              <a:t>Bu </a:t>
            </a:r>
            <a:r>
              <a:rPr lang="tr-TR" dirty="0" err="1"/>
              <a:t>çalışmada</a:t>
            </a:r>
            <a:r>
              <a:rPr lang="tr-TR" dirty="0"/>
              <a:t> </a:t>
            </a:r>
            <a:r>
              <a:rPr lang="tr-TR" dirty="0" err="1"/>
              <a:t>yüz</a:t>
            </a:r>
            <a:r>
              <a:rPr lang="tr-TR" dirty="0"/>
              <a:t> ifade sınıflandırmasında kullanılmak </a:t>
            </a:r>
            <a:r>
              <a:rPr lang="tr-TR" dirty="0" err="1"/>
              <a:t>üzere</a:t>
            </a:r>
            <a:r>
              <a:rPr lang="tr-TR" dirty="0"/>
              <a:t> </a:t>
            </a:r>
            <a:r>
              <a:rPr lang="tr-TR" dirty="0" err="1"/>
              <a:t>seçilen</a:t>
            </a:r>
            <a:r>
              <a:rPr lang="tr-TR" dirty="0"/>
              <a:t> </a:t>
            </a:r>
            <a:r>
              <a:rPr lang="tr-TR" dirty="0" err="1"/>
              <a:t>özniteliklerden</a:t>
            </a:r>
            <a:r>
              <a:rPr lang="tr-TR" dirty="0"/>
              <a:t> en fazla</a:t>
            </a:r>
            <a:br>
              <a:rPr lang="tr-TR" dirty="0"/>
            </a:br>
            <a:r>
              <a:rPr lang="tr-TR" dirty="0"/>
              <a:t>ayırt edici olanların belirlenmesi amacıyla 2 farklı </a:t>
            </a:r>
            <a:r>
              <a:rPr lang="tr-TR" dirty="0" err="1"/>
              <a:t>yaklaşım</a:t>
            </a:r>
            <a:r>
              <a:rPr lang="tr-TR" dirty="0"/>
              <a:t> </a:t>
            </a:r>
            <a:r>
              <a:rPr lang="tr-TR" dirty="0" err="1"/>
              <a:t>uygulanmıştır</a:t>
            </a:r>
            <a:r>
              <a:rPr lang="tr-TR" dirty="0"/>
              <a:t>. Alınan sınıflandırıcı </a:t>
            </a:r>
            <a:r>
              <a:rPr lang="tr-TR" dirty="0" err="1"/>
              <a:t>başarım</a:t>
            </a:r>
            <a:r>
              <a:rPr lang="tr-TR" dirty="0"/>
              <a:t> </a:t>
            </a:r>
            <a:r>
              <a:rPr lang="tr-TR" dirty="0" err="1"/>
              <a:t>sonuçlarından</a:t>
            </a:r>
            <a:r>
              <a:rPr lang="tr-TR" dirty="0"/>
              <a:t> ilk </a:t>
            </a:r>
            <a:r>
              <a:rPr lang="tr-TR" dirty="0" err="1"/>
              <a:t>yaklaşıma</a:t>
            </a:r>
            <a:r>
              <a:rPr lang="tr-TR" dirty="0"/>
              <a:t> </a:t>
            </a:r>
            <a:r>
              <a:rPr lang="tr-TR" dirty="0" err="1"/>
              <a:t>göre</a:t>
            </a:r>
            <a:r>
              <a:rPr lang="tr-TR" dirty="0"/>
              <a:t> (</a:t>
            </a:r>
            <a:r>
              <a:rPr lang="tr-TR" dirty="0" err="1"/>
              <a:t>One</a:t>
            </a:r>
            <a:r>
              <a:rPr lang="tr-TR" dirty="0"/>
              <a:t>-</a:t>
            </a:r>
            <a:r>
              <a:rPr lang="tr-TR" dirty="0" err="1"/>
              <a:t>vs</a:t>
            </a:r>
            <a:r>
              <a:rPr lang="tr-TR" dirty="0"/>
              <a:t>-Rest) </a:t>
            </a:r>
            <a:r>
              <a:rPr lang="tr-TR" dirty="0" err="1"/>
              <a:t>oluşturulan</a:t>
            </a:r>
            <a:r>
              <a:rPr lang="tr-TR" dirty="0"/>
              <a:t> veri dosyalarından </a:t>
            </a:r>
            <a:r>
              <a:rPr lang="tr-TR" dirty="0" err="1"/>
              <a:t>seçilen</a:t>
            </a:r>
            <a:r>
              <a:rPr lang="tr-TR" dirty="0"/>
              <a:t> </a:t>
            </a:r>
            <a:r>
              <a:rPr lang="tr-TR" dirty="0" err="1"/>
              <a:t>özniteliklerin</a:t>
            </a:r>
            <a:r>
              <a:rPr lang="tr-TR" dirty="0"/>
              <a:t>, ikinci </a:t>
            </a:r>
            <a:r>
              <a:rPr lang="tr-TR" dirty="0" err="1"/>
              <a:t>yaklaşıma</a:t>
            </a:r>
            <a:r>
              <a:rPr lang="tr-TR" dirty="0"/>
              <a:t> </a:t>
            </a:r>
            <a:r>
              <a:rPr lang="tr-TR" dirty="0" err="1"/>
              <a:t>göre</a:t>
            </a:r>
            <a:r>
              <a:rPr lang="tr-TR" dirty="0"/>
              <a:t> (</a:t>
            </a:r>
            <a:r>
              <a:rPr lang="tr-TR" dirty="0" err="1"/>
              <a:t>One-Vs-One</a:t>
            </a:r>
            <a:r>
              <a:rPr lang="tr-TR" dirty="0"/>
              <a:t>) </a:t>
            </a:r>
            <a:r>
              <a:rPr lang="tr-TR" dirty="0" err="1"/>
              <a:t>oluşturulan</a:t>
            </a:r>
            <a:r>
              <a:rPr lang="tr-TR" dirty="0"/>
              <a:t> veri dosyalarından </a:t>
            </a:r>
            <a:r>
              <a:rPr lang="tr-TR" dirty="0" err="1"/>
              <a:t>seçilen</a:t>
            </a:r>
            <a:r>
              <a:rPr lang="tr-TR" dirty="0"/>
              <a:t> </a:t>
            </a:r>
            <a:r>
              <a:rPr lang="tr-TR" dirty="0" err="1"/>
              <a:t>özniteliklere</a:t>
            </a:r>
            <a:r>
              <a:rPr lang="tr-TR" dirty="0"/>
              <a:t> nazaran sınıflandırma </a:t>
            </a:r>
            <a:r>
              <a:rPr lang="tr-TR" dirty="0" err="1"/>
              <a:t>başarımında</a:t>
            </a:r>
            <a:r>
              <a:rPr lang="tr-TR" dirty="0"/>
              <a:t> daha etkili </a:t>
            </a:r>
            <a:r>
              <a:rPr lang="tr-TR" dirty="0" err="1"/>
              <a:t>olduğu</a:t>
            </a:r>
            <a:r>
              <a:rPr lang="tr-TR" dirty="0"/>
              <a:t> </a:t>
            </a:r>
            <a:r>
              <a:rPr lang="tr-TR" dirty="0" err="1"/>
              <a:t>gözlenmiştir</a:t>
            </a:r>
            <a:r>
              <a:rPr lang="tr-TR" dirty="0"/>
              <a:t>. </a:t>
            </a:r>
          </a:p>
          <a:p>
            <a:r>
              <a:rPr lang="tr-TR" dirty="0"/>
              <a:t>Bu durum, </a:t>
            </a:r>
            <a:r>
              <a:rPr lang="tr-TR" dirty="0" err="1"/>
              <a:t>One</a:t>
            </a:r>
            <a:r>
              <a:rPr lang="tr-TR" dirty="0"/>
              <a:t>-</a:t>
            </a:r>
            <a:r>
              <a:rPr lang="tr-TR" dirty="0" err="1"/>
              <a:t>Vs</a:t>
            </a:r>
            <a:r>
              <a:rPr lang="tr-TR" dirty="0"/>
              <a:t>-Rest veri dosyalarından, </a:t>
            </a:r>
            <a:r>
              <a:rPr lang="tr-TR" dirty="0" err="1"/>
              <a:t>öznitelik</a:t>
            </a:r>
            <a:r>
              <a:rPr lang="tr-TR" dirty="0"/>
              <a:t> </a:t>
            </a:r>
            <a:r>
              <a:rPr lang="tr-TR" dirty="0" err="1"/>
              <a:t>seçiminde</a:t>
            </a:r>
            <a:r>
              <a:rPr lang="tr-TR" dirty="0"/>
              <a:t>, her bir ifade sınıfını </a:t>
            </a:r>
            <a:r>
              <a:rPr lang="tr-TR" dirty="0" err="1"/>
              <a:t>diğer</a:t>
            </a:r>
            <a:r>
              <a:rPr lang="tr-TR" dirty="0"/>
              <a:t> sınıflardan ayıran </a:t>
            </a:r>
            <a:r>
              <a:rPr lang="tr-TR" dirty="0" err="1"/>
              <a:t>özniteliklerin</a:t>
            </a:r>
            <a:r>
              <a:rPr lang="tr-TR" dirty="0"/>
              <a:t> </a:t>
            </a:r>
            <a:r>
              <a:rPr lang="tr-TR" dirty="0" err="1"/>
              <a:t>bulunabildiğinin</a:t>
            </a:r>
            <a:r>
              <a:rPr lang="tr-TR" dirty="0"/>
              <a:t> </a:t>
            </a:r>
            <a:r>
              <a:rPr lang="tr-TR" dirty="0" err="1"/>
              <a:t>göstergesidir</a:t>
            </a:r>
            <a:r>
              <a:rPr lang="tr-TR" dirty="0"/>
              <a:t>. </a:t>
            </a:r>
            <a:r>
              <a:rPr lang="tr-TR" dirty="0" err="1"/>
              <a:t>Seçilen</a:t>
            </a:r>
            <a:r>
              <a:rPr lang="tr-TR" dirty="0"/>
              <a:t> </a:t>
            </a:r>
            <a:r>
              <a:rPr lang="tr-TR" dirty="0" err="1"/>
              <a:t>öznitelik</a:t>
            </a:r>
            <a:r>
              <a:rPr lang="tr-TR" dirty="0"/>
              <a:t> alt </a:t>
            </a:r>
            <a:r>
              <a:rPr lang="tr-TR" dirty="0" err="1"/>
              <a:t>kümelerinin</a:t>
            </a:r>
            <a:r>
              <a:rPr lang="tr-TR" dirty="0"/>
              <a:t> </a:t>
            </a:r>
            <a:r>
              <a:rPr lang="tr-TR" dirty="0" err="1"/>
              <a:t>birleşimi</a:t>
            </a:r>
            <a:r>
              <a:rPr lang="tr-TR" dirty="0"/>
              <a:t> </a:t>
            </a:r>
            <a:r>
              <a:rPr lang="tr-TR" dirty="0" err="1"/>
              <a:t>şeklinde</a:t>
            </a:r>
            <a:r>
              <a:rPr lang="tr-TR" dirty="0"/>
              <a:t> </a:t>
            </a:r>
            <a:r>
              <a:rPr lang="tr-TR" dirty="0" err="1"/>
              <a:t>oluşturulan</a:t>
            </a:r>
            <a:r>
              <a:rPr lang="tr-TR" dirty="0"/>
              <a:t> </a:t>
            </a:r>
            <a:r>
              <a:rPr lang="tr-TR" i="1" dirty="0"/>
              <a:t>SET</a:t>
            </a:r>
            <a:r>
              <a:rPr lang="tr-TR" dirty="0"/>
              <a:t>2 veri </a:t>
            </a:r>
            <a:r>
              <a:rPr lang="tr-TR" dirty="0" err="1"/>
              <a:t>kümesi</a:t>
            </a:r>
            <a:r>
              <a:rPr lang="tr-TR" dirty="0"/>
              <a:t> ile </a:t>
            </a:r>
            <a:r>
              <a:rPr lang="tr-TR" dirty="0" err="1"/>
              <a:t>tüm</a:t>
            </a:r>
            <a:r>
              <a:rPr lang="tr-TR" dirty="0"/>
              <a:t> </a:t>
            </a:r>
            <a:r>
              <a:rPr lang="tr-TR" dirty="0" err="1"/>
              <a:t>çoklu</a:t>
            </a:r>
            <a:r>
              <a:rPr lang="tr-TR" dirty="0"/>
              <a:t> SVM sınıflandırıcılar </a:t>
            </a:r>
            <a:r>
              <a:rPr lang="tr-TR" dirty="0" err="1"/>
              <a:t>için</a:t>
            </a:r>
            <a:r>
              <a:rPr lang="tr-TR" dirty="0"/>
              <a:t> </a:t>
            </a:r>
            <a:r>
              <a:rPr lang="tr-TR" dirty="0" err="1"/>
              <a:t>çok</a:t>
            </a:r>
            <a:r>
              <a:rPr lang="tr-TR" dirty="0"/>
              <a:t> daha </a:t>
            </a:r>
            <a:r>
              <a:rPr lang="tr-TR" dirty="0" err="1"/>
              <a:t>doğru</a:t>
            </a:r>
            <a:r>
              <a:rPr lang="tr-TR" dirty="0"/>
              <a:t> </a:t>
            </a:r>
            <a:r>
              <a:rPr lang="tr-TR" dirty="0" err="1"/>
              <a:t>sonuçlar</a:t>
            </a:r>
            <a:r>
              <a:rPr lang="tr-TR" dirty="0"/>
              <a:t> </a:t>
            </a:r>
            <a:r>
              <a:rPr lang="tr-TR" dirty="0" err="1"/>
              <a:t>alınmıştır</a:t>
            </a:r>
            <a:r>
              <a:rPr lang="tr-TR" dirty="0"/>
              <a:t>. </a:t>
            </a:r>
            <a:r>
              <a:rPr lang="tr-TR" dirty="0" err="1"/>
              <a:t>Öznitelik</a:t>
            </a:r>
            <a:r>
              <a:rPr lang="tr-TR" dirty="0"/>
              <a:t> </a:t>
            </a:r>
            <a:r>
              <a:rPr lang="tr-TR" dirty="0" err="1"/>
              <a:t>seçme</a:t>
            </a:r>
            <a:r>
              <a:rPr lang="tr-TR" dirty="0"/>
              <a:t> algoritmalarından en </a:t>
            </a:r>
            <a:r>
              <a:rPr lang="tr-TR" dirty="0" err="1"/>
              <a:t>düşük</a:t>
            </a:r>
            <a:r>
              <a:rPr lang="tr-TR" dirty="0"/>
              <a:t> kullanılan </a:t>
            </a:r>
            <a:r>
              <a:rPr lang="tr-TR" dirty="0" err="1"/>
              <a:t>diğer</a:t>
            </a:r>
            <a:r>
              <a:rPr lang="tr-TR" dirty="0"/>
              <a:t> algoritmalara </a:t>
            </a:r>
            <a:r>
              <a:rPr lang="tr-TR" dirty="0" err="1"/>
              <a:t>göre</a:t>
            </a:r>
            <a:r>
              <a:rPr lang="tr-TR" dirty="0"/>
              <a:t> daha </a:t>
            </a:r>
            <a:r>
              <a:rPr lang="tr-TR" dirty="0" err="1"/>
              <a:t>başarılı</a:t>
            </a:r>
            <a:r>
              <a:rPr lang="tr-TR" dirty="0"/>
              <a:t> </a:t>
            </a:r>
            <a:r>
              <a:rPr lang="tr-TR" dirty="0" err="1"/>
              <a:t>olmuştur</a:t>
            </a:r>
            <a:r>
              <a:rPr lang="tr-TR" dirty="0"/>
              <a:t>. </a:t>
            </a:r>
            <a:r>
              <a:rPr lang="tr-TR" dirty="0" err="1"/>
              <a:t>Öznitelik</a:t>
            </a:r>
            <a:r>
              <a:rPr lang="tr-TR" dirty="0"/>
              <a:t> </a:t>
            </a:r>
            <a:r>
              <a:rPr lang="tr-TR" dirty="0" err="1"/>
              <a:t>seçimi</a:t>
            </a:r>
            <a:r>
              <a:rPr lang="tr-TR" dirty="0"/>
              <a:t> yapılmadan elde edilen </a:t>
            </a:r>
            <a:r>
              <a:rPr lang="tr-TR" dirty="0" err="1"/>
              <a:t>sonuçlarla</a:t>
            </a:r>
            <a:r>
              <a:rPr lang="tr-TR" dirty="0"/>
              <a:t> (Tablo 3), </a:t>
            </a:r>
            <a:r>
              <a:rPr lang="tr-TR" dirty="0" err="1"/>
              <a:t>öznitelik</a:t>
            </a:r>
            <a:r>
              <a:rPr lang="tr-TR" dirty="0"/>
              <a:t> </a:t>
            </a:r>
            <a:r>
              <a:rPr lang="tr-TR" dirty="0" err="1"/>
              <a:t>seçimi</a:t>
            </a:r>
            <a:r>
              <a:rPr lang="tr-TR" dirty="0"/>
              <a:t> yapıldıktan sonra elde edilen </a:t>
            </a:r>
            <a:r>
              <a:rPr lang="tr-TR" dirty="0" err="1"/>
              <a:t>sonuçlar</a:t>
            </a:r>
            <a:r>
              <a:rPr lang="tr-TR" dirty="0"/>
              <a:t> (Tablo 4 ve 5) </a:t>
            </a:r>
            <a:r>
              <a:rPr lang="tr-TR" dirty="0" err="1"/>
              <a:t>karşılas</a:t>
            </a:r>
            <a:r>
              <a:rPr lang="tr-TR" dirty="0"/>
              <a:t>̧- </a:t>
            </a:r>
            <a:r>
              <a:rPr lang="tr-TR" dirty="0" err="1"/>
              <a:t>tırıldığında</a:t>
            </a:r>
            <a:r>
              <a:rPr lang="tr-TR" dirty="0"/>
              <a:t> ise, </a:t>
            </a:r>
            <a:r>
              <a:rPr lang="tr-TR" dirty="0" err="1"/>
              <a:t>öznitelik</a:t>
            </a:r>
            <a:r>
              <a:rPr lang="tr-TR" dirty="0"/>
              <a:t> </a:t>
            </a:r>
            <a:r>
              <a:rPr lang="tr-TR" dirty="0" err="1"/>
              <a:t>seçiminin</a:t>
            </a:r>
            <a:r>
              <a:rPr lang="tr-TR" dirty="0"/>
              <a:t> sınıflandırma hatalarını azaltmada </a:t>
            </a:r>
            <a:r>
              <a:rPr lang="tr-TR" dirty="0" err="1"/>
              <a:t>çok</a:t>
            </a:r>
            <a:r>
              <a:rPr lang="tr-TR" dirty="0"/>
              <a:t> yararlı </a:t>
            </a:r>
            <a:r>
              <a:rPr lang="tr-TR" dirty="0" err="1"/>
              <a:t>olduğu</a:t>
            </a:r>
            <a:r>
              <a:rPr lang="tr-TR" dirty="0"/>
              <a:t> </a:t>
            </a:r>
            <a:r>
              <a:rPr lang="tr-TR" dirty="0" err="1"/>
              <a:t>gözlenmiştir</a:t>
            </a:r>
            <a:r>
              <a:rPr lang="tr-TR" dirty="0"/>
              <a:t>. Buradan, bu </a:t>
            </a:r>
            <a:r>
              <a:rPr lang="tr-TR" dirty="0" err="1"/>
              <a:t>çalışmada</a:t>
            </a:r>
            <a:r>
              <a:rPr lang="tr-TR" dirty="0"/>
              <a:t> </a:t>
            </a:r>
            <a:r>
              <a:rPr lang="tr-TR" dirty="0" err="1"/>
              <a:t>olduğu</a:t>
            </a:r>
            <a:r>
              <a:rPr lang="tr-TR" dirty="0"/>
              <a:t> gibi </a:t>
            </a:r>
            <a:r>
              <a:rPr lang="tr-TR" dirty="0" err="1"/>
              <a:t>öznitelik</a:t>
            </a:r>
            <a:r>
              <a:rPr lang="tr-TR" dirty="0"/>
              <a:t> sayısının </a:t>
            </a:r>
            <a:r>
              <a:rPr lang="tr-TR" dirty="0" err="1"/>
              <a:t>çok</a:t>
            </a:r>
            <a:r>
              <a:rPr lang="tr-TR" dirty="0"/>
              <a:t> fazla </a:t>
            </a:r>
            <a:r>
              <a:rPr lang="tr-TR" dirty="0" err="1"/>
              <a:t>olduğu</a:t>
            </a:r>
            <a:r>
              <a:rPr lang="tr-TR" dirty="0"/>
              <a:t> uygulamalarda </a:t>
            </a:r>
            <a:r>
              <a:rPr lang="tr-TR" dirty="0" err="1"/>
              <a:t>öznitelik</a:t>
            </a:r>
            <a:r>
              <a:rPr lang="tr-TR" dirty="0"/>
              <a:t> </a:t>
            </a:r>
            <a:r>
              <a:rPr lang="tr-TR" dirty="0" err="1"/>
              <a:t>seçiminin</a:t>
            </a:r>
            <a:r>
              <a:rPr lang="tr-TR" dirty="0"/>
              <a:t> ne kadar </a:t>
            </a:r>
            <a:r>
              <a:rPr lang="tr-TR" dirty="0" err="1"/>
              <a:t>önemli</a:t>
            </a:r>
            <a:r>
              <a:rPr lang="tr-TR" dirty="0"/>
              <a:t> ve gerekli </a:t>
            </a:r>
            <a:r>
              <a:rPr lang="tr-TR" dirty="0" err="1"/>
              <a:t>olduğu</a:t>
            </a:r>
            <a:r>
              <a:rPr lang="tr-TR" dirty="0"/>
              <a:t> sonucu </a:t>
            </a:r>
            <a:r>
              <a:rPr lang="tr-TR" dirty="0" err="1"/>
              <a:t>çıkarıla</a:t>
            </a:r>
            <a:r>
              <a:rPr lang="tr-TR" dirty="0"/>
              <a:t>- bilir. Ayrıca, gerek </a:t>
            </a:r>
            <a:r>
              <a:rPr lang="tr-TR" dirty="0" err="1"/>
              <a:t>öznitelik</a:t>
            </a:r>
            <a:r>
              <a:rPr lang="tr-TR" dirty="0"/>
              <a:t> </a:t>
            </a:r>
            <a:r>
              <a:rPr lang="tr-TR" dirty="0" err="1"/>
              <a:t>seçimi</a:t>
            </a:r>
            <a:r>
              <a:rPr lang="tr-TR" dirty="0"/>
              <a:t> yapılmadan, gerekse de </a:t>
            </a:r>
            <a:r>
              <a:rPr lang="tr-TR" dirty="0" err="1"/>
              <a:t>öznitelik</a:t>
            </a:r>
            <a:r>
              <a:rPr lang="tr-TR" dirty="0"/>
              <a:t> </a:t>
            </a:r>
            <a:r>
              <a:rPr lang="tr-TR" dirty="0" err="1"/>
              <a:t>seçimi</a:t>
            </a:r>
            <a:r>
              <a:rPr lang="tr-TR" dirty="0"/>
              <a:t> yapıldıktan sonra </a:t>
            </a:r>
            <a:r>
              <a:rPr lang="tr-TR" dirty="0" err="1"/>
              <a:t>çoklu</a:t>
            </a:r>
            <a:r>
              <a:rPr lang="tr-TR" dirty="0"/>
              <a:t> ifade sınıflandırılmasında en iyi </a:t>
            </a:r>
            <a:r>
              <a:rPr lang="tr-TR" dirty="0" err="1"/>
              <a:t>sonuc</a:t>
            </a:r>
            <a:r>
              <a:rPr lang="tr-TR" dirty="0"/>
              <a:t>̧, </a:t>
            </a:r>
            <a:r>
              <a:rPr lang="tr-TR" dirty="0" err="1"/>
              <a:t>SVM’nin</a:t>
            </a:r>
            <a:r>
              <a:rPr lang="tr-TR" dirty="0"/>
              <a:t> </a:t>
            </a:r>
            <a:r>
              <a:rPr lang="tr-TR" dirty="0" err="1"/>
              <a:t>One</a:t>
            </a:r>
            <a:r>
              <a:rPr lang="tr-TR" dirty="0"/>
              <a:t>-</a:t>
            </a:r>
            <a:r>
              <a:rPr lang="tr-TR" dirty="0" err="1"/>
              <a:t>Vs</a:t>
            </a:r>
            <a:r>
              <a:rPr lang="tr-TR" dirty="0"/>
              <a:t>-Rest </a:t>
            </a:r>
            <a:r>
              <a:rPr lang="tr-TR" dirty="0" err="1"/>
              <a:t>yaklaşımı</a:t>
            </a:r>
            <a:r>
              <a:rPr lang="tr-TR" dirty="0"/>
              <a:t> ile </a:t>
            </a:r>
            <a:r>
              <a:rPr lang="tr-TR" dirty="0" err="1"/>
              <a:t>kullanıldığı</a:t>
            </a:r>
            <a:r>
              <a:rPr lang="tr-TR" dirty="0"/>
              <a:t> durumda elde </a:t>
            </a:r>
            <a:r>
              <a:rPr lang="tr-TR" dirty="0" err="1"/>
              <a:t>edilmiştir</a:t>
            </a:r>
            <a:r>
              <a:rPr lang="tr-TR" dirty="0"/>
              <a:t>. </a:t>
            </a:r>
            <a:r>
              <a:rPr lang="tr-TR" dirty="0" err="1"/>
              <a:t>SVM’nin</a:t>
            </a:r>
            <a:r>
              <a:rPr lang="tr-TR" dirty="0"/>
              <a:t> </a:t>
            </a:r>
            <a:r>
              <a:rPr lang="tr-TR" dirty="0" err="1"/>
              <a:t>çoklu</a:t>
            </a:r>
            <a:r>
              <a:rPr lang="tr-TR" dirty="0"/>
              <a:t> sınıflandırma problemini </a:t>
            </a:r>
            <a:r>
              <a:rPr lang="tr-TR" dirty="0" err="1"/>
              <a:t>çözmek</a:t>
            </a:r>
            <a:r>
              <a:rPr lang="tr-TR" dirty="0"/>
              <a:t> amacıyla </a:t>
            </a:r>
            <a:r>
              <a:rPr lang="tr-TR" dirty="0" err="1"/>
              <a:t>geliştirilmis</a:t>
            </a:r>
            <a:r>
              <a:rPr lang="tr-TR" dirty="0"/>
              <a:t>̧ olan MC-SVM tipinin ise, </a:t>
            </a:r>
            <a:r>
              <a:rPr lang="tr-TR" dirty="0" err="1"/>
              <a:t>çoklu</a:t>
            </a:r>
            <a:r>
              <a:rPr lang="tr-TR" dirty="0"/>
              <a:t> sınıflandırma probleminin ikili sınıflan- </a:t>
            </a:r>
            <a:r>
              <a:rPr lang="tr-TR" dirty="0" err="1"/>
              <a:t>dırma</a:t>
            </a:r>
            <a:r>
              <a:rPr lang="tr-TR" dirty="0"/>
              <a:t> problemine </a:t>
            </a:r>
            <a:r>
              <a:rPr lang="tr-TR" dirty="0" err="1"/>
              <a:t>dönüştürülmesi</a:t>
            </a:r>
            <a:r>
              <a:rPr lang="tr-TR" dirty="0"/>
              <a:t> yoluyla </a:t>
            </a:r>
            <a:r>
              <a:rPr lang="tr-TR" dirty="0" err="1"/>
              <a:t>çözülen</a:t>
            </a:r>
            <a:r>
              <a:rPr lang="tr-TR" dirty="0"/>
              <a:t> </a:t>
            </a:r>
            <a:r>
              <a:rPr lang="tr-TR" dirty="0" err="1"/>
              <a:t>One-Vs-One</a:t>
            </a:r>
            <a:r>
              <a:rPr lang="tr-TR" dirty="0"/>
              <a:t> ve </a:t>
            </a:r>
            <a:r>
              <a:rPr lang="tr-TR" dirty="0" err="1"/>
              <a:t>One</a:t>
            </a:r>
            <a:r>
              <a:rPr lang="tr-TR" dirty="0"/>
              <a:t>-</a:t>
            </a:r>
            <a:r>
              <a:rPr lang="tr-TR" dirty="0" err="1"/>
              <a:t>Vs</a:t>
            </a:r>
            <a:r>
              <a:rPr lang="tr-TR" dirty="0"/>
              <a:t>-Rest </a:t>
            </a:r>
            <a:r>
              <a:rPr lang="tr-TR" dirty="0" err="1"/>
              <a:t>yaklaşımlarına</a:t>
            </a:r>
            <a:r>
              <a:rPr lang="tr-TR" dirty="0"/>
              <a:t> </a:t>
            </a:r>
            <a:r>
              <a:rPr lang="tr-TR" dirty="0" err="1"/>
              <a:t>göre</a:t>
            </a:r>
            <a:r>
              <a:rPr lang="tr-TR" dirty="0"/>
              <a:t> daha </a:t>
            </a:r>
            <a:r>
              <a:rPr lang="tr-TR" dirty="0" err="1"/>
              <a:t>kötu</a:t>
            </a:r>
            <a:r>
              <a:rPr lang="tr-TR" dirty="0"/>
              <a:t>̈ </a:t>
            </a:r>
            <a:r>
              <a:rPr lang="tr-TR" dirty="0" err="1"/>
              <a:t>sonuc</a:t>
            </a:r>
            <a:r>
              <a:rPr lang="tr-TR" dirty="0"/>
              <a:t>̧ </a:t>
            </a:r>
            <a:r>
              <a:rPr lang="tr-TR" dirty="0" err="1"/>
              <a:t>verdiği</a:t>
            </a:r>
            <a:r>
              <a:rPr lang="tr-TR" dirty="0"/>
              <a:t> </a:t>
            </a:r>
            <a:r>
              <a:rPr lang="tr-TR" dirty="0" err="1"/>
              <a:t>görülmüştür</a:t>
            </a:r>
            <a:r>
              <a:rPr lang="tr-TR" dirty="0"/>
              <a:t>. Dolayısıyla sınıflandırma problemlerinin SVM kullanılarak ikili sınıflandırma problemi </a:t>
            </a:r>
            <a:r>
              <a:rPr lang="tr-TR" dirty="0" err="1"/>
              <a:t>biçiminde</a:t>
            </a:r>
            <a:r>
              <a:rPr lang="tr-TR" dirty="0"/>
              <a:t> </a:t>
            </a:r>
            <a:r>
              <a:rPr lang="tr-TR" dirty="0" err="1"/>
              <a:t>çözümlerinin</a:t>
            </a:r>
            <a:r>
              <a:rPr lang="tr-TR" dirty="0"/>
              <a:t> daha </a:t>
            </a:r>
            <a:r>
              <a:rPr lang="tr-TR" dirty="0" err="1"/>
              <a:t>doğru</a:t>
            </a:r>
            <a:r>
              <a:rPr lang="tr-TR" dirty="0"/>
              <a:t> </a:t>
            </a:r>
            <a:r>
              <a:rPr lang="tr-TR" dirty="0" err="1"/>
              <a:t>sonuçlar</a:t>
            </a:r>
            <a:r>
              <a:rPr lang="tr-TR" dirty="0"/>
              <a:t> </a:t>
            </a:r>
            <a:r>
              <a:rPr lang="tr-TR" dirty="0" err="1"/>
              <a:t>verdiği</a:t>
            </a:r>
            <a:r>
              <a:rPr lang="tr-TR" dirty="0"/>
              <a:t> </a:t>
            </a:r>
            <a:r>
              <a:rPr lang="tr-TR" dirty="0" err="1"/>
              <a:t>söylenebilir</a:t>
            </a:r>
            <a:r>
              <a:rPr lang="tr-TR" dirty="0"/>
              <a:t>. </a:t>
            </a:r>
          </a:p>
          <a:p>
            <a:r>
              <a:rPr lang="tr-TR" dirty="0"/>
              <a:t>CV hatanın </a:t>
            </a:r>
            <a:r>
              <a:rPr lang="tr-TR" dirty="0" err="1"/>
              <a:t>alındığı</a:t>
            </a:r>
            <a:r>
              <a:rPr lang="tr-TR" dirty="0"/>
              <a:t> RFE algoritması (Tablo 6) </a:t>
            </a:r>
          </a:p>
          <a:p>
            <a:endParaRPr lang="tr-TR" dirty="0"/>
          </a:p>
        </p:txBody>
      </p:sp>
    </p:spTree>
    <p:extLst>
      <p:ext uri="{BB962C8B-B14F-4D97-AF65-F5344CB8AC3E}">
        <p14:creationId xmlns:p14="http://schemas.microsoft.com/office/powerpoint/2010/main" val="254971659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0CD48B-37C9-3D43-958F-A141111D76A2}"/>
              </a:ext>
            </a:extLst>
          </p:cNvPr>
          <p:cNvSpPr>
            <a:spLocks noGrp="1"/>
          </p:cNvSpPr>
          <p:nvPr>
            <p:ph type="title"/>
          </p:nvPr>
        </p:nvSpPr>
        <p:spPr>
          <a:xfrm>
            <a:off x="587678" y="227339"/>
            <a:ext cx="10766121" cy="774744"/>
          </a:xfrm>
        </p:spPr>
        <p:txBody>
          <a:bodyPr>
            <a:normAutofit/>
          </a:bodyPr>
          <a:lstStyle/>
          <a:p>
            <a:r>
              <a:rPr lang="tr-TR" sz="3200" dirty="0">
                <a:solidFill>
                  <a:srgbClr val="FF0000"/>
                </a:solidFill>
              </a:rPr>
              <a:t>Makalede bahsi geçen bazı kavramlar ve açıklamaları</a:t>
            </a:r>
          </a:p>
        </p:txBody>
      </p:sp>
      <p:sp>
        <p:nvSpPr>
          <p:cNvPr id="3" name="İçerik Yer Tutucusu 2">
            <a:extLst>
              <a:ext uri="{FF2B5EF4-FFF2-40B4-BE49-F238E27FC236}">
                <a16:creationId xmlns:a16="http://schemas.microsoft.com/office/drawing/2014/main" id="{F6860490-CD6D-0A4D-9C61-EC70480A5905}"/>
              </a:ext>
            </a:extLst>
          </p:cNvPr>
          <p:cNvSpPr>
            <a:spLocks noGrp="1"/>
          </p:cNvSpPr>
          <p:nvPr>
            <p:ph idx="1"/>
          </p:nvPr>
        </p:nvSpPr>
        <p:spPr>
          <a:xfrm>
            <a:off x="838200" y="1002083"/>
            <a:ext cx="10515600" cy="5174880"/>
          </a:xfrm>
        </p:spPr>
        <p:txBody>
          <a:bodyPr/>
          <a:lstStyle/>
          <a:p>
            <a:r>
              <a:rPr lang="tr-TR" dirty="0">
                <a:solidFill>
                  <a:srgbClr val="FF0000"/>
                </a:solidFill>
              </a:rPr>
              <a:t>SUPPORT VECTOR MACHINE(SVM) DESTEK VEKTÖR MAKİNELERİ:</a:t>
            </a:r>
          </a:p>
          <a:p>
            <a:r>
              <a:rPr lang="tr-TR" sz="2400" dirty="0"/>
              <a:t>Makine öğrenmesinde , destek vektör makineleri (</a:t>
            </a:r>
            <a:r>
              <a:rPr lang="tr-TR" sz="2400" dirty="0" err="1"/>
              <a:t>SVM’ler</a:t>
            </a:r>
            <a:r>
              <a:rPr lang="tr-TR" sz="2400" dirty="0"/>
              <a:t>  </a:t>
            </a:r>
            <a:r>
              <a:rPr lang="tr-TR" sz="2400" dirty="0" err="1"/>
              <a:t>vektörel</a:t>
            </a:r>
            <a:r>
              <a:rPr lang="tr-TR" sz="2400" dirty="0"/>
              <a:t> ağları destekler), sınıflandırma ve regresyon analizi için kullanılan veriyi analiz eden ilişkili öğrenme algoritmalarıyla denetimli öğrenme modelleridir. Her biri, her iki kategoriden birine ya da diğerine ait olarak işaretlenmiş bir dizi eğitim örneği verildiğinde, bir SVM eğitim algoritması, bir olasılık dışı ikili doğrusal sınıflandırıcı haline getirerek bir kategoriye ya da diğerine yeni örnekler atayan bir model oluşturur (</a:t>
            </a:r>
            <a:r>
              <a:rPr lang="tr-TR" sz="2400" dirty="0" err="1"/>
              <a:t>metodlar</a:t>
            </a:r>
            <a:r>
              <a:rPr lang="tr-TR" sz="2400" dirty="0"/>
              <a:t> olsa da </a:t>
            </a:r>
            <a:r>
              <a:rPr lang="tr-TR" sz="2400" dirty="0" err="1"/>
              <a:t>SVM’yi</a:t>
            </a:r>
            <a:r>
              <a:rPr lang="tr-TR" sz="2400" dirty="0"/>
              <a:t> </a:t>
            </a:r>
            <a:r>
              <a:rPr lang="tr-TR" sz="2400" dirty="0" err="1"/>
              <a:t>olasılıksal</a:t>
            </a:r>
            <a:r>
              <a:rPr lang="tr-TR" sz="2400" dirty="0"/>
              <a:t> bir sınıflandırma ayarında kullanmak için </a:t>
            </a:r>
            <a:r>
              <a:rPr lang="tr-TR" sz="2400" dirty="0" err="1"/>
              <a:t>Platt</a:t>
            </a:r>
            <a:r>
              <a:rPr lang="tr-TR" sz="2400" dirty="0"/>
              <a:t> ölçeklendirme gibi).</a:t>
            </a:r>
          </a:p>
          <a:p>
            <a:r>
              <a:rPr lang="tr-TR" sz="2400" dirty="0"/>
              <a:t>Doğrusal sınıflandırma gerçekleştirmenin yanı sıra, </a:t>
            </a:r>
            <a:r>
              <a:rPr lang="tr-TR" sz="2400" dirty="0" err="1"/>
              <a:t>SVM’ler</a:t>
            </a:r>
            <a:r>
              <a:rPr lang="tr-TR" sz="2400" dirty="0"/>
              <a:t>, çekirdek numarası diye adlandırılanları kullanarak doğrusal olmayan sınıflandırmayı verimli bir şekilde gerçekleştirebilir ve girişlerini yüksek boyutlu özellik alanlarına örtülü olarak eşlerler.</a:t>
            </a:r>
          </a:p>
          <a:p>
            <a:endParaRPr lang="tr-TR" dirty="0">
              <a:solidFill>
                <a:srgbClr val="FF0000"/>
              </a:solidFill>
            </a:endParaRPr>
          </a:p>
        </p:txBody>
      </p:sp>
    </p:spTree>
    <p:extLst>
      <p:ext uri="{BB962C8B-B14F-4D97-AF65-F5344CB8AC3E}">
        <p14:creationId xmlns:p14="http://schemas.microsoft.com/office/powerpoint/2010/main" val="193744162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634CF32-2C5B-9646-A980-F327545AB60C}"/>
              </a:ext>
            </a:extLst>
          </p:cNvPr>
          <p:cNvSpPr>
            <a:spLocks noGrp="1"/>
          </p:cNvSpPr>
          <p:nvPr>
            <p:ph idx="1"/>
          </p:nvPr>
        </p:nvSpPr>
        <p:spPr>
          <a:xfrm>
            <a:off x="838200" y="322118"/>
            <a:ext cx="10515600" cy="5854845"/>
          </a:xfrm>
        </p:spPr>
        <p:txBody>
          <a:bodyPr/>
          <a:lstStyle/>
          <a:p>
            <a:r>
              <a:rPr lang="tr-TR" dirty="0"/>
              <a:t>Veriler etiketlendirilmediğinde, denetimli öğrenme mümkün değildir ve verilerin gruplara kümelenmesini ve daha sonra bu gruplara yeni verilerle eşleştirmeyi deneyen denetimsiz bir öğrenme yaklaşımı gereklidir. Destek vektör makinelerine bir iyileştirme sağlayan kümeleme algoritmasına, destek vektör kümeleme adı verilir ve endüstri uygulamaları için ya veri işaretlenmediğinde ya da sadece bazı veriler bir sınıflandırma için bir ön işleme olarak etiketlendiğinde kullanılır.</a:t>
            </a:r>
          </a:p>
        </p:txBody>
      </p:sp>
    </p:spTree>
    <p:extLst>
      <p:ext uri="{BB962C8B-B14F-4D97-AF65-F5344CB8AC3E}">
        <p14:creationId xmlns:p14="http://schemas.microsoft.com/office/powerpoint/2010/main" val="229572355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51EBCE-8BE2-024A-9FD9-C3C5736C904D}"/>
              </a:ext>
            </a:extLst>
          </p:cNvPr>
          <p:cNvSpPr>
            <a:spLocks noGrp="1"/>
          </p:cNvSpPr>
          <p:nvPr>
            <p:ph type="title"/>
          </p:nvPr>
        </p:nvSpPr>
        <p:spPr/>
        <p:txBody>
          <a:bodyPr/>
          <a:lstStyle/>
          <a:p>
            <a:r>
              <a:rPr lang="tr-TR" dirty="0">
                <a:solidFill>
                  <a:srgbClr val="FF0000"/>
                </a:solidFill>
              </a:rPr>
              <a:t>Destek Vektör Makinesi Nedir?</a:t>
            </a:r>
          </a:p>
        </p:txBody>
      </p:sp>
      <p:sp>
        <p:nvSpPr>
          <p:cNvPr id="3" name="İçerik Yer Tutucusu 2">
            <a:extLst>
              <a:ext uri="{FF2B5EF4-FFF2-40B4-BE49-F238E27FC236}">
                <a16:creationId xmlns:a16="http://schemas.microsoft.com/office/drawing/2014/main" id="{FF60010F-06D6-464C-B666-FA60DFAD48D3}"/>
              </a:ext>
            </a:extLst>
          </p:cNvPr>
          <p:cNvSpPr>
            <a:spLocks noGrp="1"/>
          </p:cNvSpPr>
          <p:nvPr>
            <p:ph idx="1"/>
          </p:nvPr>
        </p:nvSpPr>
        <p:spPr/>
        <p:txBody>
          <a:bodyPr/>
          <a:lstStyle/>
          <a:p>
            <a:r>
              <a:rPr lang="tr-TR" dirty="0"/>
              <a:t>“Destek Vektör Makinesi” (SVM), sınıflandırma veya regresyon problemleri için kullanılabilen denetimli bir makine öğrenmesi algoritmasıdır. Bununla birlikte, çoğunlukla sınıflandırma problemlerinde kullanılır. Bu algoritmada, her bir veri maddesini belirli bir koordinatın değeri olan her özelliğin değeri ile birlikte n-boyutlu boşluğa (burada n sahip olduğunuz özelliklerin sayısı) bir nokta olarak çizilir. Ardından, iki sınıftan oldukça iyi ayrım yapan </a:t>
            </a:r>
            <a:r>
              <a:rPr lang="tr-TR" dirty="0" err="1"/>
              <a:t>hiper</a:t>
            </a:r>
            <a:r>
              <a:rPr lang="tr-TR" dirty="0"/>
              <a:t>-düzlemi bularak sınıflandırma gerçekleştirilir.</a:t>
            </a:r>
          </a:p>
        </p:txBody>
      </p:sp>
    </p:spTree>
    <p:extLst>
      <p:ext uri="{BB962C8B-B14F-4D97-AF65-F5344CB8AC3E}">
        <p14:creationId xmlns:p14="http://schemas.microsoft.com/office/powerpoint/2010/main" val="429474047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6B698DB-1C4B-7040-8A5D-4F6DCEFE1C5D}"/>
              </a:ext>
            </a:extLst>
          </p:cNvPr>
          <p:cNvPicPr>
            <a:picLocks noGrp="1" noChangeAspect="1"/>
          </p:cNvPicPr>
          <p:nvPr>
            <p:ph idx="1"/>
          </p:nvPr>
        </p:nvPicPr>
        <p:blipFill>
          <a:blip r:embed="rId2"/>
          <a:stretch>
            <a:fillRect/>
          </a:stretch>
        </p:blipFill>
        <p:spPr>
          <a:xfrm>
            <a:off x="1932710" y="625125"/>
            <a:ext cx="7294418" cy="5536066"/>
          </a:xfrm>
        </p:spPr>
      </p:pic>
    </p:spTree>
    <p:extLst>
      <p:ext uri="{BB962C8B-B14F-4D97-AF65-F5344CB8AC3E}">
        <p14:creationId xmlns:p14="http://schemas.microsoft.com/office/powerpoint/2010/main" val="30537438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EB9E7D-5427-6A4F-9D9D-59288A40A5F4}"/>
              </a:ext>
            </a:extLst>
          </p:cNvPr>
          <p:cNvSpPr>
            <a:spLocks noGrp="1"/>
          </p:cNvSpPr>
          <p:nvPr>
            <p:ph type="title"/>
          </p:nvPr>
        </p:nvSpPr>
        <p:spPr>
          <a:xfrm>
            <a:off x="838200" y="365125"/>
            <a:ext cx="7495309" cy="622011"/>
          </a:xfrm>
        </p:spPr>
        <p:txBody>
          <a:bodyPr/>
          <a:lstStyle/>
          <a:p>
            <a:r>
              <a:rPr lang="tr-TR" dirty="0">
                <a:solidFill>
                  <a:srgbClr val="FF0000"/>
                </a:solidFill>
              </a:rPr>
              <a:t>Uygulama Alanları</a:t>
            </a:r>
          </a:p>
        </p:txBody>
      </p:sp>
      <p:sp>
        <p:nvSpPr>
          <p:cNvPr id="3" name="İçerik Yer Tutucusu 2">
            <a:extLst>
              <a:ext uri="{FF2B5EF4-FFF2-40B4-BE49-F238E27FC236}">
                <a16:creationId xmlns:a16="http://schemas.microsoft.com/office/drawing/2014/main" id="{16B46B59-C1E7-F643-8923-46FC8C74EB15}"/>
              </a:ext>
            </a:extLst>
          </p:cNvPr>
          <p:cNvSpPr>
            <a:spLocks noGrp="1"/>
          </p:cNvSpPr>
          <p:nvPr>
            <p:ph idx="1"/>
          </p:nvPr>
        </p:nvSpPr>
        <p:spPr>
          <a:xfrm>
            <a:off x="838200" y="987136"/>
            <a:ext cx="10515600" cy="5189827"/>
          </a:xfrm>
        </p:spPr>
        <p:txBody>
          <a:bodyPr/>
          <a:lstStyle/>
          <a:p>
            <a:r>
              <a:rPr lang="tr-TR" sz="2000" dirty="0" err="1"/>
              <a:t>SVM’ler</a:t>
            </a:r>
            <a:r>
              <a:rPr lang="tr-TR" sz="2000" dirty="0"/>
              <a:t>, hem standart </a:t>
            </a:r>
            <a:r>
              <a:rPr lang="tr-TR" sz="2000" dirty="0" err="1"/>
              <a:t>endüktif</a:t>
            </a:r>
            <a:r>
              <a:rPr lang="tr-TR" sz="2000" dirty="0"/>
              <a:t> hem de iletken ayarlarda etiketli eğitim örneklerine olan ihtiyacı önemli ölçüde azaltabileceğinden, metin ve köprü metni sınıflandırmada yardımcı olur.</a:t>
            </a:r>
          </a:p>
          <a:p>
            <a:r>
              <a:rPr lang="tr-TR" sz="2000" dirty="0"/>
              <a:t>Görüntülerin sınıflandırılması da </a:t>
            </a:r>
            <a:r>
              <a:rPr lang="tr-TR" sz="2000" dirty="0" err="1"/>
              <a:t>SVM’leri</a:t>
            </a:r>
            <a:r>
              <a:rPr lang="tr-TR" sz="2000" dirty="0"/>
              <a:t> kullanarak yapılabilir. Deneysel sonuçlar, </a:t>
            </a:r>
            <a:r>
              <a:rPr lang="tr-TR" sz="2000" dirty="0" err="1"/>
              <a:t>SVM’lerin</a:t>
            </a:r>
            <a:r>
              <a:rPr lang="tr-TR" sz="2000" dirty="0"/>
              <a:t> geleneksel arama sorgulama şemalarına göre sadece üç veya dört arama sonuçları geri bildiriminden sonra önemli ölçüde daha yüksek bir arama doğruluğu sağladığını göstermektedir. </a:t>
            </a:r>
            <a:r>
              <a:rPr lang="tr-TR" sz="2000" dirty="0" err="1"/>
              <a:t>Vapnik</a:t>
            </a:r>
            <a:r>
              <a:rPr lang="tr-TR" sz="2000" dirty="0"/>
              <a:t> tarafından öne sürülen ayrıcalıklı yaklaşımı kullanan SVM </a:t>
            </a:r>
            <a:r>
              <a:rPr lang="tr-TR" sz="2000" dirty="0" err="1"/>
              <a:t>modifiye</a:t>
            </a:r>
            <a:r>
              <a:rPr lang="tr-TR" sz="2000" dirty="0"/>
              <a:t> edilmiş bir sürümünü kullananlar da dahil olmak üzere, bu, görüntü bölümlendirme sistemleri için de geçerlidir.</a:t>
            </a:r>
          </a:p>
          <a:p>
            <a:r>
              <a:rPr lang="tr-TR" sz="2000" dirty="0"/>
              <a:t>Elle yazılmış karakterler SVM kullanılarak tanınabilir .</a:t>
            </a:r>
          </a:p>
          <a:p>
            <a:r>
              <a:rPr lang="tr-TR" sz="2000" dirty="0"/>
              <a:t>SVM algoritması biyolojik ve diğer bilim dallarında yaygın olarak uygulanmıştır. Doğru sınıflandırılmış bileşiklerin% 90’ına kadar proteinleri sınıflandırmak için kullanılmıştır. SVM modellerinin yorumlanması için bir mekanizma olarak SVM ağırlıklarına dayanan </a:t>
            </a:r>
            <a:r>
              <a:rPr lang="tr-TR" sz="2000" dirty="0" err="1"/>
              <a:t>permütasyon</a:t>
            </a:r>
            <a:r>
              <a:rPr lang="tr-TR" sz="2000" dirty="0"/>
              <a:t> testleri önerilmiştir. Destek vektör makinesi ağırlıkları geçmişte SVM modellerini yorumlamak için kullanılmıştır.</a:t>
            </a:r>
          </a:p>
          <a:p>
            <a:r>
              <a:rPr lang="tr-TR" sz="2000" dirty="0"/>
              <a:t>Tahmin yapmak için model tarafından kullanılan özellikleri tanımlamak için destek vektör makinesi modellerinin </a:t>
            </a:r>
            <a:r>
              <a:rPr lang="tr-TR" sz="2000" dirty="0" err="1"/>
              <a:t>Posthoc</a:t>
            </a:r>
            <a:r>
              <a:rPr lang="tr-TR" sz="2000" dirty="0"/>
              <a:t> yorumu, biyolojik bilimlerde özel bir önemi olan nispeten yeni bir araştırma alanıdır.</a:t>
            </a:r>
          </a:p>
          <a:p>
            <a:endParaRPr lang="tr-TR" dirty="0"/>
          </a:p>
        </p:txBody>
      </p:sp>
    </p:spTree>
    <p:extLst>
      <p:ext uri="{BB962C8B-B14F-4D97-AF65-F5344CB8AC3E}">
        <p14:creationId xmlns:p14="http://schemas.microsoft.com/office/powerpoint/2010/main" val="15011628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983FE-A564-F048-B164-BEF891708D2D}"/>
              </a:ext>
            </a:extLst>
          </p:cNvPr>
          <p:cNvSpPr>
            <a:spLocks noGrp="1"/>
          </p:cNvSpPr>
          <p:nvPr>
            <p:ph type="title"/>
          </p:nvPr>
        </p:nvSpPr>
        <p:spPr>
          <a:xfrm>
            <a:off x="536864" y="302780"/>
            <a:ext cx="2310245" cy="601229"/>
          </a:xfrm>
        </p:spPr>
        <p:txBody>
          <a:bodyPr>
            <a:normAutofit/>
          </a:bodyPr>
          <a:lstStyle/>
          <a:p>
            <a:r>
              <a:rPr lang="tr-TR" sz="3600" dirty="0" err="1">
                <a:solidFill>
                  <a:srgbClr val="FF0000"/>
                </a:solidFill>
              </a:rPr>
              <a:t>One</a:t>
            </a:r>
            <a:r>
              <a:rPr lang="tr-TR" sz="3600" dirty="0">
                <a:solidFill>
                  <a:srgbClr val="FF0000"/>
                </a:solidFill>
              </a:rPr>
              <a:t> </a:t>
            </a:r>
            <a:r>
              <a:rPr lang="tr-TR" sz="3600" dirty="0" err="1">
                <a:solidFill>
                  <a:srgbClr val="FF0000"/>
                </a:solidFill>
              </a:rPr>
              <a:t>vs</a:t>
            </a:r>
            <a:r>
              <a:rPr lang="tr-TR" sz="3600" dirty="0">
                <a:solidFill>
                  <a:srgbClr val="FF0000"/>
                </a:solidFill>
              </a:rPr>
              <a:t> </a:t>
            </a:r>
            <a:r>
              <a:rPr lang="tr-TR" sz="3600" dirty="0" err="1">
                <a:solidFill>
                  <a:srgbClr val="FF0000"/>
                </a:solidFill>
              </a:rPr>
              <a:t>one</a:t>
            </a:r>
            <a:endParaRPr lang="tr-TR" sz="3600" dirty="0">
              <a:solidFill>
                <a:srgbClr val="FF0000"/>
              </a:solidFill>
            </a:endParaRPr>
          </a:p>
        </p:txBody>
      </p:sp>
      <p:sp>
        <p:nvSpPr>
          <p:cNvPr id="3" name="İçerik Yer Tutucusu 2">
            <a:extLst>
              <a:ext uri="{FF2B5EF4-FFF2-40B4-BE49-F238E27FC236}">
                <a16:creationId xmlns:a16="http://schemas.microsoft.com/office/drawing/2014/main" id="{C414732D-DE53-A942-ABD9-0A9C5B3C3E76}"/>
              </a:ext>
            </a:extLst>
          </p:cNvPr>
          <p:cNvSpPr>
            <a:spLocks noGrp="1"/>
          </p:cNvSpPr>
          <p:nvPr>
            <p:ph idx="1"/>
          </p:nvPr>
        </p:nvSpPr>
        <p:spPr>
          <a:xfrm>
            <a:off x="536864" y="904008"/>
            <a:ext cx="10515600" cy="5496791"/>
          </a:xfrm>
        </p:spPr>
        <p:txBody>
          <a:bodyPr/>
          <a:lstStyle/>
          <a:p>
            <a:r>
              <a:rPr lang="tr-TR" dirty="0"/>
              <a:t>Her ikili sınıflandırma modeli bir sınıf etiketini tahmin edebilir ve en fazla tahmine veya oya sahip model bire bir strateji tarafından tahmin edilir. Bir alternatif, olası her sınıf çifti için bir tane olmak üzere, K(K − 1)/2 ikili </a:t>
            </a:r>
            <a:r>
              <a:rPr lang="tr-TR" dirty="0" err="1"/>
              <a:t>diskriminant</a:t>
            </a:r>
            <a:r>
              <a:rPr lang="tr-TR" dirty="0"/>
              <a:t> fonksiyonlarını tanıtmaktır. Bu, bire karşı bir sınıflandırıcı olarak bilinir.</a:t>
            </a:r>
          </a:p>
          <a:p>
            <a:pPr marL="0" indent="0">
              <a:buNone/>
            </a:pPr>
            <a:r>
              <a:rPr lang="tr-TR" dirty="0" err="1">
                <a:solidFill>
                  <a:srgbClr val="FF0000"/>
                </a:solidFill>
              </a:rPr>
              <a:t>One</a:t>
            </a:r>
            <a:r>
              <a:rPr lang="tr-TR" dirty="0">
                <a:solidFill>
                  <a:srgbClr val="FF0000"/>
                </a:solidFill>
              </a:rPr>
              <a:t> </a:t>
            </a:r>
            <a:r>
              <a:rPr lang="tr-TR" dirty="0" err="1">
                <a:solidFill>
                  <a:srgbClr val="FF0000"/>
                </a:solidFill>
              </a:rPr>
              <a:t>vs</a:t>
            </a:r>
            <a:r>
              <a:rPr lang="tr-TR" dirty="0">
                <a:solidFill>
                  <a:srgbClr val="FF0000"/>
                </a:solidFill>
              </a:rPr>
              <a:t> rest</a:t>
            </a:r>
            <a:r>
              <a:rPr lang="tr-TR" dirty="0"/>
              <a:t>:</a:t>
            </a:r>
          </a:p>
          <a:p>
            <a:r>
              <a:rPr lang="tr-TR" dirty="0" err="1"/>
              <a:t>One</a:t>
            </a:r>
            <a:r>
              <a:rPr lang="tr-TR" dirty="0"/>
              <a:t>-</a:t>
            </a:r>
            <a:r>
              <a:rPr lang="tr-TR" dirty="0" err="1"/>
              <a:t>vs</a:t>
            </a:r>
            <a:r>
              <a:rPr lang="tr-TR" dirty="0"/>
              <a:t>-rest (kısaca </a:t>
            </a:r>
            <a:r>
              <a:rPr lang="tr-TR" dirty="0" err="1"/>
              <a:t>OvR</a:t>
            </a:r>
            <a:r>
              <a:rPr lang="tr-TR" dirty="0"/>
              <a:t>, </a:t>
            </a:r>
            <a:r>
              <a:rPr lang="tr-TR" dirty="0" err="1"/>
              <a:t>One-vs-All</a:t>
            </a:r>
            <a:r>
              <a:rPr lang="tr-TR" dirty="0"/>
              <a:t> veya </a:t>
            </a:r>
            <a:r>
              <a:rPr lang="tr-TR" dirty="0" err="1"/>
              <a:t>OvA</a:t>
            </a:r>
            <a:r>
              <a:rPr lang="tr-TR" dirty="0"/>
              <a:t> olarak da anılır), çok sınıflı sınıflandırma için ikili sınıflandırma algoritmalarını kullanmaya yönelik bir </a:t>
            </a:r>
            <a:r>
              <a:rPr lang="tr-TR" dirty="0" err="1"/>
              <a:t>buluşsal</a:t>
            </a:r>
            <a:r>
              <a:rPr lang="tr-TR" dirty="0"/>
              <a:t> yöntemdir.  Daha sonra her bir ikili sınıflandırma problemi için bir ikili sınıflandırıcı eğitilir ve en güvenilir model kullanılarak tahminler yapılır.</a:t>
            </a:r>
          </a:p>
        </p:txBody>
      </p:sp>
    </p:spTree>
    <p:extLst>
      <p:ext uri="{BB962C8B-B14F-4D97-AF65-F5344CB8AC3E}">
        <p14:creationId xmlns:p14="http://schemas.microsoft.com/office/powerpoint/2010/main" val="403382146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04A7A8-0549-A64E-BF0B-1C72E8230053}"/>
              </a:ext>
            </a:extLst>
          </p:cNvPr>
          <p:cNvSpPr>
            <a:spLocks noGrp="1"/>
          </p:cNvSpPr>
          <p:nvPr>
            <p:ph type="title"/>
          </p:nvPr>
        </p:nvSpPr>
        <p:spPr>
          <a:xfrm>
            <a:off x="838200" y="365125"/>
            <a:ext cx="5334000" cy="622011"/>
          </a:xfrm>
        </p:spPr>
        <p:txBody>
          <a:bodyPr/>
          <a:lstStyle/>
          <a:p>
            <a:r>
              <a:rPr lang="tr-TR" dirty="0">
                <a:solidFill>
                  <a:srgbClr val="FF0000"/>
                </a:solidFill>
              </a:rPr>
              <a:t>Öğrencinin yorumu:</a:t>
            </a:r>
          </a:p>
        </p:txBody>
      </p:sp>
      <p:sp>
        <p:nvSpPr>
          <p:cNvPr id="3" name="İçerik Yer Tutucusu 2">
            <a:extLst>
              <a:ext uri="{FF2B5EF4-FFF2-40B4-BE49-F238E27FC236}">
                <a16:creationId xmlns:a16="http://schemas.microsoft.com/office/drawing/2014/main" id="{DE366451-B8A3-C144-B73C-24C3F21CD669}"/>
              </a:ext>
            </a:extLst>
          </p:cNvPr>
          <p:cNvSpPr>
            <a:spLocks noGrp="1"/>
          </p:cNvSpPr>
          <p:nvPr>
            <p:ph idx="1"/>
          </p:nvPr>
        </p:nvSpPr>
        <p:spPr>
          <a:xfrm>
            <a:off x="838200" y="1143000"/>
            <a:ext cx="10515600" cy="5033963"/>
          </a:xfrm>
        </p:spPr>
        <p:txBody>
          <a:bodyPr/>
          <a:lstStyle/>
          <a:p>
            <a:r>
              <a:rPr lang="tr-TR" dirty="0"/>
              <a:t>Öğrencilerin fotoğraflarından elden edilen 7 tane yüz ifadesinin (</a:t>
            </a:r>
            <a:r>
              <a:rPr lang="tr-TR" dirty="0" err="1"/>
              <a:t>öfke</a:t>
            </a:r>
            <a:r>
              <a:rPr lang="tr-TR" dirty="0"/>
              <a:t>, </a:t>
            </a:r>
            <a:r>
              <a:rPr lang="tr-TR" dirty="0" err="1"/>
              <a:t>iğrenme</a:t>
            </a:r>
            <a:r>
              <a:rPr lang="tr-TR" dirty="0"/>
              <a:t>, korku, mutluluk, ifadesizlik, </a:t>
            </a:r>
            <a:r>
              <a:rPr lang="tr-TR" dirty="0" err="1"/>
              <a:t>üzüntu</a:t>
            </a:r>
            <a:r>
              <a:rPr lang="tr-TR" dirty="0"/>
              <a:t>̈ ve </a:t>
            </a:r>
            <a:r>
              <a:rPr lang="tr-TR" dirty="0" err="1"/>
              <a:t>şaşkınlık</a:t>
            </a:r>
            <a:r>
              <a:rPr lang="tr-TR" dirty="0"/>
              <a:t>) SVM algoritması ile sınıflandırılarak analizi yapılmıştır.</a:t>
            </a:r>
          </a:p>
          <a:p>
            <a:r>
              <a:rPr lang="tr-TR" dirty="0"/>
              <a:t>Öznitelik seçiminin önemi algoritmanın başarıya ulaşmasında önemli bir etken olmuştur. (</a:t>
            </a:r>
            <a:r>
              <a:rPr lang="tr-TR" dirty="0" err="1"/>
              <a:t>Accuracy</a:t>
            </a:r>
            <a:r>
              <a:rPr lang="tr-TR" dirty="0"/>
              <a:t>)</a:t>
            </a:r>
          </a:p>
          <a:p>
            <a:r>
              <a:rPr lang="tr-TR" dirty="0" err="1"/>
              <a:t>Gabor</a:t>
            </a:r>
            <a:r>
              <a:rPr lang="tr-TR" dirty="0"/>
              <a:t> filtresi ile yüzlerin özniteliklerinin tespit edilmesi sağlanmıştır.</a:t>
            </a:r>
          </a:p>
          <a:p>
            <a:r>
              <a:rPr lang="tr-TR" dirty="0"/>
              <a:t>Bu tespit edilen yüzlerin daha sonra 24 x 24 piksel boyutuna indirgenmesi hem verimizi boyutunu küçültmüş hem de algoritmamızın daha verimli çalışmasını sağlamıştır.</a:t>
            </a:r>
          </a:p>
          <a:p>
            <a:r>
              <a:rPr lang="tr-TR" dirty="0"/>
              <a:t>En son olarak SVM algoritmasını yüz analizinde çok az bir hata payı ile yüksek derecede başarılı olmuştur.</a:t>
            </a:r>
          </a:p>
        </p:txBody>
      </p:sp>
    </p:spTree>
    <p:extLst>
      <p:ext uri="{BB962C8B-B14F-4D97-AF65-F5344CB8AC3E}">
        <p14:creationId xmlns:p14="http://schemas.microsoft.com/office/powerpoint/2010/main" val="50870156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2C0E75-08EB-0546-AA57-DBB0BA4C186C}"/>
              </a:ext>
            </a:extLst>
          </p:cNvPr>
          <p:cNvSpPr>
            <a:spLocks noGrp="1"/>
          </p:cNvSpPr>
          <p:nvPr>
            <p:ph type="title"/>
          </p:nvPr>
        </p:nvSpPr>
        <p:spPr>
          <a:xfrm>
            <a:off x="609601" y="1366612"/>
            <a:ext cx="8893629" cy="821418"/>
          </a:xfrm>
        </p:spPr>
        <p:txBody>
          <a:bodyPr/>
          <a:lstStyle/>
          <a:p>
            <a:r>
              <a:rPr lang="tr-TR" dirty="0">
                <a:solidFill>
                  <a:srgbClr val="FF0000"/>
                </a:solidFill>
              </a:rPr>
              <a:t>Kaynaklar</a:t>
            </a:r>
          </a:p>
        </p:txBody>
      </p:sp>
      <p:sp>
        <p:nvSpPr>
          <p:cNvPr id="3" name="İçerik Yer Tutucusu 2">
            <a:extLst>
              <a:ext uri="{FF2B5EF4-FFF2-40B4-BE49-F238E27FC236}">
                <a16:creationId xmlns:a16="http://schemas.microsoft.com/office/drawing/2014/main" id="{B6ACDD63-850E-BB43-9330-693C4D539818}"/>
              </a:ext>
            </a:extLst>
          </p:cNvPr>
          <p:cNvSpPr>
            <a:spLocks noGrp="1"/>
          </p:cNvSpPr>
          <p:nvPr>
            <p:ph idx="1"/>
          </p:nvPr>
        </p:nvSpPr>
        <p:spPr>
          <a:xfrm>
            <a:off x="609601" y="2389416"/>
            <a:ext cx="4321629" cy="1600200"/>
          </a:xfrm>
        </p:spPr>
        <p:txBody>
          <a:bodyPr>
            <a:normAutofit lnSpcReduction="10000"/>
          </a:bodyPr>
          <a:lstStyle/>
          <a:p>
            <a:pPr marL="0" indent="0">
              <a:buNone/>
            </a:pPr>
            <a:r>
              <a:rPr lang="tr-TR" dirty="0"/>
              <a:t>Makalenin linki: </a:t>
            </a:r>
            <a:r>
              <a:rPr lang="tr-TR" dirty="0">
                <a:hlinkClick r:id="rId2"/>
              </a:rPr>
              <a:t>https://dergipark.org.tr/tr/pub/gazimmfd/issue/6679/88235</a:t>
            </a:r>
            <a:endParaRPr lang="tr-TR" dirty="0"/>
          </a:p>
          <a:p>
            <a:endParaRPr lang="tr-TR" dirty="0"/>
          </a:p>
        </p:txBody>
      </p:sp>
      <p:pic>
        <p:nvPicPr>
          <p:cNvPr id="5" name="Resim 4">
            <a:extLst>
              <a:ext uri="{FF2B5EF4-FFF2-40B4-BE49-F238E27FC236}">
                <a16:creationId xmlns:a16="http://schemas.microsoft.com/office/drawing/2014/main" id="{91CCFCB9-C6D7-4346-ADD8-B82D8EAC0006}"/>
              </a:ext>
            </a:extLst>
          </p:cNvPr>
          <p:cNvPicPr>
            <a:picLocks noChangeAspect="1"/>
          </p:cNvPicPr>
          <p:nvPr/>
        </p:nvPicPr>
        <p:blipFill>
          <a:blip r:embed="rId3"/>
          <a:stretch>
            <a:fillRect/>
          </a:stretch>
        </p:blipFill>
        <p:spPr>
          <a:xfrm>
            <a:off x="5705928" y="365126"/>
            <a:ext cx="5969000" cy="6146800"/>
          </a:xfrm>
          <a:prstGeom prst="rect">
            <a:avLst/>
          </a:prstGeom>
        </p:spPr>
      </p:pic>
    </p:spTree>
    <p:extLst>
      <p:ext uri="{BB962C8B-B14F-4D97-AF65-F5344CB8AC3E}">
        <p14:creationId xmlns:p14="http://schemas.microsoft.com/office/powerpoint/2010/main" val="8879581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C3ABDB-F8E0-624B-B4A9-E8BC82A24C34}"/>
              </a:ext>
            </a:extLst>
          </p:cNvPr>
          <p:cNvSpPr>
            <a:spLocks noGrp="1"/>
          </p:cNvSpPr>
          <p:nvPr>
            <p:ph type="title"/>
          </p:nvPr>
        </p:nvSpPr>
        <p:spPr/>
        <p:txBody>
          <a:bodyPr/>
          <a:lstStyle/>
          <a:p>
            <a:r>
              <a:rPr lang="tr-TR" dirty="0">
                <a:solidFill>
                  <a:srgbClr val="FF0000"/>
                </a:solidFill>
              </a:rPr>
              <a:t>Yüz ifadelerinin önemi</a:t>
            </a:r>
          </a:p>
        </p:txBody>
      </p:sp>
      <p:sp>
        <p:nvSpPr>
          <p:cNvPr id="3" name="İçerik Yer Tutucusu 2">
            <a:extLst>
              <a:ext uri="{FF2B5EF4-FFF2-40B4-BE49-F238E27FC236}">
                <a16:creationId xmlns:a16="http://schemas.microsoft.com/office/drawing/2014/main" id="{4B5DDDE4-D6EC-2F49-AFFD-F394D89C2958}"/>
              </a:ext>
            </a:extLst>
          </p:cNvPr>
          <p:cNvSpPr>
            <a:spLocks noGrp="1"/>
          </p:cNvSpPr>
          <p:nvPr>
            <p:ph idx="1"/>
          </p:nvPr>
        </p:nvSpPr>
        <p:spPr/>
        <p:txBody>
          <a:bodyPr/>
          <a:lstStyle/>
          <a:p>
            <a:r>
              <a:rPr lang="tr-TR" dirty="0"/>
              <a:t>Herhangi bir </a:t>
            </a:r>
            <a:r>
              <a:rPr lang="tr-TR" dirty="0" err="1"/>
              <a:t>yüz</a:t>
            </a:r>
            <a:r>
              <a:rPr lang="tr-TR" dirty="0"/>
              <a:t> ifadesi, bir insanın hissi durumunun, </a:t>
            </a:r>
            <a:r>
              <a:rPr lang="tr-TR" dirty="0" err="1"/>
              <a:t>anlayıs</a:t>
            </a:r>
            <a:r>
              <a:rPr lang="tr-TR" dirty="0"/>
              <a:t>̧ tavrının, karakterinin ve </a:t>
            </a:r>
            <a:r>
              <a:rPr lang="tr-TR" dirty="0" err="1"/>
              <a:t>içinde</a:t>
            </a:r>
            <a:r>
              <a:rPr lang="tr-TR" dirty="0"/>
              <a:t> </a:t>
            </a:r>
            <a:r>
              <a:rPr lang="tr-TR" dirty="0" err="1"/>
              <a:t>bulunduğu</a:t>
            </a:r>
            <a:r>
              <a:rPr lang="tr-TR" dirty="0"/>
              <a:t> </a:t>
            </a:r>
          </a:p>
          <a:p>
            <a:r>
              <a:rPr lang="tr-TR" dirty="0"/>
              <a:t>psikolojik durumunun </a:t>
            </a:r>
            <a:r>
              <a:rPr lang="tr-TR" dirty="0" err="1"/>
              <a:t>görünen</a:t>
            </a:r>
            <a:r>
              <a:rPr lang="tr-TR" dirty="0"/>
              <a:t> belirtileri  olup aynı zamanda insanlar arası </a:t>
            </a:r>
            <a:r>
              <a:rPr lang="tr-TR" dirty="0" err="1"/>
              <a:t>ilişkilerde</a:t>
            </a:r>
            <a:r>
              <a:rPr lang="tr-TR" dirty="0"/>
              <a:t> bir </a:t>
            </a:r>
            <a:r>
              <a:rPr lang="tr-TR" dirty="0" err="1"/>
              <a:t>haberleşme</a:t>
            </a:r>
            <a:r>
              <a:rPr lang="tr-TR" dirty="0"/>
              <a:t> aracı olma </a:t>
            </a:r>
            <a:r>
              <a:rPr lang="tr-TR" dirty="0" err="1"/>
              <a:t>rolu</a:t>
            </a:r>
            <a:r>
              <a:rPr lang="tr-TR" dirty="0"/>
              <a:t>̈ vardır. </a:t>
            </a:r>
          </a:p>
          <a:p>
            <a:r>
              <a:rPr lang="tr-TR" dirty="0"/>
              <a:t>Yüz ifadelerimiz tıpkı beden dilimiz gibi dışardan bakıldığından birçok ipucu vermektedir. Mutluysak yüzümüzde gülmeye yakın bir ifade kızgınsak kaşlarımız hafif çatık , şaşırmışsak veya korkmuşsak yüzümüz beyaza yakın bir renk alır, utandığımız zaman ise yüzümüz kızarır bunun gibi aslında günlük hayatta yaşadığımız olaylara göre yüzümüz birçok ipucu verir.</a:t>
            </a:r>
          </a:p>
        </p:txBody>
      </p:sp>
    </p:spTree>
    <p:extLst>
      <p:ext uri="{BB962C8B-B14F-4D97-AF65-F5344CB8AC3E}">
        <p14:creationId xmlns:p14="http://schemas.microsoft.com/office/powerpoint/2010/main" val="13865115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F584AF-ACD0-404D-B0A4-0C7564E841C8}"/>
              </a:ext>
            </a:extLst>
          </p:cNvPr>
          <p:cNvSpPr>
            <a:spLocks noGrp="1"/>
          </p:cNvSpPr>
          <p:nvPr>
            <p:ph type="title"/>
          </p:nvPr>
        </p:nvSpPr>
        <p:spPr/>
        <p:txBody>
          <a:bodyPr/>
          <a:lstStyle/>
          <a:p>
            <a:r>
              <a:rPr lang="tr-TR" dirty="0">
                <a:solidFill>
                  <a:srgbClr val="FF0000"/>
                </a:solidFill>
              </a:rPr>
              <a:t>Yüz özniteliklerinin seçilmesi</a:t>
            </a:r>
          </a:p>
        </p:txBody>
      </p:sp>
      <p:sp>
        <p:nvSpPr>
          <p:cNvPr id="3" name="İçerik Yer Tutucusu 2">
            <a:extLst>
              <a:ext uri="{FF2B5EF4-FFF2-40B4-BE49-F238E27FC236}">
                <a16:creationId xmlns:a16="http://schemas.microsoft.com/office/drawing/2014/main" id="{185603F4-250F-5547-9F39-B82993E3F6AD}"/>
              </a:ext>
            </a:extLst>
          </p:cNvPr>
          <p:cNvSpPr>
            <a:spLocks noGrp="1"/>
          </p:cNvSpPr>
          <p:nvPr>
            <p:ph idx="1"/>
          </p:nvPr>
        </p:nvSpPr>
        <p:spPr/>
        <p:txBody>
          <a:bodyPr/>
          <a:lstStyle/>
          <a:p>
            <a:r>
              <a:rPr lang="tr-TR" dirty="0" err="1"/>
              <a:t>Yüz</a:t>
            </a:r>
            <a:r>
              <a:rPr lang="tr-TR" dirty="0"/>
              <a:t> </a:t>
            </a:r>
            <a:r>
              <a:rPr lang="tr-TR" dirty="0" err="1"/>
              <a:t>görüntülerine</a:t>
            </a:r>
            <a:r>
              <a:rPr lang="tr-TR" dirty="0"/>
              <a:t> ait </a:t>
            </a:r>
            <a:r>
              <a:rPr lang="tr-TR" dirty="0" err="1"/>
              <a:t>öznitelikler</a:t>
            </a:r>
            <a:r>
              <a:rPr lang="tr-TR" dirty="0"/>
              <a:t>, </a:t>
            </a:r>
            <a:r>
              <a:rPr lang="tr-TR" dirty="0" err="1"/>
              <a:t>diğer</a:t>
            </a:r>
            <a:r>
              <a:rPr lang="tr-TR" dirty="0"/>
              <a:t> </a:t>
            </a:r>
            <a:r>
              <a:rPr lang="tr-TR" dirty="0" err="1"/>
              <a:t>yöntemlere</a:t>
            </a:r>
            <a:r>
              <a:rPr lang="tr-TR" dirty="0"/>
              <a:t> </a:t>
            </a:r>
            <a:r>
              <a:rPr lang="tr-TR" dirty="0" err="1"/>
              <a:t>göre</a:t>
            </a:r>
            <a:r>
              <a:rPr lang="tr-TR" dirty="0"/>
              <a:t> daha </a:t>
            </a:r>
            <a:r>
              <a:rPr lang="tr-TR" dirty="0" err="1"/>
              <a:t>üstün</a:t>
            </a:r>
            <a:r>
              <a:rPr lang="tr-TR" dirty="0"/>
              <a:t> performans </a:t>
            </a:r>
            <a:r>
              <a:rPr lang="tr-TR" dirty="0" err="1"/>
              <a:t>gösteren</a:t>
            </a:r>
            <a:r>
              <a:rPr lang="tr-TR" dirty="0"/>
              <a:t> </a:t>
            </a:r>
            <a:r>
              <a:rPr lang="tr-TR" dirty="0" err="1"/>
              <a:t>Gabor</a:t>
            </a:r>
            <a:r>
              <a:rPr lang="tr-TR" dirty="0"/>
              <a:t> filtreleri kullanılarak elde </a:t>
            </a:r>
            <a:r>
              <a:rPr lang="tr-TR" dirty="0" err="1"/>
              <a:t>edilmiştir</a:t>
            </a:r>
            <a:r>
              <a:rPr lang="tr-TR" dirty="0"/>
              <a:t>. </a:t>
            </a:r>
            <a:r>
              <a:rPr lang="tr-TR" dirty="0" err="1"/>
              <a:t>Çünku</a:t>
            </a:r>
            <a:r>
              <a:rPr lang="tr-TR" dirty="0"/>
              <a:t>̈ </a:t>
            </a:r>
            <a:r>
              <a:rPr lang="tr-TR" dirty="0" err="1"/>
              <a:t>Gabor</a:t>
            </a:r>
            <a:r>
              <a:rPr lang="tr-TR" dirty="0"/>
              <a:t> filtreleme sonucunda, </a:t>
            </a:r>
            <a:r>
              <a:rPr lang="tr-TR" dirty="0" err="1"/>
              <a:t>görüntüde</a:t>
            </a:r>
            <a:r>
              <a:rPr lang="tr-TR" dirty="0"/>
              <a:t> var olan </a:t>
            </a:r>
            <a:r>
              <a:rPr lang="tr-TR" dirty="0" err="1"/>
              <a:t>ışık</a:t>
            </a:r>
            <a:r>
              <a:rPr lang="tr-TR" dirty="0"/>
              <a:t> </a:t>
            </a:r>
            <a:r>
              <a:rPr lang="tr-TR" dirty="0" err="1"/>
              <a:t>dağılımının</a:t>
            </a:r>
            <a:r>
              <a:rPr lang="tr-TR" dirty="0"/>
              <a:t> homojen olmamasının </a:t>
            </a:r>
            <a:r>
              <a:rPr lang="tr-TR" dirty="0" err="1"/>
              <a:t>oluşturduğu</a:t>
            </a:r>
            <a:r>
              <a:rPr lang="tr-TR" dirty="0"/>
              <a:t> negatif etkiler yok olmaktadır. Ayrıca </a:t>
            </a:r>
            <a:r>
              <a:rPr lang="tr-TR" dirty="0" err="1"/>
              <a:t>Gabor</a:t>
            </a:r>
            <a:r>
              <a:rPr lang="tr-TR" dirty="0"/>
              <a:t> filtreleri, </a:t>
            </a:r>
            <a:r>
              <a:rPr lang="tr-TR" dirty="0" err="1"/>
              <a:t>küçük</a:t>
            </a:r>
            <a:r>
              <a:rPr lang="tr-TR" dirty="0"/>
              <a:t> miktardaki yer </a:t>
            </a:r>
            <a:r>
              <a:rPr lang="tr-TR" dirty="0" err="1"/>
              <a:t>değiştirme</a:t>
            </a:r>
            <a:r>
              <a:rPr lang="tr-TR" dirty="0"/>
              <a:t> ve deformasyonlara </a:t>
            </a:r>
            <a:r>
              <a:rPr lang="tr-TR" dirty="0" err="1"/>
              <a:t>karşı</a:t>
            </a:r>
            <a:r>
              <a:rPr lang="tr-TR" dirty="0"/>
              <a:t> az duyarlıdır. </a:t>
            </a:r>
          </a:p>
          <a:p>
            <a:endParaRPr lang="tr-TR" dirty="0"/>
          </a:p>
          <a:p>
            <a:r>
              <a:rPr lang="tr-TR" dirty="0">
                <a:solidFill>
                  <a:srgbClr val="FF0000"/>
                </a:solidFill>
              </a:rPr>
              <a:t>Peki nedir bu </a:t>
            </a:r>
            <a:r>
              <a:rPr lang="tr-TR" dirty="0" err="1">
                <a:solidFill>
                  <a:srgbClr val="FF0000"/>
                </a:solidFill>
              </a:rPr>
              <a:t>Gabor</a:t>
            </a:r>
            <a:r>
              <a:rPr lang="tr-TR" dirty="0">
                <a:solidFill>
                  <a:srgbClr val="FF0000"/>
                </a:solidFill>
              </a:rPr>
              <a:t> filtresi? </a:t>
            </a:r>
            <a:r>
              <a:rPr lang="tr-TR" dirty="0"/>
              <a:t>(sonraki slayt)</a:t>
            </a:r>
          </a:p>
        </p:txBody>
      </p:sp>
    </p:spTree>
    <p:extLst>
      <p:ext uri="{BB962C8B-B14F-4D97-AF65-F5344CB8AC3E}">
        <p14:creationId xmlns:p14="http://schemas.microsoft.com/office/powerpoint/2010/main" val="2778355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D7FB4B-23CA-8B4A-B6D9-F1A7E47BD85F}"/>
              </a:ext>
            </a:extLst>
          </p:cNvPr>
          <p:cNvSpPr>
            <a:spLocks noGrp="1"/>
          </p:cNvSpPr>
          <p:nvPr>
            <p:ph type="title"/>
          </p:nvPr>
        </p:nvSpPr>
        <p:spPr/>
        <p:txBody>
          <a:bodyPr/>
          <a:lstStyle/>
          <a:p>
            <a:r>
              <a:rPr lang="tr-TR" dirty="0" err="1">
                <a:solidFill>
                  <a:srgbClr val="FF0000"/>
                </a:solidFill>
              </a:rPr>
              <a:t>Gabor</a:t>
            </a:r>
            <a:r>
              <a:rPr lang="tr-TR" dirty="0">
                <a:solidFill>
                  <a:srgbClr val="FF0000"/>
                </a:solidFill>
              </a:rPr>
              <a:t> Filtresi (</a:t>
            </a:r>
            <a:r>
              <a:rPr lang="tr-TR" dirty="0" err="1">
                <a:solidFill>
                  <a:srgbClr val="FF0000"/>
                </a:solidFill>
              </a:rPr>
              <a:t>Gabor</a:t>
            </a:r>
            <a:r>
              <a:rPr lang="tr-TR" dirty="0">
                <a:solidFill>
                  <a:srgbClr val="FF0000"/>
                </a:solidFill>
              </a:rPr>
              <a:t> </a:t>
            </a:r>
            <a:r>
              <a:rPr lang="tr-TR" dirty="0" err="1">
                <a:solidFill>
                  <a:srgbClr val="FF0000"/>
                </a:solidFill>
              </a:rPr>
              <a:t>Filter</a:t>
            </a:r>
            <a:r>
              <a:rPr lang="tr-TR" dirty="0">
                <a:solidFill>
                  <a:srgbClr val="FF0000"/>
                </a:solidFill>
              </a:rPr>
              <a:t>)</a:t>
            </a:r>
          </a:p>
        </p:txBody>
      </p:sp>
      <p:sp>
        <p:nvSpPr>
          <p:cNvPr id="3" name="İçerik Yer Tutucusu 2">
            <a:extLst>
              <a:ext uri="{FF2B5EF4-FFF2-40B4-BE49-F238E27FC236}">
                <a16:creationId xmlns:a16="http://schemas.microsoft.com/office/drawing/2014/main" id="{18B21D5F-FD72-CE49-B69A-FF88FDA964E2}"/>
              </a:ext>
            </a:extLst>
          </p:cNvPr>
          <p:cNvSpPr>
            <a:spLocks noGrp="1"/>
          </p:cNvSpPr>
          <p:nvPr>
            <p:ph idx="1"/>
          </p:nvPr>
        </p:nvSpPr>
        <p:spPr/>
        <p:txBody>
          <a:bodyPr/>
          <a:lstStyle/>
          <a:p>
            <a:r>
              <a:rPr lang="tr-TR" dirty="0" err="1"/>
              <a:t>Gabor</a:t>
            </a:r>
            <a:r>
              <a:rPr lang="tr-TR" dirty="0"/>
              <a:t> filtresi, </a:t>
            </a:r>
            <a:r>
              <a:rPr lang="tr-TR" dirty="0" err="1"/>
              <a:t>görüntu</a:t>
            </a:r>
            <a:r>
              <a:rPr lang="tr-TR" dirty="0"/>
              <a:t>̈ </a:t>
            </a:r>
            <a:r>
              <a:rPr lang="tr-TR" dirty="0" err="1"/>
              <a:t>işleme</a:t>
            </a:r>
            <a:r>
              <a:rPr lang="tr-TR" dirty="0"/>
              <a:t> ve bilgisayarla </a:t>
            </a:r>
            <a:r>
              <a:rPr lang="tr-TR" dirty="0" err="1"/>
              <a:t>görme</a:t>
            </a:r>
            <a:r>
              <a:rPr lang="tr-TR" dirty="0"/>
              <a:t> alanında </a:t>
            </a:r>
            <a:r>
              <a:rPr lang="tr-TR" dirty="0" err="1"/>
              <a:t>özellikle</a:t>
            </a:r>
            <a:r>
              <a:rPr lang="tr-TR" dirty="0"/>
              <a:t> </a:t>
            </a:r>
            <a:r>
              <a:rPr lang="tr-TR" dirty="0" err="1"/>
              <a:t>öznitelik</a:t>
            </a:r>
            <a:r>
              <a:rPr lang="tr-TR" dirty="0"/>
              <a:t> </a:t>
            </a:r>
            <a:r>
              <a:rPr lang="tr-TR" dirty="0" err="1"/>
              <a:t>çıkarımında</a:t>
            </a:r>
            <a:r>
              <a:rPr lang="tr-TR" dirty="0"/>
              <a:t> (</a:t>
            </a:r>
            <a:r>
              <a:rPr lang="tr-TR" dirty="0" err="1"/>
              <a:t>feature</a:t>
            </a:r>
            <a:r>
              <a:rPr lang="tr-TR" dirty="0"/>
              <a:t> </a:t>
            </a:r>
            <a:r>
              <a:rPr lang="tr-TR" dirty="0" err="1"/>
              <a:t>extraction</a:t>
            </a:r>
            <a:r>
              <a:rPr lang="tr-TR" dirty="0"/>
              <a:t>) yaygın olarak kullanılan bir tekniktir Matematiksel olarak 2 boyutlu </a:t>
            </a:r>
            <a:r>
              <a:rPr lang="tr-TR" dirty="0" err="1"/>
              <a:t>karmaşık</a:t>
            </a:r>
            <a:r>
              <a:rPr lang="tr-TR" dirty="0"/>
              <a:t> </a:t>
            </a:r>
            <a:r>
              <a:rPr lang="tr-TR" dirty="0" err="1"/>
              <a:t>Gabor</a:t>
            </a:r>
            <a:r>
              <a:rPr lang="tr-TR" dirty="0"/>
              <a:t> fonksiyonu;</a:t>
            </a:r>
          </a:p>
          <a:p>
            <a:r>
              <a:rPr lang="tr-TR" dirty="0"/>
              <a:t> </a:t>
            </a:r>
          </a:p>
          <a:p>
            <a:endParaRPr lang="tr-TR" dirty="0"/>
          </a:p>
        </p:txBody>
      </p:sp>
      <p:pic>
        <p:nvPicPr>
          <p:cNvPr id="5" name="Resim 4">
            <a:extLst>
              <a:ext uri="{FF2B5EF4-FFF2-40B4-BE49-F238E27FC236}">
                <a16:creationId xmlns:a16="http://schemas.microsoft.com/office/drawing/2014/main" id="{1A843C2B-EE84-BF4C-9125-9D2B5E0F2790}"/>
              </a:ext>
            </a:extLst>
          </p:cNvPr>
          <p:cNvPicPr>
            <a:picLocks noChangeAspect="1"/>
          </p:cNvPicPr>
          <p:nvPr/>
        </p:nvPicPr>
        <p:blipFill>
          <a:blip r:embed="rId2"/>
          <a:stretch>
            <a:fillRect/>
          </a:stretch>
        </p:blipFill>
        <p:spPr>
          <a:xfrm>
            <a:off x="1254577" y="3445011"/>
            <a:ext cx="5997561" cy="2796879"/>
          </a:xfrm>
          <a:prstGeom prst="rect">
            <a:avLst/>
          </a:prstGeom>
        </p:spPr>
      </p:pic>
    </p:spTree>
    <p:extLst>
      <p:ext uri="{BB962C8B-B14F-4D97-AF65-F5344CB8AC3E}">
        <p14:creationId xmlns:p14="http://schemas.microsoft.com/office/powerpoint/2010/main" val="8140854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281364-39DA-A441-8537-E592894384B4}"/>
              </a:ext>
            </a:extLst>
          </p:cNvPr>
          <p:cNvSpPr>
            <a:spLocks noGrp="1"/>
          </p:cNvSpPr>
          <p:nvPr>
            <p:ph type="title"/>
          </p:nvPr>
        </p:nvSpPr>
        <p:spPr>
          <a:xfrm>
            <a:off x="838199" y="79642"/>
            <a:ext cx="4757057" cy="649701"/>
          </a:xfrm>
        </p:spPr>
        <p:txBody>
          <a:bodyPr>
            <a:normAutofit fontScale="90000"/>
          </a:bodyPr>
          <a:lstStyle/>
          <a:p>
            <a:r>
              <a:rPr lang="tr-TR" dirty="0" err="1">
                <a:solidFill>
                  <a:srgbClr val="FF0000"/>
                </a:solidFill>
              </a:rPr>
              <a:t>Gabor</a:t>
            </a:r>
            <a:r>
              <a:rPr lang="tr-TR" dirty="0">
                <a:solidFill>
                  <a:srgbClr val="FF0000"/>
                </a:solidFill>
              </a:rPr>
              <a:t> Filtre Bankası</a:t>
            </a:r>
          </a:p>
        </p:txBody>
      </p:sp>
      <p:pic>
        <p:nvPicPr>
          <p:cNvPr id="5" name="İçerik Yer Tutucusu 4">
            <a:extLst>
              <a:ext uri="{FF2B5EF4-FFF2-40B4-BE49-F238E27FC236}">
                <a16:creationId xmlns:a16="http://schemas.microsoft.com/office/drawing/2014/main" id="{5CC1AA46-C35E-144F-A68B-2AC97CFCB049}"/>
              </a:ext>
            </a:extLst>
          </p:cNvPr>
          <p:cNvPicPr>
            <a:picLocks noGrp="1" noChangeAspect="1"/>
          </p:cNvPicPr>
          <p:nvPr>
            <p:ph idx="1"/>
          </p:nvPr>
        </p:nvPicPr>
        <p:blipFill>
          <a:blip r:embed="rId2"/>
          <a:stretch>
            <a:fillRect/>
          </a:stretch>
        </p:blipFill>
        <p:spPr>
          <a:xfrm>
            <a:off x="838199" y="729343"/>
            <a:ext cx="5296473" cy="6049015"/>
          </a:xfrm>
        </p:spPr>
      </p:pic>
      <p:sp>
        <p:nvSpPr>
          <p:cNvPr id="6" name="Metin kutusu 5">
            <a:extLst>
              <a:ext uri="{FF2B5EF4-FFF2-40B4-BE49-F238E27FC236}">
                <a16:creationId xmlns:a16="http://schemas.microsoft.com/office/drawing/2014/main" id="{5CD3E35F-C51D-614C-8935-C508D4A88656}"/>
              </a:ext>
            </a:extLst>
          </p:cNvPr>
          <p:cNvSpPr txBox="1"/>
          <p:nvPr/>
        </p:nvSpPr>
        <p:spPr>
          <a:xfrm>
            <a:off x="6461245" y="446314"/>
            <a:ext cx="5431971" cy="3970318"/>
          </a:xfrm>
          <a:prstGeom prst="rect">
            <a:avLst/>
          </a:prstGeom>
          <a:noFill/>
        </p:spPr>
        <p:txBody>
          <a:bodyPr wrap="square" rtlCol="0">
            <a:spAutoFit/>
          </a:bodyPr>
          <a:lstStyle/>
          <a:p>
            <a:r>
              <a:rPr lang="tr-TR" dirty="0"/>
              <a:t>Bu </a:t>
            </a:r>
            <a:r>
              <a:rPr lang="tr-TR" dirty="0" err="1"/>
              <a:t>çalışmada</a:t>
            </a:r>
            <a:r>
              <a:rPr lang="tr-TR" dirty="0"/>
              <a:t> 30° aralıklarla 6 </a:t>
            </a:r>
            <a:r>
              <a:rPr lang="tr-TR" dirty="0" err="1"/>
              <a:t>açı</a:t>
            </a:r>
            <a:r>
              <a:rPr lang="tr-TR" dirty="0"/>
              <a:t> ( 0° , 30° , 60° , 90° , 120° , 150° ) ve 1 oktav aralıklarla 3 frekans ( 4 , 8, 16 piksel/</a:t>
            </a:r>
            <a:r>
              <a:rPr lang="tr-TR" dirty="0" err="1"/>
              <a:t>cycle</a:t>
            </a:r>
            <a:r>
              <a:rPr lang="tr-TR" dirty="0"/>
              <a:t>) </a:t>
            </a:r>
            <a:r>
              <a:rPr lang="tr-TR" dirty="0" err="1"/>
              <a:t>için</a:t>
            </a:r>
            <a:r>
              <a:rPr lang="tr-TR" dirty="0"/>
              <a:t> toplam 18 adet </a:t>
            </a:r>
            <a:r>
              <a:rPr lang="tr-TR" dirty="0" err="1"/>
              <a:t>Gabor</a:t>
            </a:r>
            <a:r>
              <a:rPr lang="tr-TR" dirty="0"/>
              <a:t> filtresinden </a:t>
            </a:r>
            <a:r>
              <a:rPr lang="tr-TR" dirty="0" err="1"/>
              <a:t>oluşan</a:t>
            </a:r>
            <a:r>
              <a:rPr lang="tr-TR" dirty="0"/>
              <a:t> </a:t>
            </a:r>
            <a:r>
              <a:rPr lang="tr-TR" dirty="0" err="1"/>
              <a:t>Gabor</a:t>
            </a:r>
            <a:r>
              <a:rPr lang="tr-TR" dirty="0"/>
              <a:t> filtre bankası </a:t>
            </a:r>
            <a:r>
              <a:rPr lang="tr-TR" dirty="0" err="1"/>
              <a:t>oluşturulmuştur</a:t>
            </a:r>
            <a:r>
              <a:rPr lang="tr-TR" dirty="0"/>
              <a:t>. Bir </a:t>
            </a:r>
            <a:r>
              <a:rPr lang="tr-TR" dirty="0" err="1"/>
              <a:t>görüntu</a:t>
            </a:r>
            <a:r>
              <a:rPr lang="tr-TR" dirty="0"/>
              <a:t>̈, </a:t>
            </a:r>
            <a:r>
              <a:rPr lang="tr-TR" dirty="0" err="1"/>
              <a:t>Gabor</a:t>
            </a:r>
            <a:r>
              <a:rPr lang="tr-TR" dirty="0"/>
              <a:t> filtresiyle </a:t>
            </a:r>
            <a:r>
              <a:rPr lang="tr-TR" dirty="0" err="1"/>
              <a:t>işleme</a:t>
            </a:r>
            <a:r>
              <a:rPr lang="tr-TR" dirty="0"/>
              <a:t> tabi </a:t>
            </a:r>
            <a:r>
              <a:rPr lang="tr-TR" dirty="0" err="1"/>
              <a:t>tutulduğunda</a:t>
            </a:r>
            <a:r>
              <a:rPr lang="tr-TR" dirty="0"/>
              <a:t>, elde edilen </a:t>
            </a:r>
            <a:r>
              <a:rPr lang="tr-TR" dirty="0" err="1"/>
              <a:t>çıkıs</a:t>
            </a:r>
            <a:r>
              <a:rPr lang="tr-TR" dirty="0"/>
              <a:t>̧, </a:t>
            </a:r>
            <a:r>
              <a:rPr lang="tr-TR" dirty="0" err="1"/>
              <a:t>giris</a:t>
            </a:r>
            <a:r>
              <a:rPr lang="tr-TR" dirty="0"/>
              <a:t>̧ </a:t>
            </a:r>
            <a:r>
              <a:rPr lang="tr-TR" dirty="0" err="1"/>
              <a:t>görüntüsu</a:t>
            </a:r>
            <a:r>
              <a:rPr lang="tr-TR" dirty="0"/>
              <a:t>̈ </a:t>
            </a:r>
            <a:r>
              <a:rPr lang="tr-TR" i="1" dirty="0"/>
              <a:t>I</a:t>
            </a:r>
            <a:r>
              <a:rPr lang="tr-TR" dirty="0"/>
              <a:t>(</a:t>
            </a:r>
            <a:r>
              <a:rPr lang="tr-TR" i="1" dirty="0" err="1"/>
              <a:t>x</a:t>
            </a:r>
            <a:r>
              <a:rPr lang="tr-TR" dirty="0" err="1"/>
              <a:t>,</a:t>
            </a:r>
            <a:r>
              <a:rPr lang="tr-TR" i="1" dirty="0" err="1"/>
              <a:t>y</a:t>
            </a:r>
            <a:r>
              <a:rPr lang="tr-TR" dirty="0"/>
              <a:t>) </a:t>
            </a:r>
            <a:r>
              <a:rPr lang="tr-TR" dirty="0" err="1"/>
              <a:t>ileGaborfonksiyonu</a:t>
            </a:r>
            <a:r>
              <a:rPr lang="tr-TR" dirty="0"/>
              <a:t> </a:t>
            </a:r>
            <a:r>
              <a:rPr lang="tr-TR" i="1" dirty="0" err="1"/>
              <a:t>Gn</a:t>
            </a:r>
            <a:r>
              <a:rPr lang="tr-TR" dirty="0"/>
              <a:t>(</a:t>
            </a:r>
            <a:r>
              <a:rPr lang="tr-TR" i="1" dirty="0" err="1"/>
              <a:t>x</a:t>
            </a:r>
            <a:r>
              <a:rPr lang="tr-TR" dirty="0" err="1"/>
              <a:t>,</a:t>
            </a:r>
            <a:r>
              <a:rPr lang="tr-TR" i="1" dirty="0" err="1"/>
              <a:t>y</a:t>
            </a:r>
            <a:r>
              <a:rPr lang="tr-TR" dirty="0"/>
              <a:t>)‘</a:t>
            </a:r>
            <a:r>
              <a:rPr lang="tr-TR" dirty="0" err="1"/>
              <a:t>nin</a:t>
            </a:r>
            <a:r>
              <a:rPr lang="tr-TR" dirty="0"/>
              <a:t>; </a:t>
            </a:r>
          </a:p>
          <a:p>
            <a:r>
              <a:rPr lang="tr-TR" i="1" dirty="0"/>
              <a:t>Rn </a:t>
            </a:r>
            <a:r>
              <a:rPr lang="tr-TR" dirty="0"/>
              <a:t>(</a:t>
            </a:r>
            <a:r>
              <a:rPr lang="tr-TR" i="1" dirty="0"/>
              <a:t>x</a:t>
            </a:r>
            <a:r>
              <a:rPr lang="tr-TR" dirty="0"/>
              <a:t>, </a:t>
            </a:r>
            <a:r>
              <a:rPr lang="tr-TR" i="1" dirty="0"/>
              <a:t>y</a:t>
            </a:r>
            <a:r>
              <a:rPr lang="tr-TR" dirty="0"/>
              <a:t>) ° </a:t>
            </a:r>
            <a:r>
              <a:rPr lang="tr-TR" i="1" dirty="0" err="1"/>
              <a:t>In</a:t>
            </a:r>
            <a:r>
              <a:rPr lang="tr-TR" i="1" dirty="0"/>
              <a:t> </a:t>
            </a:r>
            <a:r>
              <a:rPr lang="tr-TR" dirty="0"/>
              <a:t>(</a:t>
            </a:r>
            <a:r>
              <a:rPr lang="tr-TR" i="1" dirty="0"/>
              <a:t>x</a:t>
            </a:r>
            <a:r>
              <a:rPr lang="tr-TR" dirty="0"/>
              <a:t>, </a:t>
            </a:r>
            <a:r>
              <a:rPr lang="tr-TR" i="1" dirty="0"/>
              <a:t>y</a:t>
            </a:r>
            <a:r>
              <a:rPr lang="tr-TR" dirty="0"/>
              <a:t>) °</a:t>
            </a:r>
            <a:r>
              <a:rPr lang="tr-TR" i="1" dirty="0" err="1"/>
              <a:t>Gn</a:t>
            </a:r>
            <a:r>
              <a:rPr lang="tr-TR" i="1" dirty="0"/>
              <a:t> </a:t>
            </a:r>
            <a:r>
              <a:rPr lang="tr-TR" dirty="0"/>
              <a:t>(</a:t>
            </a:r>
            <a:r>
              <a:rPr lang="tr-TR" i="1" dirty="0"/>
              <a:t>x</a:t>
            </a:r>
            <a:r>
              <a:rPr lang="tr-TR" dirty="0"/>
              <a:t>, </a:t>
            </a:r>
            <a:r>
              <a:rPr lang="tr-TR" i="1" dirty="0"/>
              <a:t>y</a:t>
            </a:r>
            <a:r>
              <a:rPr lang="tr-TR" dirty="0"/>
              <a:t>) (2) </a:t>
            </a:r>
            <a:r>
              <a:rPr lang="tr-TR" dirty="0" err="1"/>
              <a:t>şeklindeki</a:t>
            </a:r>
            <a:r>
              <a:rPr lang="tr-TR" dirty="0"/>
              <a:t> </a:t>
            </a:r>
            <a:r>
              <a:rPr lang="tr-TR" dirty="0" err="1"/>
              <a:t>konvolüsyonudur</a:t>
            </a:r>
            <a:r>
              <a:rPr lang="tr-TR" dirty="0"/>
              <a:t>. Burada “</a:t>
            </a:r>
            <a:r>
              <a:rPr lang="tr-TR" dirty="0">
                <a:solidFill>
                  <a:srgbClr val="FF0000"/>
                </a:solidFill>
              </a:rPr>
              <a:t>*</a:t>
            </a:r>
            <a:r>
              <a:rPr lang="tr-TR" dirty="0"/>
              <a:t>” iki boyutlu </a:t>
            </a:r>
          </a:p>
          <a:p>
            <a:r>
              <a:rPr lang="tr-TR" dirty="0" err="1"/>
              <a:t>konvolüsyonu</a:t>
            </a:r>
            <a:r>
              <a:rPr lang="tr-TR" dirty="0"/>
              <a:t> belirtir. </a:t>
            </a:r>
          </a:p>
          <a:p>
            <a:r>
              <a:rPr lang="tr-TR" dirty="0" err="1"/>
              <a:t>Öznitelik</a:t>
            </a:r>
            <a:r>
              <a:rPr lang="tr-TR" dirty="0"/>
              <a:t> </a:t>
            </a:r>
            <a:r>
              <a:rPr lang="tr-TR" dirty="0" err="1"/>
              <a:t>vektöru</a:t>
            </a:r>
            <a:r>
              <a:rPr lang="tr-TR" dirty="0"/>
              <a:t>̈ Şekil-2’den </a:t>
            </a:r>
            <a:r>
              <a:rPr lang="tr-TR" dirty="0" err="1"/>
              <a:t>görüleceği</a:t>
            </a:r>
            <a:r>
              <a:rPr lang="tr-TR" dirty="0"/>
              <a:t> </a:t>
            </a:r>
            <a:r>
              <a:rPr lang="tr-TR" dirty="0" err="1"/>
              <a:t>üzere</a:t>
            </a:r>
            <a:r>
              <a:rPr lang="tr-TR" dirty="0"/>
              <a:t> </a:t>
            </a:r>
            <a:r>
              <a:rPr lang="tr-TR" dirty="0" err="1"/>
              <a:t>filtrelenmis</a:t>
            </a:r>
            <a:r>
              <a:rPr lang="tr-TR" dirty="0"/>
              <a:t>̧ </a:t>
            </a:r>
            <a:r>
              <a:rPr lang="tr-TR" dirty="0" err="1"/>
              <a:t>görüntülerin</a:t>
            </a:r>
            <a:r>
              <a:rPr lang="tr-TR" dirty="0"/>
              <a:t> </a:t>
            </a:r>
            <a:r>
              <a:rPr lang="tr-TR" dirty="0" err="1"/>
              <a:t>genliğinden</a:t>
            </a:r>
            <a:r>
              <a:rPr lang="tr-TR" dirty="0"/>
              <a:t> elde </a:t>
            </a:r>
            <a:r>
              <a:rPr lang="tr-TR" dirty="0" err="1"/>
              <a:t>edilmiştir</a:t>
            </a:r>
            <a:r>
              <a:rPr lang="tr-TR" dirty="0"/>
              <a:t>. (Şekil-2 hemen aşağıdaki şekildir.)</a:t>
            </a:r>
          </a:p>
          <a:p>
            <a:endParaRPr lang="tr-TR" dirty="0"/>
          </a:p>
        </p:txBody>
      </p:sp>
      <p:pic>
        <p:nvPicPr>
          <p:cNvPr id="8" name="Resim 7">
            <a:extLst>
              <a:ext uri="{FF2B5EF4-FFF2-40B4-BE49-F238E27FC236}">
                <a16:creationId xmlns:a16="http://schemas.microsoft.com/office/drawing/2014/main" id="{1D56BEFE-01B8-4741-A86C-440160266D9F}"/>
              </a:ext>
            </a:extLst>
          </p:cNvPr>
          <p:cNvPicPr>
            <a:picLocks noChangeAspect="1"/>
          </p:cNvPicPr>
          <p:nvPr/>
        </p:nvPicPr>
        <p:blipFill>
          <a:blip r:embed="rId3"/>
          <a:stretch>
            <a:fillRect/>
          </a:stretch>
        </p:blipFill>
        <p:spPr>
          <a:xfrm>
            <a:off x="6385674" y="4147457"/>
            <a:ext cx="5583111" cy="2630901"/>
          </a:xfrm>
          <a:prstGeom prst="rect">
            <a:avLst/>
          </a:prstGeom>
        </p:spPr>
      </p:pic>
    </p:spTree>
    <p:extLst>
      <p:ext uri="{BB962C8B-B14F-4D97-AF65-F5344CB8AC3E}">
        <p14:creationId xmlns:p14="http://schemas.microsoft.com/office/powerpoint/2010/main" val="262756757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ED0825-1112-0049-BE61-2AB4352E6029}"/>
              </a:ext>
            </a:extLst>
          </p:cNvPr>
          <p:cNvSpPr>
            <a:spLocks noGrp="1"/>
          </p:cNvSpPr>
          <p:nvPr>
            <p:ph type="title"/>
          </p:nvPr>
        </p:nvSpPr>
        <p:spPr>
          <a:xfrm>
            <a:off x="217715" y="190955"/>
            <a:ext cx="4016828" cy="810532"/>
          </a:xfrm>
        </p:spPr>
        <p:txBody>
          <a:bodyPr/>
          <a:lstStyle/>
          <a:p>
            <a:r>
              <a:rPr lang="tr-TR" dirty="0">
                <a:solidFill>
                  <a:srgbClr val="FF0000"/>
                </a:solidFill>
              </a:rPr>
              <a:t>Öz Nitelik Seçme</a:t>
            </a:r>
          </a:p>
        </p:txBody>
      </p:sp>
      <p:sp>
        <p:nvSpPr>
          <p:cNvPr id="3" name="İçerik Yer Tutucusu 2">
            <a:extLst>
              <a:ext uri="{FF2B5EF4-FFF2-40B4-BE49-F238E27FC236}">
                <a16:creationId xmlns:a16="http://schemas.microsoft.com/office/drawing/2014/main" id="{7770361B-F28B-F643-AE0E-74D5943C6F47}"/>
              </a:ext>
            </a:extLst>
          </p:cNvPr>
          <p:cNvSpPr>
            <a:spLocks noGrp="1"/>
          </p:cNvSpPr>
          <p:nvPr>
            <p:ph idx="1"/>
          </p:nvPr>
        </p:nvSpPr>
        <p:spPr>
          <a:xfrm>
            <a:off x="217715" y="903514"/>
            <a:ext cx="11136085" cy="5273449"/>
          </a:xfrm>
        </p:spPr>
        <p:txBody>
          <a:bodyPr>
            <a:normAutofit fontScale="62500" lnSpcReduction="20000"/>
          </a:bodyPr>
          <a:lstStyle/>
          <a:p>
            <a:r>
              <a:rPr lang="tr-TR" sz="3400" dirty="0" err="1"/>
              <a:t>Gabor</a:t>
            </a:r>
            <a:r>
              <a:rPr lang="tr-TR" sz="3400" dirty="0"/>
              <a:t> filtreleme sonucu elde edilen </a:t>
            </a:r>
            <a:r>
              <a:rPr lang="tr-TR" sz="3400" dirty="0" err="1"/>
              <a:t>özniteliklerin</a:t>
            </a:r>
            <a:r>
              <a:rPr lang="tr-TR" sz="3400" dirty="0"/>
              <a:t> tamamı </a:t>
            </a:r>
            <a:r>
              <a:rPr lang="tr-TR" sz="3400" dirty="0" err="1"/>
              <a:t>yüz</a:t>
            </a:r>
            <a:r>
              <a:rPr lang="tr-TR" sz="3400" dirty="0"/>
              <a:t> ifade analizi </a:t>
            </a:r>
            <a:r>
              <a:rPr lang="tr-TR" sz="3400" dirty="0" err="1"/>
              <a:t>için</a:t>
            </a:r>
            <a:r>
              <a:rPr lang="tr-TR" sz="3400" dirty="0"/>
              <a:t> gerekli olmayıp ifade sınıflandırması </a:t>
            </a:r>
            <a:r>
              <a:rPr lang="tr-TR" sz="3400" dirty="0" err="1"/>
              <a:t>için</a:t>
            </a:r>
            <a:r>
              <a:rPr lang="tr-TR" sz="3400" dirty="0"/>
              <a:t> </a:t>
            </a:r>
            <a:r>
              <a:rPr lang="tr-TR" sz="3400" dirty="0" err="1"/>
              <a:t>önemi</a:t>
            </a:r>
            <a:r>
              <a:rPr lang="tr-TR" sz="3400" dirty="0"/>
              <a:t> ve yararı olmayan bilgiler </a:t>
            </a:r>
            <a:r>
              <a:rPr lang="tr-TR" sz="3400" dirty="0" err="1"/>
              <a:t>içermektedirler</a:t>
            </a:r>
            <a:r>
              <a:rPr lang="tr-TR" sz="3400" dirty="0"/>
              <a:t>. Dolayısıyla </a:t>
            </a:r>
            <a:r>
              <a:rPr lang="tr-TR" sz="3400" dirty="0" err="1"/>
              <a:t>önemli</a:t>
            </a:r>
            <a:r>
              <a:rPr lang="tr-TR" sz="3400" dirty="0"/>
              <a:t> </a:t>
            </a:r>
            <a:r>
              <a:rPr lang="tr-TR" sz="3400" dirty="0" err="1"/>
              <a:t>özniteliklerin</a:t>
            </a:r>
            <a:r>
              <a:rPr lang="tr-TR" sz="3400" dirty="0"/>
              <a:t> </a:t>
            </a:r>
            <a:r>
              <a:rPr lang="tr-TR" sz="3400" dirty="0" err="1"/>
              <a:t>seçilmesi</a:t>
            </a:r>
            <a:r>
              <a:rPr lang="tr-TR" sz="3400" dirty="0"/>
              <a:t> kullanılan sınıflandırma algoritmaların hızlı </a:t>
            </a:r>
            <a:r>
              <a:rPr lang="tr-TR" sz="3400" dirty="0" err="1"/>
              <a:t>çalışmasını</a:t>
            </a:r>
            <a:r>
              <a:rPr lang="tr-TR" sz="3400" dirty="0"/>
              <a:t>, zaman kazancını ve </a:t>
            </a:r>
            <a:r>
              <a:rPr lang="tr-TR" sz="3400" dirty="0" err="1"/>
              <a:t>belleğin</a:t>
            </a:r>
            <a:r>
              <a:rPr lang="tr-TR" sz="3400" dirty="0"/>
              <a:t> gereksiz yere kullanılmamasını </a:t>
            </a:r>
            <a:r>
              <a:rPr lang="tr-TR" sz="3400" dirty="0" err="1"/>
              <a:t>sağlayacaktır</a:t>
            </a:r>
            <a:r>
              <a:rPr lang="tr-TR" sz="3400" dirty="0"/>
              <a:t>. </a:t>
            </a:r>
            <a:r>
              <a:rPr lang="tr-TR" sz="3400" dirty="0" err="1"/>
              <a:t>Öznitelik</a:t>
            </a:r>
            <a:r>
              <a:rPr lang="tr-TR" sz="3400" dirty="0"/>
              <a:t> </a:t>
            </a:r>
            <a:r>
              <a:rPr lang="tr-TR" sz="3400" dirty="0" err="1"/>
              <a:t>seçilmesi</a:t>
            </a:r>
            <a:r>
              <a:rPr lang="tr-TR" sz="3400" dirty="0"/>
              <a:t> sonucu boyutu azalan veri ideal olarak, </a:t>
            </a:r>
            <a:r>
              <a:rPr lang="tr-TR" sz="3400" dirty="0" err="1"/>
              <a:t>yüksek</a:t>
            </a:r>
            <a:r>
              <a:rPr lang="tr-TR" sz="3400" dirty="0"/>
              <a:t> ayırım </a:t>
            </a:r>
            <a:r>
              <a:rPr lang="tr-TR" sz="3400" dirty="0" err="1"/>
              <a:t>gücu</a:t>
            </a:r>
            <a:r>
              <a:rPr lang="tr-TR" sz="3400" dirty="0"/>
              <a:t>̈ ve </a:t>
            </a:r>
            <a:r>
              <a:rPr lang="tr-TR" sz="3400" dirty="0" err="1"/>
              <a:t>yüksek</a:t>
            </a:r>
            <a:r>
              <a:rPr lang="tr-TR" sz="3400" dirty="0"/>
              <a:t> </a:t>
            </a:r>
            <a:r>
              <a:rPr lang="tr-TR" sz="3400" dirty="0" err="1"/>
              <a:t>güvenilirliğe</a:t>
            </a:r>
            <a:r>
              <a:rPr lang="tr-TR" sz="3400" dirty="0"/>
              <a:t> sahip esas bilgiyi korumalıdır. Bu boyut azalması </a:t>
            </a:r>
            <a:r>
              <a:rPr lang="tr-TR" sz="3400" dirty="0" err="1"/>
              <a:t>literatürde</a:t>
            </a:r>
            <a:r>
              <a:rPr lang="tr-TR" sz="3400" dirty="0"/>
              <a:t> “</a:t>
            </a:r>
            <a:r>
              <a:rPr lang="tr-TR" sz="3400" dirty="0" err="1"/>
              <a:t>curse</a:t>
            </a:r>
            <a:r>
              <a:rPr lang="tr-TR" sz="3400" dirty="0"/>
              <a:t> of </a:t>
            </a:r>
            <a:r>
              <a:rPr lang="tr-TR" sz="3400" dirty="0" err="1"/>
              <a:t>dimensionality</a:t>
            </a:r>
            <a:r>
              <a:rPr lang="tr-TR" sz="3400" dirty="0"/>
              <a:t>”  olarak bilinen “boyutun laneti” sorununu da hafifletebilir. </a:t>
            </a:r>
            <a:r>
              <a:rPr lang="tr-TR" sz="3400" dirty="0" err="1"/>
              <a:t>Böylelikle</a:t>
            </a:r>
            <a:r>
              <a:rPr lang="tr-TR" sz="3400" dirty="0"/>
              <a:t> iyi sınıflandırma performanslı daha basit ve </a:t>
            </a:r>
            <a:r>
              <a:rPr lang="tr-TR" sz="3400" dirty="0" err="1"/>
              <a:t>anlaşılabilir</a:t>
            </a:r>
            <a:r>
              <a:rPr lang="tr-TR" sz="3400" dirty="0"/>
              <a:t> sınıflandırma modellerinin </a:t>
            </a:r>
            <a:r>
              <a:rPr lang="tr-TR" sz="3400" dirty="0" err="1"/>
              <a:t>oluşması</a:t>
            </a:r>
            <a:r>
              <a:rPr lang="tr-TR" sz="3400" dirty="0"/>
              <a:t> </a:t>
            </a:r>
            <a:r>
              <a:rPr lang="tr-TR" sz="3400" dirty="0" err="1"/>
              <a:t>sağlanır</a:t>
            </a:r>
            <a:r>
              <a:rPr lang="tr-TR" sz="3400" dirty="0"/>
              <a:t>. </a:t>
            </a:r>
          </a:p>
          <a:p>
            <a:r>
              <a:rPr lang="tr-TR" sz="3400" dirty="0"/>
              <a:t>Denetimli </a:t>
            </a:r>
            <a:r>
              <a:rPr lang="tr-TR" sz="3400" dirty="0" err="1"/>
              <a:t>öznitelik</a:t>
            </a:r>
            <a:r>
              <a:rPr lang="tr-TR" sz="3400" dirty="0"/>
              <a:t> </a:t>
            </a:r>
            <a:r>
              <a:rPr lang="tr-TR" sz="3400" dirty="0" err="1"/>
              <a:t>seçim</a:t>
            </a:r>
            <a:r>
              <a:rPr lang="tr-TR" sz="3400" dirty="0"/>
              <a:t> metotları, Filtre Metotları (</a:t>
            </a:r>
            <a:r>
              <a:rPr lang="tr-TR" sz="3400" dirty="0" err="1"/>
              <a:t>Filter</a:t>
            </a:r>
            <a:r>
              <a:rPr lang="tr-TR" sz="3400" dirty="0"/>
              <a:t> </a:t>
            </a:r>
            <a:r>
              <a:rPr lang="tr-TR" sz="3400" dirty="0" err="1"/>
              <a:t>Methods</a:t>
            </a:r>
            <a:r>
              <a:rPr lang="tr-TR" sz="3400" dirty="0"/>
              <a:t>) ve Sarmalama Metotları (</a:t>
            </a:r>
            <a:r>
              <a:rPr lang="tr-TR" sz="3400" dirty="0" err="1"/>
              <a:t>Wrapper</a:t>
            </a:r>
            <a:r>
              <a:rPr lang="tr-TR" sz="3400" dirty="0"/>
              <a:t> </a:t>
            </a:r>
            <a:r>
              <a:rPr lang="tr-TR" sz="3400" dirty="0" err="1"/>
              <a:t>Methods</a:t>
            </a:r>
            <a:r>
              <a:rPr lang="tr-TR" sz="3400" dirty="0"/>
              <a:t>)  olmak </a:t>
            </a:r>
            <a:r>
              <a:rPr lang="tr-TR" sz="3400" dirty="0" err="1"/>
              <a:t>üzere</a:t>
            </a:r>
            <a:r>
              <a:rPr lang="tr-TR" sz="3400" dirty="0"/>
              <a:t> iki gruba ayrılırlar. Sarmalama metodu algoritmalarında, </a:t>
            </a:r>
            <a:r>
              <a:rPr lang="tr-TR" sz="3400" dirty="0" err="1"/>
              <a:t>seçme</a:t>
            </a:r>
            <a:r>
              <a:rPr lang="tr-TR" sz="3400" dirty="0"/>
              <a:t> metodu bir spesifik tahmin edicinin (algoritma) performansını </a:t>
            </a:r>
            <a:r>
              <a:rPr lang="tr-TR" sz="3400" dirty="0" err="1"/>
              <a:t>doğrudan</a:t>
            </a:r>
            <a:r>
              <a:rPr lang="tr-TR" sz="3400" dirty="0"/>
              <a:t> optimal yapma amacına </a:t>
            </a:r>
            <a:r>
              <a:rPr lang="tr-TR" sz="3400" dirty="0" err="1"/>
              <a:t>yöneliktir</a:t>
            </a:r>
            <a:r>
              <a:rPr lang="tr-TR" sz="3400" dirty="0"/>
              <a:t>. Bu, her bir adımda </a:t>
            </a:r>
            <a:r>
              <a:rPr lang="tr-TR" sz="3400" dirty="0" err="1"/>
              <a:t>seçilen</a:t>
            </a:r>
            <a:r>
              <a:rPr lang="tr-TR" sz="3400" dirty="0"/>
              <a:t> </a:t>
            </a:r>
            <a:r>
              <a:rPr lang="tr-TR" sz="3400" dirty="0" err="1"/>
              <a:t>öznitelikler</a:t>
            </a:r>
            <a:r>
              <a:rPr lang="tr-TR" sz="3400" dirty="0"/>
              <a:t> </a:t>
            </a:r>
            <a:r>
              <a:rPr lang="tr-TR" sz="3400" dirty="0" err="1"/>
              <a:t>için</a:t>
            </a:r>
            <a:r>
              <a:rPr lang="tr-TR" sz="3400" dirty="0"/>
              <a:t> tahmin edicinin genel performansının </a:t>
            </a:r>
            <a:r>
              <a:rPr lang="tr-TR" sz="3400" dirty="0" err="1"/>
              <a:t>ölçülmesiyle</a:t>
            </a:r>
            <a:r>
              <a:rPr lang="tr-TR" sz="3400" dirty="0"/>
              <a:t> yapılabilir. Filtre metodu algoritmalarında </a:t>
            </a:r>
            <a:r>
              <a:rPr lang="tr-TR" sz="3400" dirty="0" err="1"/>
              <a:t>seçim</a:t>
            </a:r>
            <a:r>
              <a:rPr lang="tr-TR" sz="3400" dirty="0"/>
              <a:t>, spesifik tahmin edicinin performansının </a:t>
            </a:r>
            <a:r>
              <a:rPr lang="tr-TR" sz="3400" dirty="0" err="1"/>
              <a:t>doğrudan</a:t>
            </a:r>
            <a:r>
              <a:rPr lang="tr-TR" sz="3400" dirty="0"/>
              <a:t> optimal yapılması hedeflenmeden, bir </a:t>
            </a:r>
            <a:r>
              <a:rPr lang="tr-TR" sz="3400" dirty="0" err="1"/>
              <a:t>önişlem</a:t>
            </a:r>
            <a:r>
              <a:rPr lang="tr-TR" sz="3400" dirty="0"/>
              <a:t> gibi yapılır. Filtre metodunda genel olarak </a:t>
            </a:r>
            <a:r>
              <a:rPr lang="tr-TR" sz="3400" dirty="0" err="1"/>
              <a:t>öznitelikler</a:t>
            </a:r>
            <a:r>
              <a:rPr lang="tr-TR" sz="3400" dirty="0"/>
              <a:t> hedefle </a:t>
            </a:r>
            <a:r>
              <a:rPr lang="tr-TR" sz="3400" dirty="0" err="1"/>
              <a:t>güçlu</a:t>
            </a:r>
            <a:r>
              <a:rPr lang="tr-TR" sz="3400" dirty="0"/>
              <a:t>̈ bir </a:t>
            </a:r>
            <a:r>
              <a:rPr lang="tr-TR" sz="3400" dirty="0" err="1"/>
              <a:t>ilişki</a:t>
            </a:r>
            <a:r>
              <a:rPr lang="tr-TR" sz="3400" dirty="0"/>
              <a:t> </a:t>
            </a:r>
            <a:r>
              <a:rPr lang="tr-TR" sz="3400" dirty="0" err="1"/>
              <a:t>içinde</a:t>
            </a:r>
            <a:r>
              <a:rPr lang="tr-TR" sz="3400" dirty="0"/>
              <a:t> olmalıdır. Buradan hedefle en </a:t>
            </a:r>
            <a:r>
              <a:rPr lang="tr-TR" sz="3400" dirty="0" err="1"/>
              <a:t>çok</a:t>
            </a:r>
            <a:r>
              <a:rPr lang="tr-TR" sz="3400" dirty="0"/>
              <a:t> </a:t>
            </a:r>
            <a:r>
              <a:rPr lang="tr-TR" sz="3400" dirty="0" err="1"/>
              <a:t>doğrusal</a:t>
            </a:r>
            <a:r>
              <a:rPr lang="tr-TR" sz="3400" dirty="0"/>
              <a:t> </a:t>
            </a:r>
            <a:r>
              <a:rPr lang="tr-TR" sz="3400" dirty="0" err="1"/>
              <a:t>ilişki</a:t>
            </a:r>
            <a:r>
              <a:rPr lang="tr-TR" sz="3400" dirty="0"/>
              <a:t> </a:t>
            </a:r>
            <a:r>
              <a:rPr lang="tr-TR" sz="3400" dirty="0" err="1"/>
              <a:t>içinde</a:t>
            </a:r>
            <a:r>
              <a:rPr lang="tr-TR" sz="3400" dirty="0"/>
              <a:t> olan </a:t>
            </a:r>
            <a:r>
              <a:rPr lang="tr-TR" sz="3400" dirty="0" err="1"/>
              <a:t>öznitelikler</a:t>
            </a:r>
            <a:r>
              <a:rPr lang="tr-TR" sz="3400" dirty="0"/>
              <a:t> veya hedefle en </a:t>
            </a:r>
            <a:r>
              <a:rPr lang="tr-TR" sz="3400" dirty="0" err="1"/>
              <a:t>yüksek</a:t>
            </a:r>
            <a:r>
              <a:rPr lang="tr-TR" sz="3400" dirty="0"/>
              <a:t> ortak bilgili (</a:t>
            </a:r>
            <a:r>
              <a:rPr lang="tr-TR" sz="3400" dirty="0" err="1"/>
              <a:t>Mutual</a:t>
            </a:r>
            <a:r>
              <a:rPr lang="tr-TR" sz="3400" dirty="0"/>
              <a:t> Information) </a:t>
            </a:r>
            <a:r>
              <a:rPr lang="tr-TR" sz="3400" dirty="0" err="1"/>
              <a:t>öznitelikler</a:t>
            </a:r>
            <a:r>
              <a:rPr lang="tr-TR" sz="3400" dirty="0"/>
              <a:t> </a:t>
            </a:r>
            <a:r>
              <a:rPr lang="tr-TR" sz="3400" dirty="0" err="1"/>
              <a:t>seçilir</a:t>
            </a:r>
            <a:r>
              <a:rPr lang="tr-TR" sz="3400" dirty="0"/>
              <a:t>. Buna </a:t>
            </a:r>
            <a:r>
              <a:rPr lang="tr-TR" sz="3400" dirty="0" err="1"/>
              <a:t>göre</a:t>
            </a:r>
            <a:r>
              <a:rPr lang="tr-TR" sz="3400" dirty="0"/>
              <a:t>, bir </a:t>
            </a:r>
            <a:r>
              <a:rPr lang="tr-TR" sz="3400" dirty="0" err="1"/>
              <a:t>özniteliğin</a:t>
            </a:r>
            <a:r>
              <a:rPr lang="tr-TR" sz="3400" dirty="0"/>
              <a:t> incelenen problemdeki </a:t>
            </a:r>
            <a:r>
              <a:rPr lang="tr-TR" sz="3400" dirty="0" err="1"/>
              <a:t>önemi</a:t>
            </a:r>
            <a:r>
              <a:rPr lang="tr-TR" sz="3400" dirty="0"/>
              <a:t> belirlenir ve </a:t>
            </a:r>
            <a:r>
              <a:rPr lang="tr-TR" sz="3400" dirty="0" err="1"/>
              <a:t>önemsiz</a:t>
            </a:r>
            <a:r>
              <a:rPr lang="tr-TR" sz="3400" dirty="0"/>
              <a:t> olan </a:t>
            </a:r>
            <a:r>
              <a:rPr lang="tr-TR" sz="3400" dirty="0" err="1"/>
              <a:t>öznitelikler</a:t>
            </a:r>
            <a:r>
              <a:rPr lang="tr-TR" sz="3400" dirty="0"/>
              <a:t> atılarak </a:t>
            </a:r>
            <a:r>
              <a:rPr lang="tr-TR" sz="3400" dirty="0" err="1"/>
              <a:t>öznitelik</a:t>
            </a:r>
            <a:r>
              <a:rPr lang="tr-TR" sz="3400" dirty="0"/>
              <a:t> sayısı </a:t>
            </a:r>
            <a:r>
              <a:rPr lang="tr-TR" sz="3400" dirty="0" err="1"/>
              <a:t>azaltılmıs</a:t>
            </a:r>
            <a:r>
              <a:rPr lang="tr-TR" sz="3400" dirty="0"/>
              <a:t>̧ olur . </a:t>
            </a:r>
            <a:r>
              <a:rPr lang="tr-TR" sz="3400" dirty="0" err="1"/>
              <a:t>Çoğu</a:t>
            </a:r>
            <a:r>
              <a:rPr lang="tr-TR" sz="3400" dirty="0"/>
              <a:t> </a:t>
            </a:r>
            <a:r>
              <a:rPr lang="tr-TR" sz="3400" dirty="0" err="1"/>
              <a:t>örüntu</a:t>
            </a:r>
            <a:r>
              <a:rPr lang="tr-TR" sz="3400" dirty="0"/>
              <a:t>̈ tanıma (</a:t>
            </a:r>
            <a:r>
              <a:rPr lang="tr-TR" sz="3400" dirty="0" err="1"/>
              <a:t>pattern</a:t>
            </a:r>
            <a:r>
              <a:rPr lang="tr-TR" sz="3400" dirty="0"/>
              <a:t> </a:t>
            </a:r>
            <a:r>
              <a:rPr lang="tr-TR" sz="3400" dirty="0" err="1"/>
              <a:t>recognition</a:t>
            </a:r>
            <a:r>
              <a:rPr lang="tr-TR" sz="3400" dirty="0"/>
              <a:t>) uygulamalarında sarmalama metodu algoritmaları, filtre metodu algoritmalarına </a:t>
            </a:r>
            <a:r>
              <a:rPr lang="tr-TR" sz="3400" dirty="0" err="1"/>
              <a:t>göre</a:t>
            </a:r>
            <a:r>
              <a:rPr lang="tr-TR" sz="3400" dirty="0"/>
              <a:t> </a:t>
            </a:r>
            <a:r>
              <a:rPr lang="tr-TR" sz="3400" dirty="0" err="1"/>
              <a:t>üstün</a:t>
            </a:r>
            <a:r>
              <a:rPr lang="tr-TR" sz="3400" dirty="0"/>
              <a:t> performans </a:t>
            </a:r>
            <a:r>
              <a:rPr lang="tr-TR" sz="3400" dirty="0" err="1"/>
              <a:t>göstermiştir</a:t>
            </a:r>
            <a:r>
              <a:rPr lang="tr-TR" sz="3400" dirty="0"/>
              <a:t>. Fakat sarmalama metodu algoritmaları filtre metodu algoritmalarıyla </a:t>
            </a:r>
            <a:r>
              <a:rPr lang="tr-TR" sz="3400" dirty="0" err="1"/>
              <a:t>karşılaştırıldığında</a:t>
            </a:r>
            <a:r>
              <a:rPr lang="tr-TR" sz="3400" dirty="0"/>
              <a:t> hesaplama bakımından </a:t>
            </a:r>
            <a:r>
              <a:rPr lang="tr-TR" sz="3400" dirty="0" err="1"/>
              <a:t>çok</a:t>
            </a:r>
            <a:r>
              <a:rPr lang="tr-TR" sz="3400" dirty="0"/>
              <a:t> daha zahmetlidir. </a:t>
            </a:r>
          </a:p>
          <a:p>
            <a:pPr marL="0" indent="0">
              <a:buNone/>
            </a:pPr>
            <a:endParaRPr lang="tr-TR" dirty="0"/>
          </a:p>
          <a:p>
            <a:endParaRPr lang="tr-TR" dirty="0"/>
          </a:p>
          <a:p>
            <a:endParaRPr lang="tr-TR" dirty="0"/>
          </a:p>
        </p:txBody>
      </p:sp>
    </p:spTree>
    <p:extLst>
      <p:ext uri="{BB962C8B-B14F-4D97-AF65-F5344CB8AC3E}">
        <p14:creationId xmlns:p14="http://schemas.microsoft.com/office/powerpoint/2010/main" val="349098842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97C7AB-3F05-5345-970D-A7386FAD0CF5}"/>
              </a:ext>
            </a:extLst>
          </p:cNvPr>
          <p:cNvSpPr>
            <a:spLocks noGrp="1"/>
          </p:cNvSpPr>
          <p:nvPr>
            <p:ph type="title"/>
          </p:nvPr>
        </p:nvSpPr>
        <p:spPr>
          <a:xfrm>
            <a:off x="838200" y="365125"/>
            <a:ext cx="5965371" cy="560161"/>
          </a:xfrm>
        </p:spPr>
        <p:txBody>
          <a:bodyPr>
            <a:normAutofit fontScale="90000"/>
          </a:bodyPr>
          <a:lstStyle/>
          <a:p>
            <a:r>
              <a:rPr lang="tr-TR" dirty="0">
                <a:solidFill>
                  <a:srgbClr val="FF0000"/>
                </a:solidFill>
              </a:rPr>
              <a:t>Öz Nitelik Seçme Yöntemleri</a:t>
            </a:r>
          </a:p>
        </p:txBody>
      </p:sp>
      <p:sp>
        <p:nvSpPr>
          <p:cNvPr id="3" name="İçerik Yer Tutucusu 2">
            <a:extLst>
              <a:ext uri="{FF2B5EF4-FFF2-40B4-BE49-F238E27FC236}">
                <a16:creationId xmlns:a16="http://schemas.microsoft.com/office/drawing/2014/main" id="{23AE3011-A2B0-204A-900D-EC5683AB052D}"/>
              </a:ext>
            </a:extLst>
          </p:cNvPr>
          <p:cNvSpPr>
            <a:spLocks noGrp="1"/>
          </p:cNvSpPr>
          <p:nvPr>
            <p:ph idx="1"/>
          </p:nvPr>
        </p:nvSpPr>
        <p:spPr>
          <a:xfrm>
            <a:off x="838200" y="925286"/>
            <a:ext cx="10515600" cy="5251677"/>
          </a:xfrm>
        </p:spPr>
        <p:txBody>
          <a:bodyPr>
            <a:normAutofit/>
          </a:bodyPr>
          <a:lstStyle/>
          <a:p>
            <a:r>
              <a:rPr lang="tr-TR" b="1" dirty="0"/>
              <a:t>3.1. Sıfırıncı-Norm </a:t>
            </a:r>
            <a:r>
              <a:rPr lang="tr-TR" b="1" dirty="0" err="1"/>
              <a:t>Öznitelik</a:t>
            </a:r>
            <a:r>
              <a:rPr lang="tr-TR" b="1" dirty="0"/>
              <a:t> </a:t>
            </a:r>
            <a:r>
              <a:rPr lang="tr-TR" b="1" dirty="0" err="1"/>
              <a:t>Seçimi</a:t>
            </a:r>
            <a:r>
              <a:rPr lang="tr-TR" b="1" dirty="0"/>
              <a:t> (Zero Norm </a:t>
            </a:r>
            <a:r>
              <a:rPr lang="tr-TR" b="1" dirty="0" err="1"/>
              <a:t>Feature</a:t>
            </a:r>
            <a:r>
              <a:rPr lang="tr-TR" b="1" dirty="0"/>
              <a:t> </a:t>
            </a:r>
            <a:r>
              <a:rPr lang="tr-TR" b="1" dirty="0" err="1"/>
              <a:t>Selection</a:t>
            </a:r>
            <a:r>
              <a:rPr lang="tr-TR" b="1" dirty="0"/>
              <a:t> – L0) </a:t>
            </a:r>
            <a:endParaRPr lang="tr-TR" dirty="0"/>
          </a:p>
          <a:p>
            <a:pPr marL="0" indent="0">
              <a:buNone/>
            </a:pPr>
            <a:endParaRPr lang="tr-TR" b="1" dirty="0"/>
          </a:p>
          <a:p>
            <a:pPr marL="0" indent="0">
              <a:buNone/>
            </a:pPr>
            <a:endParaRPr lang="tr-TR" dirty="0"/>
          </a:p>
          <a:p>
            <a:r>
              <a:rPr lang="tr-TR" dirty="0" err="1"/>
              <a:t>biçiminde</a:t>
            </a:r>
            <a:r>
              <a:rPr lang="tr-TR" dirty="0"/>
              <a:t> yapılabilir. Burada </a:t>
            </a:r>
            <a:r>
              <a:rPr lang="tr-TR" i="1" dirty="0"/>
              <a:t>p ={</a:t>
            </a:r>
            <a:r>
              <a:rPr lang="tr-TR" dirty="0"/>
              <a:t>1, 2} ve istenilen </a:t>
            </a:r>
            <a:r>
              <a:rPr lang="tr-TR" dirty="0" err="1"/>
              <a:t>öznitelik</a:t>
            </a:r>
            <a:r>
              <a:rPr lang="tr-TR" dirty="0"/>
              <a:t> sayısı </a:t>
            </a:r>
            <a:r>
              <a:rPr lang="tr-TR" i="1" dirty="0"/>
              <a:t>r </a:t>
            </a:r>
            <a:r>
              <a:rPr lang="tr-TR" dirty="0"/>
              <a:t>’</a:t>
            </a:r>
            <a:r>
              <a:rPr lang="tr-TR" dirty="0" err="1"/>
              <a:t>dir</a:t>
            </a:r>
            <a:r>
              <a:rPr lang="tr-TR" dirty="0"/>
              <a:t>. l2 - </a:t>
            </a:r>
            <a:r>
              <a:rPr lang="tr-TR" i="1" dirty="0"/>
              <a:t>AROM </a:t>
            </a:r>
            <a:r>
              <a:rPr lang="tr-TR" dirty="0"/>
              <a:t>veya l1 - </a:t>
            </a:r>
            <a:r>
              <a:rPr lang="tr-TR" i="1" dirty="0"/>
              <a:t>AROM </a:t>
            </a:r>
            <a:r>
              <a:rPr lang="tr-TR" dirty="0"/>
              <a:t>metotları kullanılarak sıfırıncı-norm minimize edilerek ve ||w||0 &lt;= </a:t>
            </a:r>
            <a:r>
              <a:rPr lang="tr-TR" i="1" dirty="0"/>
              <a:t>r </a:t>
            </a:r>
            <a:r>
              <a:rPr lang="tr-TR" dirty="0" err="1"/>
              <a:t>kısıtı</a:t>
            </a:r>
            <a:r>
              <a:rPr lang="tr-TR" dirty="0"/>
              <a:t> ile </a:t>
            </a:r>
            <a:r>
              <a:rPr lang="tr-TR" dirty="0" err="1"/>
              <a:t>karşılaşıldığı</a:t>
            </a:r>
            <a:r>
              <a:rPr lang="tr-TR" dirty="0"/>
              <a:t> zaman </a:t>
            </a:r>
          </a:p>
          <a:p>
            <a:r>
              <a:rPr lang="tr-TR" dirty="0"/>
              <a:t>adım adım </a:t>
            </a:r>
            <a:r>
              <a:rPr lang="tr-TR" dirty="0" err="1"/>
              <a:t>minimizasyon</a:t>
            </a:r>
            <a:r>
              <a:rPr lang="tr-TR" dirty="0"/>
              <a:t> durdurulmak suretiyle, bu metot </a:t>
            </a:r>
            <a:r>
              <a:rPr lang="tr-TR" dirty="0" err="1"/>
              <a:t>yaklaşık</a:t>
            </a:r>
            <a:r>
              <a:rPr lang="tr-TR" dirty="0"/>
              <a:t> olarak yapılabilir. Herhangi biri </a:t>
            </a:r>
            <a:r>
              <a:rPr lang="tr-TR" b="1" i="1" dirty="0"/>
              <a:t>w </a:t>
            </a:r>
            <a:r>
              <a:rPr lang="tr-TR" b="1" dirty="0"/>
              <a:t>‘</a:t>
            </a:r>
            <a:r>
              <a:rPr lang="tr-TR" dirty="0" err="1"/>
              <a:t>nun</a:t>
            </a:r>
            <a:r>
              <a:rPr lang="tr-TR" dirty="0"/>
              <a:t> sıfırdan farklı elemanları olan </a:t>
            </a:r>
            <a:r>
              <a:rPr lang="tr-TR" dirty="0" err="1"/>
              <a:t>öznitelikler</a:t>
            </a:r>
            <a:r>
              <a:rPr lang="tr-TR" dirty="0"/>
              <a:t> üzerindeki p-norm </a:t>
            </a:r>
            <a:r>
              <a:rPr lang="tr-TR" dirty="0" err="1"/>
              <a:t>sınıflayıcısını</a:t>
            </a:r>
            <a:r>
              <a:rPr lang="tr-TR" dirty="0"/>
              <a:t> eğitebilir. Bu durumda ,</a:t>
            </a:r>
            <a:r>
              <a:rPr lang="tr-TR" dirty="0" err="1"/>
              <a:t>sınıflayıcının</a:t>
            </a:r>
            <a:r>
              <a:rPr lang="tr-TR" dirty="0"/>
              <a:t> kaç tane özniteliği </a:t>
            </a:r>
            <a:r>
              <a:rPr lang="tr-TR" dirty="0" err="1"/>
              <a:t>kullanacağını</a:t>
            </a:r>
            <a:r>
              <a:rPr lang="tr-TR" dirty="0"/>
              <a:t> dikte eden </a:t>
            </a:r>
            <a:r>
              <a:rPr lang="tr-TR" i="1" dirty="0"/>
              <a:t>r </a:t>
            </a:r>
            <a:r>
              <a:rPr lang="tr-TR" dirty="0"/>
              <a:t>parametreyi </a:t>
            </a:r>
            <a:r>
              <a:rPr lang="tr-TR" dirty="0" err="1"/>
              <a:t>seçmekte</a:t>
            </a:r>
            <a:r>
              <a:rPr lang="tr-TR" dirty="0"/>
              <a:t> </a:t>
            </a:r>
            <a:r>
              <a:rPr lang="tr-TR" dirty="0" err="1"/>
              <a:t>kişi</a:t>
            </a:r>
            <a:r>
              <a:rPr lang="tr-TR" dirty="0"/>
              <a:t> </a:t>
            </a:r>
            <a:r>
              <a:rPr lang="tr-TR" dirty="0" err="1"/>
              <a:t>özgürdür</a:t>
            </a:r>
            <a:r>
              <a:rPr lang="tr-TR" dirty="0"/>
              <a:t>. </a:t>
            </a:r>
          </a:p>
          <a:p>
            <a:endParaRPr lang="tr-TR" dirty="0"/>
          </a:p>
          <a:p>
            <a:endParaRPr lang="tr-TR" dirty="0"/>
          </a:p>
        </p:txBody>
      </p:sp>
      <p:pic>
        <p:nvPicPr>
          <p:cNvPr id="5" name="Resim 4">
            <a:extLst>
              <a:ext uri="{FF2B5EF4-FFF2-40B4-BE49-F238E27FC236}">
                <a16:creationId xmlns:a16="http://schemas.microsoft.com/office/drawing/2014/main" id="{ABA15703-B52C-9F4D-B201-8D1747DF1115}"/>
              </a:ext>
            </a:extLst>
          </p:cNvPr>
          <p:cNvPicPr>
            <a:picLocks noChangeAspect="1"/>
          </p:cNvPicPr>
          <p:nvPr/>
        </p:nvPicPr>
        <p:blipFill>
          <a:blip r:embed="rId2"/>
          <a:stretch>
            <a:fillRect/>
          </a:stretch>
        </p:blipFill>
        <p:spPr>
          <a:xfrm>
            <a:off x="1061356" y="1414614"/>
            <a:ext cx="7409982" cy="1167016"/>
          </a:xfrm>
          <a:prstGeom prst="rect">
            <a:avLst/>
          </a:prstGeom>
        </p:spPr>
      </p:pic>
    </p:spTree>
    <p:extLst>
      <p:ext uri="{BB962C8B-B14F-4D97-AF65-F5344CB8AC3E}">
        <p14:creationId xmlns:p14="http://schemas.microsoft.com/office/powerpoint/2010/main" val="234683710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84C1296-9503-B840-B6A4-7D029FE6E533}"/>
              </a:ext>
            </a:extLst>
          </p:cNvPr>
          <p:cNvSpPr>
            <a:spLocks noGrp="1"/>
          </p:cNvSpPr>
          <p:nvPr>
            <p:ph idx="1"/>
          </p:nvPr>
        </p:nvSpPr>
        <p:spPr>
          <a:xfrm>
            <a:off x="468086" y="359229"/>
            <a:ext cx="11506200" cy="6183085"/>
          </a:xfrm>
        </p:spPr>
        <p:txBody>
          <a:bodyPr/>
          <a:lstStyle/>
          <a:p>
            <a:endParaRPr lang="tr-TR" b="1" dirty="0"/>
          </a:p>
          <a:p>
            <a:endParaRPr lang="tr-TR" b="1" dirty="0"/>
          </a:p>
          <a:p>
            <a:r>
              <a:rPr lang="tr-TR" b="1" dirty="0"/>
              <a:t>3.2. Yinelemeli </a:t>
            </a:r>
            <a:r>
              <a:rPr lang="tr-TR" b="1" dirty="0" err="1"/>
              <a:t>Öznitelik</a:t>
            </a:r>
            <a:r>
              <a:rPr lang="tr-TR" b="1" dirty="0"/>
              <a:t> Elemesi (</a:t>
            </a:r>
            <a:r>
              <a:rPr lang="tr-TR" b="1" dirty="0" err="1"/>
              <a:t>Recursıve</a:t>
            </a:r>
            <a:r>
              <a:rPr lang="tr-TR" b="1" dirty="0"/>
              <a:t> </a:t>
            </a:r>
            <a:r>
              <a:rPr lang="tr-TR" b="1" dirty="0" err="1"/>
              <a:t>Feature</a:t>
            </a:r>
            <a:r>
              <a:rPr lang="tr-TR" b="1" dirty="0"/>
              <a:t> </a:t>
            </a:r>
            <a:r>
              <a:rPr lang="tr-TR" b="1" dirty="0" err="1"/>
              <a:t>Elımination</a:t>
            </a:r>
            <a:r>
              <a:rPr lang="tr-TR" b="1" dirty="0"/>
              <a:t> - RFE) </a:t>
            </a:r>
            <a:endParaRPr lang="tr-TR" dirty="0"/>
          </a:p>
          <a:p>
            <a:r>
              <a:rPr lang="tr-TR" dirty="0"/>
              <a:t>RFE </a:t>
            </a:r>
            <a:r>
              <a:rPr lang="tr-TR" dirty="0" err="1"/>
              <a:t>öznitelik</a:t>
            </a:r>
            <a:r>
              <a:rPr lang="tr-TR" dirty="0"/>
              <a:t> </a:t>
            </a:r>
            <a:r>
              <a:rPr lang="tr-TR" dirty="0" err="1"/>
              <a:t>seçim</a:t>
            </a:r>
            <a:r>
              <a:rPr lang="tr-TR" dirty="0"/>
              <a:t> algoritması [16], sonuncu karar kuralında yalnızca </a:t>
            </a:r>
            <a:r>
              <a:rPr lang="tr-TR" i="1" dirty="0"/>
              <a:t>r </a:t>
            </a:r>
            <a:r>
              <a:rPr lang="tr-TR" dirty="0"/>
              <a:t> </a:t>
            </a:r>
            <a:r>
              <a:rPr lang="tr-TR" i="1" dirty="0"/>
              <a:t>n </a:t>
            </a:r>
            <a:r>
              <a:rPr lang="tr-TR" dirty="0"/>
              <a:t>girdi boyutlarını </a:t>
            </a:r>
            <a:r>
              <a:rPr lang="tr-TR" dirty="0" err="1"/>
              <a:t>sağlanması</a:t>
            </a:r>
            <a:r>
              <a:rPr lang="tr-TR" dirty="0"/>
              <a:t> </a:t>
            </a:r>
            <a:r>
              <a:rPr lang="tr-TR" dirty="0" err="1"/>
              <a:t>için</a:t>
            </a:r>
            <a:r>
              <a:rPr lang="tr-TR" dirty="0"/>
              <a:t>, en iyi </a:t>
            </a:r>
            <a:r>
              <a:rPr lang="tr-TR" dirty="0" err="1"/>
              <a:t>altküme</a:t>
            </a:r>
            <a:r>
              <a:rPr lang="tr-TR" dirty="0"/>
              <a:t> </a:t>
            </a:r>
            <a:r>
              <a:rPr lang="tr-TR" i="1" dirty="0"/>
              <a:t>r</a:t>
            </a:r>
            <a:r>
              <a:rPr lang="tr-TR" dirty="0"/>
              <a:t>‘yi bulmaya </a:t>
            </a:r>
            <a:r>
              <a:rPr lang="tr-TR" dirty="0" err="1"/>
              <a:t>çalışmaktadır</a:t>
            </a:r>
            <a:r>
              <a:rPr lang="tr-TR" dirty="0"/>
              <a:t>. Algoritma, sınıf ayrımının en </a:t>
            </a:r>
            <a:r>
              <a:rPr lang="tr-TR" dirty="0" err="1"/>
              <a:t>büyük</a:t>
            </a:r>
            <a:r>
              <a:rPr lang="tr-TR" dirty="0"/>
              <a:t> sınırına (</a:t>
            </a:r>
            <a:r>
              <a:rPr lang="tr-TR" dirty="0" err="1"/>
              <a:t>marjin</a:t>
            </a:r>
            <a:r>
              <a:rPr lang="tr-TR" dirty="0"/>
              <a:t>) yol </a:t>
            </a:r>
            <a:r>
              <a:rPr lang="tr-TR" dirty="0" err="1"/>
              <a:t>açan</a:t>
            </a:r>
            <a:r>
              <a:rPr lang="tr-TR" dirty="0"/>
              <a:t> </a:t>
            </a:r>
            <a:r>
              <a:rPr lang="tr-TR" i="1" dirty="0"/>
              <a:t>r </a:t>
            </a:r>
            <a:r>
              <a:rPr lang="tr-TR" dirty="0" err="1"/>
              <a:t>özniteliği</a:t>
            </a:r>
            <a:r>
              <a:rPr lang="tr-TR" dirty="0"/>
              <a:t> </a:t>
            </a:r>
            <a:r>
              <a:rPr lang="tr-TR" dirty="0" err="1"/>
              <a:t>seçmeye</a:t>
            </a:r>
            <a:r>
              <a:rPr lang="tr-TR" dirty="0"/>
              <a:t> </a:t>
            </a:r>
            <a:r>
              <a:rPr lang="tr-TR" dirty="0" err="1"/>
              <a:t>çalışarak</a:t>
            </a:r>
            <a:r>
              <a:rPr lang="tr-TR" dirty="0"/>
              <a:t>, bir SVM (</a:t>
            </a:r>
            <a:r>
              <a:rPr lang="tr-TR" dirty="0" err="1"/>
              <a:t>Support</a:t>
            </a:r>
            <a:r>
              <a:rPr lang="tr-TR" dirty="0"/>
              <a:t> V </a:t>
            </a:r>
            <a:r>
              <a:rPr lang="tr-TR" dirty="0" err="1"/>
              <a:t>ector</a:t>
            </a:r>
            <a:r>
              <a:rPr lang="tr-TR" dirty="0"/>
              <a:t> </a:t>
            </a:r>
            <a:r>
              <a:rPr lang="tr-TR" dirty="0" err="1"/>
              <a:t>Machines</a:t>
            </a:r>
            <a:r>
              <a:rPr lang="tr-TR" dirty="0"/>
              <a:t>-Destek V </a:t>
            </a:r>
            <a:r>
              <a:rPr lang="tr-TR" dirty="0" err="1"/>
              <a:t>ektör</a:t>
            </a:r>
            <a:r>
              <a:rPr lang="tr-TR" dirty="0"/>
              <a:t> Makineleri) </a:t>
            </a:r>
            <a:r>
              <a:rPr lang="tr-TR" dirty="0" err="1"/>
              <a:t>sınıflayıcısının</a:t>
            </a:r>
            <a:r>
              <a:rPr lang="tr-TR" dirty="0"/>
              <a:t> kullanımını </a:t>
            </a:r>
            <a:r>
              <a:rPr lang="tr-TR" dirty="0" err="1"/>
              <a:t>işletmektedir</a:t>
            </a:r>
            <a:r>
              <a:rPr lang="tr-TR" dirty="0"/>
              <a:t>. Bu </a:t>
            </a:r>
            <a:r>
              <a:rPr lang="tr-TR" dirty="0" err="1"/>
              <a:t>tümleşik</a:t>
            </a:r>
            <a:r>
              <a:rPr lang="tr-TR" dirty="0"/>
              <a:t> problem, </a:t>
            </a:r>
            <a:r>
              <a:rPr lang="tr-TR" dirty="0" err="1"/>
              <a:t>marjini</a:t>
            </a:r>
            <a:r>
              <a:rPr lang="tr-TR" dirty="0"/>
              <a:t> sadece </a:t>
            </a:r>
            <a:r>
              <a:rPr lang="tr-TR" i="1" dirty="0"/>
              <a:t>r </a:t>
            </a:r>
            <a:r>
              <a:rPr lang="tr-TR" dirty="0"/>
              <a:t>girdi boyutu kalıncaya kadar en </a:t>
            </a:r>
            <a:r>
              <a:rPr lang="tr-TR" dirty="0" err="1"/>
              <a:t>düşüğe</a:t>
            </a:r>
            <a:r>
              <a:rPr lang="tr-TR" dirty="0"/>
              <a:t> indiren girdi boyutunu </a:t>
            </a:r>
            <a:r>
              <a:rPr lang="tr-TR" dirty="0" err="1"/>
              <a:t>çıkararak</a:t>
            </a:r>
            <a:r>
              <a:rPr lang="tr-TR" dirty="0"/>
              <a:t>, </a:t>
            </a:r>
            <a:r>
              <a:rPr lang="tr-TR" dirty="0" err="1"/>
              <a:t>eğitimin</a:t>
            </a:r>
            <a:r>
              <a:rPr lang="tr-TR" dirty="0"/>
              <a:t> her </a:t>
            </a:r>
            <a:r>
              <a:rPr lang="tr-TR" dirty="0" err="1"/>
              <a:t>iterasyonundaki</a:t>
            </a:r>
            <a:r>
              <a:rPr lang="tr-TR" dirty="0"/>
              <a:t> </a:t>
            </a:r>
            <a:r>
              <a:rPr lang="tr-TR" dirty="0" err="1"/>
              <a:t>Greedy</a:t>
            </a:r>
            <a:r>
              <a:rPr lang="tr-TR" dirty="0"/>
              <a:t> </a:t>
            </a:r>
            <a:r>
              <a:rPr lang="tr-TR" dirty="0" err="1"/>
              <a:t>Fashion’da</a:t>
            </a:r>
            <a:r>
              <a:rPr lang="tr-TR" dirty="0"/>
              <a:t> </a:t>
            </a:r>
            <a:r>
              <a:rPr lang="tr-TR" dirty="0" err="1"/>
              <a:t>çözülmektedir</a:t>
            </a:r>
            <a:r>
              <a:rPr lang="tr-TR" dirty="0"/>
              <a:t> (Bu geriye </a:t>
            </a:r>
            <a:r>
              <a:rPr lang="tr-TR" dirty="0" err="1"/>
              <a:t>dönük</a:t>
            </a:r>
            <a:r>
              <a:rPr lang="tr-TR" dirty="0"/>
              <a:t> </a:t>
            </a:r>
            <a:r>
              <a:rPr lang="tr-TR" dirty="0" err="1"/>
              <a:t>seçim</a:t>
            </a:r>
            <a:r>
              <a:rPr lang="tr-TR" dirty="0"/>
              <a:t> olarak bilinir) </a:t>
            </a:r>
          </a:p>
          <a:p>
            <a:pPr marL="0" indent="0">
              <a:buNone/>
            </a:pPr>
            <a:endParaRPr lang="tr-TR" dirty="0"/>
          </a:p>
        </p:txBody>
      </p:sp>
    </p:spTree>
    <p:extLst>
      <p:ext uri="{BB962C8B-B14F-4D97-AF65-F5344CB8AC3E}">
        <p14:creationId xmlns:p14="http://schemas.microsoft.com/office/powerpoint/2010/main" val="1405285106"/>
      </p:ext>
    </p:extLst>
  </p:cSld>
  <p:clrMapOvr>
    <a:masterClrMapping/>
  </p:clrMapOvr>
  <p:transition spd="slow">
    <p:push dir="u"/>
  </p:transition>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4806</Words>
  <Application>Microsoft Macintosh PowerPoint</Application>
  <PresentationFormat>Geniş ekran</PresentationFormat>
  <Paragraphs>106</Paragraphs>
  <Slides>29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29</vt:i4>
      </vt:variant>
    </vt:vector>
  </HeadingPairs>
  <TitlesOfParts>
    <vt:vector size="33" baseType="lpstr">
      <vt:lpstr>Arial</vt:lpstr>
      <vt:lpstr>Calibri</vt:lpstr>
      <vt:lpstr>Calibri Light</vt:lpstr>
      <vt:lpstr>Office Teması</vt:lpstr>
      <vt:lpstr>Akıllı Kontrol Sistemleri</vt:lpstr>
      <vt:lpstr>Makalenin araştırma konusu</vt:lpstr>
      <vt:lpstr>Yüz ifadelerinin önemi</vt:lpstr>
      <vt:lpstr>Yüz özniteliklerinin seçilmesi</vt:lpstr>
      <vt:lpstr>Gabor Filtresi (Gabor Filter)</vt:lpstr>
      <vt:lpstr>Gabor Filtre Bankası</vt:lpstr>
      <vt:lpstr>Öz Nitelik Seçme</vt:lpstr>
      <vt:lpstr>Öz Nitelik Seçme Yöntemleri</vt:lpstr>
      <vt:lpstr>PowerPoint Sunusu</vt:lpstr>
      <vt:lpstr>PowerPoint Sunusu</vt:lpstr>
      <vt:lpstr>PowerPoint Sunusu</vt:lpstr>
      <vt:lpstr>Yüz İfade Veri Seti (Facial Expressions Database)  </vt:lpstr>
      <vt:lpstr>24 x 24 piksel haline indirgenen resimlerden biri :</vt:lpstr>
      <vt:lpstr>PowerPoint Sunusu</vt:lpstr>
      <vt:lpstr>4.2. Öznitelik Seçme Yaklaşımları (Feature Selection Approaches)  </vt:lpstr>
      <vt:lpstr>PowerPoint Sunusu</vt:lpstr>
      <vt:lpstr>PowerPoint Sunusu</vt:lpstr>
      <vt:lpstr>Yüz İfade Sınıflandırması (Facial Expression Classification)  </vt:lpstr>
      <vt:lpstr>PowerPoint Sunusu</vt:lpstr>
      <vt:lpstr>PowerPoint Sunusu</vt:lpstr>
      <vt:lpstr>SONUÇLAR  </vt:lpstr>
      <vt:lpstr>Makalede bahsi geçen bazı kavramlar ve açıklamaları</vt:lpstr>
      <vt:lpstr>PowerPoint Sunusu</vt:lpstr>
      <vt:lpstr>Destek Vektör Makinesi Nedir?</vt:lpstr>
      <vt:lpstr>PowerPoint Sunusu</vt:lpstr>
      <vt:lpstr>Uygulama Alanları</vt:lpstr>
      <vt:lpstr>One vs one</vt:lpstr>
      <vt:lpstr>Öğrencinin yorumu:</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Akıllı Kontrol Sistemleri</dc:title>
  <dc:creator>BERK BARIS KARA</dc:creator>
  <cp:lastModifiedBy>BERK BARIS KARA</cp:lastModifiedBy>
  <cp:revision>16</cp:revision>
  <dcterms:created xsi:type="dcterms:W3CDTF">2021-08-05T05:44:29Z</dcterms:created>
  <dcterms:modified xsi:type="dcterms:W3CDTF">2021-08-06T12:17:35Z</dcterms:modified>
</cp:coreProperties>
</file>