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70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75AF-83AE-AF11-5631-5F0866034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EA22-A458-3B16-279E-AAB2C2F55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198F-6799-2B51-2B2C-7DC45352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306F-8802-9749-3096-B66C627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4664F-FF1D-18A7-2FE2-1F933778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D375-95B9-399C-45CF-1B439C2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BF22F-EE4E-957D-A93A-F25D14498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A4808-32C8-EFF8-AA44-1AFFF2E8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A23D0-D5F1-8276-5A35-B76799BE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DBC3-1385-3A5C-366C-8922135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82BF6-1B7F-7B3B-A755-04FF6245C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589B-2E21-10DC-9C61-72FEBD3B3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E37D-7AA5-7AB6-54A9-266FF448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47E4-3A91-C55B-7A41-3F10208F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D31CB-88F1-38AF-81C0-C5560B94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4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6565-A284-40E1-6FDD-46D55002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F9CF-D060-B8A0-B5B0-70A202013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C2D6-92D3-F0EE-89B2-13934CB4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A08D-CD1F-E4E8-7534-CE7A00577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DA0E-1215-ACAD-45A1-54F3CC5F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5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35D2-4F89-DC29-6119-BE3D0846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95CF-F9FD-45E4-C1B4-FC8CF306D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CAE68-FBAB-CD63-F174-9F19E539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28D4-76F1-BDD8-C78B-A497A407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03866-A4BB-2EE7-2BC9-DF3BC2C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7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C7F5-9865-C143-9AC3-2207FE26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F736C-557E-396B-508E-49C3FAF16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11246-3D4F-0730-F744-44AABEF48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33E31-FC15-BB3E-0753-226812DE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7AAEA-F996-1762-EE10-01535A2E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709C4-DB34-D763-47B6-117DC6EBE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7CF4-1CB6-02C3-6383-9D642A99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C27DB-B0BE-287D-AF32-70CB1CEC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9CA4E-D7B1-A61B-52E9-E723031CA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ED84D-E436-906D-8D29-48817516E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37583-3FD2-1E7E-7B97-BF9639294B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D8A05-0064-0F76-98D9-14905CD5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6A5BF-B56C-9567-29ED-9A877AB37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41E28-DEA2-1BA5-ACC4-2F2DCC18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E403-F0E3-45A6-BC5C-81FE2A07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A404A-6719-FBBB-B392-E96D353E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D5683-C7AB-B94D-0B6D-0B8C317C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2D05A-DBCD-7999-DF65-E4024AD3D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9086E-2601-967B-EE4F-4799CE66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9A19-9DA6-1654-70C0-3CB1D231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C1EC1-C682-7144-B435-494AB81D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3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C1AE-4270-ACE6-6787-E90D24EA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46B7-F4F1-CB2A-ECD3-44D59BE9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9A41C-E85D-605C-EAF9-778C75B46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A3B8A-C633-41A3-4C5E-35A18395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1F7A7-CE05-DA32-58E1-CC75BB141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A3CB1-41D3-B21F-24C8-7068EDE7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394-0657-748F-0F71-1A36538A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5A2DF-2BF6-1B72-EBAA-95882B760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172-71C0-6F3B-2C2B-0177C4A22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8F0C4-0C57-DD5C-76CF-0D21860F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D2A7C-4B65-65C5-9244-61B4E86E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C7F97-2897-8AFE-52FB-04D4CAC46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65DD94-ED82-A917-F15B-45E5DABB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1BA90-4C57-C9D9-0470-1B0959C8C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471D8-2B53-817D-4F2A-67D536452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5189C-ACD0-8F4A-A94B-0CA6B6F2D71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7DED-E7A9-3626-B828-82531C960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8E473-73F6-765F-0217-4111A254F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53B65-180B-304C-B22F-2EB5D0960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7C47-DF95-D0E3-6D29-DF4379A95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Türkiye Enerji </a:t>
            </a:r>
            <a:r>
              <a:rPr lang="en-US" dirty="0" err="1"/>
              <a:t>İstatistikleri</a:t>
            </a:r>
            <a:br>
              <a:rPr lang="en-US" dirty="0"/>
            </a:br>
            <a:r>
              <a:rPr lang="en-US" dirty="0"/>
              <a:t>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E7E77-CC6E-37BE-1BCA-958515648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8408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Barış Sanlı</a:t>
            </a:r>
          </a:p>
          <a:p>
            <a:r>
              <a:rPr lang="en-US" dirty="0"/>
              <a:t>(Veri </a:t>
            </a:r>
            <a:r>
              <a:rPr lang="en-US" dirty="0" err="1"/>
              <a:t>Kaynağı</a:t>
            </a:r>
            <a:r>
              <a:rPr lang="en-US" dirty="0"/>
              <a:t>: Energy Institute Statistical Review)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>
                <a:solidFill>
                  <a:srgbClr val="C00000"/>
                </a:solidFill>
              </a:rPr>
              <a:t>Not: </a:t>
            </a:r>
            <a:r>
              <a:rPr lang="en-US" sz="1800" dirty="0" err="1">
                <a:solidFill>
                  <a:srgbClr val="C00000"/>
                </a:solidFill>
              </a:rPr>
              <a:t>EnergyInst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Verilerinde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Yenilenebilir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 err="1">
                <a:solidFill>
                  <a:srgbClr val="C00000"/>
                </a:solidFill>
              </a:rPr>
              <a:t>ve</a:t>
            </a:r>
            <a:r>
              <a:rPr lang="en-US" sz="1800" dirty="0">
                <a:solidFill>
                  <a:srgbClr val="C00000"/>
                </a:solidFill>
              </a:rPr>
              <a:t> Hidro </a:t>
            </a:r>
            <a:r>
              <a:rPr lang="en-US" sz="1800" dirty="0" err="1">
                <a:solidFill>
                  <a:srgbClr val="C00000"/>
                </a:solidFill>
              </a:rPr>
              <a:t>ayrıdır</a:t>
            </a:r>
            <a:r>
              <a:rPr lang="en-US" sz="1800" dirty="0">
                <a:solidFill>
                  <a:srgbClr val="C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809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9CA7-9B32-45A2-F642-56392969D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and chart with numbers&#10;&#10;AI-generated content may be incorrect.">
            <a:extLst>
              <a:ext uri="{FF2B5EF4-FFF2-40B4-BE49-F238E27FC236}">
                <a16:creationId xmlns:a16="http://schemas.microsoft.com/office/drawing/2014/main" id="{3EA18C7D-9677-A044-0F0E-CB91CF4E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50B2B-B594-23B2-403D-D03321B91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B161CD99-6D83-1FA2-3616-48AFC9D6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7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56FA8-C96C-7103-C797-53A65CE3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B296207-78BC-F67D-9369-C8A70E0E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19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BABC8-D14B-8B33-19F8-AC9CF74C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dot&#10;&#10;AI-generated content may be incorrect.">
            <a:extLst>
              <a:ext uri="{FF2B5EF4-FFF2-40B4-BE49-F238E27FC236}">
                <a16:creationId xmlns:a16="http://schemas.microsoft.com/office/drawing/2014/main" id="{A1EB9EEF-4642-9F47-6D4C-96B91920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7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3CC0-32F2-1D40-C1A7-01740FCF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red line and blue line&#10;&#10;AI-generated content may be incorrect.">
            <a:extLst>
              <a:ext uri="{FF2B5EF4-FFF2-40B4-BE49-F238E27FC236}">
                <a16:creationId xmlns:a16="http://schemas.microsoft.com/office/drawing/2014/main" id="{EE710C52-E131-B887-8671-FE35DCD1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1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EE38-CD65-324D-7772-15005D5BC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C6B5D-9BE9-86D8-A2C9-DDF0D46E377D}"/>
              </a:ext>
            </a:extLst>
          </p:cNvPr>
          <p:cNvSpPr txBox="1"/>
          <p:nvPr/>
        </p:nvSpPr>
        <p:spPr>
          <a:xfrm>
            <a:off x="766119" y="271849"/>
            <a:ext cx="3197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Veri </a:t>
            </a:r>
            <a:r>
              <a:rPr lang="en-US" sz="4000" dirty="0" err="1"/>
              <a:t>Kullanımı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B7C24-73AD-E815-74D9-1EDAFF03C2CE}"/>
              </a:ext>
            </a:extLst>
          </p:cNvPr>
          <p:cNvSpPr txBox="1"/>
          <p:nvPr/>
        </p:nvSpPr>
        <p:spPr>
          <a:xfrm>
            <a:off x="1207358" y="1289392"/>
            <a:ext cx="9777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www.energyinst.org</a:t>
            </a:r>
            <a:r>
              <a:rPr lang="en-US" dirty="0"/>
              <a:t>/statistical-review/resources-and-data-downloads</a:t>
            </a:r>
          </a:p>
        </p:txBody>
      </p:sp>
      <p:pic>
        <p:nvPicPr>
          <p:cNvPr id="6" name="Picture 5" descr="A screenshot of a data list&#10;&#10;AI-generated content may be incorrect.">
            <a:extLst>
              <a:ext uri="{FF2B5EF4-FFF2-40B4-BE49-F238E27FC236}">
                <a16:creationId xmlns:a16="http://schemas.microsoft.com/office/drawing/2014/main" id="{37010ACB-CDBA-724D-C48C-2A8FA0AE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45" y="1787611"/>
            <a:ext cx="7772400" cy="4546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EB5930-37A8-24CF-8FBF-C3035E3EA681}"/>
              </a:ext>
            </a:extLst>
          </p:cNvPr>
          <p:cNvSpPr/>
          <p:nvPr/>
        </p:nvSpPr>
        <p:spPr>
          <a:xfrm>
            <a:off x="2038865" y="2310714"/>
            <a:ext cx="7611762" cy="494270"/>
          </a:xfrm>
          <a:prstGeom prst="rect">
            <a:avLst/>
          </a:prstGeom>
          <a:noFill/>
          <a:ln w="5715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1257727-A90D-9665-284E-FB642D5C00EE}"/>
              </a:ext>
            </a:extLst>
          </p:cNvPr>
          <p:cNvSpPr/>
          <p:nvPr/>
        </p:nvSpPr>
        <p:spPr>
          <a:xfrm>
            <a:off x="879733" y="2187146"/>
            <a:ext cx="963312" cy="74140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4C6F0-0F6E-D92E-E2F0-20567390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CF47D-8861-5133-21D1-C95040D17787}"/>
              </a:ext>
            </a:extLst>
          </p:cNvPr>
          <p:cNvSpPr txBox="1"/>
          <p:nvPr/>
        </p:nvSpPr>
        <p:spPr>
          <a:xfrm>
            <a:off x="766119" y="271849"/>
            <a:ext cx="3006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Jupyter Kodu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804435-0CCF-ECC6-0D8B-CC4C857A9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66" y="979735"/>
            <a:ext cx="7772400" cy="579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2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19C1F-F907-5172-7B06-6819BFA01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ED468-E7B4-D1C9-CBBB-022862BDE55D}"/>
              </a:ext>
            </a:extLst>
          </p:cNvPr>
          <p:cNvSpPr txBox="1"/>
          <p:nvPr/>
        </p:nvSpPr>
        <p:spPr>
          <a:xfrm>
            <a:off x="1421027" y="1285103"/>
            <a:ext cx="81676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Barış Sanlı</a:t>
            </a:r>
          </a:p>
          <a:p>
            <a:r>
              <a:rPr lang="en-US" sz="6600" dirty="0" err="1"/>
              <a:t>barissanli.com</a:t>
            </a:r>
            <a:endParaRPr lang="en-US" sz="6600" dirty="0"/>
          </a:p>
          <a:p>
            <a:r>
              <a:rPr lang="en-US" sz="6600" dirty="0" err="1"/>
              <a:t>github.com</a:t>
            </a:r>
            <a:r>
              <a:rPr lang="en-US" sz="6600" dirty="0"/>
              <a:t>/</a:t>
            </a:r>
            <a:r>
              <a:rPr lang="en-US" sz="6600" dirty="0" err="1"/>
              <a:t>barissanli</a:t>
            </a:r>
            <a:endParaRPr lang="en-US" sz="6600" dirty="0"/>
          </a:p>
          <a:p>
            <a:r>
              <a:rPr lang="en-US" sz="6600" dirty="0" err="1"/>
              <a:t>x.com</a:t>
            </a:r>
            <a:r>
              <a:rPr lang="en-US" sz="6600" dirty="0"/>
              <a:t>/</a:t>
            </a:r>
            <a:r>
              <a:rPr lang="en-US" sz="6600" dirty="0" err="1"/>
              <a:t>barissanli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0955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7A7DC-90D0-6E5D-5881-0311CA7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İçindekiler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C6AF-3F0A-2795-FF1F-AB4F6CD5F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Birincil</a:t>
            </a:r>
            <a:r>
              <a:rPr lang="en-US" dirty="0"/>
              <a:t> Enerji – EJ</a:t>
            </a:r>
          </a:p>
          <a:p>
            <a:r>
              <a:rPr lang="en-US" dirty="0" err="1"/>
              <a:t>Birincil</a:t>
            </a:r>
            <a:r>
              <a:rPr lang="en-US" dirty="0"/>
              <a:t> </a:t>
            </a:r>
            <a:r>
              <a:rPr lang="en-US" dirty="0" err="1"/>
              <a:t>Enerji’deki</a:t>
            </a:r>
            <a:r>
              <a:rPr lang="en-US" dirty="0"/>
              <a:t> </a:t>
            </a:r>
            <a:r>
              <a:rPr lang="en-US" dirty="0" err="1"/>
              <a:t>Oranlar</a:t>
            </a:r>
            <a:r>
              <a:rPr lang="en-US" dirty="0"/>
              <a:t> - %</a:t>
            </a:r>
          </a:p>
          <a:p>
            <a:r>
              <a:rPr lang="en-US" dirty="0" err="1"/>
              <a:t>Toplam</a:t>
            </a:r>
            <a:r>
              <a:rPr lang="en-US" dirty="0"/>
              <a:t> Enerji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/>
              <a:t>Petrol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/>
              <a:t>Gaz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/>
              <a:t>Kömür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Tüketimi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 err="1"/>
              <a:t>Güneş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/>
              <a:t>Rüzgar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/>
              <a:t>Hidro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endParaRPr lang="en-US" dirty="0"/>
          </a:p>
          <a:p>
            <a:r>
              <a:rPr lang="en-US" dirty="0" err="1"/>
              <a:t>Yenilenebilir</a:t>
            </a:r>
            <a:r>
              <a:rPr lang="en-US" dirty="0"/>
              <a:t> </a:t>
            </a:r>
            <a:r>
              <a:rPr lang="en-US" dirty="0" err="1"/>
              <a:t>Toplam</a:t>
            </a:r>
            <a:r>
              <a:rPr lang="en-US" dirty="0"/>
              <a:t> Enerji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 (Hidro </a:t>
            </a:r>
            <a:r>
              <a:rPr lang="en-US" dirty="0" err="1"/>
              <a:t>Hariç</a:t>
            </a:r>
            <a:r>
              <a:rPr lang="en-US" dirty="0"/>
              <a:t>)</a:t>
            </a:r>
          </a:p>
          <a:p>
            <a:r>
              <a:rPr lang="en-US" dirty="0" err="1"/>
              <a:t>Yenilenebilir</a:t>
            </a:r>
            <a:r>
              <a:rPr lang="en-US" dirty="0"/>
              <a:t> </a:t>
            </a:r>
            <a:r>
              <a:rPr lang="en-US" dirty="0" err="1"/>
              <a:t>Elektrik</a:t>
            </a:r>
            <a:r>
              <a:rPr lang="en-US" dirty="0"/>
              <a:t> </a:t>
            </a:r>
            <a:r>
              <a:rPr lang="en-US" dirty="0" err="1"/>
              <a:t>Üretimi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 (Hidro </a:t>
            </a:r>
            <a:r>
              <a:rPr lang="en-US" dirty="0" err="1"/>
              <a:t>Hariç</a:t>
            </a:r>
            <a:r>
              <a:rPr lang="en-US" dirty="0"/>
              <a:t>)</a:t>
            </a:r>
          </a:p>
          <a:p>
            <a:r>
              <a:rPr lang="en-US" dirty="0"/>
              <a:t>Veri </a:t>
            </a:r>
            <a:r>
              <a:rPr lang="en-US" dirty="0" err="1"/>
              <a:t>Kaynağı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Kodlama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63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26B7E-8F7D-43D0-47AC-D3CDB0673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growth in different colors&#10;&#10;AI-generated content may be incorrect.">
            <a:extLst>
              <a:ext uri="{FF2B5EF4-FFF2-40B4-BE49-F238E27FC236}">
                <a16:creationId xmlns:a16="http://schemas.microsoft.com/office/drawing/2014/main" id="{B2F1A487-1291-5F37-9A96-F2F34158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8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2B329-957E-0CCF-8DAF-5030785B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the number of people in different colors&#10;&#10;AI-generated content may be incorrect.">
            <a:extLst>
              <a:ext uri="{FF2B5EF4-FFF2-40B4-BE49-F238E27FC236}">
                <a16:creationId xmlns:a16="http://schemas.microsoft.com/office/drawing/2014/main" id="{A6F51083-1267-54E8-84D7-29FDEBCF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9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6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a red dot&#10;&#10;AI-generated content may be incorrect.">
            <a:extLst>
              <a:ext uri="{FF2B5EF4-FFF2-40B4-BE49-F238E27FC236}">
                <a16:creationId xmlns:a16="http://schemas.microsoft.com/office/drawing/2014/main" id="{5F21D807-D4E5-1CB9-DF3A-CEC3FA24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9820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4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3AB0-4E90-6602-C1B8-65E9E94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00101793-50BB-59B5-9B66-CD81404B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02"/>
            <a:ext cx="12192000" cy="60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0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CBDB5A3A-B82C-8515-AE82-894E8B8B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0449"/>
            <a:ext cx="12177263" cy="604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12ACD-AF80-28AB-029B-82758363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9CE74B65-D362-490A-0EF7-D0A8839A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0448"/>
            <a:ext cx="12183552" cy="60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4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BDC7-2BAF-4B96-265B-C8D723DF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1E2E1A1C-2B74-9EF1-7C08-AC56FDED7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0448"/>
            <a:ext cx="12162398" cy="604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3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134</Words>
  <Application>Microsoft Macintosh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Türkiye Enerji İstatistikleri 2024</vt:lpstr>
      <vt:lpstr>İçindekiler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Barış Sanlı</dc:creator>
  <cp:lastModifiedBy>Barış Sanlı</cp:lastModifiedBy>
  <cp:revision>6</cp:revision>
  <dcterms:created xsi:type="dcterms:W3CDTF">2025-07-08T17:37:18Z</dcterms:created>
  <dcterms:modified xsi:type="dcterms:W3CDTF">2025-07-08T18:24:15Z</dcterms:modified>
</cp:coreProperties>
</file>