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regular r:id="rId17"/>
    </p:embeddedFont>
    <p:embeddedFont>
      <p:font typeface="Canva Sans Bold"/>
      <p:regular r:id="rId18"/>
    </p:embeddedFont>
    <p:embeddedFont>
      <p:font typeface="Futura Display"/>
      <p:regular r:id="rId19"/>
    </p:embeddedFont>
    <p:embeddedFont>
      <p:font typeface="Lexend Deca"/>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102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Handling Process:</a:t>
            </a:r>
          </a:p>
          <a:p>
            <a:endParaRPr lang="en-US"/>
          </a:p>
          <a:p>
            <a:r>
              <a:rPr lang="en-US"/>
              <a:t>1. Data Collection:</a:t>
            </a:r>
          </a:p>
          <a:p>
            <a:r>
              <a:rPr lang="en-US"/>
              <a:t>    a. Used a dataset of biomedical voice measurements from 31 people, with 23 diagnosed with Parkinson's disease and 8 healthy individuals.</a:t>
            </a:r>
          </a:p>
          <a:p>
            <a:r>
              <a:rPr lang="en-US"/>
              <a:t>    b. Each row in the dataset represents one of 195 voice recordings, containing 23 voice-related features.</a:t>
            </a:r>
          </a:p>
          <a:p>
            <a:endParaRPr lang="en-US"/>
          </a:p>
          <a:p>
            <a:r>
              <a:rPr lang="en-US"/>
              <a:t>2. Data Preprocessing:</a:t>
            </a:r>
          </a:p>
          <a:p>
            <a:endParaRPr lang="en-US"/>
          </a:p>
          <a:p>
            <a:r>
              <a:rPr lang="en-US"/>
              <a:t>    a. Utilized SAS Enterprise Guide for data preprocessing.</a:t>
            </a:r>
          </a:p>
          <a:p>
            <a:r>
              <a:rPr lang="en-US"/>
              <a:t>    b. The voice measurements were standardized to ensure consistency across samples.</a:t>
            </a:r>
          </a:p>
          <a:p>
            <a:endParaRPr lang="en-US"/>
          </a:p>
          <a:p>
            <a:r>
              <a:rPr lang="en-US"/>
              <a:t>3. Feature Selection:</a:t>
            </a:r>
          </a:p>
          <a:p>
            <a:endParaRPr lang="en-US"/>
          </a:p>
          <a:p>
            <a:r>
              <a:rPr lang="en-US"/>
              <a:t>    a. Employed the SAS variable selection component to identify the most relevant features for classification.</a:t>
            </a:r>
          </a:p>
          <a:p>
            <a:r>
              <a:rPr lang="en-US"/>
              <a:t>    b. Unrelated variables were set as "rejected," removing them from the model inputs, though they remained in the dataset for reference.</a:t>
            </a:r>
          </a:p>
          <a:p>
            <a:endParaRPr lang="en-US"/>
          </a:p>
          <a:p>
            <a:r>
              <a:rPr lang="en-US"/>
              <a:t>4. Data Partitioning:</a:t>
            </a:r>
          </a:p>
          <a:p>
            <a:endParaRPr lang="en-US"/>
          </a:p>
          <a:p>
            <a:r>
              <a:rPr lang="en-US"/>
              <a:t>    a. Partitioned the dataset into training (65%) and testing (35%) subsets to validate model performance.</a:t>
            </a:r>
          </a:p>
          <a:p>
            <a:r>
              <a:rPr lang="en-US"/>
              <a:t>    b. Ensured the training and testing sets were mutually exclusive, reducing bias and enhancing generalizability.</a:t>
            </a:r>
          </a:p>
          <a:p>
            <a:endParaRPr lang="en-US"/>
          </a:p>
          <a:p>
            <a:r>
              <a:rPr lang="en-US"/>
              <a:t>5. Model Training and Tuning:</a:t>
            </a:r>
          </a:p>
          <a:p>
            <a:endParaRPr lang="en-US"/>
          </a:p>
          <a:p>
            <a:r>
              <a:rPr lang="en-US"/>
              <a:t>    a. Implemented four classification models (Neural Networks, DMNeural, Regression, and Decision Trees) using SAS Enterprise Miner.</a:t>
            </a:r>
          </a:p>
          <a:p>
            <a:r>
              <a:rPr lang="en-US"/>
              <a:t>    b. Tuned each model’s parameters to optimize performance (e.g., adjusting the number of neurons in the Neural Network).</a:t>
            </a:r>
          </a:p>
          <a:p>
            <a:endParaRPr lang="en-US"/>
          </a:p>
          <a:p>
            <a:r>
              <a:rPr lang="en-US"/>
              <a:t>6. Model Evaluation:</a:t>
            </a:r>
          </a:p>
          <a:p>
            <a:endParaRPr lang="en-US"/>
          </a:p>
          <a:p>
            <a:r>
              <a:rPr lang="en-US"/>
              <a:t>    a. Used SAS model comparison tools to evaluate classifiers based on accuracy, ROC curve, and cumulative lift scores.</a:t>
            </a:r>
          </a:p>
          <a:p>
            <a:r>
              <a:rPr lang="en-US"/>
              <a:t>    b. Analyzed model performance in both the training and testing phases to assess generalizability.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0"/>
          </a:blip>
          <a:stretch>
            <a:fillRect/>
          </a:stretch>
        </p:blipFill>
        <p:spPr>
          <a:xfrm>
            <a:off x="-2285506" y="-4771437"/>
            <a:ext cx="22859012" cy="17585432"/>
          </a:xfrm>
          <a:prstGeom prst="rect">
            <a:avLst/>
          </a:prstGeom>
        </p:spPr>
      </p:pic>
      <p:grpSp>
        <p:nvGrpSpPr>
          <p:cNvPr id="3" name="Group 3"/>
          <p:cNvGrpSpPr/>
          <p:nvPr/>
        </p:nvGrpSpPr>
        <p:grpSpPr>
          <a:xfrm>
            <a:off x="1028700" y="3572517"/>
            <a:ext cx="16230600" cy="3609353"/>
            <a:chOff x="0" y="0"/>
            <a:chExt cx="3655013" cy="812800"/>
          </a:xfrm>
        </p:grpSpPr>
        <p:sp>
          <p:nvSpPr>
            <p:cNvPr id="4" name="Freeform 4"/>
            <p:cNvSpPr/>
            <p:nvPr/>
          </p:nvSpPr>
          <p:spPr>
            <a:xfrm>
              <a:off x="0" y="0"/>
              <a:ext cx="3655013" cy="812800"/>
            </a:xfrm>
            <a:custGeom>
              <a:avLst/>
              <a:gdLst/>
              <a:ahLst/>
              <a:cxnLst/>
              <a:rect l="l" t="t" r="r" b="b"/>
              <a:pathLst>
                <a:path w="3655013" h="812800">
                  <a:moveTo>
                    <a:pt x="24327" y="0"/>
                  </a:moveTo>
                  <a:lnTo>
                    <a:pt x="3630686" y="0"/>
                  </a:lnTo>
                  <a:cubicBezTo>
                    <a:pt x="3644121" y="0"/>
                    <a:pt x="3655013" y="10891"/>
                    <a:pt x="3655013" y="24327"/>
                  </a:cubicBezTo>
                  <a:lnTo>
                    <a:pt x="3655013" y="788473"/>
                  </a:lnTo>
                  <a:cubicBezTo>
                    <a:pt x="3655013" y="801909"/>
                    <a:pt x="3644121" y="812800"/>
                    <a:pt x="3630686" y="812800"/>
                  </a:cubicBezTo>
                  <a:lnTo>
                    <a:pt x="24327" y="812800"/>
                  </a:lnTo>
                  <a:cubicBezTo>
                    <a:pt x="10891" y="812800"/>
                    <a:pt x="0" y="801909"/>
                    <a:pt x="0" y="788473"/>
                  </a:cubicBezTo>
                  <a:lnTo>
                    <a:pt x="0" y="24327"/>
                  </a:lnTo>
                  <a:cubicBezTo>
                    <a:pt x="0" y="10891"/>
                    <a:pt x="10891" y="0"/>
                    <a:pt x="24327" y="0"/>
                  </a:cubicBezTo>
                  <a:close/>
                </a:path>
              </a:pathLst>
            </a:custGeom>
            <a:solidFill>
              <a:srgbClr val="31356E"/>
            </a:solidFill>
          </p:spPr>
        </p:sp>
        <p:sp>
          <p:nvSpPr>
            <p:cNvPr id="5" name="TextBox 5"/>
            <p:cNvSpPr txBox="1"/>
            <p:nvPr/>
          </p:nvSpPr>
          <p:spPr>
            <a:xfrm>
              <a:off x="0" y="-38100"/>
              <a:ext cx="3655013"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2563" y="4043923"/>
            <a:ext cx="14982874" cy="2390318"/>
          </a:xfrm>
          <a:prstGeom prst="rect">
            <a:avLst/>
          </a:prstGeom>
        </p:spPr>
        <p:txBody>
          <a:bodyPr lIns="0" tIns="0" rIns="0" bIns="0" rtlCol="0" anchor="t">
            <a:spAutoFit/>
          </a:bodyPr>
          <a:lstStyle/>
          <a:p>
            <a:pPr algn="ctr">
              <a:lnSpc>
                <a:spcPts val="19450"/>
              </a:lnSpc>
            </a:pPr>
            <a:r>
              <a:rPr lang="en-US" sz="13893">
                <a:solidFill>
                  <a:srgbClr val="FFFFFF"/>
                </a:solidFill>
                <a:latin typeface="Futura Display"/>
                <a:ea typeface="Futura Display"/>
                <a:cs typeface="Futura Display"/>
                <a:sym typeface="Futura Display"/>
              </a:rPr>
              <a:t>CLASSIFICATION METHOD</a:t>
            </a:r>
          </a:p>
        </p:txBody>
      </p:sp>
      <p:sp>
        <p:nvSpPr>
          <p:cNvPr id="7" name="TextBox 7"/>
          <p:cNvSpPr txBox="1"/>
          <p:nvPr/>
        </p:nvSpPr>
        <p:spPr>
          <a:xfrm>
            <a:off x="4640405" y="7416985"/>
            <a:ext cx="9007190" cy="2243375"/>
          </a:xfrm>
          <a:prstGeom prst="rect">
            <a:avLst/>
          </a:prstGeom>
        </p:spPr>
        <p:txBody>
          <a:bodyPr lIns="0" tIns="0" rIns="0" bIns="0" rtlCol="0" anchor="t">
            <a:spAutoFit/>
          </a:bodyPr>
          <a:lstStyle/>
          <a:p>
            <a:pPr algn="ctr">
              <a:lnSpc>
                <a:spcPts val="6028"/>
              </a:lnSpc>
            </a:pPr>
            <a:r>
              <a:rPr lang="en-US" sz="4306">
                <a:solidFill>
                  <a:srgbClr val="31356E"/>
                </a:solidFill>
                <a:latin typeface="Lexend Deca"/>
                <a:ea typeface="Lexend Deca"/>
                <a:cs typeface="Lexend Deca"/>
                <a:sym typeface="Lexend Deca"/>
              </a:rPr>
              <a:t>WITH A RESEARCH PAPER ON:</a:t>
            </a:r>
          </a:p>
          <a:p>
            <a:pPr algn="ctr">
              <a:lnSpc>
                <a:spcPts val="3919"/>
              </a:lnSpc>
            </a:pPr>
            <a:r>
              <a:rPr lang="en-US" sz="2799">
                <a:solidFill>
                  <a:srgbClr val="31356E"/>
                </a:solidFill>
                <a:latin typeface="Lexend Deca"/>
                <a:ea typeface="Lexend Deca"/>
                <a:cs typeface="Lexend Deca"/>
                <a:sym typeface="Lexend Deca"/>
              </a:rPr>
              <a:t>COMPARISON OF MULTIPLE CLASSIFICATION METHODS FOR DIAGNOSIS OF PARKINSON DISEASE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4227350" y="4660916"/>
            <a:ext cx="12572941" cy="1297082"/>
          </a:xfrm>
          <a:prstGeom prst="rect">
            <a:avLst/>
          </a:prstGeom>
        </p:spPr>
        <p:txBody>
          <a:bodyPr lIns="0" tIns="0" rIns="0" bIns="0" rtlCol="0" anchor="t">
            <a:spAutoFit/>
          </a:bodyPr>
          <a:lstStyle/>
          <a:p>
            <a:pPr algn="ctr">
              <a:lnSpc>
                <a:spcPts val="9753"/>
              </a:lnSpc>
            </a:pPr>
            <a:r>
              <a:rPr lang="en-US" sz="9201">
                <a:solidFill>
                  <a:srgbClr val="FFFFFF"/>
                </a:solidFill>
                <a:latin typeface="Futura Display"/>
                <a:ea typeface="Futura Display"/>
                <a:cs typeface="Futura Display"/>
                <a:sym typeface="Futura Display"/>
              </a:rPr>
              <a:t>APPLICATION RESULTS</a:t>
            </a:r>
          </a:p>
        </p:txBody>
      </p:sp>
      <p:pic>
        <p:nvPicPr>
          <p:cNvPr id="3" name="Picture 3"/>
          <p:cNvPicPr>
            <a:picLocks noChangeAspect="1"/>
          </p:cNvPicPr>
          <p:nvPr/>
        </p:nvPicPr>
        <p:blipFill>
          <a:blip r:embed="rId2"/>
          <a:stretch>
            <a:fillRect/>
          </a:stretch>
        </p:blipFill>
        <p:spPr>
          <a:xfrm>
            <a:off x="-996764" y="513874"/>
            <a:ext cx="9264014" cy="92592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97732"/>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4 MODELS</a:t>
            </a:r>
          </a:p>
        </p:txBody>
      </p:sp>
      <p:grpSp>
        <p:nvGrpSpPr>
          <p:cNvPr id="6" name="Group 6"/>
          <p:cNvGrpSpPr/>
          <p:nvPr/>
        </p:nvGrpSpPr>
        <p:grpSpPr>
          <a:xfrm>
            <a:off x="9336977" y="3647710"/>
            <a:ext cx="5025590" cy="502559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8BBA"/>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568551" y="4725702"/>
            <a:ext cx="5209945" cy="520994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8BBA"/>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01015" y="3647710"/>
            <a:ext cx="5025590" cy="50255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8BBA"/>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5745732" y="5466343"/>
            <a:ext cx="2855582" cy="464560"/>
          </a:xfrm>
          <a:prstGeom prst="rect">
            <a:avLst/>
          </a:prstGeom>
        </p:spPr>
        <p:txBody>
          <a:bodyPr lIns="0" tIns="0" rIns="0" bIns="0" rtlCol="0" anchor="t">
            <a:spAutoFit/>
          </a:bodyPr>
          <a:lstStyle/>
          <a:p>
            <a:pPr algn="ctr">
              <a:lnSpc>
                <a:spcPts val="3720"/>
              </a:lnSpc>
            </a:pPr>
            <a:r>
              <a:rPr lang="en-US" sz="3206">
                <a:solidFill>
                  <a:srgbClr val="FFFFFF"/>
                </a:solidFill>
                <a:latin typeface="Lexend Deca"/>
                <a:ea typeface="Lexend Deca"/>
                <a:cs typeface="Lexend Deca"/>
                <a:sym typeface="Lexend Deca"/>
              </a:rPr>
              <a:t>DMNEURAL</a:t>
            </a:r>
          </a:p>
        </p:txBody>
      </p:sp>
      <p:grpSp>
        <p:nvGrpSpPr>
          <p:cNvPr id="16" name="Group 16"/>
          <p:cNvGrpSpPr/>
          <p:nvPr/>
        </p:nvGrpSpPr>
        <p:grpSpPr>
          <a:xfrm>
            <a:off x="13451963" y="4725702"/>
            <a:ext cx="5072160" cy="5072160"/>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8BBA"/>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434978" y="4309367"/>
            <a:ext cx="2557664" cy="842196"/>
          </a:xfrm>
          <a:prstGeom prst="rect">
            <a:avLst/>
          </a:prstGeom>
        </p:spPr>
        <p:txBody>
          <a:bodyPr lIns="0" tIns="0" rIns="0" bIns="0" rtlCol="0" anchor="t">
            <a:spAutoFit/>
          </a:bodyPr>
          <a:lstStyle/>
          <a:p>
            <a:pPr algn="ctr">
              <a:lnSpc>
                <a:spcPts val="3331"/>
              </a:lnSpc>
            </a:pPr>
            <a:r>
              <a:rPr lang="en-US" sz="2872">
                <a:solidFill>
                  <a:srgbClr val="FFFFFF"/>
                </a:solidFill>
                <a:latin typeface="Lexend Deca"/>
                <a:ea typeface="Lexend Deca"/>
                <a:cs typeface="Lexend Deca"/>
                <a:sym typeface="Lexend Deca"/>
              </a:rPr>
              <a:t>NEURAL NETWORK</a:t>
            </a:r>
          </a:p>
        </p:txBody>
      </p:sp>
      <p:sp>
        <p:nvSpPr>
          <p:cNvPr id="20" name="TextBox 20"/>
          <p:cNvSpPr txBox="1"/>
          <p:nvPr/>
        </p:nvSpPr>
        <p:spPr>
          <a:xfrm>
            <a:off x="10577665" y="4156555"/>
            <a:ext cx="2544215" cy="837717"/>
          </a:xfrm>
          <a:prstGeom prst="rect">
            <a:avLst/>
          </a:prstGeom>
        </p:spPr>
        <p:txBody>
          <a:bodyPr lIns="0" tIns="0" rIns="0" bIns="0" rtlCol="0" anchor="t">
            <a:spAutoFit/>
          </a:bodyPr>
          <a:lstStyle/>
          <a:p>
            <a:pPr algn="ctr">
              <a:lnSpc>
                <a:spcPts val="3314"/>
              </a:lnSpc>
            </a:pPr>
            <a:r>
              <a:rPr lang="en-US" sz="2857">
                <a:solidFill>
                  <a:srgbClr val="FFFFFF"/>
                </a:solidFill>
                <a:latin typeface="Lexend Deca"/>
                <a:ea typeface="Lexend Deca"/>
                <a:cs typeface="Lexend Deca"/>
                <a:sym typeface="Lexend Deca"/>
              </a:rPr>
              <a:t>LOGISTICS REGRESSION</a:t>
            </a:r>
          </a:p>
        </p:txBody>
      </p:sp>
      <p:sp>
        <p:nvSpPr>
          <p:cNvPr id="21" name="TextBox 21"/>
          <p:cNvSpPr txBox="1"/>
          <p:nvPr/>
        </p:nvSpPr>
        <p:spPr>
          <a:xfrm>
            <a:off x="14817888" y="5161088"/>
            <a:ext cx="2340310" cy="769816"/>
          </a:xfrm>
          <a:prstGeom prst="rect">
            <a:avLst/>
          </a:prstGeom>
        </p:spPr>
        <p:txBody>
          <a:bodyPr lIns="0" tIns="0" rIns="0" bIns="0" rtlCol="0" anchor="t">
            <a:spAutoFit/>
          </a:bodyPr>
          <a:lstStyle/>
          <a:p>
            <a:pPr algn="ctr">
              <a:lnSpc>
                <a:spcPts val="3048"/>
              </a:lnSpc>
            </a:pPr>
            <a:r>
              <a:rPr lang="en-US" sz="2628">
                <a:solidFill>
                  <a:srgbClr val="FFFFFF"/>
                </a:solidFill>
                <a:latin typeface="Lexend Deca"/>
                <a:ea typeface="Lexend Deca"/>
                <a:cs typeface="Lexend Deca"/>
                <a:sym typeface="Lexend Deca"/>
              </a:rPr>
              <a:t>DECISION TREE  </a:t>
            </a:r>
          </a:p>
        </p:txBody>
      </p:sp>
      <p:sp>
        <p:nvSpPr>
          <p:cNvPr id="22" name="TextBox 22"/>
          <p:cNvSpPr txBox="1"/>
          <p:nvPr/>
        </p:nvSpPr>
        <p:spPr>
          <a:xfrm>
            <a:off x="996691" y="5478060"/>
            <a:ext cx="3434239" cy="2211805"/>
          </a:xfrm>
          <a:prstGeom prst="rect">
            <a:avLst/>
          </a:prstGeom>
        </p:spPr>
        <p:txBody>
          <a:bodyPr lIns="0" tIns="0" rIns="0" bIns="0" rtlCol="0" anchor="t">
            <a:spAutoFit/>
          </a:bodyPr>
          <a:lstStyle/>
          <a:p>
            <a:pPr algn="ctr">
              <a:lnSpc>
                <a:spcPts val="3556"/>
              </a:lnSpc>
              <a:spcBef>
                <a:spcPct val="0"/>
              </a:spcBef>
            </a:pPr>
            <a:r>
              <a:rPr lang="en-US" sz="2540">
                <a:solidFill>
                  <a:srgbClr val="FFFFFF"/>
                </a:solidFill>
                <a:latin typeface="Canva Sans"/>
                <a:ea typeface="Canva Sans"/>
                <a:cs typeface="Canva Sans"/>
                <a:sym typeface="Canva Sans"/>
              </a:rPr>
              <a:t>Think of this as a model that mimics how our brain works, learning from data to recognize patterns.</a:t>
            </a:r>
          </a:p>
        </p:txBody>
      </p:sp>
      <p:sp>
        <p:nvSpPr>
          <p:cNvPr id="23" name="TextBox 23"/>
          <p:cNvSpPr txBox="1"/>
          <p:nvPr/>
        </p:nvSpPr>
        <p:spPr>
          <a:xfrm>
            <a:off x="5456404" y="6112880"/>
            <a:ext cx="3434239" cy="3103288"/>
          </a:xfrm>
          <a:prstGeom prst="rect">
            <a:avLst/>
          </a:prstGeom>
        </p:spPr>
        <p:txBody>
          <a:bodyPr lIns="0" tIns="0" rIns="0" bIns="0" rtlCol="0" anchor="t">
            <a:spAutoFit/>
          </a:bodyPr>
          <a:lstStyle/>
          <a:p>
            <a:pPr algn="ctr">
              <a:lnSpc>
                <a:spcPts val="3556"/>
              </a:lnSpc>
              <a:spcBef>
                <a:spcPct val="0"/>
              </a:spcBef>
            </a:pPr>
            <a:r>
              <a:rPr lang="en-US" sz="2540">
                <a:solidFill>
                  <a:srgbClr val="FFFFFF"/>
                </a:solidFill>
                <a:latin typeface="Canva Sans"/>
                <a:ea typeface="Canva Sans"/>
                <a:cs typeface="Canva Sans"/>
                <a:sym typeface="Canva Sans"/>
              </a:rPr>
              <a:t>Simplifies the data first by focusing only on the most important parts, then uses a neural network to learn from this simplified data.</a:t>
            </a:r>
          </a:p>
        </p:txBody>
      </p:sp>
      <p:sp>
        <p:nvSpPr>
          <p:cNvPr id="24" name="TextBox 24"/>
          <p:cNvSpPr txBox="1"/>
          <p:nvPr/>
        </p:nvSpPr>
        <p:spPr>
          <a:xfrm>
            <a:off x="10132653" y="5103938"/>
            <a:ext cx="3434239" cy="3103288"/>
          </a:xfrm>
          <a:prstGeom prst="rect">
            <a:avLst/>
          </a:prstGeom>
        </p:spPr>
        <p:txBody>
          <a:bodyPr lIns="0" tIns="0" rIns="0" bIns="0" rtlCol="0" anchor="t">
            <a:spAutoFit/>
          </a:bodyPr>
          <a:lstStyle/>
          <a:p>
            <a:pPr algn="ctr">
              <a:lnSpc>
                <a:spcPts val="3556"/>
              </a:lnSpc>
              <a:spcBef>
                <a:spcPct val="0"/>
              </a:spcBef>
            </a:pPr>
            <a:r>
              <a:rPr lang="en-US" sz="2540">
                <a:solidFill>
                  <a:srgbClr val="FFFFFF"/>
                </a:solidFill>
                <a:latin typeface="Canva Sans"/>
                <a:ea typeface="Canva Sans"/>
                <a:cs typeface="Canva Sans"/>
                <a:sym typeface="Canva Sans"/>
              </a:rPr>
              <a:t> A yes-or-no prediction tool that estimates the likelihood of someone having Parkinson’s based on voice patterns.</a:t>
            </a:r>
          </a:p>
        </p:txBody>
      </p:sp>
      <p:sp>
        <p:nvSpPr>
          <p:cNvPr id="25" name="TextBox 25"/>
          <p:cNvSpPr txBox="1"/>
          <p:nvPr/>
        </p:nvSpPr>
        <p:spPr>
          <a:xfrm>
            <a:off x="14519498" y="6197071"/>
            <a:ext cx="2937091" cy="2937962"/>
          </a:xfrm>
          <a:prstGeom prst="rect">
            <a:avLst/>
          </a:prstGeom>
        </p:spPr>
        <p:txBody>
          <a:bodyPr lIns="0" tIns="0" rIns="0" bIns="0" rtlCol="0" anchor="t">
            <a:spAutoFit/>
          </a:bodyPr>
          <a:lstStyle/>
          <a:p>
            <a:pPr algn="ctr">
              <a:lnSpc>
                <a:spcPts val="3938"/>
              </a:lnSpc>
              <a:spcBef>
                <a:spcPct val="0"/>
              </a:spcBef>
            </a:pPr>
            <a:r>
              <a:rPr lang="en-US" sz="2813">
                <a:solidFill>
                  <a:srgbClr val="FFFFFF"/>
                </a:solidFill>
                <a:latin typeface="Canva Sans"/>
                <a:ea typeface="Canva Sans"/>
                <a:cs typeface="Canva Sans"/>
                <a:sym typeface="Canva Sans"/>
              </a:rPr>
              <a:t>Imagine a flowchart with yes-or-no questions that lead to different outcomes.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2638332" y="1028700"/>
            <a:ext cx="13011337" cy="2772583"/>
          </a:xfrm>
          <a:custGeom>
            <a:avLst/>
            <a:gdLst/>
            <a:ahLst/>
            <a:cxnLst/>
            <a:rect l="l" t="t" r="r" b="b"/>
            <a:pathLst>
              <a:path w="13011337" h="2772583">
                <a:moveTo>
                  <a:pt x="0" y="0"/>
                </a:moveTo>
                <a:lnTo>
                  <a:pt x="13011336" y="0"/>
                </a:lnTo>
                <a:lnTo>
                  <a:pt x="13011336" y="2772583"/>
                </a:lnTo>
                <a:lnTo>
                  <a:pt x="0" y="2772583"/>
                </a:lnTo>
                <a:lnTo>
                  <a:pt x="0" y="0"/>
                </a:lnTo>
                <a:close/>
              </a:path>
            </a:pathLst>
          </a:custGeom>
          <a:blipFill>
            <a:blip r:embed="rId2"/>
            <a:stretch>
              <a:fillRect/>
            </a:stretch>
          </a:blipFill>
        </p:spPr>
      </p:sp>
      <p:grpSp>
        <p:nvGrpSpPr>
          <p:cNvPr id="3" name="Group 3"/>
          <p:cNvGrpSpPr/>
          <p:nvPr/>
        </p:nvGrpSpPr>
        <p:grpSpPr>
          <a:xfrm>
            <a:off x="816226" y="4170921"/>
            <a:ext cx="16655548" cy="5280110"/>
            <a:chOff x="0" y="0"/>
            <a:chExt cx="3750708" cy="1189042"/>
          </a:xfrm>
        </p:grpSpPr>
        <p:sp>
          <p:nvSpPr>
            <p:cNvPr id="4" name="Freeform 4"/>
            <p:cNvSpPr/>
            <p:nvPr/>
          </p:nvSpPr>
          <p:spPr>
            <a:xfrm>
              <a:off x="0" y="0"/>
              <a:ext cx="3750708" cy="1189042"/>
            </a:xfrm>
            <a:custGeom>
              <a:avLst/>
              <a:gdLst/>
              <a:ahLst/>
              <a:cxnLst/>
              <a:rect l="l" t="t" r="r" b="b"/>
              <a:pathLst>
                <a:path w="3750708" h="1189042">
                  <a:moveTo>
                    <a:pt x="33467" y="0"/>
                  </a:moveTo>
                  <a:lnTo>
                    <a:pt x="3717241" y="0"/>
                  </a:lnTo>
                  <a:cubicBezTo>
                    <a:pt x="3726117" y="0"/>
                    <a:pt x="3734629" y="3526"/>
                    <a:pt x="3740905" y="9802"/>
                  </a:cubicBezTo>
                  <a:cubicBezTo>
                    <a:pt x="3747182" y="16079"/>
                    <a:pt x="3750708" y="24591"/>
                    <a:pt x="3750708" y="33467"/>
                  </a:cubicBezTo>
                  <a:lnTo>
                    <a:pt x="3750708" y="1155575"/>
                  </a:lnTo>
                  <a:cubicBezTo>
                    <a:pt x="3750708" y="1174058"/>
                    <a:pt x="3735724" y="1189042"/>
                    <a:pt x="3717241" y="1189042"/>
                  </a:cubicBezTo>
                  <a:lnTo>
                    <a:pt x="33467" y="1189042"/>
                  </a:lnTo>
                  <a:cubicBezTo>
                    <a:pt x="24591" y="1189042"/>
                    <a:pt x="16079" y="1185516"/>
                    <a:pt x="9802" y="1179240"/>
                  </a:cubicBezTo>
                  <a:cubicBezTo>
                    <a:pt x="3526" y="1172963"/>
                    <a:pt x="0" y="1164451"/>
                    <a:pt x="0" y="1155575"/>
                  </a:cubicBezTo>
                  <a:lnTo>
                    <a:pt x="0" y="33467"/>
                  </a:lnTo>
                  <a:cubicBezTo>
                    <a:pt x="0" y="24591"/>
                    <a:pt x="3526" y="16079"/>
                    <a:pt x="9802" y="9802"/>
                  </a:cubicBezTo>
                  <a:cubicBezTo>
                    <a:pt x="16079" y="3526"/>
                    <a:pt x="24591" y="0"/>
                    <a:pt x="33467" y="0"/>
                  </a:cubicBezTo>
                  <a:close/>
                </a:path>
              </a:pathLst>
            </a:custGeom>
            <a:solidFill>
              <a:srgbClr val="31356E"/>
            </a:solidFill>
          </p:spPr>
        </p:sp>
        <p:sp>
          <p:nvSpPr>
            <p:cNvPr id="5" name="TextBox 5"/>
            <p:cNvSpPr txBox="1"/>
            <p:nvPr/>
          </p:nvSpPr>
          <p:spPr>
            <a:xfrm>
              <a:off x="0" y="-38100"/>
              <a:ext cx="3750708" cy="1227142"/>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146480" y="4615196"/>
            <a:ext cx="15995040" cy="4334410"/>
          </a:xfrm>
          <a:prstGeom prst="rect">
            <a:avLst/>
          </a:prstGeom>
        </p:spPr>
        <p:txBody>
          <a:bodyPr lIns="0" tIns="0" rIns="0" bIns="0" rtlCol="0" anchor="t">
            <a:spAutoFit/>
          </a:bodyPr>
          <a:lstStyle/>
          <a:p>
            <a:pPr algn="ctr">
              <a:lnSpc>
                <a:spcPts val="4480"/>
              </a:lnSpc>
            </a:pPr>
            <a:r>
              <a:rPr lang="en-US" sz="3200" b="1">
                <a:solidFill>
                  <a:srgbClr val="FFFFFF"/>
                </a:solidFill>
                <a:latin typeface="Canva Sans Bold"/>
                <a:ea typeface="Canva Sans Bold"/>
                <a:cs typeface="Canva Sans Bold"/>
                <a:sym typeface="Canva Sans Bold"/>
              </a:rPr>
              <a:t>Neutral Network</a:t>
            </a:r>
            <a:r>
              <a:rPr lang="en-US" sz="3200">
                <a:solidFill>
                  <a:srgbClr val="FFFFFF"/>
                </a:solidFill>
                <a:latin typeface="Canva Sans"/>
                <a:ea typeface="Canva Sans"/>
                <a:cs typeface="Canva Sans"/>
                <a:sym typeface="Canva Sans"/>
              </a:rPr>
              <a:t>: Exceptional Performance in identifying Parkinson’s disease.</a:t>
            </a:r>
          </a:p>
          <a:p>
            <a:pPr algn="ctr">
              <a:lnSpc>
                <a:spcPts val="4480"/>
              </a:lnSpc>
            </a:pPr>
            <a:endParaRPr lang="en-US" sz="3200">
              <a:solidFill>
                <a:srgbClr val="FFFFFF"/>
              </a:solidFill>
              <a:latin typeface="Canva Sans"/>
              <a:ea typeface="Canva Sans"/>
              <a:cs typeface="Canva Sans"/>
              <a:sym typeface="Canva Sans"/>
            </a:endParaRPr>
          </a:p>
          <a:p>
            <a:pPr algn="ctr">
              <a:lnSpc>
                <a:spcPts val="4480"/>
              </a:lnSpc>
            </a:pPr>
            <a:r>
              <a:rPr lang="en-US" sz="3200" b="1">
                <a:solidFill>
                  <a:srgbClr val="FFFFFF"/>
                </a:solidFill>
                <a:latin typeface="Canva Sans Bold"/>
                <a:ea typeface="Canva Sans Bold"/>
                <a:cs typeface="Canva Sans Bold"/>
                <a:sym typeface="Canva Sans Bold"/>
              </a:rPr>
              <a:t>DMNeutral &amp; Decision Tree</a:t>
            </a:r>
            <a:r>
              <a:rPr lang="en-US" sz="3200">
                <a:solidFill>
                  <a:srgbClr val="FFFFFF"/>
                </a:solidFill>
                <a:latin typeface="Canva Sans"/>
                <a:ea typeface="Canva Sans"/>
                <a:cs typeface="Canva Sans"/>
                <a:sym typeface="Canva Sans"/>
              </a:rPr>
              <a:t>: Lowest amongst methods but still performed </a:t>
            </a:r>
          </a:p>
          <a:p>
            <a:pPr algn="ctr">
              <a:lnSpc>
                <a:spcPts val="4480"/>
              </a:lnSpc>
            </a:pPr>
            <a:r>
              <a:rPr lang="en-US" sz="3200">
                <a:solidFill>
                  <a:srgbClr val="FFFFFF"/>
                </a:solidFill>
                <a:latin typeface="Canva Sans"/>
                <a:ea typeface="Canva Sans"/>
                <a:cs typeface="Canva Sans"/>
                <a:sym typeface="Canva Sans"/>
              </a:rPr>
              <a:t>reasonably.</a:t>
            </a:r>
          </a:p>
          <a:p>
            <a:pPr algn="ctr">
              <a:lnSpc>
                <a:spcPts val="4480"/>
              </a:lnSpc>
            </a:pPr>
            <a:endParaRPr lang="en-US" sz="3200">
              <a:solidFill>
                <a:srgbClr val="FFFFFF"/>
              </a:solidFill>
              <a:latin typeface="Canva Sans"/>
              <a:ea typeface="Canva Sans"/>
              <a:cs typeface="Canva Sans"/>
              <a:sym typeface="Canva Sans"/>
            </a:endParaRPr>
          </a:p>
          <a:p>
            <a:pPr algn="ctr">
              <a:lnSpc>
                <a:spcPts val="4480"/>
              </a:lnSpc>
            </a:pPr>
            <a:r>
              <a:rPr lang="en-US" sz="3200" b="1">
                <a:solidFill>
                  <a:srgbClr val="FFFFFF"/>
                </a:solidFill>
                <a:latin typeface="Canva Sans Bold"/>
                <a:ea typeface="Canva Sans Bold"/>
                <a:cs typeface="Canva Sans Bold"/>
                <a:sym typeface="Canva Sans Bold"/>
              </a:rPr>
              <a:t>Regression</a:t>
            </a:r>
            <a:r>
              <a:rPr lang="en-US" sz="3200">
                <a:solidFill>
                  <a:srgbClr val="FFFFFF"/>
                </a:solidFill>
                <a:latin typeface="Canva Sans"/>
                <a:ea typeface="Canva Sans"/>
                <a:cs typeface="Canva Sans"/>
                <a:sym typeface="Canva Sans"/>
              </a:rPr>
              <a:t>:  Slightly Less effective compared to the network model.</a:t>
            </a:r>
          </a:p>
          <a:p>
            <a:pPr algn="ctr">
              <a:lnSpc>
                <a:spcPts val="8061"/>
              </a:lnSpc>
              <a:spcBef>
                <a:spcPct val="0"/>
              </a:spcBef>
            </a:pPr>
            <a:endParaRPr lang="en-US" sz="3200">
              <a:solidFill>
                <a:srgbClr val="FFFFFF"/>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1836456" y="1028700"/>
            <a:ext cx="14615088" cy="8714246"/>
          </a:xfrm>
          <a:custGeom>
            <a:avLst/>
            <a:gdLst/>
            <a:ahLst/>
            <a:cxnLst/>
            <a:rect l="l" t="t" r="r" b="b"/>
            <a:pathLst>
              <a:path w="14615088" h="8714246">
                <a:moveTo>
                  <a:pt x="0" y="0"/>
                </a:moveTo>
                <a:lnTo>
                  <a:pt x="14615088" y="0"/>
                </a:lnTo>
                <a:lnTo>
                  <a:pt x="14615088" y="8714246"/>
                </a:lnTo>
                <a:lnTo>
                  <a:pt x="0" y="8714246"/>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TextBox 2"/>
          <p:cNvSpPr txBox="1"/>
          <p:nvPr/>
        </p:nvSpPr>
        <p:spPr>
          <a:xfrm>
            <a:off x="7911624" y="4161155"/>
            <a:ext cx="2464752" cy="1774189"/>
          </a:xfrm>
          <a:prstGeom prst="rect">
            <a:avLst/>
          </a:prstGeom>
        </p:spPr>
        <p:txBody>
          <a:bodyPr lIns="0" tIns="0" rIns="0" bIns="0" rtlCol="0" anchor="t">
            <a:spAutoFit/>
          </a:bodyPr>
          <a:lstStyle/>
          <a:p>
            <a:pPr algn="ctr">
              <a:lnSpc>
                <a:spcPts val="14560"/>
              </a:lnSpc>
              <a:spcBef>
                <a:spcPct val="0"/>
              </a:spcBef>
            </a:pPr>
            <a:r>
              <a:rPr lang="en-US" sz="10400">
                <a:solidFill>
                  <a:srgbClr val="000000"/>
                </a:solidFill>
                <a:latin typeface="Canva Sans"/>
                <a:ea typeface="Canva Sans"/>
                <a:cs typeface="Canva Sans"/>
                <a:sym typeface="Canva Sans"/>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7166986"/>
            <a:chOff x="0" y="0"/>
            <a:chExt cx="4356256" cy="1613953"/>
          </a:xfrm>
        </p:grpSpPr>
        <p:sp>
          <p:nvSpPr>
            <p:cNvPr id="3" name="Freeform 3"/>
            <p:cNvSpPr/>
            <p:nvPr/>
          </p:nvSpPr>
          <p:spPr>
            <a:xfrm>
              <a:off x="0" y="0"/>
              <a:ext cx="4356255" cy="1613953"/>
            </a:xfrm>
            <a:custGeom>
              <a:avLst/>
              <a:gdLst/>
              <a:ahLst/>
              <a:cxnLst/>
              <a:rect l="l" t="t" r="r" b="b"/>
              <a:pathLst>
                <a:path w="4356255" h="1613953">
                  <a:moveTo>
                    <a:pt x="0" y="0"/>
                  </a:moveTo>
                  <a:lnTo>
                    <a:pt x="4356255" y="0"/>
                  </a:lnTo>
                  <a:lnTo>
                    <a:pt x="4356255" y="1613953"/>
                  </a:lnTo>
                  <a:lnTo>
                    <a:pt x="0" y="1613953"/>
                  </a:lnTo>
                  <a:close/>
                </a:path>
              </a:pathLst>
            </a:custGeom>
            <a:solidFill>
              <a:srgbClr val="31356E"/>
            </a:solidFill>
          </p:spPr>
        </p:sp>
        <p:sp>
          <p:nvSpPr>
            <p:cNvPr id="4" name="TextBox 4"/>
            <p:cNvSpPr txBox="1"/>
            <p:nvPr/>
          </p:nvSpPr>
          <p:spPr>
            <a:xfrm>
              <a:off x="0" y="-38100"/>
              <a:ext cx="4356256" cy="165205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67019" y="1515826"/>
            <a:ext cx="13133306" cy="2907432"/>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WHAT IS THE CLASSIFICATION METHOD?</a:t>
            </a:r>
          </a:p>
        </p:txBody>
      </p:sp>
      <p:sp>
        <p:nvSpPr>
          <p:cNvPr id="6" name="TextBox 6"/>
          <p:cNvSpPr txBox="1"/>
          <p:nvPr/>
        </p:nvSpPr>
        <p:spPr>
          <a:xfrm>
            <a:off x="5263805" y="4619408"/>
            <a:ext cx="11339735" cy="1265077"/>
          </a:xfrm>
          <a:prstGeom prst="rect">
            <a:avLst/>
          </a:prstGeom>
        </p:spPr>
        <p:txBody>
          <a:bodyPr lIns="0" tIns="0" rIns="0" bIns="0" rtlCol="0" anchor="t">
            <a:spAutoFit/>
          </a:bodyPr>
          <a:lstStyle/>
          <a:p>
            <a:pPr algn="ctr">
              <a:lnSpc>
                <a:spcPts val="5156"/>
              </a:lnSpc>
              <a:spcBef>
                <a:spcPct val="0"/>
              </a:spcBef>
            </a:pPr>
            <a:r>
              <a:rPr lang="en-US" sz="3683">
                <a:solidFill>
                  <a:srgbClr val="FFFFFF"/>
                </a:solidFill>
                <a:latin typeface="Lexend Deca"/>
                <a:ea typeface="Lexend Deca"/>
                <a:cs typeface="Lexend Deca"/>
                <a:sym typeface="Lexend Deca"/>
              </a:rPr>
              <a:t>A task that involves assigning a class label to each instance in a dataset based on its features. </a:t>
            </a:r>
          </a:p>
        </p:txBody>
      </p:sp>
      <p:sp>
        <p:nvSpPr>
          <p:cNvPr id="7" name="TextBox 7"/>
          <p:cNvSpPr txBox="1"/>
          <p:nvPr/>
        </p:nvSpPr>
        <p:spPr>
          <a:xfrm>
            <a:off x="2389033" y="7286255"/>
            <a:ext cx="13509935" cy="1972045"/>
          </a:xfrm>
          <a:prstGeom prst="rect">
            <a:avLst/>
          </a:prstGeom>
        </p:spPr>
        <p:txBody>
          <a:bodyPr lIns="0" tIns="0" rIns="0" bIns="0" rtlCol="0" anchor="t">
            <a:spAutoFit/>
          </a:bodyPr>
          <a:lstStyle/>
          <a:p>
            <a:pPr algn="ctr">
              <a:lnSpc>
                <a:spcPts val="5273"/>
              </a:lnSpc>
              <a:spcBef>
                <a:spcPct val="0"/>
              </a:spcBef>
            </a:pPr>
            <a:r>
              <a:rPr lang="en-US" sz="3766">
                <a:solidFill>
                  <a:srgbClr val="31356E"/>
                </a:solidFill>
                <a:latin typeface="Lexend Deca"/>
                <a:ea typeface="Lexend Deca"/>
                <a:cs typeface="Lexend Deca"/>
                <a:sym typeface="Lexend Deca"/>
              </a:rPr>
              <a:t> The goal of classification is to build a model that accurately predicts the class labels of new instances based on their features.</a:t>
            </a:r>
          </a:p>
        </p:txBody>
      </p:sp>
      <p:pic>
        <p:nvPicPr>
          <p:cNvPr id="8" name="Picture 8"/>
          <p:cNvPicPr>
            <a:picLocks noChangeAspect="1"/>
          </p:cNvPicPr>
          <p:nvPr/>
        </p:nvPicPr>
        <p:blipFill>
          <a:blip r:embed="rId2"/>
          <a:stretch>
            <a:fillRect/>
          </a:stretch>
        </p:blipFill>
        <p:spPr>
          <a:xfrm>
            <a:off x="-785947" y="1875209"/>
            <a:ext cx="5093535" cy="5096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597602"/>
            <a:ext cx="16650258" cy="2645313"/>
          </a:xfrm>
          <a:prstGeom prst="rect">
            <a:avLst/>
          </a:prstGeom>
        </p:spPr>
        <p:txBody>
          <a:bodyPr lIns="0" tIns="0" rIns="0" bIns="0" rtlCol="0" anchor="t">
            <a:spAutoFit/>
          </a:bodyPr>
          <a:lstStyle/>
          <a:p>
            <a:pPr algn="ctr">
              <a:lnSpc>
                <a:spcPts val="10116"/>
              </a:lnSpc>
            </a:pPr>
            <a:r>
              <a:rPr lang="en-US" sz="10538">
                <a:solidFill>
                  <a:srgbClr val="FFFFFF"/>
                </a:solidFill>
                <a:latin typeface="Futura Display"/>
                <a:ea typeface="Futura Display"/>
                <a:cs typeface="Futura Display"/>
                <a:sym typeface="Futura Display"/>
              </a:rPr>
              <a:t>RATIONALE / BACKGROUND OF THE RESEARCH PAPER</a:t>
            </a:r>
          </a:p>
        </p:txBody>
      </p:sp>
      <p:sp>
        <p:nvSpPr>
          <p:cNvPr id="6" name="TextBox 6"/>
          <p:cNvSpPr txBox="1"/>
          <p:nvPr/>
        </p:nvSpPr>
        <p:spPr>
          <a:xfrm>
            <a:off x="1319725" y="4473312"/>
            <a:ext cx="15982575" cy="4311871"/>
          </a:xfrm>
          <a:prstGeom prst="rect">
            <a:avLst/>
          </a:prstGeom>
        </p:spPr>
        <p:txBody>
          <a:bodyPr lIns="0" tIns="0" rIns="0" bIns="0" rtlCol="0" anchor="t">
            <a:spAutoFit/>
          </a:bodyPr>
          <a:lstStyle/>
          <a:p>
            <a:pPr algn="just">
              <a:lnSpc>
                <a:spcPts val="4887"/>
              </a:lnSpc>
              <a:spcBef>
                <a:spcPct val="0"/>
              </a:spcBef>
            </a:pPr>
            <a:r>
              <a:rPr lang="en-US" sz="3491">
                <a:solidFill>
                  <a:srgbClr val="31356E"/>
                </a:solidFill>
                <a:latin typeface="Lexend Deca"/>
                <a:ea typeface="Lexend Deca"/>
                <a:cs typeface="Lexend Deca"/>
                <a:sym typeface="Lexend Deca"/>
              </a:rPr>
              <a:t>Parkinson’s disease is challenging to diagnose with high accuracy due to symptom overlap with other conditions, leading to misdiagnosis rates as high as 25%. This study focuses on automating the diagnostic process by analyzing voice measurements, as dysphonia (vocal impairment) is common among Parkinson’s patients. This approach aims to enable quicker and more reliable detection, especially useful for patients with limited access to clinical settings.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8875967" cy="11212735"/>
            <a:chOff x="0" y="0"/>
            <a:chExt cx="1998803" cy="2525026"/>
          </a:xfrm>
        </p:grpSpPr>
        <p:sp>
          <p:nvSpPr>
            <p:cNvPr id="3" name="Freeform 3"/>
            <p:cNvSpPr/>
            <p:nvPr/>
          </p:nvSpPr>
          <p:spPr>
            <a:xfrm>
              <a:off x="0" y="0"/>
              <a:ext cx="1998803" cy="2525026"/>
            </a:xfrm>
            <a:custGeom>
              <a:avLst/>
              <a:gdLst/>
              <a:ahLst/>
              <a:cxnLst/>
              <a:rect l="l" t="t" r="r" b="b"/>
              <a:pathLst>
                <a:path w="1998803" h="2525026">
                  <a:moveTo>
                    <a:pt x="0" y="0"/>
                  </a:moveTo>
                  <a:lnTo>
                    <a:pt x="1998803" y="0"/>
                  </a:lnTo>
                  <a:lnTo>
                    <a:pt x="1998803" y="2525026"/>
                  </a:lnTo>
                  <a:lnTo>
                    <a:pt x="0" y="2525026"/>
                  </a:lnTo>
                  <a:close/>
                </a:path>
              </a:pathLst>
            </a:custGeom>
            <a:solidFill>
              <a:srgbClr val="31356E"/>
            </a:solidFill>
          </p:spPr>
        </p:sp>
        <p:sp>
          <p:nvSpPr>
            <p:cNvPr id="4" name="TextBox 4"/>
            <p:cNvSpPr txBox="1"/>
            <p:nvPr/>
          </p:nvSpPr>
          <p:spPr>
            <a:xfrm>
              <a:off x="0" y="-38100"/>
              <a:ext cx="1998803" cy="256312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10349" y="820698"/>
            <a:ext cx="7624177" cy="2977516"/>
          </a:xfrm>
          <a:prstGeom prst="rect">
            <a:avLst/>
          </a:prstGeom>
        </p:spPr>
        <p:txBody>
          <a:bodyPr lIns="0" tIns="0" rIns="0" bIns="0" rtlCol="0" anchor="t">
            <a:spAutoFit/>
          </a:bodyPr>
          <a:lstStyle/>
          <a:p>
            <a:pPr algn="ctr">
              <a:lnSpc>
                <a:spcPts val="7680"/>
              </a:lnSpc>
            </a:pPr>
            <a:r>
              <a:rPr lang="en-US" sz="8000">
                <a:solidFill>
                  <a:srgbClr val="FFFFFF"/>
                </a:solidFill>
                <a:latin typeface="Futura Display"/>
                <a:ea typeface="Futura Display"/>
                <a:cs typeface="Futura Display"/>
                <a:sym typeface="Futura Display"/>
              </a:rPr>
              <a:t>PROCEDURE / PROCESS FOR DATA HANDLING</a:t>
            </a:r>
          </a:p>
        </p:txBody>
      </p:sp>
      <p:grpSp>
        <p:nvGrpSpPr>
          <p:cNvPr id="6" name="Group 6"/>
          <p:cNvGrpSpPr/>
          <p:nvPr/>
        </p:nvGrpSpPr>
        <p:grpSpPr>
          <a:xfrm>
            <a:off x="456676" y="4059226"/>
            <a:ext cx="7577851" cy="5402309"/>
            <a:chOff x="0" y="0"/>
            <a:chExt cx="1706477" cy="1216561"/>
          </a:xfrm>
        </p:grpSpPr>
        <p:sp>
          <p:nvSpPr>
            <p:cNvPr id="7" name="Freeform 7"/>
            <p:cNvSpPr/>
            <p:nvPr/>
          </p:nvSpPr>
          <p:spPr>
            <a:xfrm>
              <a:off x="0" y="0"/>
              <a:ext cx="1706477" cy="1216561"/>
            </a:xfrm>
            <a:custGeom>
              <a:avLst/>
              <a:gdLst/>
              <a:ahLst/>
              <a:cxnLst/>
              <a:rect l="l" t="t" r="r" b="b"/>
              <a:pathLst>
                <a:path w="1706477" h="1216561">
                  <a:moveTo>
                    <a:pt x="52104" y="0"/>
                  </a:moveTo>
                  <a:lnTo>
                    <a:pt x="1654372" y="0"/>
                  </a:lnTo>
                  <a:cubicBezTo>
                    <a:pt x="1668191" y="0"/>
                    <a:pt x="1681444" y="5490"/>
                    <a:pt x="1691216" y="15261"/>
                  </a:cubicBezTo>
                  <a:cubicBezTo>
                    <a:pt x="1700987" y="25032"/>
                    <a:pt x="1706477" y="38285"/>
                    <a:pt x="1706477" y="52104"/>
                  </a:cubicBezTo>
                  <a:lnTo>
                    <a:pt x="1706477" y="1164456"/>
                  </a:lnTo>
                  <a:cubicBezTo>
                    <a:pt x="1706477" y="1178275"/>
                    <a:pt x="1700987" y="1191528"/>
                    <a:pt x="1691216" y="1201300"/>
                  </a:cubicBezTo>
                  <a:cubicBezTo>
                    <a:pt x="1681444" y="1211071"/>
                    <a:pt x="1668191" y="1216561"/>
                    <a:pt x="1654372" y="1216561"/>
                  </a:cubicBezTo>
                  <a:lnTo>
                    <a:pt x="52104" y="1216561"/>
                  </a:lnTo>
                  <a:cubicBezTo>
                    <a:pt x="38285" y="1216561"/>
                    <a:pt x="25032" y="1211071"/>
                    <a:pt x="15261" y="1201300"/>
                  </a:cubicBezTo>
                  <a:cubicBezTo>
                    <a:pt x="5490" y="1191528"/>
                    <a:pt x="0" y="1178275"/>
                    <a:pt x="0" y="1164456"/>
                  </a:cubicBezTo>
                  <a:lnTo>
                    <a:pt x="0" y="52104"/>
                  </a:lnTo>
                  <a:cubicBezTo>
                    <a:pt x="0" y="38285"/>
                    <a:pt x="5490" y="25032"/>
                    <a:pt x="15261" y="15261"/>
                  </a:cubicBezTo>
                  <a:cubicBezTo>
                    <a:pt x="25032" y="5490"/>
                    <a:pt x="38285" y="0"/>
                    <a:pt x="52104" y="0"/>
                  </a:cubicBezTo>
                  <a:close/>
                </a:path>
              </a:pathLst>
            </a:custGeom>
            <a:solidFill>
              <a:srgbClr val="DAE9FF"/>
            </a:solidFill>
          </p:spPr>
        </p:sp>
        <p:sp>
          <p:nvSpPr>
            <p:cNvPr id="8" name="TextBox 8"/>
            <p:cNvSpPr txBox="1"/>
            <p:nvPr/>
          </p:nvSpPr>
          <p:spPr>
            <a:xfrm>
              <a:off x="0" y="-38100"/>
              <a:ext cx="1706477" cy="1254661"/>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644823" y="4240958"/>
            <a:ext cx="7201557" cy="4960513"/>
          </a:xfrm>
          <a:prstGeom prst="rect">
            <a:avLst/>
          </a:prstGeom>
        </p:spPr>
        <p:txBody>
          <a:bodyPr lIns="0" tIns="0" rIns="0" bIns="0" rtlCol="0" anchor="t">
            <a:spAutoFit/>
          </a:bodyPr>
          <a:lstStyle/>
          <a:p>
            <a:pPr marL="506585" lvl="1" indent="-253293" algn="l">
              <a:lnSpc>
                <a:spcPts val="3284"/>
              </a:lnSpc>
              <a:buFont typeface="Arial"/>
              <a:buChar char="•"/>
            </a:pPr>
            <a:r>
              <a:rPr lang="en-US" sz="2346">
                <a:solidFill>
                  <a:srgbClr val="31356E"/>
                </a:solidFill>
                <a:latin typeface="Lexend Deca"/>
                <a:ea typeface="Lexend Deca"/>
                <a:cs typeface="Lexend Deca"/>
                <a:sym typeface="Lexend Deca"/>
              </a:rPr>
              <a:t>Biomedical Voice Data Utilization</a:t>
            </a:r>
          </a:p>
          <a:p>
            <a:pPr marL="506585" lvl="1" indent="-253293" algn="l">
              <a:lnSpc>
                <a:spcPts val="3284"/>
              </a:lnSpc>
              <a:buFont typeface="Arial"/>
              <a:buChar char="•"/>
            </a:pPr>
            <a:r>
              <a:rPr lang="en-US" sz="2346">
                <a:solidFill>
                  <a:srgbClr val="31356E"/>
                </a:solidFill>
                <a:latin typeface="Lexend Deca"/>
                <a:ea typeface="Lexend Deca"/>
                <a:cs typeface="Lexend Deca"/>
                <a:sym typeface="Lexend Deca"/>
              </a:rPr>
              <a:t>Utilized SAS Enterprise Guide for data preprocessing.</a:t>
            </a:r>
          </a:p>
          <a:p>
            <a:pPr marL="506585" lvl="1" indent="-253293" algn="l">
              <a:lnSpc>
                <a:spcPts val="3284"/>
              </a:lnSpc>
              <a:buFont typeface="Arial"/>
              <a:buChar char="•"/>
            </a:pPr>
            <a:r>
              <a:rPr lang="en-US" sz="2346">
                <a:solidFill>
                  <a:srgbClr val="31356E"/>
                </a:solidFill>
                <a:latin typeface="Lexend Deca"/>
                <a:ea typeface="Lexend Deca"/>
                <a:cs typeface="Lexend Deca"/>
                <a:sym typeface="Lexend Deca"/>
              </a:rPr>
              <a:t>Employed the SAS variable selection for Key features.</a:t>
            </a:r>
          </a:p>
          <a:p>
            <a:pPr marL="506585" lvl="1" indent="-253293" algn="l">
              <a:lnSpc>
                <a:spcPts val="3284"/>
              </a:lnSpc>
              <a:buFont typeface="Arial"/>
              <a:buChar char="•"/>
            </a:pPr>
            <a:r>
              <a:rPr lang="en-US" sz="2346">
                <a:solidFill>
                  <a:srgbClr val="31356E"/>
                </a:solidFill>
                <a:latin typeface="Lexend Deca"/>
                <a:ea typeface="Lexend Deca"/>
                <a:cs typeface="Lexend Deca"/>
                <a:sym typeface="Lexend Deca"/>
              </a:rPr>
              <a:t>Partitioned the dataset into training (65%) and testing (35%) subsets to validate model performance.</a:t>
            </a:r>
          </a:p>
          <a:p>
            <a:pPr marL="506585" lvl="1" indent="-253293" algn="l">
              <a:lnSpc>
                <a:spcPts val="3284"/>
              </a:lnSpc>
              <a:buFont typeface="Arial"/>
              <a:buChar char="•"/>
            </a:pPr>
            <a:r>
              <a:rPr lang="en-US" sz="2346">
                <a:solidFill>
                  <a:srgbClr val="31356E"/>
                </a:solidFill>
                <a:latin typeface="Lexend Deca"/>
                <a:ea typeface="Lexend Deca"/>
                <a:cs typeface="Lexend Deca"/>
                <a:sym typeface="Lexend Deca"/>
              </a:rPr>
              <a:t>Implemented four classification models</a:t>
            </a:r>
          </a:p>
          <a:p>
            <a:pPr marL="506585" lvl="1" indent="-253293" algn="l">
              <a:lnSpc>
                <a:spcPts val="3284"/>
              </a:lnSpc>
              <a:buFont typeface="Arial"/>
              <a:buChar char="•"/>
            </a:pPr>
            <a:r>
              <a:rPr lang="en-US" sz="2346">
                <a:solidFill>
                  <a:srgbClr val="31356E"/>
                </a:solidFill>
                <a:latin typeface="Lexend Deca"/>
                <a:ea typeface="Lexend Deca"/>
                <a:cs typeface="Lexend Deca"/>
                <a:sym typeface="Lexend Deca"/>
              </a:rPr>
              <a:t>Used SAS model comparison tools to evaluate classifiers based on accuracy, ROC curve, and cumulative lift scores.</a:t>
            </a:r>
          </a:p>
        </p:txBody>
      </p:sp>
      <p:sp>
        <p:nvSpPr>
          <p:cNvPr id="10" name="Freeform 10"/>
          <p:cNvSpPr/>
          <p:nvPr/>
        </p:nvSpPr>
        <p:spPr>
          <a:xfrm>
            <a:off x="8668231" y="2719376"/>
            <a:ext cx="9525123" cy="4533277"/>
          </a:xfrm>
          <a:custGeom>
            <a:avLst/>
            <a:gdLst/>
            <a:ahLst/>
            <a:cxnLst/>
            <a:rect l="l" t="t" r="r" b="b"/>
            <a:pathLst>
              <a:path w="9525123" h="4533277">
                <a:moveTo>
                  <a:pt x="0" y="0"/>
                </a:moveTo>
                <a:lnTo>
                  <a:pt x="9525123" y="0"/>
                </a:lnTo>
                <a:lnTo>
                  <a:pt x="9525123" y="4533277"/>
                </a:lnTo>
                <a:lnTo>
                  <a:pt x="0" y="4533277"/>
                </a:lnTo>
                <a:lnTo>
                  <a:pt x="0" y="0"/>
                </a:lnTo>
                <a:close/>
              </a:path>
            </a:pathLst>
          </a:custGeom>
          <a:blipFill>
            <a:blip r:embed="rId3"/>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3548803" y="4547346"/>
            <a:ext cx="11190394" cy="1297082"/>
          </a:xfrm>
          <a:prstGeom prst="rect">
            <a:avLst/>
          </a:prstGeom>
        </p:spPr>
        <p:txBody>
          <a:bodyPr lIns="0" tIns="0" rIns="0" bIns="0" rtlCol="0" anchor="t">
            <a:spAutoFit/>
          </a:bodyPr>
          <a:lstStyle/>
          <a:p>
            <a:pPr algn="ctr">
              <a:lnSpc>
                <a:spcPts val="9753"/>
              </a:lnSpc>
            </a:pPr>
            <a:r>
              <a:rPr lang="en-US" sz="9201">
                <a:solidFill>
                  <a:srgbClr val="FFFFFF"/>
                </a:solidFill>
                <a:latin typeface="Futura Display"/>
                <a:ea typeface="Futura Display"/>
                <a:cs typeface="Futura Display"/>
                <a:sym typeface="Futura Display"/>
              </a:rPr>
              <a:t>Data Mining Algorithms</a:t>
            </a:r>
          </a:p>
        </p:txBody>
      </p:sp>
      <p:pic>
        <p:nvPicPr>
          <p:cNvPr id="3" name="Picture 3"/>
          <p:cNvPicPr>
            <a:picLocks noChangeAspect="1"/>
          </p:cNvPicPr>
          <p:nvPr/>
        </p:nvPicPr>
        <p:blipFill>
          <a:blip r:embed="rId2"/>
          <a:stretch>
            <a:fillRect/>
          </a:stretch>
        </p:blipFill>
        <p:spPr>
          <a:xfrm>
            <a:off x="-996764" y="513874"/>
            <a:ext cx="9264014" cy="92592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a:off x="3362453" y="3766200"/>
            <a:ext cx="11563094" cy="5884910"/>
          </a:xfrm>
          <a:custGeom>
            <a:avLst/>
            <a:gdLst/>
            <a:ahLst/>
            <a:cxnLst/>
            <a:rect l="l" t="t" r="r" b="b"/>
            <a:pathLst>
              <a:path w="11563094" h="5884910">
                <a:moveTo>
                  <a:pt x="0" y="0"/>
                </a:moveTo>
                <a:lnTo>
                  <a:pt x="11563094" y="0"/>
                </a:lnTo>
                <a:lnTo>
                  <a:pt x="11563094" y="5884909"/>
                </a:lnTo>
                <a:lnTo>
                  <a:pt x="0" y="5884909"/>
                </a:lnTo>
                <a:lnTo>
                  <a:pt x="0" y="0"/>
                </a:lnTo>
                <a:close/>
              </a:path>
            </a:pathLst>
          </a:custGeom>
          <a:blipFill>
            <a:blip r:embed="rId2"/>
            <a:stretch>
              <a:fillRect t="-57103" b="-39384"/>
            </a:stretch>
          </a:blipFill>
        </p:spPr>
      </p:sp>
      <p:sp>
        <p:nvSpPr>
          <p:cNvPr id="3" name="TextBox 3"/>
          <p:cNvSpPr txBox="1"/>
          <p:nvPr/>
        </p:nvSpPr>
        <p:spPr>
          <a:xfrm>
            <a:off x="1028700" y="933450"/>
            <a:ext cx="16425655" cy="2598419"/>
          </a:xfrm>
          <a:prstGeom prst="rect">
            <a:avLst/>
          </a:prstGeom>
        </p:spPr>
        <p:txBody>
          <a:bodyPr lIns="0" tIns="0" rIns="0" bIns="0" rtlCol="0" anchor="t">
            <a:spAutoFit/>
          </a:bodyPr>
          <a:lstStyle/>
          <a:p>
            <a:pPr algn="l">
              <a:lnSpc>
                <a:spcPts val="7279"/>
              </a:lnSpc>
            </a:pPr>
            <a:r>
              <a:rPr lang="en-US" sz="5199" b="1">
                <a:solidFill>
                  <a:srgbClr val="FFFFFF"/>
                </a:solidFill>
                <a:latin typeface="Canva Sans Bold"/>
                <a:ea typeface="Canva Sans Bold"/>
                <a:cs typeface="Canva Sans Bold"/>
                <a:sym typeface="Canva Sans Bold"/>
              </a:rPr>
              <a:t>Backpropagation (BP) Learning Algorithm</a:t>
            </a:r>
          </a:p>
          <a:p>
            <a:pPr marL="690890" lvl="1" indent="-345445" algn="just">
              <a:lnSpc>
                <a:spcPts val="4480"/>
              </a:lnSpc>
              <a:buFont typeface="Arial"/>
              <a:buChar char="•"/>
            </a:pPr>
            <a:r>
              <a:rPr lang="en-US" sz="3200">
                <a:solidFill>
                  <a:srgbClr val="FFFFFF"/>
                </a:solidFill>
                <a:latin typeface="Canva Sans"/>
                <a:ea typeface="Canva Sans"/>
                <a:cs typeface="Canva Sans"/>
                <a:sym typeface="Canva Sans"/>
              </a:rPr>
              <a:t>a supervised learning algorithm used to train neural networks by adjusting weights based on the error between the predicted output and the actual target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a:off x="4388301" y="2980679"/>
            <a:ext cx="9706452" cy="6645859"/>
          </a:xfrm>
          <a:custGeom>
            <a:avLst/>
            <a:gdLst/>
            <a:ahLst/>
            <a:cxnLst/>
            <a:rect l="l" t="t" r="r" b="b"/>
            <a:pathLst>
              <a:path w="9706452" h="6645859">
                <a:moveTo>
                  <a:pt x="0" y="0"/>
                </a:moveTo>
                <a:lnTo>
                  <a:pt x="9706453" y="0"/>
                </a:lnTo>
                <a:lnTo>
                  <a:pt x="9706453" y="6645859"/>
                </a:lnTo>
                <a:lnTo>
                  <a:pt x="0" y="6645859"/>
                </a:lnTo>
                <a:lnTo>
                  <a:pt x="0" y="0"/>
                </a:lnTo>
                <a:close/>
              </a:path>
            </a:pathLst>
          </a:custGeom>
          <a:blipFill>
            <a:blip r:embed="rId2"/>
            <a:stretch>
              <a:fillRect l="-62982" t="-59436" r="-54260" b="-19038"/>
            </a:stretch>
          </a:blipFill>
        </p:spPr>
      </p:sp>
      <p:sp>
        <p:nvSpPr>
          <p:cNvPr id="3" name="TextBox 3"/>
          <p:cNvSpPr txBox="1"/>
          <p:nvPr/>
        </p:nvSpPr>
        <p:spPr>
          <a:xfrm>
            <a:off x="1028700" y="722553"/>
            <a:ext cx="16425655" cy="2036445"/>
          </a:xfrm>
          <a:prstGeom prst="rect">
            <a:avLst/>
          </a:prstGeom>
        </p:spPr>
        <p:txBody>
          <a:bodyPr lIns="0" tIns="0" rIns="0" bIns="0" rtlCol="0" anchor="t">
            <a:spAutoFit/>
          </a:bodyPr>
          <a:lstStyle/>
          <a:p>
            <a:pPr algn="l">
              <a:lnSpc>
                <a:spcPts val="7279"/>
              </a:lnSpc>
            </a:pPr>
            <a:r>
              <a:rPr lang="en-US" sz="5199" b="1">
                <a:solidFill>
                  <a:srgbClr val="FFFFFF"/>
                </a:solidFill>
                <a:latin typeface="Canva Sans Bold"/>
                <a:ea typeface="Canva Sans Bold"/>
                <a:cs typeface="Canva Sans Bold"/>
                <a:sym typeface="Canva Sans Bold"/>
              </a:rPr>
              <a:t>Levenberg-Marquadt (LM) Algorithm</a:t>
            </a:r>
          </a:p>
          <a:p>
            <a:pPr marL="690881" lvl="1" indent="-345440" algn="l">
              <a:lnSpc>
                <a:spcPts val="4480"/>
              </a:lnSpc>
              <a:buFont typeface="Arial"/>
              <a:buChar char="•"/>
            </a:pPr>
            <a:r>
              <a:rPr lang="en-US" sz="3200">
                <a:solidFill>
                  <a:srgbClr val="FFFFFF"/>
                </a:solidFill>
                <a:latin typeface="Canva Sans"/>
                <a:ea typeface="Canva Sans"/>
                <a:cs typeface="Canva Sans"/>
                <a:sym typeface="Canva Sans"/>
              </a:rPr>
              <a:t>an optimization algorithm used to train neural networks by combining the benefits of gradient descent and the Gauss-Newton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1028700" y="2259609"/>
            <a:ext cx="16425655" cy="2598420"/>
          </a:xfrm>
          <a:prstGeom prst="rect">
            <a:avLst/>
          </a:prstGeom>
        </p:spPr>
        <p:txBody>
          <a:bodyPr lIns="0" tIns="0" rIns="0" bIns="0" rtlCol="0" anchor="t">
            <a:spAutoFit/>
          </a:bodyPr>
          <a:lstStyle/>
          <a:p>
            <a:pPr algn="l">
              <a:lnSpc>
                <a:spcPts val="7279"/>
              </a:lnSpc>
            </a:pPr>
            <a:r>
              <a:rPr lang="en-US" sz="5199" b="1">
                <a:solidFill>
                  <a:srgbClr val="FFFFFF"/>
                </a:solidFill>
                <a:latin typeface="Canva Sans Bold"/>
                <a:ea typeface="Canva Sans Bold"/>
                <a:cs typeface="Canva Sans Bold"/>
                <a:sym typeface="Canva Sans Bold"/>
              </a:rPr>
              <a:t>Scaled Conjugate Gradient (SCG)</a:t>
            </a:r>
          </a:p>
          <a:p>
            <a:pPr marL="690881" lvl="1" indent="-345440" algn="l">
              <a:lnSpc>
                <a:spcPts val="4480"/>
              </a:lnSpc>
              <a:buFont typeface="Arial"/>
              <a:buChar char="•"/>
            </a:pPr>
            <a:r>
              <a:rPr lang="en-US" sz="3200">
                <a:solidFill>
                  <a:srgbClr val="FFFFFF"/>
                </a:solidFill>
                <a:latin typeface="Canva Sans"/>
                <a:ea typeface="Canva Sans"/>
                <a:cs typeface="Canva Sans"/>
                <a:sym typeface="Canva Sans"/>
              </a:rPr>
              <a:t>a first-order optimization technique used to train neural networks. It is designed to optimize the conjugate gradient method while using a scaling factor for better convergence.</a:t>
            </a:r>
          </a:p>
        </p:txBody>
      </p:sp>
      <p:sp>
        <p:nvSpPr>
          <p:cNvPr id="3" name="TextBox 3"/>
          <p:cNvSpPr txBox="1"/>
          <p:nvPr/>
        </p:nvSpPr>
        <p:spPr>
          <a:xfrm>
            <a:off x="1028700" y="5333721"/>
            <a:ext cx="16425655" cy="2598420"/>
          </a:xfrm>
          <a:prstGeom prst="rect">
            <a:avLst/>
          </a:prstGeom>
        </p:spPr>
        <p:txBody>
          <a:bodyPr lIns="0" tIns="0" rIns="0" bIns="0" rtlCol="0" anchor="t">
            <a:spAutoFit/>
          </a:bodyPr>
          <a:lstStyle/>
          <a:p>
            <a:pPr algn="l">
              <a:lnSpc>
                <a:spcPts val="7279"/>
              </a:lnSpc>
            </a:pPr>
            <a:r>
              <a:rPr lang="en-US" sz="5199" b="1">
                <a:solidFill>
                  <a:srgbClr val="FFFFFF"/>
                </a:solidFill>
                <a:latin typeface="Canva Sans Bold"/>
                <a:ea typeface="Canva Sans Bold"/>
                <a:cs typeface="Canva Sans Bold"/>
                <a:sym typeface="Canva Sans Bold"/>
              </a:rPr>
              <a:t>Pola–Ribiere Conjugate Gradient (CGP)</a:t>
            </a:r>
          </a:p>
          <a:p>
            <a:pPr marL="690881" lvl="1" indent="-345440" algn="l">
              <a:lnSpc>
                <a:spcPts val="4480"/>
              </a:lnSpc>
              <a:buFont typeface="Arial"/>
              <a:buChar char="•"/>
            </a:pPr>
            <a:r>
              <a:rPr lang="en-US" sz="3200">
                <a:solidFill>
                  <a:srgbClr val="FFFFFF"/>
                </a:solidFill>
                <a:latin typeface="Canva Sans"/>
                <a:ea typeface="Canva Sans"/>
                <a:cs typeface="Canva Sans"/>
                <a:sym typeface="Canva Sans"/>
              </a:rPr>
              <a:t>another first-order optimization method used for training neural networks. It is a variant of the conjugate gradient method and is based on updating the weight using conjugate directions.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3326602" cy="887095"/>
          </a:xfrm>
          <a:prstGeom prst="rect">
            <a:avLst/>
          </a:prstGeom>
        </p:spPr>
        <p:txBody>
          <a:bodyPr lIns="0" tIns="0" rIns="0" bIns="0" rtlCol="0" anchor="t">
            <a:spAutoFit/>
          </a:bodyPr>
          <a:lstStyle/>
          <a:p>
            <a:pPr algn="l">
              <a:lnSpc>
                <a:spcPts val="7279"/>
              </a:lnSpc>
            </a:pPr>
            <a:r>
              <a:rPr lang="en-US" sz="5199" b="1">
                <a:solidFill>
                  <a:srgbClr val="FFFFFF"/>
                </a:solidFill>
                <a:latin typeface="Canva Sans Bold"/>
                <a:ea typeface="Canva Sans Bold"/>
                <a:cs typeface="Canva Sans Bold"/>
                <a:sym typeface="Canva Sans Bold"/>
              </a:rPr>
              <a:t>Summary</a:t>
            </a:r>
          </a:p>
        </p:txBody>
      </p:sp>
      <p:sp>
        <p:nvSpPr>
          <p:cNvPr id="3" name="TextBox 3"/>
          <p:cNvSpPr txBox="1"/>
          <p:nvPr/>
        </p:nvSpPr>
        <p:spPr>
          <a:xfrm>
            <a:off x="1997374" y="3441065"/>
            <a:ext cx="14293251" cy="3347720"/>
          </a:xfrm>
          <a:prstGeom prst="rect">
            <a:avLst/>
          </a:prstGeom>
        </p:spPr>
        <p:txBody>
          <a:bodyPr lIns="0" tIns="0" rIns="0" bIns="0" rtlCol="0" anchor="t">
            <a:spAutoFit/>
          </a:bodyPr>
          <a:lstStyle/>
          <a:p>
            <a:pPr algn="just">
              <a:lnSpc>
                <a:spcPts val="4480"/>
              </a:lnSpc>
            </a:pPr>
            <a:r>
              <a:rPr lang="en-US" sz="3200">
                <a:solidFill>
                  <a:srgbClr val="FFFFFF"/>
                </a:solidFill>
                <a:latin typeface="Canva Sans"/>
                <a:ea typeface="Canva Sans"/>
                <a:cs typeface="Canva Sans"/>
                <a:sym typeface="Canva Sans"/>
              </a:rPr>
              <a:t>In the study, a feedforward neural network with a hidden layer was trained using backpropagation and optimized with Levenberg-Marquardt, Scaled Conjugate Gradient, and Pola-Ribiere Conjugate Gradient algorithms, utilizing a tangent sigmoid activation function, to classify Parkinson’s disease, with the goal of determining the most effective optimization method for accurate 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Custom</PresentationFormat>
  <Paragraphs>75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Futura Display</vt:lpstr>
      <vt:lpstr>Lexend Deca</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Method - IT3107</dc:title>
  <cp:lastModifiedBy>Shane Louis</cp:lastModifiedBy>
  <cp:revision>2</cp:revision>
  <dcterms:created xsi:type="dcterms:W3CDTF">2006-08-16T00:00:00Z</dcterms:created>
  <dcterms:modified xsi:type="dcterms:W3CDTF">2024-11-13T14:44:44Z</dcterms:modified>
  <dc:identifier>DAGWT2x0Hrw</dc:identifier>
</cp:coreProperties>
</file>