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9" r:id="rId3"/>
    <p:sldId id="260" r:id="rId4"/>
    <p:sldId id="266" r:id="rId5"/>
    <p:sldId id="267" r:id="rId6"/>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95" autoAdjust="0"/>
    <p:restoredTop sz="94660"/>
  </p:normalViewPr>
  <p:slideViewPr>
    <p:cSldViewPr snapToGrid="0">
      <p:cViewPr varScale="1">
        <p:scale>
          <a:sx n="125" d="100"/>
          <a:sy n="125" d="100"/>
        </p:scale>
        <p:origin x="192"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33CC2-46C3-FC49-ADA5-A17AF113AE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AF40455C-0D0C-844A-9DAB-DE994E75A4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CF3A5C0C-8DD6-8248-A52B-104241B9BE75}"/>
              </a:ext>
            </a:extLst>
          </p:cNvPr>
          <p:cNvSpPr>
            <a:spLocks noGrp="1"/>
          </p:cNvSpPr>
          <p:nvPr>
            <p:ph type="dt" sz="half" idx="10"/>
          </p:nvPr>
        </p:nvSpPr>
        <p:spPr/>
        <p:txBody>
          <a:bodyPr/>
          <a:lstStyle/>
          <a:p>
            <a:fld id="{B61BEF0D-F0BB-DE4B-95CE-6DB70DBA9567}" type="datetimeFigureOut">
              <a:rPr lang="en-US" smtClean="0"/>
              <a:pPr/>
              <a:t>8/18/20</a:t>
            </a:fld>
            <a:endParaRPr lang="en-US" dirty="0"/>
          </a:p>
        </p:txBody>
      </p:sp>
      <p:sp>
        <p:nvSpPr>
          <p:cNvPr id="5" name="Footer Placeholder 4">
            <a:extLst>
              <a:ext uri="{FF2B5EF4-FFF2-40B4-BE49-F238E27FC236}">
                <a16:creationId xmlns:a16="http://schemas.microsoft.com/office/drawing/2014/main" id="{FCFAE52E-A292-B64E-9D50-23EB2889A0C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1BF32C-FF6D-D948-A1A5-85D800365A5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6140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31586-BF1A-534E-A666-0C47BB9E6E24}"/>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2D776CD4-20C9-7840-AE78-4564F94152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5CF7F834-B960-8247-B679-623238B55F7C}"/>
              </a:ext>
            </a:extLst>
          </p:cNvPr>
          <p:cNvSpPr>
            <a:spLocks noGrp="1"/>
          </p:cNvSpPr>
          <p:nvPr>
            <p:ph type="dt" sz="half" idx="10"/>
          </p:nvPr>
        </p:nvSpPr>
        <p:spPr/>
        <p:txBody>
          <a:bodyPr/>
          <a:lstStyle/>
          <a:p>
            <a:fld id="{B61BEF0D-F0BB-DE4B-95CE-6DB70DBA9567}" type="datetimeFigureOut">
              <a:rPr lang="en-US" smtClean="0"/>
              <a:pPr/>
              <a:t>8/18/20</a:t>
            </a:fld>
            <a:endParaRPr lang="en-US" dirty="0"/>
          </a:p>
        </p:txBody>
      </p:sp>
      <p:sp>
        <p:nvSpPr>
          <p:cNvPr id="5" name="Footer Placeholder 4">
            <a:extLst>
              <a:ext uri="{FF2B5EF4-FFF2-40B4-BE49-F238E27FC236}">
                <a16:creationId xmlns:a16="http://schemas.microsoft.com/office/drawing/2014/main" id="{E69EAC65-C19E-174C-8AFF-4C0BEB2648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D006B20-69BB-C24C-8E11-14BA71BA63C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4930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2BBACE-13CA-654B-9750-DC903E66DA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508C6403-04D4-6A4E-B06B-96CC411640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AC27C43F-AF4F-3B4E-A1C7-89B99FDCCF8B}"/>
              </a:ext>
            </a:extLst>
          </p:cNvPr>
          <p:cNvSpPr>
            <a:spLocks noGrp="1"/>
          </p:cNvSpPr>
          <p:nvPr>
            <p:ph type="dt" sz="half" idx="10"/>
          </p:nvPr>
        </p:nvSpPr>
        <p:spPr/>
        <p:txBody>
          <a:bodyPr/>
          <a:lstStyle/>
          <a:p>
            <a:fld id="{B61BEF0D-F0BB-DE4B-95CE-6DB70DBA9567}" type="datetimeFigureOut">
              <a:rPr lang="en-US" smtClean="0"/>
              <a:pPr/>
              <a:t>8/18/20</a:t>
            </a:fld>
            <a:endParaRPr lang="en-US" dirty="0"/>
          </a:p>
        </p:txBody>
      </p:sp>
      <p:sp>
        <p:nvSpPr>
          <p:cNvPr id="5" name="Footer Placeholder 4">
            <a:extLst>
              <a:ext uri="{FF2B5EF4-FFF2-40B4-BE49-F238E27FC236}">
                <a16:creationId xmlns:a16="http://schemas.microsoft.com/office/drawing/2014/main" id="{3E9F7649-5034-3C40-9635-927FD363FA8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F0C6DA5-ED62-834C-87AB-D41F8807B86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2501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34A52-F75A-6E47-8135-3C24991E9048}"/>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E0FD9D58-2412-3E4C-A50B-D52ABDCD29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E3D43900-DC5F-1E4E-8D1D-1FDCDBF8CC29}"/>
              </a:ext>
            </a:extLst>
          </p:cNvPr>
          <p:cNvSpPr>
            <a:spLocks noGrp="1"/>
          </p:cNvSpPr>
          <p:nvPr>
            <p:ph type="dt" sz="half" idx="10"/>
          </p:nvPr>
        </p:nvSpPr>
        <p:spPr/>
        <p:txBody>
          <a:bodyPr/>
          <a:lstStyle/>
          <a:p>
            <a:fld id="{B61BEF0D-F0BB-DE4B-95CE-6DB70DBA9567}" type="datetimeFigureOut">
              <a:rPr lang="en-US" smtClean="0"/>
              <a:pPr/>
              <a:t>8/18/20</a:t>
            </a:fld>
            <a:endParaRPr lang="en-US" dirty="0"/>
          </a:p>
        </p:txBody>
      </p:sp>
      <p:sp>
        <p:nvSpPr>
          <p:cNvPr id="5" name="Footer Placeholder 4">
            <a:extLst>
              <a:ext uri="{FF2B5EF4-FFF2-40B4-BE49-F238E27FC236}">
                <a16:creationId xmlns:a16="http://schemas.microsoft.com/office/drawing/2014/main" id="{44E82CF8-9E38-5A45-AE9D-C753F0F6482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09A1516-9DDE-1848-A3EF-B9E47F35E12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438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C7704-BC3F-3440-88BC-C62380468C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D2CABD18-4306-864B-B292-EA17CC59DC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E36032-24EC-324C-ADA1-31AB1FB4FD66}"/>
              </a:ext>
            </a:extLst>
          </p:cNvPr>
          <p:cNvSpPr>
            <a:spLocks noGrp="1"/>
          </p:cNvSpPr>
          <p:nvPr>
            <p:ph type="dt" sz="half" idx="10"/>
          </p:nvPr>
        </p:nvSpPr>
        <p:spPr/>
        <p:txBody>
          <a:bodyPr/>
          <a:lstStyle/>
          <a:p>
            <a:fld id="{B61BEF0D-F0BB-DE4B-95CE-6DB70DBA9567}" type="datetimeFigureOut">
              <a:rPr lang="en-US" smtClean="0"/>
              <a:pPr/>
              <a:t>8/18/20</a:t>
            </a:fld>
            <a:endParaRPr lang="en-US" dirty="0"/>
          </a:p>
        </p:txBody>
      </p:sp>
      <p:sp>
        <p:nvSpPr>
          <p:cNvPr id="5" name="Footer Placeholder 4">
            <a:extLst>
              <a:ext uri="{FF2B5EF4-FFF2-40B4-BE49-F238E27FC236}">
                <a16:creationId xmlns:a16="http://schemas.microsoft.com/office/drawing/2014/main" id="{E5B43649-38B4-7C40-92DF-15AE5C3EA1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AB08AB-E366-B64E-B724-608F17F47E9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5067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90F43-E396-E141-853B-13E534A11E58}"/>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FE5C5206-2F06-2C45-8B79-E557196366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9BE0400A-E917-E245-A197-5E2D6B48DD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B6099B4A-1C4C-C24E-97D3-935DFCAF1E1F}"/>
              </a:ext>
            </a:extLst>
          </p:cNvPr>
          <p:cNvSpPr>
            <a:spLocks noGrp="1"/>
          </p:cNvSpPr>
          <p:nvPr>
            <p:ph type="dt" sz="half" idx="10"/>
          </p:nvPr>
        </p:nvSpPr>
        <p:spPr/>
        <p:txBody>
          <a:bodyPr/>
          <a:lstStyle/>
          <a:p>
            <a:fld id="{B61BEF0D-F0BB-DE4B-95CE-6DB70DBA9567}" type="datetimeFigureOut">
              <a:rPr lang="en-US" smtClean="0"/>
              <a:pPr/>
              <a:t>8/18/20</a:t>
            </a:fld>
            <a:endParaRPr lang="en-US" dirty="0"/>
          </a:p>
        </p:txBody>
      </p:sp>
      <p:sp>
        <p:nvSpPr>
          <p:cNvPr id="6" name="Footer Placeholder 5">
            <a:extLst>
              <a:ext uri="{FF2B5EF4-FFF2-40B4-BE49-F238E27FC236}">
                <a16:creationId xmlns:a16="http://schemas.microsoft.com/office/drawing/2014/main" id="{28ACDC73-2269-F749-AF14-EDD4E322BFB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66E9B0A-6544-0240-A7B1-159D04BD2BD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0189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94C2C-6E32-5544-A4C9-DBE16648598D}"/>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65C7CC10-C53F-934B-A9A1-CEC4474C93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D1B4C3-A994-FA42-867C-858E40EA87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A64606DC-E03E-3541-A3F2-C4C9D87937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F97D5E-F4A9-2E46-990A-D52C95857F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D6E4F5FC-2634-F64F-A4C6-4189FCF08AB8}"/>
              </a:ext>
            </a:extLst>
          </p:cNvPr>
          <p:cNvSpPr>
            <a:spLocks noGrp="1"/>
          </p:cNvSpPr>
          <p:nvPr>
            <p:ph type="dt" sz="half" idx="10"/>
          </p:nvPr>
        </p:nvSpPr>
        <p:spPr/>
        <p:txBody>
          <a:bodyPr/>
          <a:lstStyle/>
          <a:p>
            <a:fld id="{B61BEF0D-F0BB-DE4B-95CE-6DB70DBA9567}" type="datetimeFigureOut">
              <a:rPr lang="en-US" smtClean="0"/>
              <a:pPr/>
              <a:t>8/18/20</a:t>
            </a:fld>
            <a:endParaRPr lang="en-US" dirty="0"/>
          </a:p>
        </p:txBody>
      </p:sp>
      <p:sp>
        <p:nvSpPr>
          <p:cNvPr id="8" name="Footer Placeholder 7">
            <a:extLst>
              <a:ext uri="{FF2B5EF4-FFF2-40B4-BE49-F238E27FC236}">
                <a16:creationId xmlns:a16="http://schemas.microsoft.com/office/drawing/2014/main" id="{FA29B826-91B4-8E46-AE34-034FED0A8DB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31592C3-A402-CC44-A7EF-9FCE5822133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2542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79-740E-EC4C-909C-839B00D27D07}"/>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0D36DCAC-50DC-9B47-882C-CDC9B4E511FE}"/>
              </a:ext>
            </a:extLst>
          </p:cNvPr>
          <p:cNvSpPr>
            <a:spLocks noGrp="1"/>
          </p:cNvSpPr>
          <p:nvPr>
            <p:ph type="dt" sz="half" idx="10"/>
          </p:nvPr>
        </p:nvSpPr>
        <p:spPr/>
        <p:txBody>
          <a:bodyPr/>
          <a:lstStyle/>
          <a:p>
            <a:fld id="{B61BEF0D-F0BB-DE4B-95CE-6DB70DBA9567}" type="datetimeFigureOut">
              <a:rPr lang="en-US" smtClean="0"/>
              <a:pPr/>
              <a:t>8/18/20</a:t>
            </a:fld>
            <a:endParaRPr lang="en-US" dirty="0"/>
          </a:p>
        </p:txBody>
      </p:sp>
      <p:sp>
        <p:nvSpPr>
          <p:cNvPr id="4" name="Footer Placeholder 3">
            <a:extLst>
              <a:ext uri="{FF2B5EF4-FFF2-40B4-BE49-F238E27FC236}">
                <a16:creationId xmlns:a16="http://schemas.microsoft.com/office/drawing/2014/main" id="{B0CF0AB5-AAD0-9F4E-ABC8-2CB281ED2B0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92E80FD-53AA-EB4A-9074-A3A90B42956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4283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114323-F018-3F42-BE0C-02F39867E73D}"/>
              </a:ext>
            </a:extLst>
          </p:cNvPr>
          <p:cNvSpPr>
            <a:spLocks noGrp="1"/>
          </p:cNvSpPr>
          <p:nvPr>
            <p:ph type="dt" sz="half" idx="10"/>
          </p:nvPr>
        </p:nvSpPr>
        <p:spPr/>
        <p:txBody>
          <a:bodyPr/>
          <a:lstStyle/>
          <a:p>
            <a:fld id="{B61BEF0D-F0BB-DE4B-95CE-6DB70DBA9567}" type="datetimeFigureOut">
              <a:rPr lang="en-US" smtClean="0"/>
              <a:pPr/>
              <a:t>8/18/20</a:t>
            </a:fld>
            <a:endParaRPr lang="en-US" dirty="0"/>
          </a:p>
        </p:txBody>
      </p:sp>
      <p:sp>
        <p:nvSpPr>
          <p:cNvPr id="3" name="Footer Placeholder 2">
            <a:extLst>
              <a:ext uri="{FF2B5EF4-FFF2-40B4-BE49-F238E27FC236}">
                <a16:creationId xmlns:a16="http://schemas.microsoft.com/office/drawing/2014/main" id="{AB1F0033-1B58-5B44-842B-000A833209C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5ABFAB0-8D28-D04C-8423-C48DAFE3232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0409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A4D75-54EF-4A45-9745-C2A993FAD1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6DB806F4-D217-BD42-B67C-7109E6C1C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A6E8A3A6-A2DC-EF4C-B786-DFDAE727F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F305ED-2A65-9F45-9333-18241BAC1B68}"/>
              </a:ext>
            </a:extLst>
          </p:cNvPr>
          <p:cNvSpPr>
            <a:spLocks noGrp="1"/>
          </p:cNvSpPr>
          <p:nvPr>
            <p:ph type="dt" sz="half" idx="10"/>
          </p:nvPr>
        </p:nvSpPr>
        <p:spPr/>
        <p:txBody>
          <a:bodyPr/>
          <a:lstStyle/>
          <a:p>
            <a:fld id="{B61BEF0D-F0BB-DE4B-95CE-6DB70DBA9567}" type="datetimeFigureOut">
              <a:rPr lang="en-US" smtClean="0"/>
              <a:pPr/>
              <a:t>8/18/20</a:t>
            </a:fld>
            <a:endParaRPr lang="en-US" dirty="0"/>
          </a:p>
        </p:txBody>
      </p:sp>
      <p:sp>
        <p:nvSpPr>
          <p:cNvPr id="6" name="Footer Placeholder 5">
            <a:extLst>
              <a:ext uri="{FF2B5EF4-FFF2-40B4-BE49-F238E27FC236}">
                <a16:creationId xmlns:a16="http://schemas.microsoft.com/office/drawing/2014/main" id="{D2F63619-055A-064D-BF08-A32BF8B812A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EFB28AE-F1A5-CD4C-9E5E-FE9BA084159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9882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57654-910C-0B4F-9EA1-5E45526DB2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84CAC29A-0856-AC42-8B67-0E0CAF6B21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94A09A8D-3903-1540-8552-5319F51628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B330F1-AF27-824E-AD5B-3387520599AA}"/>
              </a:ext>
            </a:extLst>
          </p:cNvPr>
          <p:cNvSpPr>
            <a:spLocks noGrp="1"/>
          </p:cNvSpPr>
          <p:nvPr>
            <p:ph type="dt" sz="half" idx="10"/>
          </p:nvPr>
        </p:nvSpPr>
        <p:spPr/>
        <p:txBody>
          <a:bodyPr/>
          <a:lstStyle/>
          <a:p>
            <a:fld id="{B61BEF0D-F0BB-DE4B-95CE-6DB70DBA9567}" type="datetimeFigureOut">
              <a:rPr lang="en-US" smtClean="0"/>
              <a:pPr/>
              <a:t>8/18/20</a:t>
            </a:fld>
            <a:endParaRPr lang="en-US" dirty="0"/>
          </a:p>
        </p:txBody>
      </p:sp>
      <p:sp>
        <p:nvSpPr>
          <p:cNvPr id="6" name="Footer Placeholder 5">
            <a:extLst>
              <a:ext uri="{FF2B5EF4-FFF2-40B4-BE49-F238E27FC236}">
                <a16:creationId xmlns:a16="http://schemas.microsoft.com/office/drawing/2014/main" id="{7E6A0A45-846D-F24E-B693-C4013B672FC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1050E16-4F6D-6749-9DB9-B300A5C98F2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9259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82B102-AFF2-6349-97E2-F7D0C547F0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7D3DA847-72B1-0144-8EAC-1F8C6C6395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37DC752C-183E-F146-A339-3679878199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8/18/20</a:t>
            </a:fld>
            <a:endParaRPr lang="en-US" dirty="0"/>
          </a:p>
        </p:txBody>
      </p:sp>
      <p:sp>
        <p:nvSpPr>
          <p:cNvPr id="5" name="Footer Placeholder 4">
            <a:extLst>
              <a:ext uri="{FF2B5EF4-FFF2-40B4-BE49-F238E27FC236}">
                <a16:creationId xmlns:a16="http://schemas.microsoft.com/office/drawing/2014/main" id="{0BE4CE96-BB33-C74A-86D7-8D30D10213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305053E-AA4C-BE45-BB5C-58CAECEE6A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129323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 Id="rId5" Type="http://schemas.openxmlformats.org/officeDocument/2006/relationships/hyperlink" Target="https://www12.statcan.gc.ca/census-recensement/2016/dp-pd/prof/search-recherche/change-geo.cfm?Lang=E&amp;Geo1=FSA" TargetMode="External"/><Relationship Id="rId4" Type="http://schemas.openxmlformats.org/officeDocument/2006/relationships/hyperlink" Target="https://www12.statcan.gc.ca/census-recensement/2016/dp-pd/hlt-fst/pd-pl/Tables/File.cfm?T=1201&amp;SR=1&amp;RPP=9999&amp;PR=0&amp;CMA=0&amp;CSD=0&amp;S=22&amp;O=A&amp;Lang=Eng&amp;OFT=CSV"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api.foursquare.com/" TargetMode="External"/><Relationship Id="rId2" Type="http://schemas.openxmlformats.org/officeDocument/2006/relationships/hyperlink" Target="https://www150.statcan.gc.ca/n1/daily-quotidien/180313/dq180313a-eng.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532D-1ED1-449E-8892-2349E1FE2DDF}"/>
              </a:ext>
            </a:extLst>
          </p:cNvPr>
          <p:cNvSpPr>
            <a:spLocks noGrp="1"/>
          </p:cNvSpPr>
          <p:nvPr>
            <p:ph type="ctrTitle"/>
          </p:nvPr>
        </p:nvSpPr>
        <p:spPr>
          <a:xfrm>
            <a:off x="1524000" y="1600200"/>
            <a:ext cx="9144000" cy="2387600"/>
          </a:xfrm>
        </p:spPr>
        <p:txBody>
          <a:bodyPr>
            <a:normAutofit fontScale="90000"/>
          </a:bodyPr>
          <a:lstStyle/>
          <a:p>
            <a:r>
              <a:rPr lang="en-US" b="1" dirty="0"/>
              <a:t>Capstone: Find the best neighborhood in Toronto to open a Restaurant Supply Store</a:t>
            </a:r>
            <a:br>
              <a:rPr lang="en-US" b="1" dirty="0"/>
            </a:br>
            <a:endParaRPr lang="en-CA" dirty="0"/>
          </a:p>
        </p:txBody>
      </p:sp>
      <p:sp>
        <p:nvSpPr>
          <p:cNvPr id="3" name="Subtitle 2">
            <a:extLst>
              <a:ext uri="{FF2B5EF4-FFF2-40B4-BE49-F238E27FC236}">
                <a16:creationId xmlns:a16="http://schemas.microsoft.com/office/drawing/2014/main" id="{22C76D97-7589-49C4-AC78-62B531FB08C9}"/>
              </a:ext>
            </a:extLst>
          </p:cNvPr>
          <p:cNvSpPr>
            <a:spLocks noGrp="1"/>
          </p:cNvSpPr>
          <p:nvPr>
            <p:ph type="subTitle" idx="1"/>
          </p:nvPr>
        </p:nvSpPr>
        <p:spPr/>
        <p:txBody>
          <a:bodyPr/>
          <a:lstStyle/>
          <a:p>
            <a:r>
              <a:rPr lang="en-US" dirty="0"/>
              <a:t>Applied Data Science Capstone</a:t>
            </a:r>
          </a:p>
          <a:p>
            <a:r>
              <a:rPr lang="it-IT" dirty="0"/>
              <a:t>IBM Data Science Professional Certificate</a:t>
            </a:r>
          </a:p>
          <a:p>
            <a:endParaRPr lang="en-CA" dirty="0"/>
          </a:p>
        </p:txBody>
      </p:sp>
    </p:spTree>
    <p:extLst>
      <p:ext uri="{BB962C8B-B14F-4D97-AF65-F5344CB8AC3E}">
        <p14:creationId xmlns:p14="http://schemas.microsoft.com/office/powerpoint/2010/main" val="1542244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861391" y="274290"/>
            <a:ext cx="9965635" cy="5570756"/>
          </a:xfrm>
          <a:prstGeom prst="rect">
            <a:avLst/>
          </a:prstGeom>
          <a:noFill/>
        </p:spPr>
        <p:txBody>
          <a:bodyPr wrap="square" rtlCol="0">
            <a:spAutoFit/>
          </a:bodyPr>
          <a:lstStyle/>
          <a:p>
            <a:r>
              <a:rPr lang="en-CA" sz="2000" b="1" dirty="0">
                <a:latin typeface="+mj-lt"/>
                <a:cs typeface="Calibri Light" panose="020F0302020204030204" pitchFamily="34" charset="0"/>
              </a:rPr>
              <a:t>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 Load all the Data from all the various sources.</a:t>
            </a:r>
          </a:p>
          <a:p>
            <a:r>
              <a:rPr lang="en-CA" sz="1200" b="1" i="1" dirty="0">
                <a:latin typeface="Calibri Light" panose="020F0302020204030204" pitchFamily="34" charset="0"/>
                <a:cs typeface="Calibri Light" panose="020F0302020204030204" pitchFamily="34" charset="0"/>
              </a:rPr>
              <a:t>1.1 Toronto neighborhoods broken down by postal code</a:t>
            </a:r>
          </a:p>
          <a:p>
            <a:r>
              <a:rPr lang="en-CA" sz="1200" u="sng" dirty="0">
                <a:latin typeface="Calibri Light" panose="020F0302020204030204" pitchFamily="34" charset="0"/>
                <a:cs typeface="Calibri Light" panose="020F0302020204030204" pitchFamily="34" charset="0"/>
                <a:hlinkClick r:id="rId2"/>
              </a:rPr>
              <a:t>https://en.wikipedia.org/wiki/List_of_postal_codes_of_Canada:_M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Here I used </a:t>
            </a:r>
            <a:r>
              <a:rPr lang="en-CA" sz="1200" dirty="0" err="1">
                <a:latin typeface="Calibri Light" panose="020F0302020204030204" pitchFamily="34" charset="0"/>
                <a:cs typeface="Calibri Light" panose="020F0302020204030204" pitchFamily="34" charset="0"/>
              </a:rPr>
              <a:t>BeautifulSoup</a:t>
            </a:r>
            <a:r>
              <a:rPr lang="en-CA" sz="1200" dirty="0">
                <a:latin typeface="Calibri Light" panose="020F0302020204030204" pitchFamily="34" charset="0"/>
                <a:cs typeface="Calibri Light" panose="020F0302020204030204" pitchFamily="34" charset="0"/>
              </a:rPr>
              <a:t> to scrape the wiki page to extract a working list of Toronto Neighborhoods sorted by postal code.</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1.1.1 Load Toronto geospatial coordinates and merge to Toronto Postal Code Data</a:t>
            </a:r>
          </a:p>
          <a:p>
            <a:r>
              <a:rPr lang="en-CA" sz="1200" u="sng" dirty="0">
                <a:latin typeface="Calibri Light" panose="020F0302020204030204" pitchFamily="34" charset="0"/>
                <a:cs typeface="Calibri Light" panose="020F0302020204030204" pitchFamily="34" charset="0"/>
                <a:hlinkClick r:id="rId3"/>
              </a:rPr>
              <a:t>http://cocl.us/Geospatial_data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Next, I joined geo spatial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 Toronto neighborhoods populations broken down by postal code</a:t>
            </a:r>
          </a:p>
          <a:p>
            <a:r>
              <a:rPr lang="en-CA" sz="1200" u="sng" dirty="0">
                <a:latin typeface="Calibri Light" panose="020F0302020204030204" pitchFamily="34" charset="0"/>
                <a:cs typeface="Calibri Light" panose="020F0302020204030204" pitchFamily="34" charset="0"/>
                <a:hlinkClick r:id="rId4"/>
              </a:rPr>
              <a:t>https://www12.statcan.gc.ca/census-recensement/2016/dp-pd/hlt-fst/pd-pl/Tables/File.cfm?T=1201&amp;SR=1&amp;RPP=9999&amp;PR=0&amp;CMA=0&amp;CSD=0&amp;S=22&amp;O=A&amp;Lang=Eng&amp;OFT=CSV</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Use Pandas to grab the 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1.2.1 Merge Toronto Neighbourhood populations data with Toronto Postal Code data</a:t>
            </a:r>
          </a:p>
          <a:p>
            <a:r>
              <a:rPr lang="en-CA" sz="1200" dirty="0">
                <a:latin typeface="Calibri Light" panose="020F0302020204030204" pitchFamily="34" charset="0"/>
                <a:cs typeface="Calibri Light" panose="020F0302020204030204" pitchFamily="34" charset="0"/>
              </a:rPr>
              <a:t>Next, I joined population data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 Toronto neighborhoods average after tax income broken down by postal code</a:t>
            </a:r>
          </a:p>
          <a:p>
            <a:r>
              <a:rPr lang="en-CA" sz="1200" dirty="0">
                <a:latin typeface="Calibri Light" panose="020F0302020204030204" pitchFamily="34" charset="0"/>
                <a:cs typeface="Calibri Light" panose="020F0302020204030204" pitchFamily="34" charset="0"/>
              </a:rPr>
              <a:t>Here we must manually download these from Stats Canada and load them.</a:t>
            </a:r>
            <a:br>
              <a:rPr lang="en-CA" sz="1200" dirty="0">
                <a:latin typeface="Calibri Light" panose="020F0302020204030204" pitchFamily="34" charset="0"/>
                <a:cs typeface="Calibri Light" panose="020F0302020204030204" pitchFamily="34" charset="0"/>
              </a:rPr>
            </a:br>
            <a:r>
              <a:rPr lang="en-CA" sz="1200" u="sng" dirty="0">
                <a:latin typeface="Calibri Light" panose="020F0302020204030204" pitchFamily="34" charset="0"/>
                <a:cs typeface="Calibri Light" panose="020F0302020204030204" pitchFamily="34" charset="0"/>
                <a:hlinkClick r:id="rId5"/>
              </a:rPr>
              <a:t>https://www12.statcan.gc.ca/census-recensement/2016/dp-pd/prof/search-recherche/change-geo.cfm?Lang=E&amp;Geo1=FSA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to_geo_space.csv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1.3.1 Merge Toronto Neighbourhood income data with Toronto Postal Code data</a:t>
            </a:r>
          </a:p>
          <a:p>
            <a:r>
              <a:rPr lang="en-CA" sz="1200" dirty="0">
                <a:latin typeface="Calibri Light" panose="020F0302020204030204" pitchFamily="34" charset="0"/>
                <a:cs typeface="Calibri Light" panose="020F0302020204030204" pitchFamily="34" charset="0"/>
              </a:rPr>
              <a:t>Next, I joined income data to the Toronto 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At this time I also saved a copy of the data set as my friend had asked for it in his list of requirements.</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TO_Affluence.csv</a:t>
            </a:r>
          </a:p>
        </p:txBody>
      </p:sp>
    </p:spTree>
    <p:extLst>
      <p:ext uri="{BB962C8B-B14F-4D97-AF65-F5344CB8AC3E}">
        <p14:creationId xmlns:p14="http://schemas.microsoft.com/office/powerpoint/2010/main" val="3018074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4708981"/>
          </a:xfrm>
          <a:prstGeom prst="rect">
            <a:avLst/>
          </a:prstGeom>
          <a:noFill/>
        </p:spPr>
        <p:txBody>
          <a:bodyPr wrap="square" rtlCol="0">
            <a:spAutoFit/>
          </a:bodyPr>
          <a:lstStyle/>
          <a:p>
            <a:r>
              <a:rPr lang="en-CA" sz="1200" b="1" i="1" dirty="0">
                <a:latin typeface="Calibri Light" panose="020F0302020204030204" pitchFamily="34" charset="0"/>
                <a:cs typeface="Calibri Light" panose="020F0302020204030204" pitchFamily="34" charset="0"/>
              </a:rPr>
              <a:t>1.4 What is the Canadian National Average After Tax Income</a:t>
            </a:r>
          </a:p>
          <a:p>
            <a:r>
              <a:rPr lang="en-CA" sz="1200" dirty="0">
                <a:latin typeface="Calibri Light" panose="020F0302020204030204" pitchFamily="34" charset="0"/>
                <a:cs typeface="Calibri Light" panose="020F0302020204030204" pitchFamily="34" charset="0"/>
              </a:rPr>
              <a:t>Here I must also manually download this from Stats Canada and load them.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2"/>
              </a:rPr>
              <a:t>https://www150.statcan.gc.ca/n1/daily-quotidien/180313/dq180313a-eng.htm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Canadian families and unattached individuals had a median after-tax income of $57,000 in 2016.</a:t>
            </a:r>
          </a:p>
          <a:p>
            <a:pPr marL="171450" indent="-171450">
              <a:buFont typeface="Arial" panose="020B0604020202020204" pitchFamily="34" charset="0"/>
              <a:buChar char="•"/>
            </a:pPr>
            <a:r>
              <a:rPr lang="en-CA" sz="1200" b="1" dirty="0">
                <a:latin typeface="Calibri Light" panose="020F0302020204030204" pitchFamily="34" charset="0"/>
                <a:cs typeface="Calibri Light" panose="020F0302020204030204" pitchFamily="34" charset="0"/>
              </a:rPr>
              <a:t>Key Observation: 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 *</a:t>
            </a:r>
          </a:p>
          <a:p>
            <a:pPr marL="171450" indent="-171450">
              <a:buFont typeface="Arial" panose="020B0604020202020204" pitchFamily="34" charset="0"/>
              <a:buChar char="•"/>
            </a:pPr>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 Toronto list of Restaurants or Venues that could potentially use Restaurant Equipment</a:t>
            </a:r>
          </a:p>
          <a:p>
            <a:r>
              <a:rPr lang="en-CA" sz="1200" dirty="0">
                <a:latin typeface="Calibri Light" panose="020F0302020204030204" pitchFamily="34" charset="0"/>
                <a:cs typeface="Calibri Light" panose="020F0302020204030204" pitchFamily="34" charset="0"/>
              </a:rPr>
              <a:t>4SQUARE API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3"/>
              </a:rPr>
              <a:t>https://api.foursquare.com</a:t>
            </a:r>
            <a:endParaRPr lang="en-CA" sz="1200" dirty="0">
              <a:latin typeface="Calibri Light" panose="020F0302020204030204" pitchFamily="34" charset="0"/>
              <a:cs typeface="Calibri Light" panose="020F0302020204030204" pitchFamily="34" charset="0"/>
            </a:endParaRP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1.5.1 Get all the Venues in Toronto.</a:t>
            </a:r>
          </a:p>
          <a:p>
            <a:r>
              <a:rPr lang="en-CA" sz="1200" b="1" i="1" dirty="0">
                <a:latin typeface="Calibri Light" panose="020F0302020204030204" pitchFamily="34" charset="0"/>
                <a:cs typeface="Calibri Light" panose="020F0302020204030204" pitchFamily="34" charset="0"/>
              </a:rPr>
              <a:t>1.5.2 Only add Restaurants as Venue Categories</a:t>
            </a:r>
          </a:p>
          <a:p>
            <a:r>
              <a:rPr lang="en-CA" sz="1200" dirty="0">
                <a:latin typeface="Calibri Light" panose="020F0302020204030204" pitchFamily="34" charset="0"/>
                <a:cs typeface="Calibri Light" panose="020F0302020204030204" pitchFamily="34" charset="0"/>
              </a:rPr>
              <a:t>Use this list to Extract Restaurants and only include Restaurants in our Data Set.</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1.5.3 </a:t>
            </a:r>
            <a:r>
              <a:rPr lang="en-CA" sz="1200" b="1" i="1" dirty="0" err="1">
                <a:latin typeface="Calibri Light" panose="020F0302020204030204" pitchFamily="34" charset="0"/>
                <a:cs typeface="Calibri Light" panose="020F0302020204030204" pitchFamily="34" charset="0"/>
              </a:rPr>
              <a:t>OneHot</a:t>
            </a:r>
            <a:r>
              <a:rPr lang="en-CA" sz="1200" b="1" i="1" dirty="0">
                <a:latin typeface="Calibri Light" panose="020F0302020204030204" pitchFamily="34" charset="0"/>
                <a:cs typeface="Calibri Light" panose="020F0302020204030204" pitchFamily="34" charset="0"/>
              </a:rPr>
              <a:t> encode and count restaurants</a:t>
            </a:r>
          </a:p>
          <a:p>
            <a:r>
              <a:rPr lang="en-CA" sz="1200" dirty="0">
                <a:latin typeface="Calibri Light" panose="020F0302020204030204" pitchFamily="34" charset="0"/>
                <a:cs typeface="Calibri Light" panose="020F0302020204030204" pitchFamily="34" charset="0"/>
              </a:rPr>
              <a:t>Prepare the data for clustering</a:t>
            </a:r>
          </a:p>
          <a:p>
            <a:r>
              <a:rPr lang="en-CA" sz="1200" b="1" dirty="0">
                <a:latin typeface="Calibri Light" panose="020F0302020204030204" pitchFamily="34" charset="0"/>
                <a:cs typeface="Calibri Light" panose="020F0302020204030204" pitchFamily="34" charset="0"/>
              </a:rPr>
              <a:t>* Combine all of those into a working Data Set to cluster and geo spatial map of the results showing the best neighborhood to open a Restaurant Supply Store *</a:t>
            </a:r>
            <a:endParaRPr lang="en-CA" sz="1200" dirty="0">
              <a:latin typeface="Calibri Light" panose="020F0302020204030204" pitchFamily="34" charset="0"/>
              <a:cs typeface="Calibri Light" panose="020F0302020204030204" pitchFamily="34" charset="0"/>
            </a:endParaRPr>
          </a:p>
          <a:p>
            <a:r>
              <a:rPr lang="en-CA" sz="1200" dirty="0">
                <a:latin typeface="Calibri Light" panose="020F0302020204030204" pitchFamily="34" charset="0"/>
                <a:cs typeface="Calibri Light" panose="020F0302020204030204" pitchFamily="34" charset="0"/>
              </a:rPr>
              <a:t>Combining all of these disparate data sets will clearly demonstrate the following:</a:t>
            </a:r>
          </a:p>
          <a:p>
            <a:pPr lvl="0"/>
            <a:r>
              <a:rPr lang="en-CA" sz="1200" dirty="0">
                <a:latin typeface="Calibri Light" panose="020F0302020204030204" pitchFamily="34" charset="0"/>
                <a:cs typeface="Calibri Light" panose="020F0302020204030204" pitchFamily="34" charset="0"/>
              </a:rPr>
              <a:t>which neighborhoods in Toronto have clusters of like Restaurants</a:t>
            </a:r>
          </a:p>
          <a:p>
            <a:pPr lvl="0"/>
            <a:r>
              <a:rPr lang="en-CA" sz="1200" dirty="0">
                <a:latin typeface="Calibri Light" panose="020F0302020204030204" pitchFamily="34" charset="0"/>
                <a:cs typeface="Calibri Light" panose="020F0302020204030204" pitchFamily="34" charset="0"/>
              </a:rPr>
              <a:t>how populated each neighborhoods is</a:t>
            </a:r>
          </a:p>
          <a:p>
            <a:pPr lvl="0"/>
            <a:r>
              <a:rPr lang="en-CA" sz="1200" dirty="0">
                <a:latin typeface="Calibri Light" panose="020F0302020204030204" pitchFamily="34" charset="0"/>
                <a:cs typeface="Calibri Light" panose="020F0302020204030204" pitchFamily="34" charset="0"/>
              </a:rPr>
              <a:t>the average after tax income is all of these neighborhoods</a:t>
            </a:r>
          </a:p>
          <a:p>
            <a:pPr lvl="0"/>
            <a:r>
              <a:rPr lang="en-CA" sz="1200" dirty="0">
                <a:latin typeface="Calibri Light" panose="020F0302020204030204" pitchFamily="34" charset="0"/>
                <a:cs typeface="Calibri Light" panose="020F0302020204030204" pitchFamily="34" charset="0"/>
              </a:rPr>
              <a:t>which neighborhood should he target to open his new store.</a:t>
            </a:r>
          </a:p>
        </p:txBody>
      </p:sp>
    </p:spTree>
    <p:extLst>
      <p:ext uri="{BB962C8B-B14F-4D97-AF65-F5344CB8AC3E}">
        <p14:creationId xmlns:p14="http://schemas.microsoft.com/office/powerpoint/2010/main" val="904816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107996"/>
          </a:xfrm>
          <a:prstGeom prst="rect">
            <a:avLst/>
          </a:prstGeom>
          <a:noFill/>
        </p:spPr>
        <p:txBody>
          <a:bodyPr wrap="square" rtlCol="0">
            <a:spAutoFit/>
          </a:bodyPr>
          <a:lstStyle/>
          <a:p>
            <a:r>
              <a:rPr lang="en-US" b="1" dirty="0"/>
              <a:t>Results:</a:t>
            </a:r>
          </a:p>
          <a:p>
            <a:r>
              <a:rPr lang="en-US" b="1" dirty="0"/>
              <a:t>4.1 Plot the clusters on a Map of the Toronto and Super Impose the best location of a Store</a:t>
            </a:r>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close up of a map&#10;&#10;Description generated with high confidence">
            <a:extLst>
              <a:ext uri="{FF2B5EF4-FFF2-40B4-BE49-F238E27FC236}">
                <a16:creationId xmlns:a16="http://schemas.microsoft.com/office/drawing/2014/main" id="{7FCA0E32-0D06-47C8-BDC4-C85FFEE00A1C}"/>
              </a:ext>
            </a:extLst>
          </p:cNvPr>
          <p:cNvPicPr>
            <a:picLocks noChangeAspect="1"/>
          </p:cNvPicPr>
          <p:nvPr/>
        </p:nvPicPr>
        <p:blipFill>
          <a:blip r:embed="rId2"/>
          <a:stretch>
            <a:fillRect/>
          </a:stretch>
        </p:blipFill>
        <p:spPr>
          <a:xfrm>
            <a:off x="920005" y="1509156"/>
            <a:ext cx="10351987" cy="4965103"/>
          </a:xfrm>
          <a:prstGeom prst="rect">
            <a:avLst/>
          </a:prstGeom>
        </p:spPr>
      </p:pic>
    </p:spTree>
    <p:extLst>
      <p:ext uri="{BB962C8B-B14F-4D97-AF65-F5344CB8AC3E}">
        <p14:creationId xmlns:p14="http://schemas.microsoft.com/office/powerpoint/2010/main" val="3689072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938992"/>
          </a:xfrm>
          <a:prstGeom prst="rect">
            <a:avLst/>
          </a:prstGeom>
          <a:noFill/>
        </p:spPr>
        <p:txBody>
          <a:bodyPr wrap="square" rtlCol="0">
            <a:spAutoFit/>
          </a:bodyPr>
          <a:lstStyle/>
          <a:p>
            <a:r>
              <a:rPr lang="en-US" b="1" dirty="0"/>
              <a:t>Results Cont’d:</a:t>
            </a:r>
          </a:p>
          <a:p>
            <a:endParaRPr lang="en-US" b="1" dirty="0"/>
          </a:p>
          <a:p>
            <a:r>
              <a:rPr lang="en-US" b="1" dirty="0"/>
              <a:t>4.2 Exact Address of desired Location</a:t>
            </a:r>
          </a:p>
          <a:p>
            <a:r>
              <a:rPr lang="en-US" dirty="0"/>
              <a:t>Based on a reverse Lookup </a:t>
            </a:r>
            <a:br>
              <a:rPr lang="en-US" dirty="0"/>
            </a:br>
            <a:r>
              <a:rPr lang="en-US" dirty="0"/>
              <a:t>The exact Address to locate would be: 268 Balliol Street, ON M4S 1C2, Canada or </a:t>
            </a:r>
            <a:r>
              <a:rPr lang="en-US" dirty="0" err="1"/>
              <a:t>lat</a:t>
            </a:r>
            <a:r>
              <a:rPr lang="en-US" dirty="0"/>
              <a:t>: 43.6991598, </a:t>
            </a:r>
            <a:r>
              <a:rPr lang="en-US" dirty="0" err="1"/>
              <a:t>lng</a:t>
            </a:r>
            <a:r>
              <a:rPr lang="en-US" dirty="0"/>
              <a:t>: -79.3878871</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81300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TotalTime>
  <Words>702</Words>
  <Application>Microsoft Macintosh PowerPoint</Application>
  <PresentationFormat>Widescreen</PresentationFormat>
  <Paragraphs>48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Capstone: Find the best neighborhood in Toronto to open a Restaurant Supply Store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Find the best neighborhood in Toronto to open a Restaurant Supply Store</dc:title>
  <dc:creator>DAVID Crouch</dc:creator>
  <cp:lastModifiedBy>颜小山 Kyon</cp:lastModifiedBy>
  <cp:revision>11</cp:revision>
  <dcterms:created xsi:type="dcterms:W3CDTF">2019-01-19T16:30:22Z</dcterms:created>
  <dcterms:modified xsi:type="dcterms:W3CDTF">2020-08-18T02:08:49Z</dcterms:modified>
</cp:coreProperties>
</file>