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0" r:id="rId4"/>
    <p:sldId id="258" r:id="rId5"/>
    <p:sldId id="262" r:id="rId6"/>
    <p:sldId id="266" r:id="rId7"/>
    <p:sldId id="270" r:id="rId8"/>
    <p:sldId id="267" r:id="rId9"/>
    <p:sldId id="268" r:id="rId10"/>
    <p:sldId id="271" r:id="rId11"/>
    <p:sldId id="259" r:id="rId12"/>
    <p:sldId id="278" r:id="rId13"/>
    <p:sldId id="279" r:id="rId14"/>
    <p:sldId id="280" r:id="rId15"/>
    <p:sldId id="281" r:id="rId16"/>
    <p:sldId id="282" r:id="rId17"/>
    <p:sldId id="264" r:id="rId18"/>
    <p:sldId id="276"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2/6/2022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91215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2/6/2022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5380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2/6/2022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8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2/6/2022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418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2/6/2022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8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2/6/2022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88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2/6/2022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700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2/6/2022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70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2/6/2022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802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2/6/2022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5390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2/6/2022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504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2/6/2022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19145796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3"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Bağlantı desenlerinin yakından görüntüsü">
            <a:extLst>
              <a:ext uri="{FF2B5EF4-FFF2-40B4-BE49-F238E27FC236}">
                <a16:creationId xmlns:a16="http://schemas.microsoft.com/office/drawing/2014/main" id="{98970E17-3AA8-498E-A7E9-CA65DE0566E2}"/>
              </a:ext>
            </a:extLst>
          </p:cNvPr>
          <p:cNvPicPr>
            <a:picLocks noChangeAspect="1"/>
          </p:cNvPicPr>
          <p:nvPr/>
        </p:nvPicPr>
        <p:blipFill rotWithShape="1">
          <a:blip r:embed="rId2">
            <a:alphaModFix amt="60000"/>
          </a:blip>
          <a:srcRect l="5" r="1" b="1"/>
          <a:stretch/>
        </p:blipFill>
        <p:spPr>
          <a:xfrm>
            <a:off x="3048" y="10"/>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Başlık 1">
            <a:extLst>
              <a:ext uri="{FF2B5EF4-FFF2-40B4-BE49-F238E27FC236}">
                <a16:creationId xmlns:a16="http://schemas.microsoft.com/office/drawing/2014/main" id="{ECD53F6C-1F92-4053-9D60-A986192C663C}"/>
              </a:ext>
            </a:extLst>
          </p:cNvPr>
          <p:cNvSpPr>
            <a:spLocks noGrp="1"/>
          </p:cNvSpPr>
          <p:nvPr>
            <p:ph type="ctrTitle"/>
          </p:nvPr>
        </p:nvSpPr>
        <p:spPr>
          <a:xfrm>
            <a:off x="996275" y="744909"/>
            <a:ext cx="10190071" cy="3145855"/>
          </a:xfrm>
        </p:spPr>
        <p:txBody>
          <a:bodyPr anchor="b">
            <a:normAutofit/>
          </a:bodyPr>
          <a:lstStyle/>
          <a:p>
            <a:r>
              <a:rPr lang="tr-TR" sz="9600" dirty="0" err="1">
                <a:latin typeface="Elephant Pro" panose="020B0604020202020204" pitchFamily="2" charset="0"/>
              </a:rPr>
              <a:t>NOSQL</a:t>
            </a:r>
            <a:endParaRPr lang="tr-TR" sz="9600" dirty="0">
              <a:latin typeface="Elephant Pro" panose="020B0604020202020204" pitchFamily="2" charset="0"/>
            </a:endParaRPr>
          </a:p>
        </p:txBody>
      </p:sp>
      <p:sp>
        <p:nvSpPr>
          <p:cNvPr id="3" name="Alt Başlık 2">
            <a:extLst>
              <a:ext uri="{FF2B5EF4-FFF2-40B4-BE49-F238E27FC236}">
                <a16:creationId xmlns:a16="http://schemas.microsoft.com/office/drawing/2014/main" id="{F36207D6-49DC-4C25-B259-3143AA190BAF}"/>
              </a:ext>
            </a:extLst>
          </p:cNvPr>
          <p:cNvSpPr>
            <a:spLocks noGrp="1"/>
          </p:cNvSpPr>
          <p:nvPr>
            <p:ph type="subTitle" idx="1"/>
          </p:nvPr>
        </p:nvSpPr>
        <p:spPr>
          <a:xfrm>
            <a:off x="1218708" y="4069780"/>
            <a:ext cx="9781327" cy="2056617"/>
          </a:xfrm>
        </p:spPr>
        <p:txBody>
          <a:bodyPr anchor="t">
            <a:normAutofit/>
          </a:bodyPr>
          <a:lstStyle/>
          <a:p>
            <a:endParaRPr lang="tr-TR" sz="2200">
              <a:solidFill>
                <a:srgbClr val="FFFFFF"/>
              </a:solidFill>
            </a:endParaRPr>
          </a:p>
        </p:txBody>
      </p:sp>
    </p:spTree>
    <p:extLst>
      <p:ext uri="{BB962C8B-B14F-4D97-AF65-F5344CB8AC3E}">
        <p14:creationId xmlns:p14="http://schemas.microsoft.com/office/powerpoint/2010/main" val="55855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5" name="Picture 14">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5" name="Resim 4">
            <a:extLst>
              <a:ext uri="{FF2B5EF4-FFF2-40B4-BE49-F238E27FC236}">
                <a16:creationId xmlns:a16="http://schemas.microsoft.com/office/drawing/2014/main" id="{CBEDBBEA-AEAB-4252-BDE1-FA0EA319B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681" y="0"/>
            <a:ext cx="2369853" cy="2438877"/>
          </a:xfrm>
          <a:prstGeom prst="rect">
            <a:avLst/>
          </a:prstGeom>
        </p:spPr>
      </p:pic>
      <p:sp>
        <p:nvSpPr>
          <p:cNvPr id="3" name="İçerik Yer Tutucusu 2">
            <a:extLst>
              <a:ext uri="{FF2B5EF4-FFF2-40B4-BE49-F238E27FC236}">
                <a16:creationId xmlns:a16="http://schemas.microsoft.com/office/drawing/2014/main" id="{3CA9EA7C-FA5B-4395-A3AF-9D8557365295}"/>
              </a:ext>
            </a:extLst>
          </p:cNvPr>
          <p:cNvSpPr>
            <a:spLocks noGrp="1"/>
          </p:cNvSpPr>
          <p:nvPr>
            <p:ph idx="1"/>
          </p:nvPr>
        </p:nvSpPr>
        <p:spPr>
          <a:xfrm>
            <a:off x="4270553" y="225405"/>
            <a:ext cx="5867022" cy="3404414"/>
          </a:xfrm>
        </p:spPr>
        <p:txBody>
          <a:bodyPr>
            <a:normAutofit/>
          </a:bodyPr>
          <a:lstStyle/>
          <a:p>
            <a:pPr marL="0" indent="0">
              <a:buNone/>
            </a:pPr>
            <a:r>
              <a:rPr lang="tr-TR" sz="1600" b="1" i="0" dirty="0">
                <a:solidFill>
                  <a:schemeClr val="accent1"/>
                </a:solidFill>
                <a:effectLst/>
                <a:latin typeface="Times New Roman" panose="02020603050405020304" pitchFamily="18" charset="0"/>
                <a:cs typeface="Times New Roman" panose="02020603050405020304" pitchFamily="18" charset="0"/>
              </a:rPr>
              <a:t>Geniş Sütunlu (</a:t>
            </a:r>
            <a:r>
              <a:rPr lang="tr-TR" sz="1600" b="1" i="0" dirty="0" err="1">
                <a:solidFill>
                  <a:schemeClr val="accent1"/>
                </a:solidFill>
                <a:effectLst/>
                <a:latin typeface="Times New Roman" panose="02020603050405020304" pitchFamily="18" charset="0"/>
                <a:cs typeface="Times New Roman" panose="02020603050405020304" pitchFamily="18" charset="0"/>
              </a:rPr>
              <a:t>Wide-Column</a:t>
            </a:r>
            <a:r>
              <a:rPr lang="tr-TR" sz="1600" b="1" i="0" dirty="0">
                <a:solidFill>
                  <a:schemeClr val="accent1"/>
                </a:solidFill>
                <a:effectLst/>
                <a:latin typeface="Times New Roman" panose="02020603050405020304" pitchFamily="18" charset="0"/>
                <a:cs typeface="Times New Roman" panose="02020603050405020304" pitchFamily="18" charset="0"/>
              </a:rPr>
              <a:t> </a:t>
            </a:r>
            <a:r>
              <a:rPr lang="tr-TR" sz="1600" b="1" i="0" dirty="0" err="1">
                <a:solidFill>
                  <a:schemeClr val="accent1"/>
                </a:solidFill>
                <a:effectLst/>
                <a:latin typeface="Times New Roman" panose="02020603050405020304" pitchFamily="18" charset="0"/>
                <a:cs typeface="Times New Roman" panose="02020603050405020304" pitchFamily="18" charset="0"/>
              </a:rPr>
              <a:t>Store</a:t>
            </a:r>
            <a:r>
              <a:rPr lang="tr-TR" sz="1600" b="1" i="0" dirty="0">
                <a:solidFill>
                  <a:schemeClr val="accent1"/>
                </a:solidFill>
                <a:effectLst/>
                <a:latin typeface="Times New Roman" panose="02020603050405020304" pitchFamily="18" charset="0"/>
                <a:cs typeface="Times New Roman" panose="02020603050405020304" pitchFamily="18" charset="0"/>
              </a:rPr>
              <a:t>) :</a:t>
            </a:r>
            <a:r>
              <a:rPr lang="tr-TR" sz="1600" b="0" i="0" dirty="0">
                <a:effectLst/>
                <a:latin typeface="Times New Roman" panose="02020603050405020304" pitchFamily="18" charset="0"/>
                <a:cs typeface="Times New Roman" panose="02020603050405020304" pitchFamily="18" charset="0"/>
              </a:rPr>
              <a:t>Bu </a:t>
            </a:r>
            <a:r>
              <a:rPr lang="tr-TR" sz="1600" b="0" i="0" dirty="0" err="1">
                <a:effectLst/>
                <a:latin typeface="Times New Roman" panose="02020603050405020304" pitchFamily="18" charset="0"/>
                <a:cs typeface="Times New Roman" panose="02020603050405020304" pitchFamily="18" charset="0"/>
              </a:rPr>
              <a:t>veritabanları</a:t>
            </a:r>
            <a:r>
              <a:rPr lang="tr-TR" sz="1600" b="0" i="0" dirty="0">
                <a:effectLst/>
                <a:latin typeface="Times New Roman" panose="02020603050405020304" pitchFamily="18" charset="0"/>
                <a:cs typeface="Times New Roman" panose="02020603050405020304" pitchFamily="18" charset="0"/>
              </a:rPr>
              <a:t>, ilişkisel </a:t>
            </a:r>
            <a:r>
              <a:rPr lang="tr-TR" sz="1600" b="0" i="0" dirty="0" err="1">
                <a:effectLst/>
                <a:latin typeface="Times New Roman" panose="02020603050405020304" pitchFamily="18" charset="0"/>
                <a:cs typeface="Times New Roman" panose="02020603050405020304" pitchFamily="18" charset="0"/>
              </a:rPr>
              <a:t>veritabanı</a:t>
            </a:r>
            <a:r>
              <a:rPr lang="tr-TR" sz="1600" b="0" i="0" dirty="0">
                <a:effectLst/>
                <a:latin typeface="Times New Roman" panose="02020603050405020304" pitchFamily="18" charset="0"/>
                <a:cs typeface="Times New Roman" panose="02020603050405020304" pitchFamily="18" charset="0"/>
              </a:rPr>
              <a:t> tabloları gibi tanıdık tablolar, sütunlar ve satırlar kullanır, ancak sütun adları ve biçimlendirmesi, tek bir tabloda satırdan satıra farklılık gösterebilir. Her sütun diskte ayrı olarak depolanır. Geleneksel satır yönelimli depolamanın aksine, verileri sütunlara göre sorgularken geniş sütunlu bir depolama idealdir. Geniş sütunlu </a:t>
            </a:r>
            <a:r>
              <a:rPr lang="tr-TR" sz="1600" b="0" i="0" dirty="0" err="1">
                <a:effectLst/>
                <a:latin typeface="Times New Roman" panose="02020603050405020304" pitchFamily="18" charset="0"/>
                <a:cs typeface="Times New Roman" panose="02020603050405020304" pitchFamily="18" charset="0"/>
              </a:rPr>
              <a:t>veritabanlarının</a:t>
            </a:r>
            <a:r>
              <a:rPr lang="tr-TR" sz="1600" b="0" i="0" dirty="0">
                <a:effectLst/>
                <a:latin typeface="Times New Roman" panose="02020603050405020304" pitchFamily="18" charset="0"/>
                <a:cs typeface="Times New Roman" panose="02020603050405020304" pitchFamily="18" charset="0"/>
              </a:rPr>
              <a:t> kullanıldığı uygulamalar arasında öneri motorları, kataloglar, dolandırıcılık tespiti ve olay günlüğü bulunur. </a:t>
            </a:r>
            <a:r>
              <a:rPr lang="tr-TR" sz="1600" b="0" i="0" dirty="0" err="1">
                <a:effectLst/>
                <a:latin typeface="Times New Roman" panose="02020603050405020304" pitchFamily="18" charset="0"/>
                <a:cs typeface="Times New Roman" panose="02020603050405020304" pitchFamily="18" charset="0"/>
              </a:rPr>
              <a:t>Accumulo</a:t>
            </a:r>
            <a:r>
              <a:rPr lang="tr-TR" sz="1600" b="0" i="0" dirty="0">
                <a:effectLst/>
                <a:latin typeface="Times New Roman" panose="02020603050405020304" pitchFamily="18" charset="0"/>
                <a:cs typeface="Times New Roman" panose="02020603050405020304" pitchFamily="18" charset="0"/>
              </a:rPr>
              <a:t>, Amazon </a:t>
            </a:r>
            <a:r>
              <a:rPr lang="tr-TR" sz="1600" b="0" i="0" dirty="0" err="1">
                <a:effectLst/>
                <a:latin typeface="Times New Roman" panose="02020603050405020304" pitchFamily="18" charset="0"/>
                <a:cs typeface="Times New Roman" panose="02020603050405020304" pitchFamily="18" charset="0"/>
              </a:rPr>
              <a:t>SimpleDB</a:t>
            </a:r>
            <a:r>
              <a:rPr lang="tr-TR" sz="1600" b="0" i="0" dirty="0">
                <a:effectLst/>
                <a:latin typeface="Times New Roman" panose="02020603050405020304" pitchFamily="18" charset="0"/>
                <a:cs typeface="Times New Roman" panose="02020603050405020304" pitchFamily="18" charset="0"/>
              </a:rPr>
              <a:t>, </a:t>
            </a:r>
            <a:r>
              <a:rPr lang="tr-TR" sz="1600" b="0" i="0" dirty="0" err="1">
                <a:effectLst/>
                <a:latin typeface="Times New Roman" panose="02020603050405020304" pitchFamily="18" charset="0"/>
                <a:cs typeface="Times New Roman" panose="02020603050405020304" pitchFamily="18" charset="0"/>
              </a:rPr>
              <a:t>Cassandra</a:t>
            </a:r>
            <a:r>
              <a:rPr lang="tr-TR" sz="1600" b="0" i="0" dirty="0">
                <a:effectLst/>
                <a:latin typeface="Times New Roman" panose="02020603050405020304" pitchFamily="18" charset="0"/>
                <a:cs typeface="Times New Roman" panose="02020603050405020304" pitchFamily="18" charset="0"/>
              </a:rPr>
              <a:t>, </a:t>
            </a:r>
            <a:r>
              <a:rPr lang="tr-TR" sz="1600" b="0" i="0" dirty="0" err="1">
                <a:effectLst/>
                <a:latin typeface="Times New Roman" panose="02020603050405020304" pitchFamily="18" charset="0"/>
                <a:cs typeface="Times New Roman" panose="02020603050405020304" pitchFamily="18" charset="0"/>
              </a:rPr>
              <a:t>HBase</a:t>
            </a:r>
            <a:r>
              <a:rPr lang="tr-TR" sz="1600" b="0" i="0" dirty="0">
                <a:effectLst/>
                <a:latin typeface="Times New Roman" panose="02020603050405020304" pitchFamily="18" charset="0"/>
                <a:cs typeface="Times New Roman" panose="02020603050405020304" pitchFamily="18" charset="0"/>
              </a:rPr>
              <a:t> ve </a:t>
            </a:r>
            <a:r>
              <a:rPr lang="tr-TR" sz="1600" b="0" i="0" dirty="0" err="1">
                <a:effectLst/>
                <a:latin typeface="Times New Roman" panose="02020603050405020304" pitchFamily="18" charset="0"/>
                <a:cs typeface="Times New Roman" panose="02020603050405020304" pitchFamily="18" charset="0"/>
              </a:rPr>
              <a:t>Hypertable</a:t>
            </a:r>
            <a:r>
              <a:rPr lang="tr-TR" sz="1600" b="0" i="0" dirty="0">
                <a:effectLst/>
                <a:latin typeface="Times New Roman" panose="02020603050405020304" pitchFamily="18" charset="0"/>
                <a:cs typeface="Times New Roman" panose="02020603050405020304" pitchFamily="18" charset="0"/>
              </a:rPr>
              <a:t>, geniş sütunlu </a:t>
            </a:r>
            <a:r>
              <a:rPr lang="tr-TR" sz="1600" b="0" i="0" dirty="0" err="1">
                <a:effectLst/>
                <a:latin typeface="Times New Roman" panose="02020603050405020304" pitchFamily="18" charset="0"/>
                <a:cs typeface="Times New Roman" panose="02020603050405020304" pitchFamily="18" charset="0"/>
              </a:rPr>
              <a:t>veritabanlarına</a:t>
            </a:r>
            <a:r>
              <a:rPr lang="tr-TR" sz="1600" b="0" i="0" dirty="0">
                <a:effectLst/>
                <a:latin typeface="Times New Roman" panose="02020603050405020304" pitchFamily="18" charset="0"/>
                <a:cs typeface="Times New Roman" panose="02020603050405020304" pitchFamily="18" charset="0"/>
              </a:rPr>
              <a:t> örnektir.</a:t>
            </a:r>
            <a:endParaRPr lang="tr-TR" sz="1600" b="1" i="0" dirty="0">
              <a:effectLst/>
              <a:latin typeface="Times New Roman" panose="02020603050405020304" pitchFamily="18" charset="0"/>
              <a:cs typeface="Times New Roman" panose="02020603050405020304" pitchFamily="18" charset="0"/>
            </a:endParaRPr>
          </a:p>
          <a:p>
            <a:pPr marL="0" indent="0">
              <a:buNone/>
            </a:pPr>
            <a:endParaRPr lang="tr-TR" sz="1800" dirty="0"/>
          </a:p>
        </p:txBody>
      </p:sp>
      <p:sp>
        <p:nvSpPr>
          <p:cNvPr id="8" name="Rectangle 2">
            <a:extLst>
              <a:ext uri="{FF2B5EF4-FFF2-40B4-BE49-F238E27FC236}">
                <a16:creationId xmlns:a16="http://schemas.microsoft.com/office/drawing/2014/main" id="{3931608D-649E-49B9-8546-E196B1289362}"/>
              </a:ext>
            </a:extLst>
          </p:cNvPr>
          <p:cNvSpPr>
            <a:spLocks noChangeArrowheads="1"/>
          </p:cNvSpPr>
          <p:nvPr/>
        </p:nvSpPr>
        <p:spPr bwMode="auto">
          <a:xfrm rot="10800000" flipV="1">
            <a:off x="303034" y="4685955"/>
            <a:ext cx="61144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Yandaki diyagramda iki sütun ailesi (Identity ve </a:t>
            </a:r>
            <a:r>
              <a:rPr kumimoji="0" lang="tr-TR" altLang="tr-TR" sz="1600" b="0"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Contact</a:t>
            </a:r>
            <a:r>
              <a:rPr kumimoji="0" lang="tr-TR" altLang="tr-TR" sz="16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rgbClr val="171717"/>
                </a:solidFill>
                <a:effectLst/>
                <a:latin typeface="Times New Roman" panose="02020603050405020304" pitchFamily="18" charset="0"/>
                <a:cs typeface="Times New Roman" panose="02020603050405020304" pitchFamily="18" charset="0"/>
              </a:rPr>
              <a:t>Info</a:t>
            </a:r>
            <a:r>
              <a:rPr kumimoji="0" lang="tr-TR" altLang="tr-TR" sz="1600" b="0" i="0" u="none" strike="noStrike" cap="none" normalizeH="0" baseline="0" dirty="0">
                <a:ln>
                  <a:noFill/>
                </a:ln>
                <a:solidFill>
                  <a:srgbClr val="171717"/>
                </a:solidFill>
                <a:effectLst/>
                <a:latin typeface="Times New Roman" panose="02020603050405020304" pitchFamily="18" charset="0"/>
                <a:cs typeface="Times New Roman" panose="02020603050405020304" pitchFamily="18" charset="0"/>
              </a:rPr>
              <a:t>) içeren bir örnek gösterilmektedir. Tek bir varlığın verileri, her sütun ailesinde aynı satır anahtarına sahip olur.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1" name="Resim 10" descr="tablo içeren bir resim&#10;&#10;Açıklama otomatik olarak oluşturuldu">
            <a:extLst>
              <a:ext uri="{FF2B5EF4-FFF2-40B4-BE49-F238E27FC236}">
                <a16:creationId xmlns:a16="http://schemas.microsoft.com/office/drawing/2014/main" id="{49BE0AB7-0058-49BC-8102-A08FD02E43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5689" y="4518839"/>
            <a:ext cx="4753317" cy="1691460"/>
          </a:xfrm>
          <a:prstGeom prst="rect">
            <a:avLst/>
          </a:prstGeom>
        </p:spPr>
      </p:pic>
    </p:spTree>
    <p:extLst>
      <p:ext uri="{BB962C8B-B14F-4D97-AF65-F5344CB8AC3E}">
        <p14:creationId xmlns:p14="http://schemas.microsoft.com/office/powerpoint/2010/main" val="1067824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İçerik Yer Tutucusu 4" descr="metin içeren bir resim&#10;&#10;Açıklama otomatik olarak oluşturuldu">
            <a:extLst>
              <a:ext uri="{FF2B5EF4-FFF2-40B4-BE49-F238E27FC236}">
                <a16:creationId xmlns:a16="http://schemas.microsoft.com/office/drawing/2014/main" id="{061C5FD7-E7D9-46BF-8874-5A1F46363DF5}"/>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r="3112" b="1"/>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CE9B092E-D66A-4EA7-BBE1-CCA8B9061C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19" name="Picture 18">
              <a:extLst>
                <a:ext uri="{FF2B5EF4-FFF2-40B4-BE49-F238E27FC236}">
                  <a16:creationId xmlns:a16="http://schemas.microsoft.com/office/drawing/2014/main" id="{4619ED9A-EBDC-4CCF-8262-9B63942F3D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0" name="Picture 19">
              <a:extLst>
                <a:ext uri="{FF2B5EF4-FFF2-40B4-BE49-F238E27FC236}">
                  <a16:creationId xmlns:a16="http://schemas.microsoft.com/office/drawing/2014/main" id="{10654581-F706-475D-ABF0-14EE63DB76E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2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Tree>
    <p:extLst>
      <p:ext uri="{BB962C8B-B14F-4D97-AF65-F5344CB8AC3E}">
        <p14:creationId xmlns:p14="http://schemas.microsoft.com/office/powerpoint/2010/main" val="116704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A7BBEE-70F0-4E58-A09D-112FB2158D23}"/>
              </a:ext>
            </a:extLst>
          </p:cNvPr>
          <p:cNvSpPr>
            <a:spLocks noGrp="1"/>
          </p:cNvSpPr>
          <p:nvPr>
            <p:ph type="title"/>
          </p:nvPr>
        </p:nvSpPr>
        <p:spPr/>
        <p:txBody>
          <a:bodyPr/>
          <a:lstStyle/>
          <a:p>
            <a:pPr algn="ctr"/>
            <a:r>
              <a:rPr lang="tr-TR" dirty="0" err="1"/>
              <a:t>MongoDb</a:t>
            </a:r>
            <a:endParaRPr lang="tr-TR" dirty="0"/>
          </a:p>
        </p:txBody>
      </p:sp>
      <p:pic>
        <p:nvPicPr>
          <p:cNvPr id="5" name="İçerik Yer Tutucusu 4" descr="tablo içeren bir resim&#10;&#10;Açıklama otomatik olarak oluşturuldu">
            <a:extLst>
              <a:ext uri="{FF2B5EF4-FFF2-40B4-BE49-F238E27FC236}">
                <a16:creationId xmlns:a16="http://schemas.microsoft.com/office/drawing/2014/main" id="{CF04FF2E-A390-4B31-BB7E-8DD453D86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62" y="2118126"/>
            <a:ext cx="4632048" cy="4195763"/>
          </a:xfrm>
        </p:spPr>
      </p:pic>
      <p:sp>
        <p:nvSpPr>
          <p:cNvPr id="7" name="Metin kutusu 6">
            <a:extLst>
              <a:ext uri="{FF2B5EF4-FFF2-40B4-BE49-F238E27FC236}">
                <a16:creationId xmlns:a16="http://schemas.microsoft.com/office/drawing/2014/main" id="{D66768C0-D562-450F-AD0E-9383B49DE4BE}"/>
              </a:ext>
            </a:extLst>
          </p:cNvPr>
          <p:cNvSpPr txBox="1"/>
          <p:nvPr/>
        </p:nvSpPr>
        <p:spPr>
          <a:xfrm>
            <a:off x="5639539" y="2326820"/>
            <a:ext cx="6094520" cy="707886"/>
          </a:xfrm>
          <a:prstGeom prst="rect">
            <a:avLst/>
          </a:prstGeom>
          <a:noFill/>
        </p:spPr>
        <p:txBody>
          <a:bodyPr wrap="square">
            <a:spAutoFit/>
          </a:bodyPr>
          <a:lstStyle/>
          <a:p>
            <a:r>
              <a:rPr lang="tr-TR" sz="2000" dirty="0">
                <a:latin typeface="Times New Roman" panose="02020603050405020304" pitchFamily="18" charset="0"/>
                <a:cs typeface="Times New Roman" panose="02020603050405020304" pitchFamily="18" charset="0"/>
              </a:rPr>
              <a:t>Verileri ayrı koleksiyonlara bölmek yerine belgelerin içine gömmeyi tercih etmektir. </a:t>
            </a:r>
          </a:p>
        </p:txBody>
      </p:sp>
      <p:sp>
        <p:nvSpPr>
          <p:cNvPr id="9" name="Metin kutusu 8">
            <a:extLst>
              <a:ext uri="{FF2B5EF4-FFF2-40B4-BE49-F238E27FC236}">
                <a16:creationId xmlns:a16="http://schemas.microsoft.com/office/drawing/2014/main" id="{51C26D15-B1DD-4BFF-BEA8-D97E1CB5BD93}"/>
              </a:ext>
            </a:extLst>
          </p:cNvPr>
          <p:cNvSpPr txBox="1"/>
          <p:nvPr/>
        </p:nvSpPr>
        <p:spPr>
          <a:xfrm>
            <a:off x="326562" y="1613502"/>
            <a:ext cx="6094520" cy="369332"/>
          </a:xfrm>
          <a:prstGeom prst="rect">
            <a:avLst/>
          </a:prstGeom>
          <a:noFill/>
        </p:spPr>
        <p:txBody>
          <a:bodyPr wrap="square">
            <a:spAutoFit/>
          </a:bodyPr>
          <a:lstStyle/>
          <a:p>
            <a:r>
              <a:rPr lang="tr-TR" dirty="0">
                <a:latin typeface="Times New Roman" panose="02020603050405020304" pitchFamily="18" charset="0"/>
                <a:cs typeface="Times New Roman" panose="02020603050405020304" pitchFamily="18" charset="0"/>
              </a:rPr>
              <a:t>Verileri İç İçe Depolama</a:t>
            </a:r>
          </a:p>
        </p:txBody>
      </p:sp>
    </p:spTree>
    <p:extLst>
      <p:ext uri="{BB962C8B-B14F-4D97-AF65-F5344CB8AC3E}">
        <p14:creationId xmlns:p14="http://schemas.microsoft.com/office/powerpoint/2010/main" val="15942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tablo içeren bir resim&#10;&#10;Açıklama otomatik olarak oluşturuldu">
            <a:extLst>
              <a:ext uri="{FF2B5EF4-FFF2-40B4-BE49-F238E27FC236}">
                <a16:creationId xmlns:a16="http://schemas.microsoft.com/office/drawing/2014/main" id="{357640B6-EF1F-4BAA-B13E-AED2F74A3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021" y="1607880"/>
            <a:ext cx="2190750" cy="1571625"/>
          </a:xfrm>
        </p:spPr>
      </p:pic>
      <p:pic>
        <p:nvPicPr>
          <p:cNvPr id="7" name="Resim 6" descr="metin içeren bir resim&#10;&#10;Açıklama otomatik olarak oluşturuldu">
            <a:extLst>
              <a:ext uri="{FF2B5EF4-FFF2-40B4-BE49-F238E27FC236}">
                <a16:creationId xmlns:a16="http://schemas.microsoft.com/office/drawing/2014/main" id="{93F8EF06-FFB5-473D-9D83-1EF22CD37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76" y="5164574"/>
            <a:ext cx="2124075" cy="1285875"/>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9802EA39-07DE-4B54-B08A-D11922742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2957" y="1225171"/>
            <a:ext cx="2085975" cy="1028700"/>
          </a:xfrm>
          <a:prstGeom prst="rect">
            <a:avLst/>
          </a:prstGeom>
        </p:spPr>
      </p:pic>
      <p:sp>
        <p:nvSpPr>
          <p:cNvPr id="15" name="Metin kutusu 14">
            <a:extLst>
              <a:ext uri="{FF2B5EF4-FFF2-40B4-BE49-F238E27FC236}">
                <a16:creationId xmlns:a16="http://schemas.microsoft.com/office/drawing/2014/main" id="{55985379-1FE4-443C-90D0-DBC3F9198F67}"/>
              </a:ext>
            </a:extLst>
          </p:cNvPr>
          <p:cNvSpPr txBox="1"/>
          <p:nvPr/>
        </p:nvSpPr>
        <p:spPr>
          <a:xfrm>
            <a:off x="168676" y="407551"/>
            <a:ext cx="2681056" cy="1200329"/>
          </a:xfrm>
          <a:prstGeom prst="rect">
            <a:avLst/>
          </a:prstGeom>
          <a:noFill/>
        </p:spPr>
        <p:txBody>
          <a:bodyPr wrap="square">
            <a:spAutoFit/>
          </a:bodyPr>
          <a:lstStyle/>
          <a:p>
            <a:r>
              <a:rPr lang="tr-TR" dirty="0" err="1">
                <a:latin typeface="Times New Roman" panose="02020603050405020304" pitchFamily="18" charset="0"/>
                <a:cs typeface="Times New Roman" panose="02020603050405020304" pitchFamily="18" charset="0"/>
              </a:rPr>
              <a:t>MongoDB</a:t>
            </a:r>
            <a:r>
              <a:rPr lang="tr-TR" dirty="0">
                <a:latin typeface="Times New Roman" panose="02020603050405020304" pitchFamily="18" charset="0"/>
                <a:cs typeface="Times New Roman" panose="02020603050405020304" pitchFamily="18" charset="0"/>
              </a:rPr>
              <a:t> konsolundaki tüm </a:t>
            </a:r>
            <a:r>
              <a:rPr lang="tr-TR" dirty="0" err="1">
                <a:latin typeface="Times New Roman" panose="02020603050405020304" pitchFamily="18" charset="0"/>
                <a:cs typeface="Times New Roman" panose="02020603050405020304" pitchFamily="18" charset="0"/>
              </a:rPr>
              <a:t>veritabanlarını</a:t>
            </a:r>
            <a:r>
              <a:rPr lang="tr-TR" dirty="0">
                <a:latin typeface="Times New Roman" panose="02020603050405020304" pitchFamily="18" charset="0"/>
                <a:cs typeface="Times New Roman" panose="02020603050405020304" pitchFamily="18" charset="0"/>
              </a:rPr>
              <a:t> listelemek için </a:t>
            </a:r>
            <a:r>
              <a:rPr lang="tr-TR" b="1" dirty="0" err="1">
                <a:latin typeface="Times New Roman" panose="02020603050405020304" pitchFamily="18" charset="0"/>
                <a:cs typeface="Times New Roman" panose="02020603050405020304" pitchFamily="18" charset="0"/>
              </a:rPr>
              <a:t>show</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dbs</a:t>
            </a:r>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komutu kullanıyor</a:t>
            </a:r>
          </a:p>
        </p:txBody>
      </p:sp>
      <p:sp>
        <p:nvSpPr>
          <p:cNvPr id="16" name="Metin kutusu 15">
            <a:extLst>
              <a:ext uri="{FF2B5EF4-FFF2-40B4-BE49-F238E27FC236}">
                <a16:creationId xmlns:a16="http://schemas.microsoft.com/office/drawing/2014/main" id="{A02FD903-AFA0-411B-B212-CCAEA262E750}"/>
              </a:ext>
            </a:extLst>
          </p:cNvPr>
          <p:cNvSpPr txBox="1"/>
          <p:nvPr/>
        </p:nvSpPr>
        <p:spPr>
          <a:xfrm>
            <a:off x="168676" y="4083387"/>
            <a:ext cx="3142371" cy="923330"/>
          </a:xfrm>
          <a:prstGeom prst="rect">
            <a:avLst/>
          </a:prstGeom>
          <a:noFill/>
        </p:spPr>
        <p:txBody>
          <a:bodyPr wrap="square" rtlCol="0">
            <a:spAutoFit/>
          </a:bodyPr>
          <a:lstStyle/>
          <a:p>
            <a:r>
              <a:rPr lang="tr-TR" b="1" dirty="0" err="1">
                <a:latin typeface="Times New Roman" panose="02020603050405020304" pitchFamily="18" charset="0"/>
                <a:cs typeface="Times New Roman" panose="02020603050405020304" pitchFamily="18" charset="0"/>
              </a:rPr>
              <a:t>show</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collections</a:t>
            </a:r>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ile </a:t>
            </a:r>
            <a:r>
              <a:rPr lang="tr-TR" dirty="0" err="1">
                <a:latin typeface="Times New Roman" panose="02020603050405020304" pitchFamily="18" charset="0"/>
                <a:cs typeface="Times New Roman" panose="02020603050405020304" pitchFamily="18" charset="0"/>
              </a:rPr>
              <a:t>my_database</a:t>
            </a:r>
            <a:r>
              <a:rPr lang="tr-TR" dirty="0">
                <a:latin typeface="Times New Roman" panose="02020603050405020304" pitchFamily="18" charset="0"/>
                <a:cs typeface="Times New Roman" panose="02020603050405020304" pitchFamily="18" charset="0"/>
              </a:rPr>
              <a:t> de bulunan koleksiyonlara ulaşırız</a:t>
            </a:r>
          </a:p>
        </p:txBody>
      </p:sp>
      <p:sp>
        <p:nvSpPr>
          <p:cNvPr id="17" name="Metin kutusu 16">
            <a:extLst>
              <a:ext uri="{FF2B5EF4-FFF2-40B4-BE49-F238E27FC236}">
                <a16:creationId xmlns:a16="http://schemas.microsoft.com/office/drawing/2014/main" id="{25420AD4-C45C-4CD1-8B41-940B11FA8D3A}"/>
              </a:ext>
            </a:extLst>
          </p:cNvPr>
          <p:cNvSpPr txBox="1"/>
          <p:nvPr/>
        </p:nvSpPr>
        <p:spPr>
          <a:xfrm>
            <a:off x="8380520" y="301841"/>
            <a:ext cx="3053919"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User koleksiyonunda bulunan </a:t>
            </a:r>
            <a:r>
              <a:rPr lang="tr-TR" dirty="0" err="1">
                <a:latin typeface="Times New Roman" panose="02020603050405020304" pitchFamily="18" charset="0"/>
                <a:cs typeface="Times New Roman" panose="02020603050405020304" pitchFamily="18" charset="0"/>
              </a:rPr>
              <a:t>dökümanlar</a:t>
            </a:r>
            <a:r>
              <a:rPr lang="tr-TR" dirty="0">
                <a:latin typeface="Times New Roman" panose="02020603050405020304" pitchFamily="18" charset="0"/>
                <a:cs typeface="Times New Roman" panose="02020603050405020304" pitchFamily="18" charset="0"/>
              </a:rPr>
              <a:t> için </a:t>
            </a:r>
            <a:r>
              <a:rPr lang="tr-TR" b="1" dirty="0" err="1">
                <a:latin typeface="Times New Roman" panose="02020603050405020304" pitchFamily="18" charset="0"/>
                <a:cs typeface="Times New Roman" panose="02020603050405020304" pitchFamily="18" charset="0"/>
              </a:rPr>
              <a:t>db.users.count</a:t>
            </a:r>
            <a:r>
              <a:rPr lang="tr-TR" b="1" dirty="0">
                <a:latin typeface="Times New Roman" panose="02020603050405020304" pitchFamily="18" charset="0"/>
                <a:cs typeface="Times New Roman" panose="02020603050405020304" pitchFamily="18" charset="0"/>
              </a:rPr>
              <a:t>()</a:t>
            </a:r>
          </a:p>
        </p:txBody>
      </p:sp>
      <p:pic>
        <p:nvPicPr>
          <p:cNvPr id="19" name="Resim 18" descr="metin içeren bir resim&#10;&#10;Açıklama otomatik olarak oluşturuldu">
            <a:extLst>
              <a:ext uri="{FF2B5EF4-FFF2-40B4-BE49-F238E27FC236}">
                <a16:creationId xmlns:a16="http://schemas.microsoft.com/office/drawing/2014/main" id="{77BDD6F5-EEDD-4F4C-B604-3742361827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6375" y="1733614"/>
            <a:ext cx="4791075" cy="2057400"/>
          </a:xfrm>
          <a:prstGeom prst="rect">
            <a:avLst/>
          </a:prstGeom>
        </p:spPr>
      </p:pic>
      <p:sp>
        <p:nvSpPr>
          <p:cNvPr id="20" name="Metin kutusu 19">
            <a:extLst>
              <a:ext uri="{FF2B5EF4-FFF2-40B4-BE49-F238E27FC236}">
                <a16:creationId xmlns:a16="http://schemas.microsoft.com/office/drawing/2014/main" id="{2A700B7D-4D2D-480D-8007-D468AC544ADE}"/>
              </a:ext>
            </a:extLst>
          </p:cNvPr>
          <p:cNvSpPr txBox="1"/>
          <p:nvPr/>
        </p:nvSpPr>
        <p:spPr>
          <a:xfrm>
            <a:off x="3090699" y="1364282"/>
            <a:ext cx="4973021"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İlk </a:t>
            </a:r>
            <a:r>
              <a:rPr lang="tr-TR" dirty="0" err="1">
                <a:latin typeface="Times New Roman" panose="02020603050405020304" pitchFamily="18" charset="0"/>
                <a:cs typeface="Times New Roman" panose="02020603050405020304" pitchFamily="18" charset="0"/>
              </a:rPr>
              <a:t>dökümana</a:t>
            </a:r>
            <a:r>
              <a:rPr lang="tr-TR" dirty="0">
                <a:latin typeface="Times New Roman" panose="02020603050405020304" pitchFamily="18" charset="0"/>
                <a:cs typeface="Times New Roman" panose="02020603050405020304" pitchFamily="18" charset="0"/>
              </a:rPr>
              <a:t> ulaşmak için </a:t>
            </a:r>
            <a:r>
              <a:rPr lang="tr-TR" b="1" dirty="0" err="1">
                <a:latin typeface="Times New Roman" panose="02020603050405020304" pitchFamily="18" charset="0"/>
                <a:cs typeface="Times New Roman" panose="02020603050405020304" pitchFamily="18" charset="0"/>
              </a:rPr>
              <a:t>db.users.findOne</a:t>
            </a:r>
            <a:r>
              <a:rPr lang="tr-TR" b="1" dirty="0">
                <a:latin typeface="Times New Roman" panose="02020603050405020304" pitchFamily="18" charset="0"/>
                <a:cs typeface="Times New Roman" panose="02020603050405020304" pitchFamily="18" charset="0"/>
              </a:rPr>
              <a:t>()</a:t>
            </a:r>
          </a:p>
        </p:txBody>
      </p:sp>
      <p:pic>
        <p:nvPicPr>
          <p:cNvPr id="22" name="Resim 21" descr="metin içeren bir resim&#10;&#10;Açıklama otomatik olarak oluşturuldu">
            <a:extLst>
              <a:ext uri="{FF2B5EF4-FFF2-40B4-BE49-F238E27FC236}">
                <a16:creationId xmlns:a16="http://schemas.microsoft.com/office/drawing/2014/main" id="{332FD7A4-4739-40C0-B801-163B9A4A39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8997" y="4791075"/>
            <a:ext cx="5991225" cy="2066925"/>
          </a:xfrm>
          <a:prstGeom prst="rect">
            <a:avLst/>
          </a:prstGeom>
        </p:spPr>
      </p:pic>
      <p:sp>
        <p:nvSpPr>
          <p:cNvPr id="24" name="Metin kutusu 23">
            <a:extLst>
              <a:ext uri="{FF2B5EF4-FFF2-40B4-BE49-F238E27FC236}">
                <a16:creationId xmlns:a16="http://schemas.microsoft.com/office/drawing/2014/main" id="{E6F14ECF-D71E-4FE0-B886-5660DCE95155}"/>
              </a:ext>
            </a:extLst>
          </p:cNvPr>
          <p:cNvSpPr txBox="1"/>
          <p:nvPr/>
        </p:nvSpPr>
        <p:spPr>
          <a:xfrm>
            <a:off x="6200312" y="4083387"/>
            <a:ext cx="6130030" cy="646331"/>
          </a:xfrm>
          <a:prstGeom prst="rect">
            <a:avLst/>
          </a:prstGeom>
          <a:noFill/>
        </p:spPr>
        <p:txBody>
          <a:bodyPr wrap="square">
            <a:spAutoFit/>
          </a:bodyPr>
          <a:lstStyle/>
          <a:p>
            <a:r>
              <a:rPr lang="tr-TR" dirty="0">
                <a:latin typeface="Times New Roman" panose="02020603050405020304" pitchFamily="18" charset="0"/>
                <a:cs typeface="Times New Roman" panose="02020603050405020304" pitchFamily="18" charset="0"/>
              </a:rPr>
              <a:t>İlk </a:t>
            </a:r>
            <a:r>
              <a:rPr lang="tr-TR" dirty="0" err="1">
                <a:latin typeface="Times New Roman" panose="02020603050405020304" pitchFamily="18" charset="0"/>
                <a:cs typeface="Times New Roman" panose="02020603050405020304" pitchFamily="18" charset="0"/>
              </a:rPr>
              <a:t>dökümana</a:t>
            </a:r>
            <a:r>
              <a:rPr lang="tr-TR" dirty="0">
                <a:latin typeface="Times New Roman" panose="02020603050405020304" pitchFamily="18" charset="0"/>
                <a:cs typeface="Times New Roman" panose="02020603050405020304" pitchFamily="18" charset="0"/>
              </a:rPr>
              <a:t> ulaşmak için </a:t>
            </a:r>
            <a:r>
              <a:rPr lang="tr-TR" b="1" dirty="0" err="1">
                <a:latin typeface="Times New Roman" panose="02020603050405020304" pitchFamily="18" charset="0"/>
                <a:cs typeface="Times New Roman" panose="02020603050405020304" pitchFamily="18" charset="0"/>
              </a:rPr>
              <a:t>db.users.findOne</a:t>
            </a:r>
            <a:r>
              <a:rPr lang="tr-TR" b="1" dirty="0">
                <a:latin typeface="Times New Roman" panose="02020603050405020304" pitchFamily="18" charset="0"/>
                <a:cs typeface="Times New Roman" panose="02020603050405020304" pitchFamily="18" charset="0"/>
              </a:rPr>
              <a:t>({_</a:t>
            </a:r>
            <a:r>
              <a:rPr lang="tr-TR" b="1" dirty="0" err="1">
                <a:latin typeface="Times New Roman" panose="02020603050405020304" pitchFamily="18" charset="0"/>
                <a:cs typeface="Times New Roman" panose="02020603050405020304" pitchFamily="18" charset="0"/>
              </a:rPr>
              <a:t>id:ObjectId</a:t>
            </a:r>
            <a:r>
              <a:rPr lang="tr-TR"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967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6" name="Resim 5">
            <a:extLst>
              <a:ext uri="{FF2B5EF4-FFF2-40B4-BE49-F238E27FC236}">
                <a16:creationId xmlns:a16="http://schemas.microsoft.com/office/drawing/2014/main" id="{FBF37775-F1CE-4AF4-886B-AAFCEC2BD204}"/>
              </a:ext>
            </a:extLst>
          </p:cNvPr>
          <p:cNvPicPr>
            <a:picLocks noChangeAspect="1"/>
          </p:cNvPicPr>
          <p:nvPr/>
        </p:nvPicPr>
        <p:blipFill>
          <a:blip r:embed="rId4"/>
          <a:stretch>
            <a:fillRect/>
          </a:stretch>
        </p:blipFill>
        <p:spPr>
          <a:xfrm>
            <a:off x="347727" y="177554"/>
            <a:ext cx="4876800" cy="3657600"/>
          </a:xfrm>
          <a:prstGeom prst="rect">
            <a:avLst/>
          </a:prstGeom>
        </p:spPr>
      </p:pic>
      <p:pic>
        <p:nvPicPr>
          <p:cNvPr id="5" name="İçerik Yer Tutucusu 4" descr="metin içeren bir resim&#10;&#10;Açıklama otomatik olarak oluşturuldu">
            <a:extLst>
              <a:ext uri="{FF2B5EF4-FFF2-40B4-BE49-F238E27FC236}">
                <a16:creationId xmlns:a16="http://schemas.microsoft.com/office/drawing/2014/main" id="{01BD9FA3-3F6A-4767-AE94-672D8D7C69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9047" y="103838"/>
            <a:ext cx="5175226" cy="6106461"/>
          </a:xfrm>
          <a:prstGeom prst="rect">
            <a:avLst/>
          </a:prstGeom>
        </p:spPr>
      </p:pic>
    </p:spTree>
    <p:extLst>
      <p:ext uri="{BB962C8B-B14F-4D97-AF65-F5344CB8AC3E}">
        <p14:creationId xmlns:p14="http://schemas.microsoft.com/office/powerpoint/2010/main" val="101411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5" name="İçerik Yer Tutucusu 4" descr="tablo içeren bir resim&#10;&#10;Açıklama otomatik olarak oluşturuldu">
            <a:extLst>
              <a:ext uri="{FF2B5EF4-FFF2-40B4-BE49-F238E27FC236}">
                <a16:creationId xmlns:a16="http://schemas.microsoft.com/office/drawing/2014/main" id="{7CDF578D-7ECA-4E02-B02C-C89A5C72C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2382" y="94236"/>
            <a:ext cx="6374166" cy="6550969"/>
          </a:xfrm>
          <a:prstGeom prst="rect">
            <a:avLst/>
          </a:prstGeom>
        </p:spPr>
      </p:pic>
    </p:spTree>
    <p:extLst>
      <p:ext uri="{BB962C8B-B14F-4D97-AF65-F5344CB8AC3E}">
        <p14:creationId xmlns:p14="http://schemas.microsoft.com/office/powerpoint/2010/main" val="100520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5" name="İçerik Yer Tutucusu 4">
            <a:extLst>
              <a:ext uri="{FF2B5EF4-FFF2-40B4-BE49-F238E27FC236}">
                <a16:creationId xmlns:a16="http://schemas.microsoft.com/office/drawing/2014/main" id="{60E78553-2EDF-4701-852D-DC769EFC5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643" y="71521"/>
            <a:ext cx="8186851" cy="6324341"/>
          </a:xfrm>
          <a:prstGeom prst="rect">
            <a:avLst/>
          </a:prstGeom>
        </p:spPr>
      </p:pic>
    </p:spTree>
    <p:extLst>
      <p:ext uri="{BB962C8B-B14F-4D97-AF65-F5344CB8AC3E}">
        <p14:creationId xmlns:p14="http://schemas.microsoft.com/office/powerpoint/2010/main" val="205666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5" name="İçerik Yer Tutucusu 4">
            <a:extLst>
              <a:ext uri="{FF2B5EF4-FFF2-40B4-BE49-F238E27FC236}">
                <a16:creationId xmlns:a16="http://schemas.microsoft.com/office/drawing/2014/main" id="{0EECD171-1ACB-4C77-A2C8-92B9322E68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
            <a:ext cx="5836595" cy="5486400"/>
          </a:xfrm>
          <a:prstGeom prst="rect">
            <a:avLst/>
          </a:prstGeom>
        </p:spPr>
      </p:pic>
      <p:pic>
        <p:nvPicPr>
          <p:cNvPr id="7" name="Resim 6">
            <a:extLst>
              <a:ext uri="{FF2B5EF4-FFF2-40B4-BE49-F238E27FC236}">
                <a16:creationId xmlns:a16="http://schemas.microsoft.com/office/drawing/2014/main" id="{1DAA0D79-14CF-4CE6-AFDC-A1B17C7B23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019" y="665827"/>
            <a:ext cx="4146699" cy="4815488"/>
          </a:xfrm>
          <a:prstGeom prst="rect">
            <a:avLst/>
          </a:prstGeom>
        </p:spPr>
      </p:pic>
    </p:spTree>
    <p:extLst>
      <p:ext uri="{BB962C8B-B14F-4D97-AF65-F5344CB8AC3E}">
        <p14:creationId xmlns:p14="http://schemas.microsoft.com/office/powerpoint/2010/main" val="444806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a:extLst>
              <a:ext uri="{FF2B5EF4-FFF2-40B4-BE49-F238E27FC236}">
                <a16:creationId xmlns:a16="http://schemas.microsoft.com/office/drawing/2014/main" id="{D561449B-5152-4A4F-AF87-4C7FE302E674}"/>
              </a:ext>
            </a:extLst>
          </p:cNvPr>
          <p:cNvPicPr>
            <a:picLocks noChangeAspect="1"/>
          </p:cNvPicPr>
          <p:nvPr/>
        </p:nvPicPr>
        <p:blipFill>
          <a:blip r:embed="rId2">
            <a:alphaModFix amt="15000"/>
          </a:blip>
          <a:stretch>
            <a:fillRect/>
          </a:stretch>
        </p:blipFill>
        <p:spPr>
          <a:xfrm>
            <a:off x="0" y="-6529"/>
            <a:ext cx="12192000" cy="6864529"/>
          </a:xfrm>
          <a:prstGeom prst="rect">
            <a:avLst/>
          </a:prstGeom>
        </p:spPr>
      </p:pic>
      <p:sp>
        <p:nvSpPr>
          <p:cNvPr id="2" name="Başlık 1">
            <a:extLst>
              <a:ext uri="{FF2B5EF4-FFF2-40B4-BE49-F238E27FC236}">
                <a16:creationId xmlns:a16="http://schemas.microsoft.com/office/drawing/2014/main" id="{2201C33E-FB85-48A4-AA52-C8293A16D93D}"/>
              </a:ext>
            </a:extLst>
          </p:cNvPr>
          <p:cNvSpPr>
            <a:spLocks noGrp="1"/>
          </p:cNvSpPr>
          <p:nvPr>
            <p:ph type="title"/>
          </p:nvPr>
        </p:nvSpPr>
        <p:spPr>
          <a:xfrm>
            <a:off x="648447" y="-91440"/>
            <a:ext cx="10895106" cy="1325563"/>
          </a:xfrm>
        </p:spPr>
        <p:txBody>
          <a:bodyPr>
            <a:normAutofit/>
          </a:bodyPr>
          <a:lstStyle/>
          <a:p>
            <a:pPr algn="ctr"/>
            <a:r>
              <a:rPr lang="tr-TR" sz="4000" dirty="0">
                <a:latin typeface="Times New Roman" panose="02020603050405020304" pitchFamily="18" charset="0"/>
                <a:cs typeface="Times New Roman" panose="02020603050405020304" pitchFamily="18" charset="0"/>
              </a:rPr>
              <a:t>Peki Hangisi?</a:t>
            </a:r>
          </a:p>
        </p:txBody>
      </p:sp>
      <p:sp>
        <p:nvSpPr>
          <p:cNvPr id="7" name="Metin kutusu 6">
            <a:extLst>
              <a:ext uri="{FF2B5EF4-FFF2-40B4-BE49-F238E27FC236}">
                <a16:creationId xmlns:a16="http://schemas.microsoft.com/office/drawing/2014/main" id="{9627EF38-EE59-4D79-B7E0-9E635F417870}"/>
              </a:ext>
            </a:extLst>
          </p:cNvPr>
          <p:cNvSpPr txBox="1"/>
          <p:nvPr/>
        </p:nvSpPr>
        <p:spPr>
          <a:xfrm>
            <a:off x="1733735" y="3308364"/>
            <a:ext cx="9274945" cy="1631216"/>
          </a:xfrm>
          <a:prstGeom prst="rect">
            <a:avLst/>
          </a:prstGeom>
          <a:noFill/>
        </p:spPr>
        <p:txBody>
          <a:bodyPr wrap="square">
            <a:spAutoFit/>
          </a:bodyPr>
          <a:lstStyle/>
          <a:p>
            <a:pPr algn="ctr"/>
            <a:endParaRPr lang="tr-TR" sz="2000" dirty="0">
              <a:latin typeface="Times New Roman" panose="02020603050405020304" pitchFamily="18" charset="0"/>
              <a:cs typeface="Times New Roman" panose="02020603050405020304" pitchFamily="18" charset="0"/>
            </a:endParaRPr>
          </a:p>
          <a:p>
            <a:pPr algn="ctr"/>
            <a:r>
              <a:rPr lang="tr-TR" sz="2000" dirty="0">
                <a:latin typeface="Times New Roman" panose="02020603050405020304" pitchFamily="18" charset="0"/>
                <a:cs typeface="Times New Roman" panose="02020603050405020304" pitchFamily="18" charset="0"/>
              </a:rPr>
              <a:t>SQL ve </a:t>
            </a:r>
            <a:r>
              <a:rPr lang="tr-TR" sz="2000" dirty="0" err="1">
                <a:latin typeface="Times New Roman" panose="02020603050405020304" pitchFamily="18" charset="0"/>
                <a:cs typeface="Times New Roman" panose="02020603050405020304" pitchFamily="18" charset="0"/>
              </a:rPr>
              <a:t>NOSQL</a:t>
            </a:r>
            <a:r>
              <a:rPr lang="tr-TR" sz="2000" dirty="0">
                <a:latin typeface="Times New Roman" panose="02020603050405020304" pitchFamily="18" charset="0"/>
                <a:cs typeface="Times New Roman" panose="02020603050405020304" pitchFamily="18" charset="0"/>
              </a:rPr>
              <a:t>, veri depolama ve geri alma işlemlerini en iyi duruma getirme ve pürüzsüz hale getirmek için zamanla harika icatlar olmuştur. Her ikisi de yaptıkları işte iyidir. Durumlara ve ihtiyaçlara bağlı olarak bunları daha iyi kullanmak geliştiriciye kalmıştır.</a:t>
            </a:r>
          </a:p>
        </p:txBody>
      </p:sp>
      <p:sp>
        <p:nvSpPr>
          <p:cNvPr id="6" name="Metin kutusu 5">
            <a:extLst>
              <a:ext uri="{FF2B5EF4-FFF2-40B4-BE49-F238E27FC236}">
                <a16:creationId xmlns:a16="http://schemas.microsoft.com/office/drawing/2014/main" id="{DEDF41D8-9CB4-487B-BECF-A4E109AF187B}"/>
              </a:ext>
            </a:extLst>
          </p:cNvPr>
          <p:cNvSpPr txBox="1"/>
          <p:nvPr/>
        </p:nvSpPr>
        <p:spPr>
          <a:xfrm>
            <a:off x="1733735" y="1080854"/>
            <a:ext cx="8333911" cy="2246769"/>
          </a:xfrm>
          <a:prstGeom prst="rect">
            <a:avLst/>
          </a:prstGeom>
          <a:noFill/>
        </p:spPr>
        <p:txBody>
          <a:bodyPr wrap="square">
            <a:spAutoFit/>
          </a:bodyPr>
          <a:lstStyle/>
          <a:p>
            <a:pPr algn="ctr"/>
            <a:r>
              <a:rPr lang="tr-TR" sz="2000" dirty="0">
                <a:latin typeface="Times New Roman" panose="02020603050405020304" pitchFamily="18" charset="0"/>
                <a:cs typeface="Times New Roman" panose="02020603050405020304" pitchFamily="18" charset="0"/>
              </a:rPr>
              <a:t>Bu duruma göre değişiklik gösteren bir konu. Eğer elinizdeki </a:t>
            </a:r>
            <a:r>
              <a:rPr lang="tr-TR" sz="2000" dirty="0" err="1">
                <a:latin typeface="Times New Roman" panose="02020603050405020304" pitchFamily="18" charset="0"/>
                <a:cs typeface="Times New Roman" panose="02020603050405020304" pitchFamily="18" charset="0"/>
              </a:rPr>
              <a:t>RDBMS</a:t>
            </a:r>
            <a:r>
              <a:rPr lang="tr-TR" sz="2000" dirty="0">
                <a:latin typeface="Times New Roman" panose="02020603050405020304" pitchFamily="18" charset="0"/>
                <a:cs typeface="Times New Roman" panose="02020603050405020304" pitchFamily="18" charset="0"/>
              </a:rPr>
              <a:t> işinizi görüyorsa illaki </a:t>
            </a:r>
            <a:r>
              <a:rPr lang="tr-TR" sz="2000" dirty="0" err="1">
                <a:latin typeface="Times New Roman" panose="02020603050405020304" pitchFamily="18" charset="0"/>
                <a:cs typeface="Times New Roman" panose="02020603050405020304" pitchFamily="18" charset="0"/>
              </a:rPr>
              <a:t>NOSQL</a:t>
            </a:r>
            <a:r>
              <a:rPr lang="tr-TR" sz="2000" dirty="0">
                <a:latin typeface="Times New Roman" panose="02020603050405020304" pitchFamily="18" charset="0"/>
                <a:cs typeface="Times New Roman" panose="02020603050405020304" pitchFamily="18" charset="0"/>
              </a:rPr>
              <a:t> kullanmanız gerekir diye bir durum yok. Eğer veri çok büyükse, </a:t>
            </a:r>
            <a:r>
              <a:rPr lang="tr-TR" sz="2000" dirty="0" err="1">
                <a:latin typeface="Times New Roman" panose="02020603050405020304" pitchFamily="18" charset="0"/>
                <a:cs typeface="Times New Roman" panose="02020603050405020304" pitchFamily="18" charset="0"/>
              </a:rPr>
              <a:t>RDBMS</a:t>
            </a:r>
            <a:r>
              <a:rPr lang="tr-TR" sz="2000" dirty="0">
                <a:latin typeface="Times New Roman" panose="02020603050405020304" pitchFamily="18" charset="0"/>
                <a:cs typeface="Times New Roman" panose="02020603050405020304" pitchFamily="18" charset="0"/>
              </a:rPr>
              <a:t> ile saklamak masraflı oluyorsa, veriyi daha hızlı okumak gerekiyorsa ya da çok fazla yazma işlemi varsa ve bu veriler de </a:t>
            </a:r>
            <a:r>
              <a:rPr lang="tr-TR" sz="2000" dirty="0" err="1">
                <a:latin typeface="Times New Roman" panose="02020603050405020304" pitchFamily="18" charset="0"/>
                <a:cs typeface="Times New Roman" panose="02020603050405020304" pitchFamily="18" charset="0"/>
              </a:rPr>
              <a:t>işlemsel</a:t>
            </a:r>
            <a:r>
              <a:rPr lang="tr-TR" sz="2000" dirty="0">
                <a:latin typeface="Times New Roman" panose="02020603050405020304" pitchFamily="18" charset="0"/>
                <a:cs typeface="Times New Roman" panose="02020603050405020304" pitchFamily="18" charset="0"/>
              </a:rPr>
              <a:t> değilse o zaman </a:t>
            </a:r>
            <a:r>
              <a:rPr lang="tr-TR" sz="2000" dirty="0" err="1">
                <a:latin typeface="Times New Roman" panose="02020603050405020304" pitchFamily="18" charset="0"/>
                <a:cs typeface="Times New Roman" panose="02020603050405020304" pitchFamily="18" charset="0"/>
              </a:rPr>
              <a:t>NOSQL</a:t>
            </a:r>
            <a:r>
              <a:rPr lang="tr-TR" sz="2000" dirty="0">
                <a:latin typeface="Times New Roman" panose="02020603050405020304" pitchFamily="18" charset="0"/>
                <a:cs typeface="Times New Roman" panose="02020603050405020304" pitchFamily="18" charset="0"/>
              </a:rPr>
              <a:t> kullanılabilir. Örneğin milyonlarca kullanıcı mesajını </a:t>
            </a:r>
            <a:r>
              <a:rPr lang="tr-TR" sz="2000" dirty="0" err="1">
                <a:latin typeface="Times New Roman" panose="02020603050405020304" pitchFamily="18" charset="0"/>
                <a:cs typeface="Times New Roman" panose="02020603050405020304" pitchFamily="18" charset="0"/>
              </a:rPr>
              <a:t>veritabanında</a:t>
            </a:r>
            <a:r>
              <a:rPr lang="tr-TR" sz="2000" dirty="0">
                <a:latin typeface="Times New Roman" panose="02020603050405020304" pitchFamily="18" charset="0"/>
                <a:cs typeface="Times New Roman" panose="02020603050405020304" pitchFamily="18" charset="0"/>
              </a:rPr>
              <a:t> saklamanın özel bir getirisi yok, fakat bu mesajları örneğin </a:t>
            </a:r>
            <a:r>
              <a:rPr lang="tr-TR" sz="2000" dirty="0" err="1">
                <a:latin typeface="Times New Roman" panose="02020603050405020304" pitchFamily="18" charset="0"/>
                <a:cs typeface="Times New Roman" panose="02020603050405020304" pitchFamily="18" charset="0"/>
              </a:rPr>
              <a:t>MONGODB’de</a:t>
            </a:r>
            <a:r>
              <a:rPr lang="tr-TR" sz="2000" dirty="0">
                <a:latin typeface="Times New Roman" panose="02020603050405020304" pitchFamily="18" charset="0"/>
                <a:cs typeface="Times New Roman" panose="02020603050405020304" pitchFamily="18" charset="0"/>
              </a:rPr>
              <a:t> saklayarak veriyi dağıtabilir ve hızlı erişebilirsiniz.</a:t>
            </a:r>
          </a:p>
        </p:txBody>
      </p:sp>
    </p:spTree>
    <p:extLst>
      <p:ext uri="{BB962C8B-B14F-4D97-AF65-F5344CB8AC3E}">
        <p14:creationId xmlns:p14="http://schemas.microsoft.com/office/powerpoint/2010/main" val="32257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85E280-C09B-427A-B02B-C77C5584E176}"/>
              </a:ext>
            </a:extLst>
          </p:cNvPr>
          <p:cNvSpPr>
            <a:spLocks noGrp="1"/>
          </p:cNvSpPr>
          <p:nvPr>
            <p:ph type="title"/>
          </p:nvPr>
        </p:nvSpPr>
        <p:spPr/>
        <p:txBody>
          <a:bodyPr/>
          <a:lstStyle/>
          <a:p>
            <a:pPr algn="ctr"/>
            <a:r>
              <a:rPr lang="tr-TR"/>
              <a:t>NOSQL</a:t>
            </a:r>
            <a:r>
              <a:rPr lang="tr-TR" dirty="0"/>
              <a:t> NEDİR?</a:t>
            </a:r>
          </a:p>
        </p:txBody>
      </p:sp>
      <p:sp>
        <p:nvSpPr>
          <p:cNvPr id="3" name="İçerik Yer Tutucusu 2">
            <a:extLst>
              <a:ext uri="{FF2B5EF4-FFF2-40B4-BE49-F238E27FC236}">
                <a16:creationId xmlns:a16="http://schemas.microsoft.com/office/drawing/2014/main" id="{B21D8FEC-92F5-47D4-86EC-C6C924042AA8}"/>
              </a:ext>
            </a:extLst>
          </p:cNvPr>
          <p:cNvSpPr>
            <a:spLocks noGrp="1"/>
          </p:cNvSpPr>
          <p:nvPr>
            <p:ph idx="1"/>
          </p:nvPr>
        </p:nvSpPr>
        <p:spPr/>
        <p:txBody>
          <a:bodyPr>
            <a:normAutofit/>
          </a:bodyPr>
          <a:lstStyle/>
          <a:p>
            <a:pPr marL="0" indent="0" algn="ctr">
              <a:buNone/>
            </a:pPr>
            <a:r>
              <a:rPr lang="tr-TR" dirty="0"/>
              <a:t>  </a:t>
            </a:r>
            <a:r>
              <a:rPr lang="tr-TR" dirty="0" err="1">
                <a:latin typeface="Times New Roman" panose="02020603050405020304" pitchFamily="18" charset="0"/>
                <a:cs typeface="Times New Roman" panose="02020603050405020304" pitchFamily="18" charset="0"/>
              </a:rPr>
              <a:t>NoSQL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veritabanları</a:t>
            </a:r>
            <a:r>
              <a:rPr lang="tr-TR" dirty="0">
                <a:latin typeface="Times New Roman" panose="02020603050405020304" pitchFamily="18" charset="0"/>
                <a:cs typeface="Times New Roman" panose="02020603050405020304" pitchFamily="18" charset="0"/>
              </a:rPr>
              <a:t>, belirli veri modelleri için özel olarak tasarlanmıştır ve esnek şemalara sahiptir. Verileri ilişkisel tablolardan farklı şekilde depolar. </a:t>
            </a:r>
          </a:p>
          <a:p>
            <a:pPr marL="0" indent="0" algn="ctr">
              <a:buNone/>
            </a:pPr>
            <a:r>
              <a:rPr lang="tr-TR" dirty="0" err="1">
                <a:latin typeface="Times New Roman" panose="02020603050405020304" pitchFamily="18" charset="0"/>
                <a:cs typeface="Times New Roman" panose="02020603050405020304" pitchFamily="18" charset="0"/>
              </a:rPr>
              <a:t>NoSQL</a:t>
            </a:r>
            <a:r>
              <a:rPr lang="tr-TR" dirty="0">
                <a:latin typeface="Times New Roman" panose="02020603050405020304" pitchFamily="18" charset="0"/>
                <a:cs typeface="Times New Roman" panose="02020603050405020304" pitchFamily="18" charset="0"/>
              </a:rPr>
              <a:t> yaklaşımının popülerleşmesinin temel nedenlerinden biri </a:t>
            </a:r>
            <a:r>
              <a:rPr lang="tr-TR" dirty="0" err="1">
                <a:latin typeface="Times New Roman" panose="02020603050405020304" pitchFamily="18" charset="0"/>
                <a:cs typeface="Times New Roman" panose="02020603050405020304" pitchFamily="18" charset="0"/>
              </a:rPr>
              <a:t>big</a:t>
            </a:r>
            <a:r>
              <a:rPr lang="tr-TR" dirty="0">
                <a:latin typeface="Times New Roman" panose="02020603050405020304" pitchFamily="18" charset="0"/>
                <a:cs typeface="Times New Roman" panose="02020603050405020304" pitchFamily="18" charset="0"/>
              </a:rPr>
              <a:t> data sorunundan kaynaklanmaktadır.</a:t>
            </a:r>
          </a:p>
          <a:p>
            <a:pPr marL="0" indent="0" algn="ctr">
              <a:buNone/>
            </a:pPr>
            <a:r>
              <a:rPr lang="tr-TR" dirty="0" err="1">
                <a:latin typeface="Times New Roman" panose="02020603050405020304" pitchFamily="18" charset="0"/>
                <a:cs typeface="Times New Roman" panose="02020603050405020304" pitchFamily="18" charset="0"/>
              </a:rPr>
              <a:t>Big</a:t>
            </a:r>
            <a:r>
              <a:rPr lang="tr-TR" dirty="0">
                <a:latin typeface="Times New Roman" panose="02020603050405020304" pitchFamily="18" charset="0"/>
                <a:cs typeface="Times New Roman" panose="02020603050405020304" pitchFamily="18" charset="0"/>
              </a:rPr>
              <a:t> data, yükselen teknolojiler ve bununla birlikte artan veri kullanımı paralelinde daha fazla çeşitlilik içeren bir veri kümesidir. </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56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5"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Başlık 1">
            <a:extLst>
              <a:ext uri="{FF2B5EF4-FFF2-40B4-BE49-F238E27FC236}">
                <a16:creationId xmlns:a16="http://schemas.microsoft.com/office/drawing/2014/main" id="{6A58FE4E-CF5E-47F6-A866-2425D94C3D0A}"/>
              </a:ext>
            </a:extLst>
          </p:cNvPr>
          <p:cNvSpPr>
            <a:spLocks noGrp="1"/>
          </p:cNvSpPr>
          <p:nvPr>
            <p:ph type="title"/>
          </p:nvPr>
        </p:nvSpPr>
        <p:spPr>
          <a:xfrm>
            <a:off x="3868" y="886666"/>
            <a:ext cx="4191000" cy="2682875"/>
          </a:xfrm>
        </p:spPr>
        <p:txBody>
          <a:bodyPr>
            <a:normAutofit/>
          </a:bodyPr>
          <a:lstStyle/>
          <a:p>
            <a:r>
              <a:rPr lang="tr-TR" sz="4000" b="1" dirty="0">
                <a:effectLst/>
                <a:latin typeface="Times New Roman" panose="02020603050405020304" pitchFamily="18" charset="0"/>
                <a:cs typeface="Times New Roman" panose="02020603050405020304" pitchFamily="18" charset="0"/>
              </a:rPr>
              <a:t>       </a:t>
            </a:r>
            <a:br>
              <a:rPr lang="tr-TR" sz="4000" b="1" dirty="0">
                <a:effectLst/>
                <a:latin typeface="Times New Roman" panose="02020603050405020304" pitchFamily="18" charset="0"/>
                <a:cs typeface="Times New Roman" panose="02020603050405020304" pitchFamily="18" charset="0"/>
              </a:rPr>
            </a:br>
            <a:r>
              <a:rPr lang="tr-TR" sz="4000" b="1" dirty="0" err="1">
                <a:effectLst/>
                <a:latin typeface="Times New Roman" panose="02020603050405020304" pitchFamily="18" charset="0"/>
                <a:cs typeface="Times New Roman" panose="02020603050405020304" pitchFamily="18" charset="0"/>
              </a:rPr>
              <a:t>NOSQL'in</a:t>
            </a:r>
            <a:r>
              <a:rPr lang="tr-TR" sz="4000" b="1" dirty="0">
                <a:effectLst/>
                <a:latin typeface="Times New Roman" panose="02020603050405020304" pitchFamily="18" charset="0"/>
                <a:cs typeface="Times New Roman" panose="02020603050405020304" pitchFamily="18" charset="0"/>
              </a:rPr>
              <a:t> Farkı Nedir?</a:t>
            </a:r>
            <a:br>
              <a:rPr lang="tr-TR" sz="4000" b="1" dirty="0">
                <a:effectLst/>
                <a:latin typeface="axiformaregular"/>
              </a:rPr>
            </a:br>
            <a:endParaRPr lang="tr-TR" sz="4000" dirty="0"/>
          </a:p>
        </p:txBody>
      </p:sp>
      <p:sp>
        <p:nvSpPr>
          <p:cNvPr id="3" name="İçerik Yer Tutucusu 2">
            <a:extLst>
              <a:ext uri="{FF2B5EF4-FFF2-40B4-BE49-F238E27FC236}">
                <a16:creationId xmlns:a16="http://schemas.microsoft.com/office/drawing/2014/main" id="{0B8ED8C9-11B2-4675-B63F-228D0FFA7DEE}"/>
              </a:ext>
            </a:extLst>
          </p:cNvPr>
          <p:cNvSpPr>
            <a:spLocks noGrp="1"/>
          </p:cNvSpPr>
          <p:nvPr>
            <p:ph idx="1"/>
          </p:nvPr>
        </p:nvSpPr>
        <p:spPr>
          <a:xfrm>
            <a:off x="838200" y="3429000"/>
            <a:ext cx="4190730" cy="2667000"/>
          </a:xfrm>
        </p:spPr>
        <p:txBody>
          <a:bodyPr>
            <a:normAutofit/>
          </a:bodyPr>
          <a:lstStyle/>
          <a:p>
            <a:pPr marL="0" indent="0">
              <a:buNone/>
            </a:pPr>
            <a:r>
              <a:rPr lang="tr-TR" sz="1800" dirty="0"/>
              <a:t> </a:t>
            </a:r>
          </a:p>
        </p:txBody>
      </p:sp>
      <p:pic>
        <p:nvPicPr>
          <p:cNvPr id="5" name="Resim 4" descr="metin içeren bir resim&#10;&#10;Açıklama otomatik olarak oluşturuldu">
            <a:extLst>
              <a:ext uri="{FF2B5EF4-FFF2-40B4-BE49-F238E27FC236}">
                <a16:creationId xmlns:a16="http://schemas.microsoft.com/office/drawing/2014/main" id="{B8398C00-C765-4F4F-A64A-F44C6F5CE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860" y="444068"/>
            <a:ext cx="7724071" cy="6259946"/>
          </a:xfrm>
          <a:prstGeom prst="rect">
            <a:avLst/>
          </a:prstGeom>
        </p:spPr>
      </p:pic>
    </p:spTree>
    <p:extLst>
      <p:ext uri="{BB962C8B-B14F-4D97-AF65-F5344CB8AC3E}">
        <p14:creationId xmlns:p14="http://schemas.microsoft.com/office/powerpoint/2010/main" val="343968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0A9CEF3-3C2A-43A3-8E42-FFDD8E96CA8A}"/>
              </a:ext>
            </a:extLst>
          </p:cNvPr>
          <p:cNvPicPr>
            <a:picLocks noGrp="1" noChangeAspect="1"/>
          </p:cNvPicPr>
          <p:nvPr>
            <p:ph idx="1"/>
          </p:nvPr>
        </p:nvPicPr>
        <p:blipFill>
          <a:blip r:embed="rId2">
            <a:alphaModFix amt="16000"/>
            <a:extLst>
              <a:ext uri="{28A0092B-C50C-407E-A947-70E740481C1C}">
                <a14:useLocalDpi xmlns:a14="http://schemas.microsoft.com/office/drawing/2010/main" val="0"/>
              </a:ext>
            </a:extLst>
          </a:blip>
          <a:stretch>
            <a:fillRect/>
          </a:stretch>
        </p:blipFill>
        <p:spPr>
          <a:xfrm>
            <a:off x="0" y="10653"/>
            <a:ext cx="12192000" cy="6889073"/>
          </a:xfrm>
        </p:spPr>
      </p:pic>
      <p:sp>
        <p:nvSpPr>
          <p:cNvPr id="2" name="Başlık 1">
            <a:extLst>
              <a:ext uri="{FF2B5EF4-FFF2-40B4-BE49-F238E27FC236}">
                <a16:creationId xmlns:a16="http://schemas.microsoft.com/office/drawing/2014/main" id="{651CCDC9-54EB-4ACC-98B8-915FA42A8203}"/>
              </a:ext>
            </a:extLst>
          </p:cNvPr>
          <p:cNvSpPr>
            <a:spLocks noGrp="1"/>
          </p:cNvSpPr>
          <p:nvPr>
            <p:ph type="title"/>
          </p:nvPr>
        </p:nvSpPr>
        <p:spPr>
          <a:xfrm>
            <a:off x="405428" y="113818"/>
            <a:ext cx="10895106" cy="1325563"/>
          </a:xfrm>
        </p:spPr>
        <p:txBody>
          <a:bodyPr>
            <a:normAutofit fontScale="90000"/>
          </a:bodyPr>
          <a:lstStyle/>
          <a:p>
            <a:pPr algn="ctr"/>
            <a:r>
              <a:rPr lang="tr-TR" b="0" i="0" dirty="0">
                <a:solidFill>
                  <a:srgbClr val="232F3E"/>
                </a:solidFill>
                <a:effectLst/>
                <a:latin typeface="Times New Roman" panose="02020603050405020304" pitchFamily="18" charset="0"/>
                <a:cs typeface="Times New Roman" panose="02020603050405020304" pitchFamily="18" charset="0"/>
              </a:rPr>
              <a:t>          </a:t>
            </a:r>
            <a:br>
              <a:rPr lang="tr-TR" b="0" i="0" dirty="0">
                <a:solidFill>
                  <a:srgbClr val="232F3E"/>
                </a:solidFill>
                <a:effectLst/>
                <a:latin typeface="Times New Roman" panose="02020603050405020304" pitchFamily="18" charset="0"/>
                <a:cs typeface="Times New Roman" panose="02020603050405020304" pitchFamily="18" charset="0"/>
              </a:rPr>
            </a:br>
            <a:r>
              <a:rPr lang="tr-TR" b="1" i="0" dirty="0">
                <a:solidFill>
                  <a:schemeClr val="accent1"/>
                </a:solidFill>
                <a:effectLst/>
                <a:latin typeface="Times New Roman" panose="02020603050405020304" pitchFamily="18" charset="0"/>
                <a:cs typeface="Times New Roman" panose="02020603050405020304" pitchFamily="18" charset="0"/>
              </a:rPr>
              <a:t> Neden </a:t>
            </a:r>
            <a:r>
              <a:rPr lang="tr-TR" b="1" i="0" dirty="0" err="1">
                <a:solidFill>
                  <a:schemeClr val="accent1"/>
                </a:solidFill>
                <a:effectLst/>
                <a:latin typeface="Times New Roman" panose="02020603050405020304" pitchFamily="18" charset="0"/>
                <a:cs typeface="Times New Roman" panose="02020603050405020304" pitchFamily="18" charset="0"/>
              </a:rPr>
              <a:t>NoSQL</a:t>
            </a:r>
            <a:r>
              <a:rPr lang="tr-TR" b="1" i="0" dirty="0">
                <a:solidFill>
                  <a:schemeClr val="accent1"/>
                </a:solidFill>
                <a:effectLst/>
                <a:latin typeface="Times New Roman" panose="02020603050405020304" pitchFamily="18" charset="0"/>
                <a:cs typeface="Times New Roman" panose="02020603050405020304" pitchFamily="18" charset="0"/>
              </a:rPr>
              <a:t> </a:t>
            </a:r>
            <a:r>
              <a:rPr lang="tr-TR" b="1" i="0" dirty="0" err="1">
                <a:solidFill>
                  <a:schemeClr val="accent1"/>
                </a:solidFill>
                <a:effectLst/>
                <a:latin typeface="Times New Roman" panose="02020603050405020304" pitchFamily="18" charset="0"/>
                <a:cs typeface="Times New Roman" panose="02020603050405020304" pitchFamily="18" charset="0"/>
              </a:rPr>
              <a:t>veritabanı</a:t>
            </a:r>
            <a:r>
              <a:rPr lang="tr-TR" b="1" i="0" dirty="0">
                <a:solidFill>
                  <a:schemeClr val="accent1"/>
                </a:solidFill>
                <a:effectLst/>
                <a:latin typeface="Times New Roman" panose="02020603050405020304" pitchFamily="18" charset="0"/>
                <a:cs typeface="Times New Roman" panose="02020603050405020304" pitchFamily="18" charset="0"/>
              </a:rPr>
              <a:t> kullanmalısınız?</a:t>
            </a:r>
            <a:br>
              <a:rPr lang="tr-TR" b="0" i="0" dirty="0">
                <a:solidFill>
                  <a:srgbClr val="232F3E"/>
                </a:solidFill>
                <a:effectLst/>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C80D1FD3-A542-4FC1-AEF1-1F864D63BE02}"/>
              </a:ext>
            </a:extLst>
          </p:cNvPr>
          <p:cNvSpPr txBox="1"/>
          <p:nvPr/>
        </p:nvSpPr>
        <p:spPr>
          <a:xfrm>
            <a:off x="0" y="1542545"/>
            <a:ext cx="12192000" cy="6561412"/>
          </a:xfrm>
          <a:prstGeom prst="rect">
            <a:avLst/>
          </a:prstGeom>
          <a:noFill/>
        </p:spPr>
        <p:txBody>
          <a:bodyPr wrap="square" rtlCol="0">
            <a:spAutoFit/>
          </a:bodyPr>
          <a:lstStyle/>
          <a:p>
            <a:pPr marL="342900" lvl="0" indent="-342900" rtl="0">
              <a:lnSpc>
                <a:spcPct val="107000"/>
              </a:lnSpc>
              <a:spcAft>
                <a:spcPts val="750"/>
              </a:spcAft>
              <a:buSzPts val="1000"/>
              <a:buFont typeface="Symbol" panose="05050102010706020507" pitchFamily="18" charset="2"/>
              <a:buChar char=""/>
              <a:tabLst>
                <a:tab pos="457200" algn="l"/>
              </a:tabLst>
            </a:pPr>
            <a:endParaRPr lang="tr-TR"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rtl="0">
              <a:lnSpc>
                <a:spcPct val="107000"/>
              </a:lnSpc>
              <a:spcAft>
                <a:spcPts val="750"/>
              </a:spcAft>
              <a:buSzPts val="1000"/>
              <a:buFont typeface="Symbol" panose="05050102010706020507" pitchFamily="18" charset="2"/>
              <a:buChar char=""/>
              <a:tabLst>
                <a:tab pos="457200" algn="l"/>
              </a:tabLst>
            </a:pPr>
            <a:r>
              <a:rPr lang="tr-TR"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Esneklik: </a:t>
            </a:r>
            <a:r>
              <a:rPr lang="tr-TR"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NoSQL</a:t>
            </a:r>
            <a:r>
              <a:rPr lang="tr-TR"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ilişkisel </a:t>
            </a:r>
            <a:r>
              <a:rPr lang="tr-TR"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veritabanları</a:t>
            </a:r>
            <a:r>
              <a:rPr lang="tr-TR"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gibi katı bir veri modeline sahip değildir. Esnek yapısı ile geliştiricinin verileri düzenlemesi hızlı ve kolaydır. Bu model sayesinde </a:t>
            </a:r>
            <a:r>
              <a:rPr lang="tr-TR"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NoSQL</a:t>
            </a:r>
            <a:r>
              <a:rPr lang="tr-TR"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veritabanları</a:t>
            </a:r>
            <a:r>
              <a:rPr lang="tr-TR"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yarı yapılandırılmış ve yapılandırılmamış veriler için idealdir. Ayrıca biçim veya veri modeli, uygulama kesintisi olmaksızın herhangi bir zamanda değiştirilebilir.</a:t>
            </a:r>
            <a:endParaRPr lang="tr-TR"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tr-TR"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Ölçeklenebilirlik: </a:t>
            </a:r>
            <a:r>
              <a:rPr lang="tr-TR"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Daha fazla sunucu ekleyerek ölçek büyütmek yerine, dağıtılmış donanım kümeleri kullanılarak ölçeği genişletilebilecek şekilde tasarlanır. Bazı bulut sağlayıcıları bu işlemleri arka planda, tam olarak yönetilebilen bir hizmet olarak gerçekleştirir</a:t>
            </a:r>
            <a:endParaRPr lang="tr-TR"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tr-TR"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Yüksek performans: </a:t>
            </a:r>
            <a:r>
              <a:rPr lang="tr-TR" dirty="0">
                <a:effectLst/>
                <a:latin typeface="Times New Roman" panose="02020603050405020304" pitchFamily="18" charset="0"/>
                <a:ea typeface="Times New Roman" panose="02020603050405020304" pitchFamily="18" charset="0"/>
                <a:cs typeface="Times New Roman" panose="02020603050405020304" pitchFamily="18" charset="0"/>
              </a:rPr>
              <a:t>Bir </a:t>
            </a:r>
            <a:r>
              <a:rPr lang="tr-TR" dirty="0" err="1">
                <a:effectLst/>
                <a:latin typeface="Times New Roman" panose="02020603050405020304" pitchFamily="18" charset="0"/>
                <a:ea typeface="Times New Roman" panose="02020603050405020304" pitchFamily="18" charset="0"/>
                <a:cs typeface="Times New Roman" panose="02020603050405020304" pitchFamily="18" charset="0"/>
              </a:rPr>
              <a:t>NoSQL</a:t>
            </a:r>
            <a:r>
              <a:rPr lang="tr-TR"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dirty="0" err="1">
                <a:effectLst/>
                <a:latin typeface="Times New Roman" panose="02020603050405020304" pitchFamily="18" charset="0"/>
                <a:ea typeface="Times New Roman" panose="02020603050405020304" pitchFamily="18" charset="0"/>
                <a:cs typeface="Times New Roman" panose="02020603050405020304" pitchFamily="18" charset="0"/>
              </a:rPr>
              <a:t>veritabanının</a:t>
            </a:r>
            <a:r>
              <a:rPr lang="tr-TR" dirty="0">
                <a:effectLst/>
                <a:latin typeface="Times New Roman" panose="02020603050405020304" pitchFamily="18" charset="0"/>
                <a:ea typeface="Times New Roman" panose="02020603050405020304" pitchFamily="18" charset="0"/>
                <a:cs typeface="Times New Roman" panose="02020603050405020304" pitchFamily="18" charset="0"/>
              </a:rPr>
              <a:t> ölçeklenebilir mimarisi, veri hacmi veya trafiği arttığında değerli olur. </a:t>
            </a:r>
            <a:r>
              <a:rPr lang="tr-TR" dirty="0" err="1">
                <a:effectLst/>
                <a:latin typeface="Times New Roman" panose="02020603050405020304" pitchFamily="18" charset="0"/>
                <a:ea typeface="Times New Roman" panose="02020603050405020304" pitchFamily="18" charset="0"/>
                <a:cs typeface="Times New Roman" panose="02020603050405020304" pitchFamily="18" charset="0"/>
              </a:rPr>
              <a:t>NoSQL</a:t>
            </a:r>
            <a:r>
              <a:rPr lang="tr-TR"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dirty="0" err="1">
                <a:effectLst/>
                <a:latin typeface="Times New Roman" panose="02020603050405020304" pitchFamily="18" charset="0"/>
                <a:ea typeface="Times New Roman" panose="02020603050405020304" pitchFamily="18" charset="0"/>
                <a:cs typeface="Times New Roman" panose="02020603050405020304" pitchFamily="18" charset="0"/>
              </a:rPr>
              <a:t>veritabanları</a:t>
            </a:r>
            <a:r>
              <a:rPr lang="tr-TR" dirty="0">
                <a:effectLst/>
                <a:latin typeface="Times New Roman" panose="02020603050405020304" pitchFamily="18" charset="0"/>
                <a:ea typeface="Times New Roman" panose="02020603050405020304" pitchFamily="18" charset="0"/>
                <a:cs typeface="Times New Roman" panose="02020603050405020304" pitchFamily="18" charset="0"/>
              </a:rPr>
              <a:t> her gün terabaytlarca veri toplayan uygulama yazılımlarında kullanılır ve etkileşimli bir kullanıcı deneyimi sağlarlar.</a:t>
            </a:r>
          </a:p>
          <a:p>
            <a:pPr marL="342900" lvl="0" indent="-342900">
              <a:lnSpc>
                <a:spcPct val="107000"/>
              </a:lnSpc>
              <a:spcAft>
                <a:spcPts val="750"/>
              </a:spcAft>
              <a:buSzPts val="1000"/>
              <a:buFont typeface="Symbol" panose="05050102010706020507" pitchFamily="18" charset="2"/>
              <a:buChar char=""/>
              <a:tabLst>
                <a:tab pos="457200" algn="l"/>
              </a:tabLst>
            </a:pPr>
            <a:r>
              <a:rPr lang="tr-TR"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Yüksek oranda işlevsel: </a:t>
            </a:r>
            <a:r>
              <a:rPr lang="tr-TR"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NoSQL</a:t>
            </a:r>
            <a:r>
              <a:rPr lang="tr-TR"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veritabanları</a:t>
            </a:r>
            <a:r>
              <a:rPr lang="tr-TR"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her biri ilgili veri modeli için özel olarak tasarlanmış yüksek oranda işlevsel </a:t>
            </a:r>
            <a:r>
              <a:rPr lang="tr-TR"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API'ler</a:t>
            </a:r>
            <a:r>
              <a:rPr lang="tr-TR"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ve veri türleri sağlar. </a:t>
            </a:r>
            <a:r>
              <a:rPr lang="tr-TR"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NoSQL’i</a:t>
            </a:r>
            <a:r>
              <a:rPr lang="tr-TR"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big</a:t>
            </a:r>
            <a:r>
              <a:rPr lang="tr-TR"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data, gerçek zamanlı web uygulamaları, çevrimiçi alışveriş, çevrimiçi oyunlar, sosyal ağlar, çevrimiçi reklam vb. uygulama yazılımları için ideal seçim yapanda bunlardır.</a:t>
            </a:r>
          </a:p>
          <a:p>
            <a:pPr marL="342900" lvl="0" indent="-342900">
              <a:lnSpc>
                <a:spcPct val="107000"/>
              </a:lnSpc>
              <a:spcAft>
                <a:spcPts val="750"/>
              </a:spcAft>
              <a:buSzPts val="1000"/>
              <a:buFont typeface="Symbol" panose="05050102010706020507" pitchFamily="18" charset="2"/>
              <a:buChar char=""/>
              <a:tabLst>
                <a:tab pos="457200" algn="l"/>
              </a:tabLst>
            </a:pPr>
            <a:r>
              <a:rPr lang="tr-TR" b="1" dirty="0" err="1">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Önbellekleme</a:t>
            </a:r>
            <a:r>
              <a:rPr lang="tr-TR"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dirty="0">
                <a:latin typeface="Times New Roman" panose="02020603050405020304" pitchFamily="18" charset="0"/>
                <a:ea typeface="Times New Roman" panose="02020603050405020304" pitchFamily="18" charset="0"/>
                <a:cs typeface="Times New Roman" panose="02020603050405020304" pitchFamily="18" charset="0"/>
              </a:rPr>
              <a:t>Verileri artırmak ve performans artışını artırmak için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NoSQL</a:t>
            </a:r>
            <a:r>
              <a:rPr lang="tr-TR" dirty="0">
                <a:latin typeface="Times New Roman" panose="02020603050405020304" pitchFamily="18" charset="0"/>
                <a:ea typeface="Times New Roman" panose="02020603050405020304" pitchFamily="18" charset="0"/>
                <a:cs typeface="Times New Roman" panose="02020603050405020304" pitchFamily="18" charset="0"/>
              </a:rPr>
              <a:t>  verileri önbelleğe alır. Bu sayede veri çıkış performansı artar.</a:t>
            </a:r>
          </a:p>
          <a:p>
            <a:pPr marL="342900" lvl="0" indent="-342900">
              <a:lnSpc>
                <a:spcPct val="107000"/>
              </a:lnSpc>
              <a:spcAft>
                <a:spcPts val="750"/>
              </a:spcAft>
              <a:buSzPts val="1000"/>
              <a:buFont typeface="Symbol" panose="05050102010706020507" pitchFamily="18" charset="2"/>
              <a:buChar char=""/>
              <a:tabLst>
                <a:tab pos="457200" algn="l"/>
              </a:tabLst>
            </a:pPr>
            <a:endParaRPr lang="tr-TR"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endParaRPr lang="tr-TR" sz="1600" b="1" dirty="0">
              <a:solidFill>
                <a:srgbClr val="333333"/>
              </a:solidFill>
              <a:latin typeface="Helvetica"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750"/>
              </a:spcAft>
              <a:buSzPts val="1000"/>
              <a:buFont typeface="Symbol" panose="05050102010706020507" pitchFamily="18" charset="2"/>
              <a:buChar char=""/>
              <a:tabLst>
                <a:tab pos="457200" algn="l"/>
              </a:tabLst>
            </a:pPr>
            <a:endParaRPr lang="tr-TR" sz="1600" b="1"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51799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ECF5C2A-3E5E-4DD9-AD0D-AE627C14C2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0522"/>
            <a:ext cx="12210566" cy="4856956"/>
          </a:xfrm>
        </p:spPr>
      </p:pic>
    </p:spTree>
    <p:extLst>
      <p:ext uri="{BB962C8B-B14F-4D97-AF65-F5344CB8AC3E}">
        <p14:creationId xmlns:p14="http://schemas.microsoft.com/office/powerpoint/2010/main" val="7006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Başlık 1">
            <a:extLst>
              <a:ext uri="{FF2B5EF4-FFF2-40B4-BE49-F238E27FC236}">
                <a16:creationId xmlns:a16="http://schemas.microsoft.com/office/drawing/2014/main" id="{B06CD609-3589-430E-A019-D1745A622806}"/>
              </a:ext>
            </a:extLst>
          </p:cNvPr>
          <p:cNvSpPr>
            <a:spLocks noGrp="1"/>
          </p:cNvSpPr>
          <p:nvPr>
            <p:ph type="title"/>
          </p:nvPr>
        </p:nvSpPr>
        <p:spPr>
          <a:xfrm>
            <a:off x="516908" y="746125"/>
            <a:ext cx="4191000" cy="2682875"/>
          </a:xfrm>
        </p:spPr>
        <p:txBody>
          <a:bodyPr>
            <a:normAutofit/>
          </a:bodyPr>
          <a:lstStyle/>
          <a:p>
            <a:pPr algn="ctr"/>
            <a:r>
              <a:rPr lang="tr-TR" sz="4000" b="1" i="0" dirty="0" err="1">
                <a:effectLst/>
                <a:latin typeface="Times New Roman" panose="02020603050405020304" pitchFamily="18" charset="0"/>
                <a:cs typeface="Times New Roman" panose="02020603050405020304" pitchFamily="18" charset="0"/>
              </a:rPr>
              <a:t>NOSQL</a:t>
            </a:r>
            <a:br>
              <a:rPr lang="tr-TR" sz="4000" b="1" i="0" dirty="0">
                <a:effectLst/>
                <a:latin typeface="Times New Roman" panose="02020603050405020304" pitchFamily="18" charset="0"/>
                <a:cs typeface="Times New Roman" panose="02020603050405020304" pitchFamily="18" charset="0"/>
              </a:rPr>
            </a:br>
            <a:r>
              <a:rPr lang="tr-TR" sz="4000" b="1" i="0" dirty="0" err="1">
                <a:effectLst/>
                <a:latin typeface="Times New Roman" panose="02020603050405020304" pitchFamily="18" charset="0"/>
                <a:cs typeface="Times New Roman" panose="02020603050405020304" pitchFamily="18" charset="0"/>
              </a:rPr>
              <a:t>Veritabanı</a:t>
            </a:r>
            <a:br>
              <a:rPr lang="tr-TR" sz="4000" b="1" i="0" dirty="0">
                <a:effectLst/>
                <a:latin typeface="Times New Roman" panose="02020603050405020304" pitchFamily="18" charset="0"/>
                <a:cs typeface="Times New Roman" panose="02020603050405020304" pitchFamily="18" charset="0"/>
              </a:rPr>
            </a:br>
            <a:r>
              <a:rPr lang="tr-TR" sz="4000" b="1" i="0" dirty="0">
                <a:effectLst/>
                <a:latin typeface="Times New Roman" panose="02020603050405020304" pitchFamily="18" charset="0"/>
                <a:cs typeface="Times New Roman" panose="02020603050405020304" pitchFamily="18" charset="0"/>
              </a:rPr>
              <a:t>Türleri</a:t>
            </a:r>
            <a:br>
              <a:rPr lang="tr-TR" sz="4000" b="1" i="0" dirty="0">
                <a:effectLst/>
                <a:latin typeface="PT Sans" panose="020B0604020202020204" pitchFamily="34" charset="-94"/>
              </a:rPr>
            </a:br>
            <a:endParaRPr lang="tr-TR" sz="4000" dirty="0"/>
          </a:p>
        </p:txBody>
      </p:sp>
      <p:pic>
        <p:nvPicPr>
          <p:cNvPr id="6" name="Resim 5">
            <a:extLst>
              <a:ext uri="{FF2B5EF4-FFF2-40B4-BE49-F238E27FC236}">
                <a16:creationId xmlns:a16="http://schemas.microsoft.com/office/drawing/2014/main" id="{A880CFA0-E93E-4C39-A1CB-6FBDAFF06F56}"/>
              </a:ext>
            </a:extLst>
          </p:cNvPr>
          <p:cNvPicPr>
            <a:picLocks noChangeAspect="1"/>
          </p:cNvPicPr>
          <p:nvPr/>
        </p:nvPicPr>
        <p:blipFill>
          <a:blip r:embed="rId4"/>
          <a:stretch>
            <a:fillRect/>
          </a:stretch>
        </p:blipFill>
        <p:spPr>
          <a:xfrm>
            <a:off x="5562600" y="1698579"/>
            <a:ext cx="5881672" cy="3308441"/>
          </a:xfrm>
          <a:prstGeom prst="rect">
            <a:avLst/>
          </a:prstGeom>
        </p:spPr>
      </p:pic>
    </p:spTree>
    <p:extLst>
      <p:ext uri="{BB962C8B-B14F-4D97-AF65-F5344CB8AC3E}">
        <p14:creationId xmlns:p14="http://schemas.microsoft.com/office/powerpoint/2010/main" val="96852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3" name="İçerik Yer Tutucusu 2">
            <a:extLst>
              <a:ext uri="{FF2B5EF4-FFF2-40B4-BE49-F238E27FC236}">
                <a16:creationId xmlns:a16="http://schemas.microsoft.com/office/drawing/2014/main" id="{EE2CB100-6D3E-4FDD-ABA8-88F47308FFCE}"/>
              </a:ext>
            </a:extLst>
          </p:cNvPr>
          <p:cNvSpPr>
            <a:spLocks noGrp="1"/>
          </p:cNvSpPr>
          <p:nvPr>
            <p:ph idx="1"/>
          </p:nvPr>
        </p:nvSpPr>
        <p:spPr>
          <a:xfrm>
            <a:off x="270013" y="186431"/>
            <a:ext cx="5757925" cy="3018408"/>
          </a:xfrm>
        </p:spPr>
        <p:txBody>
          <a:bodyPr anchor="ctr">
            <a:normAutofit/>
          </a:bodyPr>
          <a:lstStyle/>
          <a:p>
            <a:pPr marL="0" indent="0">
              <a:lnSpc>
                <a:spcPct val="100000"/>
              </a:lnSpc>
              <a:buNone/>
            </a:pPr>
            <a:r>
              <a:rPr lang="tr-TR" sz="1600" b="1" dirty="0">
                <a:solidFill>
                  <a:schemeClr val="accent1"/>
                </a:solidFill>
                <a:effectLst/>
                <a:latin typeface="Times New Roman" panose="02020603050405020304" pitchFamily="18" charset="0"/>
                <a:cs typeface="Times New Roman" panose="02020603050405020304" pitchFamily="18" charset="0"/>
              </a:rPr>
              <a:t>Belge (</a:t>
            </a:r>
            <a:r>
              <a:rPr lang="tr-TR" sz="1600" b="1" dirty="0" err="1">
                <a:solidFill>
                  <a:schemeClr val="accent1"/>
                </a:solidFill>
                <a:latin typeface="Times New Roman" panose="02020603050405020304" pitchFamily="18" charset="0"/>
                <a:cs typeface="Times New Roman" panose="02020603050405020304" pitchFamily="18" charset="0"/>
              </a:rPr>
              <a:t>D</a:t>
            </a:r>
            <a:r>
              <a:rPr lang="tr-TR" sz="1600" b="1" dirty="0" err="1">
                <a:solidFill>
                  <a:schemeClr val="accent1"/>
                </a:solidFill>
                <a:effectLst/>
                <a:latin typeface="Times New Roman" panose="02020603050405020304" pitchFamily="18" charset="0"/>
                <a:cs typeface="Times New Roman" panose="02020603050405020304" pitchFamily="18" charset="0"/>
              </a:rPr>
              <a:t>ocument</a:t>
            </a:r>
            <a:r>
              <a:rPr lang="tr-TR" sz="1600" b="1" dirty="0">
                <a:solidFill>
                  <a:schemeClr val="accent1"/>
                </a:solidFill>
                <a:effectLst/>
                <a:latin typeface="Times New Roman" panose="02020603050405020304" pitchFamily="18" charset="0"/>
                <a:cs typeface="Times New Roman" panose="02020603050405020304" pitchFamily="18" charset="0"/>
              </a:rPr>
              <a:t> </a:t>
            </a:r>
            <a:r>
              <a:rPr lang="tr-TR" sz="1600" b="1" dirty="0">
                <a:solidFill>
                  <a:schemeClr val="accent1"/>
                </a:solidFill>
                <a:latin typeface="Times New Roman" panose="02020603050405020304" pitchFamily="18" charset="0"/>
                <a:cs typeface="Times New Roman" panose="02020603050405020304" pitchFamily="18" charset="0"/>
              </a:rPr>
              <a:t>D</a:t>
            </a:r>
            <a:r>
              <a:rPr lang="tr-TR" sz="1600" b="1" dirty="0">
                <a:solidFill>
                  <a:schemeClr val="accent1"/>
                </a:solidFill>
                <a:effectLst/>
                <a:latin typeface="Times New Roman" panose="02020603050405020304" pitchFamily="18" charset="0"/>
                <a:cs typeface="Times New Roman" panose="02020603050405020304" pitchFamily="18" charset="0"/>
              </a:rPr>
              <a:t>atabase) Tabanlı</a:t>
            </a:r>
            <a:r>
              <a:rPr lang="tr-TR" sz="1600" b="0" dirty="0">
                <a:effectLst/>
                <a:latin typeface="Times New Roman" panose="02020603050405020304" pitchFamily="18" charset="0"/>
                <a:cs typeface="Times New Roman" panose="02020603050405020304" pitchFamily="18" charset="0"/>
              </a:rPr>
              <a:t>:  </a:t>
            </a:r>
            <a:r>
              <a:rPr lang="tr-TR" sz="1600" b="0" i="0" dirty="0">
                <a:effectLst/>
                <a:latin typeface="Times New Roman" panose="02020603050405020304" pitchFamily="18" charset="0"/>
                <a:cs typeface="Times New Roman" panose="02020603050405020304" pitchFamily="18" charset="0"/>
              </a:rPr>
              <a:t>Geliştiriciler için verimli ve sezgisel bir veri modeli olduğundan veriler, genellikle </a:t>
            </a:r>
            <a:r>
              <a:rPr lang="tr-TR" sz="1600" b="0" i="0" dirty="0" err="1">
                <a:effectLst/>
                <a:latin typeface="Times New Roman" panose="02020603050405020304" pitchFamily="18" charset="0"/>
                <a:cs typeface="Times New Roman" panose="02020603050405020304" pitchFamily="18" charset="0"/>
              </a:rPr>
              <a:t>JSON</a:t>
            </a:r>
            <a:r>
              <a:rPr lang="tr-TR" sz="1600" b="0" i="0" dirty="0">
                <a:effectLst/>
                <a:latin typeface="Times New Roman" panose="02020603050405020304" pitchFamily="18" charset="0"/>
                <a:cs typeface="Times New Roman" panose="02020603050405020304" pitchFamily="18" charset="0"/>
              </a:rPr>
              <a:t> formatında tutulur. Belge </a:t>
            </a:r>
            <a:r>
              <a:rPr lang="tr-TR" sz="1600" b="0" i="0" dirty="0" err="1">
                <a:effectLst/>
                <a:latin typeface="Times New Roman" panose="02020603050405020304" pitchFamily="18" charset="0"/>
                <a:cs typeface="Times New Roman" panose="02020603050405020304" pitchFamily="18" charset="0"/>
              </a:rPr>
              <a:t>veritabanları</a:t>
            </a:r>
            <a:r>
              <a:rPr lang="tr-TR" sz="1600" b="0" i="0" dirty="0">
                <a:effectLst/>
                <a:latin typeface="Times New Roman" panose="02020603050405020304" pitchFamily="18" charset="0"/>
                <a:cs typeface="Times New Roman" panose="02020603050405020304" pitchFamily="18" charset="0"/>
              </a:rPr>
              <a:t>, geliştiricilerin uygulama kodlarında kullandıkları model biçimini kullanarak veri depolamasını ve sorgulamasını kolaylaştırır. İçerisinde sınırsız alan oluşturulabilir. </a:t>
            </a:r>
            <a:r>
              <a:rPr lang="tr-TR" sz="1600" dirty="0">
                <a:latin typeface="Times New Roman" panose="02020603050405020304" pitchFamily="18" charset="0"/>
                <a:cs typeface="Times New Roman" panose="02020603050405020304" pitchFamily="18" charset="0"/>
              </a:rPr>
              <a:t>K</a:t>
            </a:r>
            <a:r>
              <a:rPr lang="tr-TR" sz="1600" b="0" i="0" dirty="0">
                <a:effectLst/>
                <a:latin typeface="Times New Roman" panose="02020603050405020304" pitchFamily="18" charset="0"/>
                <a:cs typeface="Times New Roman" panose="02020603050405020304" pitchFamily="18" charset="0"/>
              </a:rPr>
              <a:t>ataloglar, kullanıcı profilleri ve her belgenin hem benzersiz olduğu hem de zamanla geliştiği içerik yönetim sistemlerinde oldukça kullanışlıdır. </a:t>
            </a:r>
            <a:r>
              <a:rPr lang="tr-TR" sz="1600" b="0" dirty="0" err="1">
                <a:effectLst/>
                <a:latin typeface="Times New Roman" panose="02020603050405020304" pitchFamily="18" charset="0"/>
                <a:cs typeface="Times New Roman" panose="02020603050405020304" pitchFamily="18" charset="0"/>
              </a:rPr>
              <a:t>MongoDB</a:t>
            </a:r>
            <a:r>
              <a:rPr lang="tr-TR" sz="1600" b="0" dirty="0">
                <a:effectLst/>
                <a:latin typeface="Times New Roman" panose="02020603050405020304" pitchFamily="18" charset="0"/>
                <a:cs typeface="Times New Roman" panose="02020603050405020304" pitchFamily="18" charset="0"/>
              </a:rPr>
              <a:t>, </a:t>
            </a:r>
            <a:r>
              <a:rPr lang="tr-TR" sz="1600" b="0" dirty="0" err="1">
                <a:effectLst/>
                <a:latin typeface="Times New Roman" panose="02020603050405020304" pitchFamily="18" charset="0"/>
                <a:cs typeface="Times New Roman" panose="02020603050405020304" pitchFamily="18" charset="0"/>
              </a:rPr>
              <a:t>CouchDB</a:t>
            </a:r>
            <a:r>
              <a:rPr lang="tr-TR" sz="1600" b="0" dirty="0">
                <a:effectLst/>
                <a:latin typeface="Times New Roman" panose="02020603050405020304" pitchFamily="18" charset="0"/>
                <a:cs typeface="Times New Roman" panose="02020603050405020304" pitchFamily="18" charset="0"/>
              </a:rPr>
              <a:t>, Amazon Simple DB, </a:t>
            </a:r>
            <a:r>
              <a:rPr lang="tr-TR" sz="1600" b="0" dirty="0" err="1">
                <a:effectLst/>
                <a:latin typeface="Times New Roman" panose="02020603050405020304" pitchFamily="18" charset="0"/>
                <a:cs typeface="Times New Roman" panose="02020603050405020304" pitchFamily="18" charset="0"/>
              </a:rPr>
              <a:t>Cassandra</a:t>
            </a:r>
            <a:r>
              <a:rPr lang="tr-TR" sz="1600" b="0" dirty="0">
                <a:effectLst/>
                <a:latin typeface="Times New Roman" panose="02020603050405020304" pitchFamily="18" charset="0"/>
                <a:cs typeface="Times New Roman" panose="02020603050405020304" pitchFamily="18" charset="0"/>
              </a:rPr>
              <a:t>, </a:t>
            </a:r>
            <a:r>
              <a:rPr lang="tr-TR" sz="1600" b="0" dirty="0" err="1">
                <a:effectLst/>
                <a:latin typeface="Times New Roman" panose="02020603050405020304" pitchFamily="18" charset="0"/>
                <a:cs typeface="Times New Roman" panose="02020603050405020304" pitchFamily="18" charset="0"/>
              </a:rPr>
              <a:t>HBase</a:t>
            </a:r>
            <a:r>
              <a:rPr lang="tr-TR" sz="1600" b="0" dirty="0">
                <a:effectLst/>
                <a:latin typeface="Times New Roman" panose="02020603050405020304" pitchFamily="18" charset="0"/>
                <a:cs typeface="Times New Roman" panose="02020603050405020304" pitchFamily="18" charset="0"/>
              </a:rPr>
              <a:t>...</a:t>
            </a:r>
          </a:p>
          <a:p>
            <a:pPr>
              <a:lnSpc>
                <a:spcPct val="100000"/>
              </a:lnSpc>
            </a:pPr>
            <a:endParaRPr lang="tr-TR" sz="1800" dirty="0"/>
          </a:p>
        </p:txBody>
      </p:sp>
      <p:pic>
        <p:nvPicPr>
          <p:cNvPr id="5" name="Resim 4">
            <a:extLst>
              <a:ext uri="{FF2B5EF4-FFF2-40B4-BE49-F238E27FC236}">
                <a16:creationId xmlns:a16="http://schemas.microsoft.com/office/drawing/2014/main" id="{6E06C873-916D-419A-99C5-9EF0A26F71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6267" y="31691"/>
            <a:ext cx="2538253" cy="2977839"/>
          </a:xfrm>
          <a:prstGeom prst="rect">
            <a:avLst/>
          </a:prstGeom>
        </p:spPr>
      </p:pic>
      <p:sp>
        <p:nvSpPr>
          <p:cNvPr id="13" name="Metin kutusu 12">
            <a:extLst>
              <a:ext uri="{FF2B5EF4-FFF2-40B4-BE49-F238E27FC236}">
                <a16:creationId xmlns:a16="http://schemas.microsoft.com/office/drawing/2014/main" id="{48EDFCE0-4B0B-49C2-AF78-45DCABF87036}"/>
              </a:ext>
            </a:extLst>
          </p:cNvPr>
          <p:cNvSpPr txBox="1"/>
          <p:nvPr/>
        </p:nvSpPr>
        <p:spPr>
          <a:xfrm>
            <a:off x="5454923" y="3738758"/>
            <a:ext cx="6094520" cy="2092881"/>
          </a:xfrm>
          <a:prstGeom prst="rect">
            <a:avLst/>
          </a:prstGeom>
          <a:noFill/>
        </p:spPr>
        <p:txBody>
          <a:bodyPr wrap="square">
            <a:spAutoFit/>
          </a:bodyPr>
          <a:lstStyle/>
          <a:p>
            <a:r>
              <a:rPr lang="tr-TR" sz="1600" dirty="0">
                <a:latin typeface="Times New Roman" panose="02020603050405020304" pitchFamily="18" charset="0"/>
                <a:cs typeface="Times New Roman" panose="02020603050405020304" pitchFamily="18" charset="0"/>
              </a:rPr>
              <a:t>Belgelerde genellikle bir varlığa ait verilerin tamamı bulunur. Bir varlığı oluşturan öğeler uygulamaya göre farklılık gösterir. Örneğin bir varlık, tek bir müşteriyle veya siparişle ilgili bilgileri içerebileceği gibi ikisini birden de içerebilir. Tek bir belge, ilişkisel </a:t>
            </a:r>
            <a:r>
              <a:rPr lang="tr-TR" sz="1600" dirty="0" err="1">
                <a:latin typeface="Times New Roman" panose="02020603050405020304" pitchFamily="18" charset="0"/>
                <a:cs typeface="Times New Roman" panose="02020603050405020304" pitchFamily="18" charset="0"/>
              </a:rPr>
              <a:t>veritabanı</a:t>
            </a:r>
            <a:r>
              <a:rPr lang="tr-TR" sz="1600" dirty="0">
                <a:latin typeface="Times New Roman" panose="02020603050405020304" pitchFamily="18" charset="0"/>
                <a:cs typeface="Times New Roman" panose="02020603050405020304" pitchFamily="18" charset="0"/>
              </a:rPr>
              <a:t> yönetim sistemi (</a:t>
            </a:r>
            <a:r>
              <a:rPr lang="tr-TR" sz="1600" dirty="0" err="1">
                <a:latin typeface="Times New Roman" panose="02020603050405020304" pitchFamily="18" charset="0"/>
                <a:cs typeface="Times New Roman" panose="02020603050405020304" pitchFamily="18" charset="0"/>
              </a:rPr>
              <a:t>RDBMS</a:t>
            </a:r>
            <a:r>
              <a:rPr lang="tr-TR" sz="1600" dirty="0">
                <a:latin typeface="Times New Roman" panose="02020603050405020304" pitchFamily="18" charset="0"/>
                <a:cs typeface="Times New Roman" panose="02020603050405020304" pitchFamily="18" charset="0"/>
              </a:rPr>
              <a:t>) içinde birden fazla ilişkisel tabloya yayılacak bilgiler içerebilir. Belge deposundaki tüm belgelerin yapısının aynı olması şart değildir. Bu serbest biçimli yaklaşım yüksek esneklik sunar.</a:t>
            </a:r>
          </a:p>
          <a:p>
            <a:endParaRPr lang="tr-TR" dirty="0"/>
          </a:p>
        </p:txBody>
      </p:sp>
      <p:pic>
        <p:nvPicPr>
          <p:cNvPr id="8" name="Resim 7" descr="metin içeren bir resim&#10;&#10;Açıklama otomatik olarak oluşturuldu">
            <a:extLst>
              <a:ext uri="{FF2B5EF4-FFF2-40B4-BE49-F238E27FC236}">
                <a16:creationId xmlns:a16="http://schemas.microsoft.com/office/drawing/2014/main" id="{1B2CD07E-D618-4687-A0C9-0C316816D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9620" y="3391270"/>
            <a:ext cx="2667143" cy="2881173"/>
          </a:xfrm>
          <a:prstGeom prst="rect">
            <a:avLst/>
          </a:prstGeom>
        </p:spPr>
      </p:pic>
    </p:spTree>
    <p:extLst>
      <p:ext uri="{BB962C8B-B14F-4D97-AF65-F5344CB8AC3E}">
        <p14:creationId xmlns:p14="http://schemas.microsoft.com/office/powerpoint/2010/main" val="319637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26" name="Picture 25">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7" name="Resim 6">
            <a:extLst>
              <a:ext uri="{FF2B5EF4-FFF2-40B4-BE49-F238E27FC236}">
                <a16:creationId xmlns:a16="http://schemas.microsoft.com/office/drawing/2014/main" id="{6AA95C5D-EDE1-462D-B4B2-BC62AA04E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814" y="0"/>
            <a:ext cx="1951227" cy="2491130"/>
          </a:xfrm>
          <a:prstGeom prst="rect">
            <a:avLst/>
          </a:prstGeom>
        </p:spPr>
      </p:pic>
      <p:sp>
        <p:nvSpPr>
          <p:cNvPr id="3" name="İçerik Yer Tutucusu 2">
            <a:extLst>
              <a:ext uri="{FF2B5EF4-FFF2-40B4-BE49-F238E27FC236}">
                <a16:creationId xmlns:a16="http://schemas.microsoft.com/office/drawing/2014/main" id="{F23B59EA-E7BC-4F46-96C4-48D3E678F70B}"/>
              </a:ext>
            </a:extLst>
          </p:cNvPr>
          <p:cNvSpPr>
            <a:spLocks noGrp="1"/>
          </p:cNvSpPr>
          <p:nvPr>
            <p:ph idx="1"/>
          </p:nvPr>
        </p:nvSpPr>
        <p:spPr>
          <a:xfrm>
            <a:off x="4342720" y="440810"/>
            <a:ext cx="5867022" cy="3928822"/>
          </a:xfrm>
        </p:spPr>
        <p:txBody>
          <a:bodyPr>
            <a:normAutofit/>
          </a:bodyPr>
          <a:lstStyle/>
          <a:p>
            <a:pPr marL="0" indent="0">
              <a:buNone/>
            </a:pPr>
            <a:r>
              <a:rPr lang="tr-TR" sz="1600" b="1" dirty="0">
                <a:solidFill>
                  <a:schemeClr val="accent1"/>
                </a:solidFill>
                <a:effectLst/>
                <a:latin typeface="Times New Roman" panose="02020603050405020304" pitchFamily="18" charset="0"/>
                <a:cs typeface="Times New Roman" panose="02020603050405020304" pitchFamily="18" charset="0"/>
              </a:rPr>
              <a:t>Anahtar-Değer (</a:t>
            </a:r>
            <a:r>
              <a:rPr lang="tr-TR" sz="1600" b="1" dirty="0" err="1">
                <a:solidFill>
                  <a:schemeClr val="accent1"/>
                </a:solidFill>
                <a:latin typeface="Times New Roman" panose="02020603050405020304" pitchFamily="18" charset="0"/>
                <a:cs typeface="Times New Roman" panose="02020603050405020304" pitchFamily="18" charset="0"/>
              </a:rPr>
              <a:t>K</a:t>
            </a:r>
            <a:r>
              <a:rPr lang="tr-TR" sz="1600" b="1" dirty="0" err="1">
                <a:solidFill>
                  <a:schemeClr val="accent1"/>
                </a:solidFill>
                <a:effectLst/>
                <a:latin typeface="Times New Roman" panose="02020603050405020304" pitchFamily="18" charset="0"/>
                <a:cs typeface="Times New Roman" panose="02020603050405020304" pitchFamily="18" charset="0"/>
              </a:rPr>
              <a:t>ey</a:t>
            </a:r>
            <a:r>
              <a:rPr lang="tr-TR" sz="1600" b="1" dirty="0">
                <a:solidFill>
                  <a:schemeClr val="accent1"/>
                </a:solidFill>
                <a:effectLst/>
                <a:latin typeface="Times New Roman" panose="02020603050405020304" pitchFamily="18" charset="0"/>
                <a:cs typeface="Times New Roman" panose="02020603050405020304" pitchFamily="18" charset="0"/>
              </a:rPr>
              <a:t>-Value-</a:t>
            </a:r>
            <a:r>
              <a:rPr lang="tr-TR" sz="1600" b="1" dirty="0" err="1">
                <a:solidFill>
                  <a:schemeClr val="accent1"/>
                </a:solidFill>
                <a:effectLst/>
                <a:latin typeface="Times New Roman" panose="02020603050405020304" pitchFamily="18" charset="0"/>
                <a:cs typeface="Times New Roman" panose="02020603050405020304" pitchFamily="18" charset="0"/>
              </a:rPr>
              <a:t>Store</a:t>
            </a:r>
            <a:r>
              <a:rPr lang="tr-TR" sz="1600" b="1" dirty="0">
                <a:solidFill>
                  <a:schemeClr val="accent1"/>
                </a:solidFill>
                <a:effectLst/>
                <a:latin typeface="Times New Roman" panose="02020603050405020304" pitchFamily="18" charset="0"/>
                <a:cs typeface="Times New Roman" panose="02020603050405020304" pitchFamily="18" charset="0"/>
              </a:rPr>
              <a:t>) Tabanlı: </a:t>
            </a:r>
            <a:r>
              <a:rPr lang="tr-TR" sz="1600" b="0" dirty="0">
                <a:effectLst/>
                <a:latin typeface="Times New Roman" panose="02020603050405020304" pitchFamily="18" charset="0"/>
                <a:cs typeface="Times New Roman" panose="02020603050405020304" pitchFamily="18" charset="0"/>
              </a:rPr>
              <a:t>Bu sistemlerde anahtarlara karşılık gelen tek bir bilgi bulunur. Kolon yapısı yoktur. </a:t>
            </a:r>
            <a:r>
              <a:rPr lang="tr-TR" sz="1600" dirty="0">
                <a:latin typeface="Times New Roman" panose="02020603050405020304" pitchFamily="18" charset="0"/>
                <a:cs typeface="Times New Roman" panose="02020603050405020304" pitchFamily="18" charset="0"/>
              </a:rPr>
              <a:t>Y</a:t>
            </a:r>
            <a:r>
              <a:rPr lang="tr-TR" sz="1600" b="0" i="0" dirty="0">
                <a:effectLst/>
                <a:latin typeface="Times New Roman" panose="02020603050405020304" pitchFamily="18" charset="0"/>
                <a:cs typeface="Times New Roman" panose="02020603050405020304" pitchFamily="18" charset="0"/>
              </a:rPr>
              <a:t>üksek oranda bölümlendirilebilir ve diğer </a:t>
            </a:r>
            <a:r>
              <a:rPr lang="tr-TR" sz="1600" b="0" i="0" dirty="0" err="1">
                <a:effectLst/>
                <a:latin typeface="Times New Roman" panose="02020603050405020304" pitchFamily="18" charset="0"/>
                <a:cs typeface="Times New Roman" panose="02020603050405020304" pitchFamily="18" charset="0"/>
              </a:rPr>
              <a:t>veritabanlarının</a:t>
            </a:r>
            <a:r>
              <a:rPr lang="tr-TR" sz="1600" b="0" i="0" dirty="0">
                <a:effectLst/>
                <a:latin typeface="Times New Roman" panose="02020603050405020304" pitchFamily="18" charset="0"/>
                <a:cs typeface="Times New Roman" panose="02020603050405020304" pitchFamily="18" charset="0"/>
              </a:rPr>
              <a:t> ulaşamayacağı ölçeklerde yatay ölçeklendirmeye imkan sağlar. Bu </a:t>
            </a:r>
            <a:r>
              <a:rPr lang="tr-TR" sz="1600" b="0" i="0" dirty="0" err="1">
                <a:effectLst/>
                <a:latin typeface="Times New Roman" panose="02020603050405020304" pitchFamily="18" charset="0"/>
                <a:cs typeface="Times New Roman" panose="02020603050405020304" pitchFamily="18" charset="0"/>
              </a:rPr>
              <a:t>veritabanları</a:t>
            </a:r>
            <a:r>
              <a:rPr lang="tr-TR" sz="1600" b="0" i="0" dirty="0">
                <a:effectLst/>
                <a:latin typeface="Times New Roman" panose="02020603050405020304" pitchFamily="18" charset="0"/>
                <a:cs typeface="Times New Roman" panose="02020603050405020304" pitchFamily="18" charset="0"/>
              </a:rPr>
              <a:t>, çevrimiçi alıcılar için alışveriş sepeti ayrıntılarını veya çok oyunculu oyunlar için oturum ayrıntılarını yönetirken ya da web uygulamalarında oturum yönetimi ve önbelleğe alma için idealdir.</a:t>
            </a:r>
            <a:r>
              <a:rPr lang="tr-TR" sz="1600" b="0" dirty="0">
                <a:effectLst/>
                <a:latin typeface="Times New Roman" panose="02020603050405020304" pitchFamily="18" charset="0"/>
                <a:cs typeface="Times New Roman" panose="02020603050405020304" pitchFamily="18" charset="0"/>
              </a:rPr>
              <a:t> </a:t>
            </a:r>
            <a:r>
              <a:rPr lang="tr-TR" sz="1600" b="0" dirty="0" err="1">
                <a:effectLst/>
                <a:latin typeface="Times New Roman" panose="02020603050405020304" pitchFamily="18" charset="0"/>
                <a:cs typeface="Times New Roman" panose="02020603050405020304" pitchFamily="18" charset="0"/>
              </a:rPr>
              <a:t>MemcacheDB</a:t>
            </a:r>
            <a:r>
              <a:rPr lang="tr-TR" sz="1600" b="0" dirty="0">
                <a:effectLst/>
                <a:latin typeface="Times New Roman" panose="02020603050405020304" pitchFamily="18" charset="0"/>
                <a:cs typeface="Times New Roman" panose="02020603050405020304" pitchFamily="18" charset="0"/>
              </a:rPr>
              <a:t>, Berkeley DB, </a:t>
            </a:r>
            <a:r>
              <a:rPr lang="tr-TR" sz="1600" b="0" dirty="0" err="1">
                <a:effectLst/>
                <a:latin typeface="Times New Roman" panose="02020603050405020304" pitchFamily="18" charset="0"/>
                <a:cs typeface="Times New Roman" panose="02020603050405020304" pitchFamily="18" charset="0"/>
              </a:rPr>
              <a:t>Azure</a:t>
            </a:r>
            <a:r>
              <a:rPr lang="tr-TR" sz="1600" b="0" dirty="0">
                <a:effectLst/>
                <a:latin typeface="Times New Roman" panose="02020603050405020304" pitchFamily="18" charset="0"/>
                <a:cs typeface="Times New Roman" panose="02020603050405020304" pitchFamily="18" charset="0"/>
              </a:rPr>
              <a:t> </a:t>
            </a:r>
            <a:r>
              <a:rPr lang="tr-TR" sz="1600" b="0" dirty="0" err="1">
                <a:effectLst/>
                <a:latin typeface="Times New Roman" panose="02020603050405020304" pitchFamily="18" charset="0"/>
                <a:cs typeface="Times New Roman" panose="02020603050405020304" pitchFamily="18" charset="0"/>
              </a:rPr>
              <a:t>Table</a:t>
            </a:r>
            <a:r>
              <a:rPr lang="tr-TR" sz="1600" b="0" dirty="0">
                <a:effectLst/>
                <a:latin typeface="Times New Roman" panose="02020603050405020304" pitchFamily="18" charset="0"/>
                <a:cs typeface="Times New Roman" panose="02020603050405020304" pitchFamily="18" charset="0"/>
              </a:rPr>
              <a:t> Storage...</a:t>
            </a:r>
          </a:p>
          <a:p>
            <a:endParaRPr lang="tr-TR" sz="1800" dirty="0"/>
          </a:p>
        </p:txBody>
      </p:sp>
      <p:sp>
        <p:nvSpPr>
          <p:cNvPr id="19" name="Metin kutusu 18">
            <a:extLst>
              <a:ext uri="{FF2B5EF4-FFF2-40B4-BE49-F238E27FC236}">
                <a16:creationId xmlns:a16="http://schemas.microsoft.com/office/drawing/2014/main" id="{FE6C501C-C8B7-4741-8CBB-0CA9957F4D71}"/>
              </a:ext>
            </a:extLst>
          </p:cNvPr>
          <p:cNvSpPr txBox="1"/>
          <p:nvPr/>
        </p:nvSpPr>
        <p:spPr>
          <a:xfrm>
            <a:off x="226257" y="4018485"/>
            <a:ext cx="6196675" cy="2062103"/>
          </a:xfrm>
          <a:prstGeom prst="rect">
            <a:avLst/>
          </a:prstGeom>
          <a:noFill/>
        </p:spPr>
        <p:txBody>
          <a:bodyPr wrap="square">
            <a:spAutoFit/>
          </a:bodyPr>
          <a:lstStyle/>
          <a:p>
            <a:r>
              <a:rPr lang="tr-TR" sz="1600" dirty="0">
                <a:latin typeface="Times New Roman" panose="02020603050405020304" pitchFamily="18" charset="0"/>
                <a:cs typeface="Times New Roman" panose="02020603050405020304" pitchFamily="18" charset="0"/>
              </a:rPr>
              <a:t>Çoğu anahtar/değer </a:t>
            </a:r>
            <a:r>
              <a:rPr lang="tr-TR" sz="1600" dirty="0" err="1">
                <a:latin typeface="Times New Roman" panose="02020603050405020304" pitchFamily="18" charset="0"/>
                <a:cs typeface="Times New Roman" panose="02020603050405020304" pitchFamily="18" charset="0"/>
              </a:rPr>
              <a:t>veritabanı</a:t>
            </a:r>
            <a:r>
              <a:rPr lang="tr-TR" sz="1600" dirty="0">
                <a:latin typeface="Times New Roman" panose="02020603050405020304" pitchFamily="18" charset="0"/>
                <a:cs typeface="Times New Roman" panose="02020603050405020304" pitchFamily="18" charset="0"/>
              </a:rPr>
              <a:t> sadece basit sorgu, ekleme ve silme işlemlerini destekler. Bir değeri kısmen veya tamamen değiştirmek için, uygulamanın tüm değerde mevcut verilerin üzerine yazması gerekir.</a:t>
            </a:r>
          </a:p>
          <a:p>
            <a:r>
              <a:rPr lang="tr-TR" sz="1600" i="0" dirty="0">
                <a:solidFill>
                  <a:srgbClr val="171717"/>
                </a:solidFill>
                <a:effectLst/>
                <a:latin typeface="Times New Roman" panose="02020603050405020304" pitchFamily="18" charset="0"/>
                <a:cs typeface="Times New Roman" panose="02020603050405020304" pitchFamily="18" charset="0"/>
              </a:rPr>
              <a:t>İlişkisel </a:t>
            </a:r>
            <a:r>
              <a:rPr lang="tr-TR" sz="1600" i="0" dirty="0" err="1">
                <a:solidFill>
                  <a:srgbClr val="171717"/>
                </a:solidFill>
                <a:effectLst/>
                <a:latin typeface="Times New Roman" panose="02020603050405020304" pitchFamily="18" charset="0"/>
                <a:cs typeface="Times New Roman" panose="02020603050405020304" pitchFamily="18" charset="0"/>
              </a:rPr>
              <a:t>veritabanıyla</a:t>
            </a:r>
            <a:r>
              <a:rPr lang="tr-TR" sz="1600" i="0" dirty="0">
                <a:solidFill>
                  <a:srgbClr val="171717"/>
                </a:solidFill>
                <a:effectLst/>
                <a:latin typeface="Times New Roman" panose="02020603050405020304" pitchFamily="18" charset="0"/>
                <a:cs typeface="Times New Roman" panose="02020603050405020304" pitchFamily="18" charset="0"/>
              </a:rPr>
              <a:t>, anahtar olmayan sütunları filtrelemek için </a:t>
            </a:r>
            <a:r>
              <a:rPr lang="tr-TR" sz="1600" i="0" dirty="0" err="1">
                <a:solidFill>
                  <a:srgbClr val="171717"/>
                </a:solidFill>
                <a:effectLst/>
                <a:latin typeface="Times New Roman" panose="02020603050405020304" pitchFamily="18" charset="0"/>
                <a:cs typeface="Times New Roman" panose="02020603050405020304" pitchFamily="18" charset="0"/>
              </a:rPr>
              <a:t>WHERE</a:t>
            </a:r>
            <a:r>
              <a:rPr lang="tr-TR" sz="1600" i="0" dirty="0">
                <a:solidFill>
                  <a:srgbClr val="171717"/>
                </a:solidFill>
                <a:effectLst/>
                <a:latin typeface="Times New Roman" panose="02020603050405020304" pitchFamily="18" charset="0"/>
                <a:cs typeface="Times New Roman" panose="02020603050405020304" pitchFamily="18" charset="0"/>
              </a:rPr>
              <a:t> yan tümcesi kullanarak bir kayıt bulabilirsiniz, ancak anahtar/değer depoları genellikle değerler için bu tür bir arama özelliğine sahip değildir veya kullanıyorsa tüm değerlerin yavaş taranmasını gerektirir.</a:t>
            </a:r>
            <a:endParaRPr lang="tr-TR" sz="1600" dirty="0">
              <a:latin typeface="Times New Roman" panose="02020603050405020304" pitchFamily="18" charset="0"/>
              <a:cs typeface="Times New Roman" panose="02020603050405020304" pitchFamily="18" charset="0"/>
            </a:endParaRPr>
          </a:p>
        </p:txBody>
      </p:sp>
      <p:pic>
        <p:nvPicPr>
          <p:cNvPr id="11" name="Resim 10" descr="tablo içeren bir resim&#10;&#10;Açıklama otomatik olarak oluşturuldu">
            <a:extLst>
              <a:ext uri="{FF2B5EF4-FFF2-40B4-BE49-F238E27FC236}">
                <a16:creationId xmlns:a16="http://schemas.microsoft.com/office/drawing/2014/main" id="{19AF98AB-C959-4AA0-AFF0-7C8E2D576E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6868" y="4018485"/>
            <a:ext cx="4468788" cy="1984923"/>
          </a:xfrm>
          <a:prstGeom prst="rect">
            <a:avLst/>
          </a:prstGeom>
        </p:spPr>
      </p:pic>
    </p:spTree>
    <p:extLst>
      <p:ext uri="{BB962C8B-B14F-4D97-AF65-F5344CB8AC3E}">
        <p14:creationId xmlns:p14="http://schemas.microsoft.com/office/powerpoint/2010/main" val="3028227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4C2BF05-856A-4AB0-B6F0-8B3BE0400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5C2899-2E0D-42CC-9419-7B586A0761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5230FD5F-23AA-4F3B-9ADF-D4717AC18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FA75D7EA-FD3D-4DFF-9B32-9B6F8D7D02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3" name="İçerik Yer Tutucusu 2">
            <a:extLst>
              <a:ext uri="{FF2B5EF4-FFF2-40B4-BE49-F238E27FC236}">
                <a16:creationId xmlns:a16="http://schemas.microsoft.com/office/drawing/2014/main" id="{86F35676-DB42-4976-95CE-5F6FAAD3F8B9}"/>
              </a:ext>
            </a:extLst>
          </p:cNvPr>
          <p:cNvSpPr>
            <a:spLocks noGrp="1"/>
          </p:cNvSpPr>
          <p:nvPr>
            <p:ph idx="1"/>
          </p:nvPr>
        </p:nvSpPr>
        <p:spPr>
          <a:xfrm>
            <a:off x="231538" y="447675"/>
            <a:ext cx="6359762" cy="2371725"/>
          </a:xfrm>
        </p:spPr>
        <p:txBody>
          <a:bodyPr>
            <a:normAutofit/>
          </a:bodyPr>
          <a:lstStyle/>
          <a:p>
            <a:pPr marL="0" indent="0">
              <a:lnSpc>
                <a:spcPct val="100000"/>
              </a:lnSpc>
              <a:buNone/>
            </a:pPr>
            <a:r>
              <a:rPr lang="tr-TR" sz="1900" b="1" dirty="0">
                <a:solidFill>
                  <a:schemeClr val="accent1"/>
                </a:solidFill>
                <a:effectLst/>
                <a:latin typeface="Times New Roman" panose="02020603050405020304" pitchFamily="18" charset="0"/>
                <a:cs typeface="Times New Roman" panose="02020603050405020304" pitchFamily="18" charset="0"/>
              </a:rPr>
              <a:t>Grafik (</a:t>
            </a:r>
            <a:r>
              <a:rPr lang="tr-TR" sz="1900" b="1" dirty="0" err="1">
                <a:solidFill>
                  <a:schemeClr val="accent1"/>
                </a:solidFill>
                <a:latin typeface="Times New Roman" panose="02020603050405020304" pitchFamily="18" charset="0"/>
                <a:cs typeface="Times New Roman" panose="02020603050405020304" pitchFamily="18" charset="0"/>
              </a:rPr>
              <a:t>G</a:t>
            </a:r>
            <a:r>
              <a:rPr lang="tr-TR" sz="1900" b="1" dirty="0" err="1">
                <a:solidFill>
                  <a:schemeClr val="accent1"/>
                </a:solidFill>
                <a:effectLst/>
                <a:latin typeface="Times New Roman" panose="02020603050405020304" pitchFamily="18" charset="0"/>
                <a:cs typeface="Times New Roman" panose="02020603050405020304" pitchFamily="18" charset="0"/>
              </a:rPr>
              <a:t>raph</a:t>
            </a:r>
            <a:r>
              <a:rPr lang="tr-TR" sz="1900" b="1" dirty="0">
                <a:solidFill>
                  <a:schemeClr val="accent1"/>
                </a:solidFill>
                <a:effectLst/>
                <a:latin typeface="Times New Roman" panose="02020603050405020304" pitchFamily="18" charset="0"/>
                <a:cs typeface="Times New Roman" panose="02020603050405020304" pitchFamily="18" charset="0"/>
              </a:rPr>
              <a:t> </a:t>
            </a:r>
            <a:r>
              <a:rPr lang="tr-TR" sz="1900" b="1" dirty="0">
                <a:solidFill>
                  <a:schemeClr val="accent1"/>
                </a:solidFill>
                <a:latin typeface="Times New Roman" panose="02020603050405020304" pitchFamily="18" charset="0"/>
                <a:cs typeface="Times New Roman" panose="02020603050405020304" pitchFamily="18" charset="0"/>
              </a:rPr>
              <a:t>D</a:t>
            </a:r>
            <a:r>
              <a:rPr lang="tr-TR" sz="1900" b="1" dirty="0">
                <a:solidFill>
                  <a:schemeClr val="accent1"/>
                </a:solidFill>
                <a:effectLst/>
                <a:latin typeface="Times New Roman" panose="02020603050405020304" pitchFamily="18" charset="0"/>
                <a:cs typeface="Times New Roman" panose="02020603050405020304" pitchFamily="18" charset="0"/>
              </a:rPr>
              <a:t>atabase) Tabanlı:</a:t>
            </a:r>
            <a:r>
              <a:rPr lang="tr-TR" sz="1900" b="1" i="0" dirty="0">
                <a:solidFill>
                  <a:schemeClr val="accent1"/>
                </a:solidFill>
                <a:effectLst/>
                <a:latin typeface="Times New Roman" panose="02020603050405020304" pitchFamily="18" charset="0"/>
                <a:cs typeface="Times New Roman" panose="02020603050405020304" pitchFamily="18" charset="0"/>
              </a:rPr>
              <a:t> </a:t>
            </a:r>
            <a:r>
              <a:rPr lang="tr-TR" sz="1600" b="0" i="0" dirty="0">
                <a:effectLst/>
                <a:latin typeface="Times New Roman" panose="02020603050405020304" pitchFamily="18" charset="0"/>
                <a:cs typeface="Times New Roman" panose="02020603050405020304" pitchFamily="18" charset="0"/>
              </a:rPr>
              <a:t>Grafik </a:t>
            </a:r>
            <a:r>
              <a:rPr lang="tr-TR" sz="1600" b="0" i="0" dirty="0" err="1">
                <a:effectLst/>
                <a:latin typeface="Times New Roman" panose="02020603050405020304" pitchFamily="18" charset="0"/>
                <a:cs typeface="Times New Roman" panose="02020603050405020304" pitchFamily="18" charset="0"/>
              </a:rPr>
              <a:t>veritabanları</a:t>
            </a:r>
            <a:r>
              <a:rPr lang="tr-TR" sz="1600" b="0" i="0" dirty="0">
                <a:effectLst/>
                <a:latin typeface="Times New Roman" panose="02020603050405020304" pitchFamily="18" charset="0"/>
                <a:cs typeface="Times New Roman" panose="02020603050405020304" pitchFamily="18" charset="0"/>
              </a:rPr>
              <a:t>, verileri ilişkisel bir </a:t>
            </a:r>
            <a:r>
              <a:rPr lang="tr-TR" sz="1600" b="0" i="0" dirty="0" err="1">
                <a:effectLst/>
                <a:latin typeface="Times New Roman" panose="02020603050405020304" pitchFamily="18" charset="0"/>
                <a:cs typeface="Times New Roman" panose="02020603050405020304" pitchFamily="18" charset="0"/>
              </a:rPr>
              <a:t>veritabanındaki</a:t>
            </a:r>
            <a:r>
              <a:rPr lang="tr-TR" sz="1600" b="0" i="0" dirty="0">
                <a:effectLst/>
                <a:latin typeface="Times New Roman" panose="02020603050405020304" pitchFamily="18" charset="0"/>
                <a:cs typeface="Times New Roman" panose="02020603050405020304" pitchFamily="18" charset="0"/>
              </a:rPr>
              <a:t> satırlara benzeyen düğümler ve düğümler arasındaki bağlantıları temsil eden kenarlar olarak düzenler. Diğerlerinden farklı olarak verilerin arasındaki ilişkiyi de tutar. Ayrıca, katı şemalara dayanan ilişkisel modellerin aksine, grafik </a:t>
            </a:r>
            <a:r>
              <a:rPr lang="tr-TR" sz="1600" b="0" i="0" dirty="0" err="1">
                <a:effectLst/>
                <a:latin typeface="Times New Roman" panose="02020603050405020304" pitchFamily="18" charset="0"/>
                <a:cs typeface="Times New Roman" panose="02020603050405020304" pitchFamily="18" charset="0"/>
              </a:rPr>
              <a:t>veritabanı</a:t>
            </a:r>
            <a:r>
              <a:rPr lang="tr-TR" sz="1600" b="0" i="0" dirty="0">
                <a:effectLst/>
                <a:latin typeface="Times New Roman" panose="02020603050405020304" pitchFamily="18" charset="0"/>
                <a:cs typeface="Times New Roman" panose="02020603050405020304" pitchFamily="18" charset="0"/>
              </a:rPr>
              <a:t> zaman ve kullanım içinde gelişebilir. Bu </a:t>
            </a:r>
            <a:r>
              <a:rPr lang="tr-TR" sz="1600" b="0" i="0" dirty="0" err="1">
                <a:effectLst/>
                <a:latin typeface="Times New Roman" panose="02020603050405020304" pitchFamily="18" charset="0"/>
                <a:cs typeface="Times New Roman" panose="02020603050405020304" pitchFamily="18" charset="0"/>
              </a:rPr>
              <a:t>veritabanları</a:t>
            </a:r>
            <a:r>
              <a:rPr lang="tr-TR" sz="1600" b="0" i="0" dirty="0">
                <a:effectLst/>
                <a:latin typeface="Times New Roman" panose="02020603050405020304" pitchFamily="18" charset="0"/>
                <a:cs typeface="Times New Roman" panose="02020603050405020304" pitchFamily="18" charset="0"/>
              </a:rPr>
              <a:t>, sosyal medya platformları, rezervasyon sistemleri veya müşteri ilişkileri yönetimi gibi ilişkileri haritalaması gereken sistemlerde kullanılır. </a:t>
            </a:r>
            <a:r>
              <a:rPr lang="tr-TR" sz="1600" b="0" dirty="0" err="1">
                <a:effectLst/>
                <a:latin typeface="Times New Roman" panose="02020603050405020304" pitchFamily="18" charset="0"/>
                <a:cs typeface="Times New Roman" panose="02020603050405020304" pitchFamily="18" charset="0"/>
              </a:rPr>
              <a:t>Neo4J</a:t>
            </a:r>
            <a:r>
              <a:rPr lang="tr-TR" sz="1600" b="0" dirty="0">
                <a:effectLst/>
                <a:latin typeface="Times New Roman" panose="02020603050405020304" pitchFamily="18" charset="0"/>
                <a:cs typeface="Times New Roman" panose="02020603050405020304" pitchFamily="18" charset="0"/>
              </a:rPr>
              <a:t>, </a:t>
            </a:r>
            <a:r>
              <a:rPr lang="tr-TR" sz="1600" b="0" dirty="0" err="1">
                <a:effectLst/>
                <a:latin typeface="Times New Roman" panose="02020603050405020304" pitchFamily="18" charset="0"/>
                <a:cs typeface="Times New Roman" panose="02020603050405020304" pitchFamily="18" charset="0"/>
              </a:rPr>
              <a:t>FlockDB</a:t>
            </a:r>
            <a:r>
              <a:rPr lang="tr-TR" sz="1600" b="0" dirty="0">
                <a:effectLst/>
                <a:latin typeface="Times New Roman" panose="02020603050405020304" pitchFamily="18" charset="0"/>
                <a:cs typeface="Times New Roman" panose="02020603050405020304" pitchFamily="18" charset="0"/>
              </a:rPr>
              <a:t>...</a:t>
            </a:r>
          </a:p>
          <a:p>
            <a:pPr>
              <a:lnSpc>
                <a:spcPct val="100000"/>
              </a:lnSpc>
            </a:pPr>
            <a:endParaRPr lang="tr-TR" sz="1400" dirty="0"/>
          </a:p>
        </p:txBody>
      </p:sp>
      <p:pic>
        <p:nvPicPr>
          <p:cNvPr id="5" name="Resim 4">
            <a:extLst>
              <a:ext uri="{FF2B5EF4-FFF2-40B4-BE49-F238E27FC236}">
                <a16:creationId xmlns:a16="http://schemas.microsoft.com/office/drawing/2014/main" id="{847DF425-3574-4183-A5F2-23617FE7FA20}"/>
              </a:ext>
            </a:extLst>
          </p:cNvPr>
          <p:cNvPicPr>
            <a:picLocks noChangeAspect="1"/>
          </p:cNvPicPr>
          <p:nvPr/>
        </p:nvPicPr>
        <p:blipFill rotWithShape="1">
          <a:blip r:embed="rId4">
            <a:extLst>
              <a:ext uri="{28A0092B-C50C-407E-A947-70E740481C1C}">
                <a14:useLocalDpi xmlns:a14="http://schemas.microsoft.com/office/drawing/2010/main" val="0"/>
              </a:ext>
            </a:extLst>
          </a:blip>
          <a:srcRect t="1492" r="-1" b="-1"/>
          <a:stretch/>
        </p:blipFill>
        <p:spPr>
          <a:xfrm>
            <a:off x="7407856" y="63268"/>
            <a:ext cx="2755319" cy="2756132"/>
          </a:xfrm>
          <a:prstGeom prst="rect">
            <a:avLst/>
          </a:prstGeom>
        </p:spPr>
      </p:pic>
      <p:sp>
        <p:nvSpPr>
          <p:cNvPr id="13" name="Metin kutusu 12">
            <a:extLst>
              <a:ext uri="{FF2B5EF4-FFF2-40B4-BE49-F238E27FC236}">
                <a16:creationId xmlns:a16="http://schemas.microsoft.com/office/drawing/2014/main" id="{80818417-25BC-4537-B04B-8C6D476CBDE3}"/>
              </a:ext>
            </a:extLst>
          </p:cNvPr>
          <p:cNvSpPr txBox="1"/>
          <p:nvPr/>
        </p:nvSpPr>
        <p:spPr>
          <a:xfrm>
            <a:off x="5737515" y="4439944"/>
            <a:ext cx="6096000" cy="954107"/>
          </a:xfrm>
          <a:prstGeom prst="rect">
            <a:avLst/>
          </a:prstGeom>
          <a:noFill/>
        </p:spPr>
        <p:txBody>
          <a:bodyPr wrap="square">
            <a:spAutoFit/>
          </a:bodyPr>
          <a:lstStyle/>
          <a:p>
            <a:r>
              <a:rPr lang="tr-TR" sz="1400" dirty="0">
                <a:latin typeface="Times New Roman" panose="02020603050405020304" pitchFamily="18" charset="0"/>
                <a:cs typeface="Times New Roman" panose="02020603050405020304" pitchFamily="18" charset="0"/>
              </a:rPr>
              <a:t>Yandaki diyagramda bir kuruluşun grafik olarak yapılandırılmış personel verileri gösterilir. Varlıklar çalışanlar ve departmanlardır, kenarlar çalışanlar arasındaki ilişkileri ve çalışanların bulunduğu departmanları gösterir. Bu grafikte kenarların üzerindeki oklar ilişkilerin yönünü göstermektedir.</a:t>
            </a:r>
          </a:p>
        </p:txBody>
      </p:sp>
      <p:pic>
        <p:nvPicPr>
          <p:cNvPr id="8" name="Resim 7">
            <a:extLst>
              <a:ext uri="{FF2B5EF4-FFF2-40B4-BE49-F238E27FC236}">
                <a16:creationId xmlns:a16="http://schemas.microsoft.com/office/drawing/2014/main" id="{ED8DD008-158F-4454-B4BD-55ADDD1A06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239" y="3773009"/>
            <a:ext cx="3998360" cy="2805301"/>
          </a:xfrm>
          <a:prstGeom prst="rect">
            <a:avLst/>
          </a:prstGeom>
        </p:spPr>
      </p:pic>
    </p:spTree>
    <p:extLst>
      <p:ext uri="{BB962C8B-B14F-4D97-AF65-F5344CB8AC3E}">
        <p14:creationId xmlns:p14="http://schemas.microsoft.com/office/powerpoint/2010/main" val="3763316933"/>
      </p:ext>
    </p:extLst>
  </p:cSld>
  <p:clrMapOvr>
    <a:masterClrMapping/>
  </p:clrMapOvr>
</p:sld>
</file>

<file path=ppt/theme/theme1.xml><?xml version="1.0" encoding="utf-8"?>
<a:theme xmlns:a="http://schemas.openxmlformats.org/drawingml/2006/main" name="Dapple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1046</TotalTime>
  <Words>1002</Words>
  <Application>Microsoft Office PowerPoint</Application>
  <PresentationFormat>Geniş ekran</PresentationFormat>
  <Paragraphs>38</Paragraphs>
  <Slides>18</Slides>
  <Notes>0</Notes>
  <HiddenSlides>2</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18</vt:i4>
      </vt:variant>
    </vt:vector>
  </HeadingPairs>
  <TitlesOfParts>
    <vt:vector size="30" baseType="lpstr">
      <vt:lpstr>Arial</vt:lpstr>
      <vt:lpstr>Avenir Next LT Pro</vt:lpstr>
      <vt:lpstr>AvenirNext LT Pro Medium</vt:lpstr>
      <vt:lpstr>axiformaregular</vt:lpstr>
      <vt:lpstr>Calibri</vt:lpstr>
      <vt:lpstr>Elephant Pro</vt:lpstr>
      <vt:lpstr>Helvetica</vt:lpstr>
      <vt:lpstr>PT Sans</vt:lpstr>
      <vt:lpstr>Sabon Next LT</vt:lpstr>
      <vt:lpstr>Symbol</vt:lpstr>
      <vt:lpstr>Times New Roman</vt:lpstr>
      <vt:lpstr>DappledVTI</vt:lpstr>
      <vt:lpstr>NOSQL</vt:lpstr>
      <vt:lpstr>NOSQL NEDİR?</vt:lpstr>
      <vt:lpstr>        NOSQL'in Farkı Nedir? </vt:lpstr>
      <vt:lpstr>            Neden NoSQL veritabanı kullanmalısınız? </vt:lpstr>
      <vt:lpstr>PowerPoint Sunusu</vt:lpstr>
      <vt:lpstr>NOSQL Veritabanı Türleri </vt:lpstr>
      <vt:lpstr>PowerPoint Sunusu</vt:lpstr>
      <vt:lpstr>PowerPoint Sunusu</vt:lpstr>
      <vt:lpstr>PowerPoint Sunusu</vt:lpstr>
      <vt:lpstr>PowerPoint Sunusu</vt:lpstr>
      <vt:lpstr>PowerPoint Sunusu</vt:lpstr>
      <vt:lpstr>MongoDb</vt:lpstr>
      <vt:lpstr>PowerPoint Sunusu</vt:lpstr>
      <vt:lpstr>PowerPoint Sunusu</vt:lpstr>
      <vt:lpstr>PowerPoint Sunusu</vt:lpstr>
      <vt:lpstr>PowerPoint Sunusu</vt:lpstr>
      <vt:lpstr>PowerPoint Sunusu</vt:lpstr>
      <vt:lpstr>Peki Hangisi?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Taha Berk YEŞİLALİOĞLU</dc:creator>
  <cp:lastModifiedBy>Taha Berk YEŞİLALİOĞLU</cp:lastModifiedBy>
  <cp:revision>7</cp:revision>
  <dcterms:created xsi:type="dcterms:W3CDTF">2022-01-28T13:25:56Z</dcterms:created>
  <dcterms:modified xsi:type="dcterms:W3CDTF">2022-02-06T15:06:09Z</dcterms:modified>
</cp:coreProperties>
</file>