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64" r:id="rId9"/>
    <p:sldId id="265" r:id="rId10"/>
    <p:sldId id="266"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7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458F56B5-6228-483F-A12D-69A9451671C5}" type="datetimeFigureOut">
              <a:rPr lang="tr-TR" smtClean="0"/>
              <a:t>4.02.2022</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0D932702-AD83-410F-BC15-FED2620223DA}" type="slidenum">
              <a:rPr lang="tr-TR" smtClean="0"/>
              <a:t>‹#›</a:t>
            </a:fld>
            <a:endParaRPr lang="tr-TR" dirty="0"/>
          </a:p>
        </p:txBody>
      </p:sp>
    </p:spTree>
    <p:extLst>
      <p:ext uri="{BB962C8B-B14F-4D97-AF65-F5344CB8AC3E}">
        <p14:creationId xmlns:p14="http://schemas.microsoft.com/office/powerpoint/2010/main" val="135895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58F56B5-6228-483F-A12D-69A9451671C5}" type="datetimeFigureOut">
              <a:rPr lang="tr-TR" smtClean="0"/>
              <a:t>4.02.2022</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0D932702-AD83-410F-BC15-FED2620223DA}" type="slidenum">
              <a:rPr lang="tr-TR" smtClean="0"/>
              <a:t>‹#›</a:t>
            </a:fld>
            <a:endParaRPr lang="tr-TR" dirty="0"/>
          </a:p>
        </p:txBody>
      </p:sp>
    </p:spTree>
    <p:extLst>
      <p:ext uri="{BB962C8B-B14F-4D97-AF65-F5344CB8AC3E}">
        <p14:creationId xmlns:p14="http://schemas.microsoft.com/office/powerpoint/2010/main" val="6685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58F56B5-6228-483F-A12D-69A9451671C5}" type="datetimeFigureOut">
              <a:rPr lang="tr-TR" smtClean="0"/>
              <a:t>4.02.2022</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0D932702-AD83-410F-BC15-FED2620223DA}" type="slidenum">
              <a:rPr lang="tr-TR" smtClean="0"/>
              <a:t>‹#›</a:t>
            </a:fld>
            <a:endParaRPr lang="tr-TR" dirty="0"/>
          </a:p>
        </p:txBody>
      </p:sp>
    </p:spTree>
    <p:extLst>
      <p:ext uri="{BB962C8B-B14F-4D97-AF65-F5344CB8AC3E}">
        <p14:creationId xmlns:p14="http://schemas.microsoft.com/office/powerpoint/2010/main" val="200968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58F56B5-6228-483F-A12D-69A9451671C5}" type="datetimeFigureOut">
              <a:rPr lang="tr-TR" smtClean="0"/>
              <a:t>4.02.2022</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0D932702-AD83-410F-BC15-FED2620223DA}" type="slidenum">
              <a:rPr lang="tr-TR" smtClean="0"/>
              <a:t>‹#›</a:t>
            </a:fld>
            <a:endParaRPr lang="tr-TR" dirty="0"/>
          </a:p>
        </p:txBody>
      </p:sp>
    </p:spTree>
    <p:extLst>
      <p:ext uri="{BB962C8B-B14F-4D97-AF65-F5344CB8AC3E}">
        <p14:creationId xmlns:p14="http://schemas.microsoft.com/office/powerpoint/2010/main" val="405468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458F56B5-6228-483F-A12D-69A9451671C5}" type="datetimeFigureOut">
              <a:rPr lang="tr-TR" smtClean="0"/>
              <a:t>4.02.2022</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0D932702-AD83-410F-BC15-FED2620223DA}" type="slidenum">
              <a:rPr lang="tr-TR" smtClean="0"/>
              <a:t>‹#›</a:t>
            </a:fld>
            <a:endParaRPr lang="tr-TR" dirty="0"/>
          </a:p>
        </p:txBody>
      </p:sp>
    </p:spTree>
    <p:extLst>
      <p:ext uri="{BB962C8B-B14F-4D97-AF65-F5344CB8AC3E}">
        <p14:creationId xmlns:p14="http://schemas.microsoft.com/office/powerpoint/2010/main" val="192836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458F56B5-6228-483F-A12D-69A9451671C5}" type="datetimeFigureOut">
              <a:rPr lang="tr-TR" smtClean="0"/>
              <a:t>4.02.2022</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0D932702-AD83-410F-BC15-FED2620223DA}" type="slidenum">
              <a:rPr lang="tr-TR" smtClean="0"/>
              <a:t>‹#›</a:t>
            </a:fld>
            <a:endParaRPr lang="tr-TR" dirty="0"/>
          </a:p>
        </p:txBody>
      </p:sp>
    </p:spTree>
    <p:extLst>
      <p:ext uri="{BB962C8B-B14F-4D97-AF65-F5344CB8AC3E}">
        <p14:creationId xmlns:p14="http://schemas.microsoft.com/office/powerpoint/2010/main" val="279651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458F56B5-6228-483F-A12D-69A9451671C5}" type="datetimeFigureOut">
              <a:rPr lang="tr-TR" smtClean="0"/>
              <a:t>4.02.2022</a:t>
            </a:fld>
            <a:endParaRPr lang="tr-TR" dirty="0"/>
          </a:p>
        </p:txBody>
      </p:sp>
      <p:sp>
        <p:nvSpPr>
          <p:cNvPr id="8" name="Altbilgi Yer Tutucusu 7"/>
          <p:cNvSpPr>
            <a:spLocks noGrp="1"/>
          </p:cNvSpPr>
          <p:nvPr>
            <p:ph type="ftr" sz="quarter" idx="11"/>
          </p:nvPr>
        </p:nvSpPr>
        <p:spPr/>
        <p:txBody>
          <a:bodyPr/>
          <a:lstStyle/>
          <a:p>
            <a:endParaRPr lang="tr-TR" dirty="0"/>
          </a:p>
        </p:txBody>
      </p:sp>
      <p:sp>
        <p:nvSpPr>
          <p:cNvPr id="9" name="Slayt Numarası Yer Tutucusu 8"/>
          <p:cNvSpPr>
            <a:spLocks noGrp="1"/>
          </p:cNvSpPr>
          <p:nvPr>
            <p:ph type="sldNum" sz="quarter" idx="12"/>
          </p:nvPr>
        </p:nvSpPr>
        <p:spPr/>
        <p:txBody>
          <a:bodyPr/>
          <a:lstStyle/>
          <a:p>
            <a:fld id="{0D932702-AD83-410F-BC15-FED2620223DA}" type="slidenum">
              <a:rPr lang="tr-TR" smtClean="0"/>
              <a:t>‹#›</a:t>
            </a:fld>
            <a:endParaRPr lang="tr-TR" dirty="0"/>
          </a:p>
        </p:txBody>
      </p:sp>
    </p:spTree>
    <p:extLst>
      <p:ext uri="{BB962C8B-B14F-4D97-AF65-F5344CB8AC3E}">
        <p14:creationId xmlns:p14="http://schemas.microsoft.com/office/powerpoint/2010/main" val="92736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458F56B5-6228-483F-A12D-69A9451671C5}" type="datetimeFigureOut">
              <a:rPr lang="tr-TR" smtClean="0"/>
              <a:t>4.02.2022</a:t>
            </a:fld>
            <a:endParaRPr lang="tr-TR" dirty="0"/>
          </a:p>
        </p:txBody>
      </p:sp>
      <p:sp>
        <p:nvSpPr>
          <p:cNvPr id="4" name="Altbilgi Yer Tutucusu 3"/>
          <p:cNvSpPr>
            <a:spLocks noGrp="1"/>
          </p:cNvSpPr>
          <p:nvPr>
            <p:ph type="ftr" sz="quarter" idx="11"/>
          </p:nvPr>
        </p:nvSpPr>
        <p:spPr/>
        <p:txBody>
          <a:bodyPr/>
          <a:lstStyle/>
          <a:p>
            <a:endParaRPr lang="tr-TR" dirty="0"/>
          </a:p>
        </p:txBody>
      </p:sp>
      <p:sp>
        <p:nvSpPr>
          <p:cNvPr id="5" name="Slayt Numarası Yer Tutucusu 4"/>
          <p:cNvSpPr>
            <a:spLocks noGrp="1"/>
          </p:cNvSpPr>
          <p:nvPr>
            <p:ph type="sldNum" sz="quarter" idx="12"/>
          </p:nvPr>
        </p:nvSpPr>
        <p:spPr/>
        <p:txBody>
          <a:bodyPr/>
          <a:lstStyle/>
          <a:p>
            <a:fld id="{0D932702-AD83-410F-BC15-FED2620223DA}" type="slidenum">
              <a:rPr lang="tr-TR" smtClean="0"/>
              <a:t>‹#›</a:t>
            </a:fld>
            <a:endParaRPr lang="tr-TR" dirty="0"/>
          </a:p>
        </p:txBody>
      </p:sp>
    </p:spTree>
    <p:extLst>
      <p:ext uri="{BB962C8B-B14F-4D97-AF65-F5344CB8AC3E}">
        <p14:creationId xmlns:p14="http://schemas.microsoft.com/office/powerpoint/2010/main" val="71178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58F56B5-6228-483F-A12D-69A9451671C5}" type="datetimeFigureOut">
              <a:rPr lang="tr-TR" smtClean="0"/>
              <a:t>4.02.2022</a:t>
            </a:fld>
            <a:endParaRPr lang="tr-TR" dirty="0"/>
          </a:p>
        </p:txBody>
      </p:sp>
      <p:sp>
        <p:nvSpPr>
          <p:cNvPr id="3" name="Altbilgi Yer Tutucusu 2"/>
          <p:cNvSpPr>
            <a:spLocks noGrp="1"/>
          </p:cNvSpPr>
          <p:nvPr>
            <p:ph type="ftr" sz="quarter" idx="11"/>
          </p:nvPr>
        </p:nvSpPr>
        <p:spPr/>
        <p:txBody>
          <a:bodyPr/>
          <a:lstStyle/>
          <a:p>
            <a:endParaRPr lang="tr-TR" dirty="0"/>
          </a:p>
        </p:txBody>
      </p:sp>
      <p:sp>
        <p:nvSpPr>
          <p:cNvPr id="4" name="Slayt Numarası Yer Tutucusu 3"/>
          <p:cNvSpPr>
            <a:spLocks noGrp="1"/>
          </p:cNvSpPr>
          <p:nvPr>
            <p:ph type="sldNum" sz="quarter" idx="12"/>
          </p:nvPr>
        </p:nvSpPr>
        <p:spPr/>
        <p:txBody>
          <a:bodyPr/>
          <a:lstStyle/>
          <a:p>
            <a:fld id="{0D932702-AD83-410F-BC15-FED2620223DA}" type="slidenum">
              <a:rPr lang="tr-TR" smtClean="0"/>
              <a:t>‹#›</a:t>
            </a:fld>
            <a:endParaRPr lang="tr-TR" dirty="0"/>
          </a:p>
        </p:txBody>
      </p:sp>
    </p:spTree>
    <p:extLst>
      <p:ext uri="{BB962C8B-B14F-4D97-AF65-F5344CB8AC3E}">
        <p14:creationId xmlns:p14="http://schemas.microsoft.com/office/powerpoint/2010/main" val="330583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58F56B5-6228-483F-A12D-69A9451671C5}" type="datetimeFigureOut">
              <a:rPr lang="tr-TR" smtClean="0"/>
              <a:t>4.02.2022</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0D932702-AD83-410F-BC15-FED2620223DA}" type="slidenum">
              <a:rPr lang="tr-TR" smtClean="0"/>
              <a:t>‹#›</a:t>
            </a:fld>
            <a:endParaRPr lang="tr-TR" dirty="0"/>
          </a:p>
        </p:txBody>
      </p:sp>
    </p:spTree>
    <p:extLst>
      <p:ext uri="{BB962C8B-B14F-4D97-AF65-F5344CB8AC3E}">
        <p14:creationId xmlns:p14="http://schemas.microsoft.com/office/powerpoint/2010/main" val="1358731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58F56B5-6228-483F-A12D-69A9451671C5}" type="datetimeFigureOut">
              <a:rPr lang="tr-TR" smtClean="0"/>
              <a:t>4.02.2022</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0D932702-AD83-410F-BC15-FED2620223DA}" type="slidenum">
              <a:rPr lang="tr-TR" smtClean="0"/>
              <a:t>‹#›</a:t>
            </a:fld>
            <a:endParaRPr lang="tr-TR" dirty="0"/>
          </a:p>
        </p:txBody>
      </p:sp>
    </p:spTree>
    <p:extLst>
      <p:ext uri="{BB962C8B-B14F-4D97-AF65-F5344CB8AC3E}">
        <p14:creationId xmlns:p14="http://schemas.microsoft.com/office/powerpoint/2010/main" val="3466727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F56B5-6228-483F-A12D-69A9451671C5}" type="datetimeFigureOut">
              <a:rPr lang="tr-TR" smtClean="0"/>
              <a:t>4.02.2022</a:t>
            </a:fld>
            <a:endParaRPr lang="tr-TR" dirty="0"/>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32702-AD83-410F-BC15-FED2620223DA}" type="slidenum">
              <a:rPr lang="tr-TR" smtClean="0"/>
              <a:t>‹#›</a:t>
            </a:fld>
            <a:endParaRPr lang="tr-TR" dirty="0"/>
          </a:p>
        </p:txBody>
      </p:sp>
    </p:spTree>
    <p:extLst>
      <p:ext uri="{BB962C8B-B14F-4D97-AF65-F5344CB8AC3E}">
        <p14:creationId xmlns:p14="http://schemas.microsoft.com/office/powerpoint/2010/main" val="261792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tr-tr/azure/architecture/patterns/priority-queu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46415"/>
            <a:ext cx="9144000" cy="891454"/>
          </a:xfrm>
        </p:spPr>
        <p:txBody>
          <a:bodyPr>
            <a:normAutofit fontScale="90000"/>
          </a:bodyPr>
          <a:lstStyle/>
          <a:p>
            <a:r>
              <a:rPr lang="tr-TR" b="1" dirty="0" smtClean="0"/>
              <a:t>CQRS</a:t>
            </a:r>
            <a:endParaRPr lang="tr-TR" b="1" dirty="0"/>
          </a:p>
        </p:txBody>
      </p:sp>
      <p:sp>
        <p:nvSpPr>
          <p:cNvPr id="3" name="Alt Başlık 2"/>
          <p:cNvSpPr>
            <a:spLocks noGrp="1"/>
          </p:cNvSpPr>
          <p:nvPr>
            <p:ph type="subTitle" idx="1"/>
          </p:nvPr>
        </p:nvSpPr>
        <p:spPr>
          <a:xfrm>
            <a:off x="1756756" y="2986896"/>
            <a:ext cx="9016538" cy="537700"/>
          </a:xfrm>
        </p:spPr>
        <p:txBody>
          <a:bodyPr>
            <a:normAutofit/>
          </a:bodyPr>
          <a:lstStyle/>
          <a:p>
            <a:r>
              <a:rPr lang="tr-TR" sz="1800" i="1" dirty="0" smtClean="0"/>
              <a:t>Command And Query Responsibility Segregation </a:t>
            </a:r>
          </a:p>
        </p:txBody>
      </p:sp>
    </p:spTree>
    <p:extLst>
      <p:ext uri="{BB962C8B-B14F-4D97-AF65-F5344CB8AC3E}">
        <p14:creationId xmlns:p14="http://schemas.microsoft.com/office/powerpoint/2010/main" val="3158293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File </a:t>
            </a:r>
            <a:r>
              <a:rPr lang="tr-TR" dirty="0" err="1" smtClean="0"/>
              <a:t>Formatting</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30124"/>
            <a:ext cx="4127695" cy="3754749"/>
          </a:xfrm>
        </p:spPr>
      </p:pic>
      <p:pic>
        <p:nvPicPr>
          <p:cNvPr id="7" name="İçerik Yer Tutucusu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30124"/>
            <a:ext cx="4777153" cy="3754749"/>
          </a:xfrm>
          <a:prstGeom prst="rect">
            <a:avLst/>
          </a:prstGeom>
        </p:spPr>
      </p:pic>
    </p:spTree>
    <p:extLst>
      <p:ext uri="{BB962C8B-B14F-4D97-AF65-F5344CB8AC3E}">
        <p14:creationId xmlns:p14="http://schemas.microsoft.com/office/powerpoint/2010/main" val="37237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4610">
              <a:srgbClr val="BDD7EE"/>
            </a:gs>
            <a:gs pos="0">
              <a:srgbClr val="CFE2F3"/>
            </a:gs>
            <a:gs pos="23014">
              <a:srgbClr val="E2EEF8"/>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637819" y="491325"/>
            <a:ext cx="11389822" cy="6450676"/>
          </a:xfrm>
        </p:spPr>
        <p:txBody>
          <a:bodyPr>
            <a:normAutofit fontScale="92500" lnSpcReduction="20000"/>
          </a:bodyPr>
          <a:lstStyle/>
          <a:p>
            <a:r>
              <a:rPr lang="tr-TR" sz="3500" b="1" dirty="0" smtClean="0"/>
              <a:t>CQRS</a:t>
            </a:r>
          </a:p>
          <a:p>
            <a:pPr marL="0" indent="0">
              <a:buNone/>
            </a:pPr>
            <a:r>
              <a:rPr lang="tr-TR" dirty="0" smtClean="0"/>
              <a:t>Command ve Query sorumluluklarının ayrılması prensibini esas alan bir  yaklamışımı savunmaktadır.</a:t>
            </a:r>
          </a:p>
          <a:p>
            <a:pPr marL="0" indent="0">
              <a:buNone/>
            </a:pPr>
            <a:endParaRPr lang="tr-TR" dirty="0" smtClean="0"/>
          </a:p>
          <a:p>
            <a:r>
              <a:rPr lang="tr-TR" sz="3500" b="1" dirty="0" smtClean="0"/>
              <a:t>Command</a:t>
            </a:r>
          </a:p>
          <a:p>
            <a:pPr marL="0" indent="0">
              <a:buNone/>
            </a:pPr>
            <a:r>
              <a:rPr lang="tr-TR" dirty="0" smtClean="0"/>
              <a:t>Olmayan veriyi oluşturan ya da var olan bir veri üzerinde güncelleme veya silme </a:t>
            </a:r>
          </a:p>
          <a:p>
            <a:pPr marL="0" indent="0">
              <a:buNone/>
            </a:pPr>
            <a:r>
              <a:rPr lang="tr-TR" dirty="0" smtClean="0"/>
              <a:t>işlemi yapan isteklerdir.</a:t>
            </a:r>
          </a:p>
          <a:p>
            <a:pPr marL="0" indent="0">
              <a:buNone/>
            </a:pPr>
            <a:r>
              <a:rPr lang="tr-TR" dirty="0" smtClean="0">
                <a:solidFill>
                  <a:srgbClr val="FF0000"/>
                </a:solidFill>
              </a:rPr>
              <a:t>INSERT,UPDATE,DELETE</a:t>
            </a:r>
          </a:p>
          <a:p>
            <a:pPr marL="0" indent="0">
              <a:buNone/>
            </a:pPr>
            <a:endParaRPr lang="tr-TR" dirty="0" smtClean="0"/>
          </a:p>
          <a:p>
            <a:r>
              <a:rPr lang="tr-TR" sz="3500" b="1" dirty="0" smtClean="0"/>
              <a:t>Query</a:t>
            </a:r>
          </a:p>
          <a:p>
            <a:pPr marL="0" indent="0">
              <a:buNone/>
            </a:pPr>
            <a:r>
              <a:rPr lang="tr-TR" dirty="0" smtClean="0"/>
              <a:t>Mevcut verileri sadece listelemek, okumak yahut sunmak için read işlemi yapan isteklerdir.</a:t>
            </a:r>
          </a:p>
          <a:p>
            <a:pPr marL="0" indent="0">
              <a:buNone/>
            </a:pPr>
            <a:r>
              <a:rPr lang="tr-TR" dirty="0" smtClean="0">
                <a:solidFill>
                  <a:srgbClr val="FF0000"/>
                </a:solidFill>
              </a:rPr>
              <a:t>SELECT</a:t>
            </a:r>
            <a:endParaRPr lang="tr-TR" dirty="0" smtClean="0">
              <a:solidFill>
                <a:srgbClr val="FF0000"/>
              </a:solidFill>
            </a:endParaRPr>
          </a:p>
          <a:p>
            <a:pPr marL="0" indent="0">
              <a:buNone/>
            </a:pPr>
            <a:endParaRPr lang="tr-TR" dirty="0" smtClean="0"/>
          </a:p>
          <a:p>
            <a:pPr marL="0" indent="0">
              <a:buNone/>
            </a:pPr>
            <a:endParaRPr lang="tr-TR" dirty="0" smtClean="0"/>
          </a:p>
          <a:p>
            <a:pPr marL="0" indent="0">
              <a:buNone/>
            </a:pPr>
            <a:r>
              <a:rPr lang="tr-TR" dirty="0" smtClean="0"/>
              <a:t> </a:t>
            </a:r>
          </a:p>
          <a:p>
            <a:endParaRPr lang="tr-TR" dirty="0" smtClean="0"/>
          </a:p>
          <a:p>
            <a:endParaRPr lang="tr-TR" dirty="0"/>
          </a:p>
        </p:txBody>
      </p:sp>
    </p:spTree>
    <p:extLst>
      <p:ext uri="{BB962C8B-B14F-4D97-AF65-F5344CB8AC3E}">
        <p14:creationId xmlns:p14="http://schemas.microsoft.com/office/powerpoint/2010/main" val="110750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64610">
              <a:srgbClr val="BDD7EE"/>
            </a:gs>
            <a:gs pos="0">
              <a:srgbClr val="CFE2F3"/>
            </a:gs>
            <a:gs pos="23014">
              <a:srgbClr val="E2EEF8"/>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725658" y="464234"/>
            <a:ext cx="10515600" cy="5683348"/>
          </a:xfrm>
        </p:spPr>
        <p:txBody>
          <a:bodyPr>
            <a:normAutofit/>
          </a:bodyPr>
          <a:lstStyle/>
          <a:p>
            <a:r>
              <a:rPr lang="tr-TR" dirty="0"/>
              <a:t>CQRS, ana odağı </a:t>
            </a:r>
            <a:r>
              <a:rPr lang="tr-TR" dirty="0" err="1"/>
              <a:t>write</a:t>
            </a:r>
            <a:r>
              <a:rPr lang="tr-TR" dirty="0"/>
              <a:t> (yazma) ve read (okuma) sorumluluklarının ayrıştırılmasına dayanan bir mimari tasarım modelidir. CQRS mimarisi, CQS ilkesi baz alınarak kurulmuştur. </a:t>
            </a:r>
            <a:r>
              <a:rPr lang="tr-TR" dirty="0" err="1" smtClean="0"/>
              <a:t>CQS’in</a:t>
            </a:r>
            <a:r>
              <a:rPr lang="tr-TR" dirty="0" smtClean="0"/>
              <a:t> </a:t>
            </a:r>
            <a:r>
              <a:rPr lang="tr-TR" dirty="0"/>
              <a:t>ana fikrinden bahsetmek gerekirse; bir metot objenin durumunu değiştirmelidir ya da geriye bir sonuç dönmelidir, ancak 2 işlemi birden yapmamalıdır. </a:t>
            </a:r>
            <a:endParaRPr lang="tr-TR" dirty="0" smtClean="0"/>
          </a:p>
          <a:p>
            <a:endParaRPr lang="tr-TR" dirty="0" smtClean="0"/>
          </a:p>
          <a:p>
            <a:r>
              <a:rPr lang="tr-TR" dirty="0"/>
              <a:t>Uygulamalarınızda CQRS mimari modeline göre oluşturursanız; uygulamanızın performansını, ölçeklenebilirliğini ve güvenliğini en üst düzeye çıkarabilirsiniz.</a:t>
            </a:r>
          </a:p>
        </p:txBody>
      </p:sp>
    </p:spTree>
    <p:extLst>
      <p:ext uri="{BB962C8B-B14F-4D97-AF65-F5344CB8AC3E}">
        <p14:creationId xmlns:p14="http://schemas.microsoft.com/office/powerpoint/2010/main" val="100971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4939" y="478089"/>
            <a:ext cx="10278979" cy="936825"/>
          </a:xfrm>
        </p:spPr>
        <p:txBody>
          <a:bodyPr>
            <a:normAutofit/>
          </a:bodyPr>
          <a:lstStyle/>
          <a:p>
            <a:pPr marL="0" indent="0">
              <a:buNone/>
            </a:pPr>
            <a:r>
              <a:rPr lang="tr-TR" sz="3200" b="1" dirty="0" smtClean="0"/>
              <a:t>Basit bir CQRS Design </a:t>
            </a:r>
            <a:r>
              <a:rPr lang="tr-TR" sz="3200" b="1" dirty="0" err="1" smtClean="0"/>
              <a:t>Pattern</a:t>
            </a:r>
            <a:endParaRPr lang="tr-TR" sz="3200" b="1" dirty="0"/>
          </a:p>
        </p:txBody>
      </p:sp>
      <p:pic>
        <p:nvPicPr>
          <p:cNvPr id="1026" name="Picture 2" descr="https://miro.medium.com/max/1400/1*TaPzEj91HM06UgZoajqGw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939" y="1266093"/>
            <a:ext cx="10150553" cy="524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3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65760"/>
            <a:ext cx="10515600" cy="5811203"/>
          </a:xfrm>
        </p:spPr>
        <p:txBody>
          <a:bodyPr/>
          <a:lstStyle/>
          <a:p>
            <a:pPr marL="0" indent="0">
              <a:buNone/>
            </a:pPr>
            <a:r>
              <a:rPr lang="tr-TR" sz="3200" b="1" dirty="0"/>
              <a:t>CQRS Ne Zaman Kullanılmalı ?</a:t>
            </a:r>
          </a:p>
          <a:p>
            <a:r>
              <a:rPr lang="tr-TR" dirty="0"/>
              <a:t>Birbirinden ayrı sistemlerde olası bir servisin hata vermesi durumunda bu hatanın sistemin akışına olumsuz yönde etkisi olmuyorsa kullanılabilir.</a:t>
            </a:r>
          </a:p>
          <a:p>
            <a:r>
              <a:rPr lang="tr-TR" dirty="0"/>
              <a:t>Kompleks iş kurallarının olabileceği veya iş kurallarının sık sık değiştiği yapılarda kullanılabilir.</a:t>
            </a:r>
          </a:p>
          <a:p>
            <a:r>
              <a:rPr lang="tr-TR" dirty="0"/>
              <a:t>Yüksek veri trafiğinin olduğu sistemlerde kullanılabilir.</a:t>
            </a:r>
          </a:p>
          <a:p>
            <a:pPr marL="0" indent="0">
              <a:buNone/>
            </a:pPr>
            <a:endParaRPr lang="tr-TR" dirty="0"/>
          </a:p>
        </p:txBody>
      </p:sp>
    </p:spTree>
    <p:extLst>
      <p:ext uri="{BB962C8B-B14F-4D97-AF65-F5344CB8AC3E}">
        <p14:creationId xmlns:p14="http://schemas.microsoft.com/office/powerpoint/2010/main" val="164716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697523" y="151569"/>
            <a:ext cx="10515600" cy="4351338"/>
          </a:xfrm>
        </p:spPr>
        <p:txBody>
          <a:bodyPr/>
          <a:lstStyle/>
          <a:p>
            <a:pPr marL="0" indent="0">
              <a:buNone/>
            </a:pPr>
            <a:r>
              <a:rPr lang="tr-TR" sz="3200" b="1" dirty="0" err="1"/>
              <a:t>CQRS’i</a:t>
            </a:r>
            <a:r>
              <a:rPr lang="tr-TR" sz="3200" b="1" dirty="0"/>
              <a:t> Ne Zaman Kullanmamalıyız ?</a:t>
            </a:r>
          </a:p>
          <a:p>
            <a:r>
              <a:rPr lang="tr-TR" dirty="0"/>
              <a:t>İş kurallarının basit ve çok değişmediği sistemlerde,</a:t>
            </a:r>
          </a:p>
          <a:p>
            <a:r>
              <a:rPr lang="tr-TR" dirty="0"/>
              <a:t>Basit CRUD işlemlerinin yapıldığı sistemlerde</a:t>
            </a:r>
          </a:p>
          <a:p>
            <a:endParaRPr lang="tr-TR" dirty="0"/>
          </a:p>
        </p:txBody>
      </p:sp>
    </p:spTree>
    <p:extLst>
      <p:ext uri="{BB962C8B-B14F-4D97-AF65-F5344CB8AC3E}">
        <p14:creationId xmlns:p14="http://schemas.microsoft.com/office/powerpoint/2010/main" val="313822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528710" y="123435"/>
            <a:ext cx="10515600" cy="5545846"/>
          </a:xfrm>
        </p:spPr>
        <p:txBody>
          <a:bodyPr>
            <a:normAutofit/>
          </a:bodyPr>
          <a:lstStyle/>
          <a:p>
            <a:pPr marL="0" indent="0">
              <a:buNone/>
            </a:pPr>
            <a:r>
              <a:rPr lang="tr-TR" sz="3200" b="1" dirty="0" err="1"/>
              <a:t>CQRS’in</a:t>
            </a:r>
            <a:r>
              <a:rPr lang="tr-TR" sz="3200" b="1" dirty="0"/>
              <a:t> Avantajları</a:t>
            </a:r>
          </a:p>
          <a:p>
            <a:r>
              <a:rPr lang="tr-TR" dirty="0"/>
              <a:t>Read ve </a:t>
            </a:r>
            <a:r>
              <a:rPr lang="tr-TR" dirty="0" err="1"/>
              <a:t>write</a:t>
            </a:r>
            <a:r>
              <a:rPr lang="tr-TR" dirty="0"/>
              <a:t> operasyonlarının ayrılması performansı, ölçeklenebilirliği ve güvenliği artırmaya yardımcı olabilir.</a:t>
            </a:r>
          </a:p>
          <a:p>
            <a:r>
              <a:rPr lang="tr-TR" dirty="0"/>
              <a:t>Read ve </a:t>
            </a:r>
            <a:r>
              <a:rPr lang="tr-TR" dirty="0" err="1"/>
              <a:t>write</a:t>
            </a:r>
            <a:r>
              <a:rPr lang="tr-TR" dirty="0"/>
              <a:t> işlemleriniz için farklı </a:t>
            </a:r>
            <a:r>
              <a:rPr lang="tr-TR" dirty="0" err="1"/>
              <a:t>veritabanları</a:t>
            </a:r>
            <a:r>
              <a:rPr lang="tr-TR" dirty="0"/>
              <a:t> kullanabilirsiniz.(Örneğin, yazma işlemleri için </a:t>
            </a:r>
            <a:r>
              <a:rPr lang="tr-TR" dirty="0" smtClean="0"/>
              <a:t>MSSQL </a:t>
            </a:r>
            <a:r>
              <a:rPr lang="tr-TR" dirty="0"/>
              <a:t>kullanırken okuma işlemleri için </a:t>
            </a:r>
            <a:r>
              <a:rPr lang="tr-TR" dirty="0" err="1" smtClean="0"/>
              <a:t>MongoDb</a:t>
            </a:r>
            <a:r>
              <a:rPr lang="tr-TR" dirty="0" smtClean="0"/>
              <a:t> </a:t>
            </a:r>
            <a:r>
              <a:rPr lang="tr-TR" dirty="0"/>
              <a:t>kullanabilirsiniz).</a:t>
            </a:r>
          </a:p>
          <a:p>
            <a:r>
              <a:rPr lang="tr-TR" dirty="0"/>
              <a:t>Read ve </a:t>
            </a:r>
            <a:r>
              <a:rPr lang="tr-TR" dirty="0" err="1"/>
              <a:t>write</a:t>
            </a:r>
            <a:r>
              <a:rPr lang="tr-TR" dirty="0"/>
              <a:t> işlemleri ayrıldığı için, herhangi yapılacak bir read işleminde </a:t>
            </a:r>
            <a:r>
              <a:rPr lang="tr-TR" dirty="0" err="1"/>
              <a:t>write</a:t>
            </a:r>
            <a:r>
              <a:rPr lang="tr-TR" dirty="0"/>
              <a:t> işlemini beklemek zorunda kalmayız.</a:t>
            </a:r>
          </a:p>
          <a:p>
            <a:r>
              <a:rPr lang="tr-TR" dirty="0"/>
              <a:t>Her ekibin farklı Domain </a:t>
            </a:r>
            <a:r>
              <a:rPr lang="tr-TR" dirty="0" err="1"/>
              <a:t>Logic’i</a:t>
            </a:r>
            <a:r>
              <a:rPr lang="tr-TR" dirty="0"/>
              <a:t> üzerinde çalışabileceği bir yapı kurulmasına yardımcı olabilir.</a:t>
            </a:r>
          </a:p>
        </p:txBody>
      </p:sp>
    </p:spTree>
    <p:extLst>
      <p:ext uri="{BB962C8B-B14F-4D97-AF65-F5344CB8AC3E}">
        <p14:creationId xmlns:p14="http://schemas.microsoft.com/office/powerpoint/2010/main" val="392844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289560" y="390719"/>
            <a:ext cx="10515600" cy="6549096"/>
          </a:xfrm>
          <a:noFill/>
        </p:spPr>
        <p:txBody>
          <a:bodyPr>
            <a:normAutofit/>
          </a:bodyPr>
          <a:lstStyle/>
          <a:p>
            <a:pPr marL="0" indent="0">
              <a:buNone/>
            </a:pPr>
            <a:r>
              <a:rPr lang="tr-TR" sz="3200" b="1" dirty="0" err="1" smtClean="0"/>
              <a:t>CQRS’in</a:t>
            </a:r>
            <a:r>
              <a:rPr lang="tr-TR" sz="3200" b="1" dirty="0" smtClean="0"/>
              <a:t> Dezavantajları</a:t>
            </a:r>
          </a:p>
          <a:p>
            <a:r>
              <a:rPr lang="tr-TR" b="1" dirty="0" err="1" smtClean="0"/>
              <a:t>Complexity</a:t>
            </a:r>
            <a:r>
              <a:rPr lang="tr-TR" b="1" dirty="0" smtClean="0"/>
              <a:t>(Karmaşıklık)</a:t>
            </a:r>
            <a:r>
              <a:rPr lang="tr-TR" dirty="0" smtClean="0"/>
              <a:t> </a:t>
            </a:r>
            <a:r>
              <a:rPr lang="tr-TR" sz="2400" dirty="0"/>
              <a:t>CQRS mantığı temel olarak basittir. Ancak özellikle </a:t>
            </a:r>
            <a:r>
              <a:rPr lang="tr-TR" sz="2400" dirty="0" err="1"/>
              <a:t>Event</a:t>
            </a:r>
            <a:r>
              <a:rPr lang="tr-TR" sz="2400" dirty="0"/>
              <a:t> </a:t>
            </a:r>
            <a:r>
              <a:rPr lang="tr-TR" sz="2400" dirty="0" err="1"/>
              <a:t>Sourcing</a:t>
            </a:r>
            <a:r>
              <a:rPr lang="tr-TR" sz="2400" dirty="0"/>
              <a:t> </a:t>
            </a:r>
            <a:r>
              <a:rPr lang="tr-TR" sz="2400" dirty="0" err="1" smtClean="0"/>
              <a:t>pattern</a:t>
            </a:r>
            <a:r>
              <a:rPr lang="tr-TR" sz="2400" dirty="0" smtClean="0"/>
              <a:t> dahilse </a:t>
            </a:r>
            <a:r>
              <a:rPr lang="tr-TR" sz="2400" dirty="0"/>
              <a:t>bu, daha karmaşık bir uygulama tasarımına neden olabilir.</a:t>
            </a:r>
          </a:p>
          <a:p>
            <a:r>
              <a:rPr lang="tr-TR" b="1" dirty="0" smtClean="0"/>
              <a:t>Messaging.</a:t>
            </a:r>
            <a:r>
              <a:rPr lang="tr-TR" dirty="0"/>
              <a:t> </a:t>
            </a:r>
            <a:r>
              <a:rPr lang="tr-TR" sz="2400" dirty="0"/>
              <a:t>CQRS için mesajlaşma gerekli olmasa da komutları işlemek ve güncelleştirme olaylarını yayımlamak için yaygın olarak kullanılan bir işlevdir. Bu durumda uygulamanın, ileti hatalarını veya yinelenen iletileri işlemesi gerekir. Öncelikleri farklı olan </a:t>
            </a:r>
            <a:r>
              <a:rPr lang="tr-TR" sz="2400" dirty="0">
                <a:hlinkClick r:id="rId2"/>
              </a:rPr>
              <a:t>komutlarla ilgilenmek</a:t>
            </a:r>
            <a:r>
              <a:rPr lang="tr-TR" sz="2400" dirty="0"/>
              <a:t> için Öncelik Kuyrukları kılavuzuna bakın.</a:t>
            </a:r>
          </a:p>
          <a:p>
            <a:r>
              <a:rPr lang="tr-TR" b="1" dirty="0" err="1"/>
              <a:t>Eventual</a:t>
            </a:r>
            <a:r>
              <a:rPr lang="tr-TR" b="1" dirty="0"/>
              <a:t> </a:t>
            </a:r>
            <a:r>
              <a:rPr lang="tr-TR" b="1" dirty="0" err="1"/>
              <a:t>C</a:t>
            </a:r>
            <a:r>
              <a:rPr lang="tr-TR" b="1" dirty="0" err="1" smtClean="0"/>
              <a:t>onsistency</a:t>
            </a:r>
            <a:r>
              <a:rPr lang="tr-TR" sz="2400" dirty="0"/>
              <a:t> Okuma ve yazma </a:t>
            </a:r>
            <a:r>
              <a:rPr lang="tr-TR" sz="2400" dirty="0" err="1"/>
              <a:t>veritabanlarını</a:t>
            </a:r>
            <a:r>
              <a:rPr lang="tr-TR" sz="2400" dirty="0"/>
              <a:t> ayırıyorsanız okuma </a:t>
            </a:r>
            <a:r>
              <a:rPr lang="tr-TR" sz="2400" dirty="0" err="1"/>
              <a:t>veritabanı</a:t>
            </a:r>
            <a:r>
              <a:rPr lang="tr-TR" sz="2400" dirty="0"/>
              <a:t> eski olabilir. Okuma modeli deposu, yazma modeli deposuna yapılan değişiklikleri yansıtacak şekilde güncelleştirilmiş olmalı ve bir kullanıcının eski okuma verilerine dayalı bir istekte bulunanları algılamak zor olabilir.</a:t>
            </a:r>
          </a:p>
          <a:p>
            <a:pPr marL="0" indent="0">
              <a:buNone/>
            </a:pPr>
            <a:endParaRPr lang="tr-TR" dirty="0" smtClean="0"/>
          </a:p>
          <a:p>
            <a:pPr marL="0" indent="0">
              <a:buNone/>
            </a:pPr>
            <a:endParaRPr lang="tr-TR" dirty="0" smtClean="0"/>
          </a:p>
          <a:p>
            <a:pPr marL="0" indent="0">
              <a:buNone/>
            </a:pPr>
            <a:endParaRPr lang="tr-TR" dirty="0" smtClean="0"/>
          </a:p>
        </p:txBody>
      </p:sp>
    </p:spTree>
    <p:extLst>
      <p:ext uri="{BB962C8B-B14F-4D97-AF65-F5344CB8AC3E}">
        <p14:creationId xmlns:p14="http://schemas.microsoft.com/office/powerpoint/2010/main" val="44986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5930" y="102703"/>
            <a:ext cx="10515600" cy="6673482"/>
          </a:xfrm>
        </p:spPr>
        <p:txBody>
          <a:bodyPr>
            <a:normAutofit/>
          </a:bodyPr>
          <a:lstStyle/>
          <a:p>
            <a:pPr marL="0" indent="0">
              <a:buNone/>
            </a:pPr>
            <a:r>
              <a:rPr lang="tr-TR" sz="2400" dirty="0"/>
              <a:t>CQRS tek başına bahsetmek yeterli olmuyor tabi çoğunlukla </a:t>
            </a:r>
            <a:r>
              <a:rPr lang="tr-TR" sz="2400" dirty="0" err="1"/>
              <a:t>Mediator</a:t>
            </a:r>
            <a:r>
              <a:rPr lang="tr-TR" sz="2400" dirty="0"/>
              <a:t> ve </a:t>
            </a:r>
            <a:r>
              <a:rPr lang="tr-TR" sz="2400" dirty="0" err="1"/>
              <a:t>Event</a:t>
            </a:r>
            <a:r>
              <a:rPr lang="tr-TR" sz="2400" dirty="0"/>
              <a:t> </a:t>
            </a:r>
            <a:r>
              <a:rPr lang="tr-TR" sz="2400" dirty="0" err="1"/>
              <a:t>Sourcing</a:t>
            </a:r>
            <a:r>
              <a:rPr lang="tr-TR" sz="2400" dirty="0"/>
              <a:t> ile anlatılmaktadır. Peki bu </a:t>
            </a:r>
            <a:r>
              <a:rPr lang="tr-TR" sz="2400" dirty="0" err="1"/>
              <a:t>patternleri</a:t>
            </a:r>
            <a:r>
              <a:rPr lang="tr-TR" sz="2400" dirty="0"/>
              <a:t> kullanmadan </a:t>
            </a:r>
            <a:r>
              <a:rPr lang="tr-TR" sz="2400" dirty="0" err="1"/>
              <a:t>CQRS’i</a:t>
            </a:r>
            <a:r>
              <a:rPr lang="tr-TR" sz="2400" dirty="0"/>
              <a:t> kullanamaz mıyız tabi ki kullanırız ama daha efektif olması için birlikte bahsedilmektedir</a:t>
            </a:r>
            <a:r>
              <a:rPr lang="tr-TR" sz="2400" dirty="0" smtClean="0"/>
              <a:t>.</a:t>
            </a:r>
          </a:p>
          <a:p>
            <a:r>
              <a:rPr lang="tr-TR" b="1" dirty="0" err="1"/>
              <a:t>Mediator</a:t>
            </a:r>
            <a:endParaRPr lang="tr-TR" dirty="0"/>
          </a:p>
          <a:p>
            <a:pPr marL="0" indent="0">
              <a:buNone/>
            </a:pPr>
            <a:r>
              <a:rPr lang="tr-TR" sz="2400" dirty="0"/>
              <a:t>Objeler arasındaki kompleks/karmaşık </a:t>
            </a:r>
            <a:r>
              <a:rPr lang="tr-TR" sz="2400" dirty="0" err="1"/>
              <a:t>dependency’leri</a:t>
            </a:r>
            <a:r>
              <a:rPr lang="tr-TR" sz="2400" dirty="0"/>
              <a:t> yok etmek için ortaya atılmış bence önemi çok büyük bir kavram. </a:t>
            </a:r>
            <a:r>
              <a:rPr lang="tr-TR" sz="2400" dirty="0" err="1"/>
              <a:t>Mediator</a:t>
            </a:r>
            <a:r>
              <a:rPr lang="tr-TR" sz="2400" dirty="0"/>
              <a:t> kavramı genellikle örnek olarak uçak ve kule üzerinden atılmaktadır ben de bu geleneği bozmayayım :) Havalimanında 10 uçak olduğunu varsayalım ve bunlar iniş kalkışlarda birbiri ile iletişim kurup mesajlarını birbirine iletmek istediği zaman kaos çıkacağını tahmin edebiliriz. İşte burada iletişim görevini kule üstlenmektedir. 10 uçak birbirleri ile iletişim kuracağı zaman tek bir kanal üzerinden ileterek </a:t>
            </a:r>
            <a:r>
              <a:rPr lang="tr-TR" sz="2400" dirty="0" err="1"/>
              <a:t>koas’u</a:t>
            </a:r>
            <a:r>
              <a:rPr lang="tr-TR" sz="2400" dirty="0"/>
              <a:t> engelleyebilir. </a:t>
            </a:r>
            <a:r>
              <a:rPr lang="tr-TR" sz="2400" dirty="0" err="1"/>
              <a:t>Mediator</a:t>
            </a:r>
            <a:r>
              <a:rPr lang="tr-TR" sz="2400" dirty="0"/>
              <a:t> kavramı da objelerimiz arasında kule görevi görmektedir. Bize sağladığı en büyük avantaj ise </a:t>
            </a:r>
            <a:r>
              <a:rPr lang="tr-TR" sz="2400" dirty="0" err="1"/>
              <a:t>dependecy’leri</a:t>
            </a:r>
            <a:r>
              <a:rPr lang="tr-TR" sz="2400" dirty="0"/>
              <a:t> azaltıyor </a:t>
            </a:r>
            <a:r>
              <a:rPr lang="tr-TR" sz="2400" dirty="0" err="1"/>
              <a:t>loosely</a:t>
            </a:r>
            <a:r>
              <a:rPr lang="tr-TR" sz="2400" dirty="0"/>
              <a:t> </a:t>
            </a:r>
            <a:r>
              <a:rPr lang="tr-TR" sz="2400" dirty="0" err="1"/>
              <a:t>coupled</a:t>
            </a:r>
            <a:r>
              <a:rPr lang="tr-TR" sz="2400" dirty="0"/>
              <a:t> bir sistem bize sunuyor.</a:t>
            </a:r>
          </a:p>
          <a:p>
            <a:pPr marL="0" indent="0">
              <a:buNone/>
            </a:pPr>
            <a:endParaRPr lang="tr-TR" dirty="0"/>
          </a:p>
        </p:txBody>
      </p:sp>
    </p:spTree>
    <p:extLst>
      <p:ext uri="{BB962C8B-B14F-4D97-AF65-F5344CB8AC3E}">
        <p14:creationId xmlns:p14="http://schemas.microsoft.com/office/powerpoint/2010/main" val="60339973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410</Words>
  <Application>Microsoft Office PowerPoint</Application>
  <PresentationFormat>Geniş ekran</PresentationFormat>
  <Paragraphs>41</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CQRS</vt:lpstr>
      <vt:lpstr>PowerPoint Sunusu</vt:lpstr>
      <vt:lpstr>PowerPoint Sunusu</vt:lpstr>
      <vt:lpstr>PowerPoint Sunusu</vt:lpstr>
      <vt:lpstr>PowerPoint Sunusu</vt:lpstr>
      <vt:lpstr>PowerPoint Sunusu</vt:lpstr>
      <vt:lpstr>PowerPoint Sunusu</vt:lpstr>
      <vt:lpstr>PowerPoint Sunusu</vt:lpstr>
      <vt:lpstr>PowerPoint Sunusu</vt:lpstr>
      <vt:lpstr>File Formatting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dc:title>
  <dc:creator>Barış Çakan</dc:creator>
  <cp:lastModifiedBy>Barış Çakan</cp:lastModifiedBy>
  <cp:revision>10</cp:revision>
  <dcterms:created xsi:type="dcterms:W3CDTF">2022-02-04T15:30:33Z</dcterms:created>
  <dcterms:modified xsi:type="dcterms:W3CDTF">2022-02-04T18:42:31Z</dcterms:modified>
</cp:coreProperties>
</file>