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37bdaab97451e6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37bdaab97451e6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637bdaab97451e6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37bdaab97451e6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4f71772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4f71772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4f717727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4f717727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4f717727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4f717727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4f7177b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4f7177b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rabbitmq.com/download.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Message Queue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Wha</a:t>
            </a:r>
            <a:r>
              <a:rPr lang="tr"/>
              <a:t>t is </a:t>
            </a:r>
            <a:r>
              <a:rPr lang="tr"/>
              <a:t>Message Queue</a:t>
            </a:r>
            <a:endParaRPr/>
          </a:p>
        </p:txBody>
      </p:sp>
      <p:sp>
        <p:nvSpPr>
          <p:cNvPr id="93" name="Google Shape;93;p14"/>
          <p:cNvSpPr txBox="1"/>
          <p:nvPr>
            <p:ph idx="1" type="body"/>
          </p:nvPr>
        </p:nvSpPr>
        <p:spPr>
          <a:xfrm>
            <a:off x="804534" y="1950736"/>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94" name="Google Shape;94;p14"/>
          <p:cNvSpPr txBox="1"/>
          <p:nvPr>
            <p:ph idx="1" type="body"/>
          </p:nvPr>
        </p:nvSpPr>
        <p:spPr>
          <a:xfrm>
            <a:off x="727650" y="2101252"/>
            <a:ext cx="7688700" cy="304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Message queues allow different parts of a system to communicate and process operations asynchronously. A message queue provides a lightweight buffer which temporarily stores messages, and endpoints that allow software components to connect to the queue in order to send and receive messages. The messages are usually small, and can be things like requests, replies, error messages, or just plain information. To send a message, a component called a producer adds a message to the queue. The message is stored on the queue until another component called a consumer retrieves the message and does something with it</a:t>
            </a:r>
            <a:endParaRPr/>
          </a:p>
        </p:txBody>
      </p:sp>
      <p:pic>
        <p:nvPicPr>
          <p:cNvPr id="95" name="Google Shape;95;p14"/>
          <p:cNvPicPr preferRelativeResize="0"/>
          <p:nvPr/>
        </p:nvPicPr>
        <p:blipFill>
          <a:blip r:embed="rId3">
            <a:alphaModFix/>
          </a:blip>
          <a:stretch>
            <a:fillRect/>
          </a:stretch>
        </p:blipFill>
        <p:spPr>
          <a:xfrm>
            <a:off x="910650" y="3877275"/>
            <a:ext cx="7505700" cy="1160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5"/>
          <p:cNvPicPr preferRelativeResize="0"/>
          <p:nvPr/>
        </p:nvPicPr>
        <p:blipFill>
          <a:blip r:embed="rId3">
            <a:alphaModFix/>
          </a:blip>
          <a:stretch>
            <a:fillRect/>
          </a:stretch>
        </p:blipFill>
        <p:spPr>
          <a:xfrm>
            <a:off x="0" y="545608"/>
            <a:ext cx="9144000" cy="40522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RabbitMQ Installation </a:t>
            </a:r>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u="sng">
                <a:solidFill>
                  <a:schemeClr val="hlink"/>
                </a:solidFill>
                <a:hlinkClick r:id="rId3"/>
              </a:rPr>
              <a:t>https://www.rabbitmq.com/download.html</a:t>
            </a:r>
            <a:endParaRPr/>
          </a:p>
          <a:p>
            <a:pPr indent="0" lvl="0" marL="76200" marR="76200" rtl="0" algn="l">
              <a:spcBef>
                <a:spcPts val="1200"/>
              </a:spcBef>
              <a:spcAft>
                <a:spcPts val="0"/>
              </a:spcAft>
              <a:buNone/>
            </a:pPr>
            <a:r>
              <a:rPr lang="tr" sz="1400">
                <a:solidFill>
                  <a:srgbClr val="E6E1DC"/>
                </a:solidFill>
                <a:highlight>
                  <a:srgbClr val="232323"/>
                </a:highlight>
                <a:latin typeface="Arial"/>
                <a:ea typeface="Arial"/>
                <a:cs typeface="Arial"/>
                <a:sym typeface="Arial"/>
              </a:rPr>
              <a:t>docker run -it --rm --name rabbitmq -p 5672:5672 -p 15672:15672 rabbitmq:3.8-management</a:t>
            </a:r>
            <a:endParaRPr sz="1400">
              <a:solidFill>
                <a:srgbClr val="E6E1DC"/>
              </a:solidFill>
              <a:highlight>
                <a:srgbClr val="232323"/>
              </a:highlight>
              <a:latin typeface="Arial"/>
              <a:ea typeface="Arial"/>
              <a:cs typeface="Arial"/>
              <a:sym typeface="Arial"/>
            </a:endParaRPr>
          </a:p>
          <a:p>
            <a:pPr indent="0" lvl="0" marL="0" rtl="0" algn="l">
              <a:spcBef>
                <a:spcPts val="0"/>
              </a:spcBef>
              <a:spcAft>
                <a:spcPts val="1200"/>
              </a:spcAft>
              <a:buNone/>
            </a:pPr>
            <a:r>
              <a:t/>
            </a:r>
            <a:endParaRPr/>
          </a:p>
        </p:txBody>
      </p:sp>
      <p:cxnSp>
        <p:nvCxnSpPr>
          <p:cNvPr id="109" name="Google Shape;109;p16"/>
          <p:cNvCxnSpPr/>
          <p:nvPr/>
        </p:nvCxnSpPr>
        <p:spPr>
          <a:xfrm flipH="1">
            <a:off x="2920000" y="2845025"/>
            <a:ext cx="1137900" cy="411900"/>
          </a:xfrm>
          <a:prstGeom prst="straightConnector1">
            <a:avLst/>
          </a:prstGeom>
          <a:noFill/>
          <a:ln cap="flat" cmpd="sng" w="9525">
            <a:solidFill>
              <a:schemeClr val="dk2"/>
            </a:solidFill>
            <a:prstDash val="solid"/>
            <a:round/>
            <a:headEnd len="med" w="med" type="none"/>
            <a:tailEnd len="med" w="med" type="none"/>
          </a:ln>
        </p:spPr>
      </p:cxnSp>
      <p:sp>
        <p:nvSpPr>
          <p:cNvPr id="110" name="Google Shape;110;p16"/>
          <p:cNvSpPr txBox="1"/>
          <p:nvPr/>
        </p:nvSpPr>
        <p:spPr>
          <a:xfrm>
            <a:off x="1879200" y="3203075"/>
            <a:ext cx="1991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50">
                <a:solidFill>
                  <a:srgbClr val="BDC1C6"/>
                </a:solidFill>
                <a:highlight>
                  <a:srgbClr val="202124"/>
                </a:highlight>
              </a:rPr>
              <a:t>Advanced Message Queuing </a:t>
            </a:r>
            <a:r>
              <a:rPr b="1" lang="tr" sz="1050">
                <a:solidFill>
                  <a:srgbClr val="BCC0C3"/>
                </a:solidFill>
                <a:highlight>
                  <a:srgbClr val="202124"/>
                </a:highlight>
              </a:rPr>
              <a:t>Protocol</a:t>
            </a:r>
            <a:r>
              <a:rPr lang="tr" sz="1050">
                <a:solidFill>
                  <a:srgbClr val="BDC1C6"/>
                </a:solidFill>
                <a:highlight>
                  <a:srgbClr val="202124"/>
                </a:highlight>
              </a:rPr>
              <a:t> (</a:t>
            </a:r>
            <a:r>
              <a:rPr b="1" lang="tr" sz="1050">
                <a:solidFill>
                  <a:srgbClr val="BCC0C3"/>
                </a:solidFill>
                <a:highlight>
                  <a:srgbClr val="202124"/>
                </a:highlight>
              </a:rPr>
              <a:t>AMQP</a:t>
            </a:r>
            <a:r>
              <a:rPr lang="tr" sz="1050">
                <a:solidFill>
                  <a:srgbClr val="BDC1C6"/>
                </a:solidFill>
                <a:highlight>
                  <a:srgbClr val="202124"/>
                </a:highlight>
              </a:rPr>
              <a:t>)</a:t>
            </a:r>
            <a:endParaRPr>
              <a:latin typeface="Lato"/>
              <a:ea typeface="Lato"/>
              <a:cs typeface="Lato"/>
              <a:sym typeface="Lato"/>
            </a:endParaRPr>
          </a:p>
        </p:txBody>
      </p:sp>
      <p:cxnSp>
        <p:nvCxnSpPr>
          <p:cNvPr id="111" name="Google Shape;111;p16"/>
          <p:cNvCxnSpPr/>
          <p:nvPr/>
        </p:nvCxnSpPr>
        <p:spPr>
          <a:xfrm>
            <a:off x="5353125" y="2807575"/>
            <a:ext cx="711300" cy="546600"/>
          </a:xfrm>
          <a:prstGeom prst="straightConnector1">
            <a:avLst/>
          </a:prstGeom>
          <a:noFill/>
          <a:ln cap="flat" cmpd="sng" w="9525">
            <a:solidFill>
              <a:schemeClr val="dk2"/>
            </a:solidFill>
            <a:prstDash val="solid"/>
            <a:round/>
            <a:headEnd len="med" w="med" type="none"/>
            <a:tailEnd len="med" w="med" type="none"/>
          </a:ln>
        </p:spPr>
      </p:cxnSp>
      <p:sp>
        <p:nvSpPr>
          <p:cNvPr id="112" name="Google Shape;112;p16"/>
          <p:cNvSpPr txBox="1"/>
          <p:nvPr/>
        </p:nvSpPr>
        <p:spPr>
          <a:xfrm>
            <a:off x="5937100" y="3256925"/>
            <a:ext cx="17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Lato"/>
                <a:ea typeface="Lato"/>
                <a:cs typeface="Lato"/>
                <a:sym typeface="Lato"/>
              </a:rPr>
              <a:t>Portal</a:t>
            </a:r>
            <a:endParaRPr>
              <a:latin typeface="Lato"/>
              <a:ea typeface="Lato"/>
              <a:cs typeface="Lato"/>
              <a:sym typeface="Lato"/>
            </a:endParaRPr>
          </a:p>
        </p:txBody>
      </p:sp>
      <p:sp>
        <p:nvSpPr>
          <p:cNvPr id="113" name="Google Shape;113;p16"/>
          <p:cNvSpPr txBox="1"/>
          <p:nvPr/>
        </p:nvSpPr>
        <p:spPr>
          <a:xfrm>
            <a:off x="853500" y="3721000"/>
            <a:ext cx="738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Lato"/>
                <a:ea typeface="Lato"/>
                <a:cs typeface="Lato"/>
                <a:sym typeface="Lato"/>
              </a:rPr>
              <a:t>for docker installation must define services in your  docker-compose.yml file.</a:t>
            </a:r>
            <a:endParaRPr>
              <a:latin typeface="Lato"/>
              <a:ea typeface="Lato"/>
              <a:cs typeface="Lato"/>
              <a:sym typeface="Lato"/>
            </a:endParaRPr>
          </a:p>
          <a:p>
            <a:pPr indent="0" lvl="0" marL="0" rtl="0" algn="l">
              <a:spcBef>
                <a:spcPts val="0"/>
              </a:spcBef>
              <a:spcAft>
                <a:spcPts val="0"/>
              </a:spcAft>
              <a:buNone/>
            </a:pPr>
            <a:r>
              <a:rPr lang="tr">
                <a:latin typeface="Lato"/>
                <a:ea typeface="Lato"/>
                <a:cs typeface="Lato"/>
                <a:sym typeface="Lato"/>
              </a:rPr>
              <a:t>Then rebuild the project for it’s work (docker-compose up -d)</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 .Net core Example</a:t>
            </a:r>
            <a:endParaRPr/>
          </a:p>
        </p:txBody>
      </p:sp>
      <p:sp>
        <p:nvSpPr>
          <p:cNvPr id="119" name="Google Shape;119;p17"/>
          <p:cNvSpPr txBox="1"/>
          <p:nvPr>
            <p:ph idx="1" type="body"/>
          </p:nvPr>
        </p:nvSpPr>
        <p:spPr>
          <a:xfrm>
            <a:off x="729450" y="2078875"/>
            <a:ext cx="7688700" cy="284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This example t</a:t>
            </a:r>
            <a:r>
              <a:rPr lang="tr"/>
              <a:t>aken from TechBuddy youtube channel.</a:t>
            </a:r>
            <a:endParaRPr/>
          </a:p>
          <a:p>
            <a:pPr indent="0" lvl="0" marL="0" rtl="0" algn="l">
              <a:spcBef>
                <a:spcPts val="1200"/>
              </a:spcBef>
              <a:spcAft>
                <a:spcPts val="1200"/>
              </a:spcAft>
              <a:buNone/>
            </a:pPr>
            <a:r>
              <a:t/>
            </a:r>
            <a:endParaRPr/>
          </a:p>
        </p:txBody>
      </p:sp>
      <p:pic>
        <p:nvPicPr>
          <p:cNvPr id="120" name="Google Shape;120;p17"/>
          <p:cNvPicPr preferRelativeResize="0"/>
          <p:nvPr/>
        </p:nvPicPr>
        <p:blipFill>
          <a:blip r:embed="rId3">
            <a:alphaModFix/>
          </a:blip>
          <a:stretch>
            <a:fillRect/>
          </a:stretch>
        </p:blipFill>
        <p:spPr>
          <a:xfrm>
            <a:off x="905925" y="2571750"/>
            <a:ext cx="5128526" cy="2451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nvSpPr>
        <p:spPr>
          <a:xfrm>
            <a:off x="314450" y="262050"/>
            <a:ext cx="452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Lato"/>
                <a:ea typeface="Lato"/>
                <a:cs typeface="Lato"/>
                <a:sym typeface="Lato"/>
              </a:rPr>
              <a:t>Necessary Packages from Nuget</a:t>
            </a:r>
            <a:endParaRPr>
              <a:latin typeface="Lato"/>
              <a:ea typeface="Lato"/>
              <a:cs typeface="Lato"/>
              <a:sym typeface="Lato"/>
            </a:endParaRPr>
          </a:p>
        </p:txBody>
      </p:sp>
      <p:sp>
        <p:nvSpPr>
          <p:cNvPr id="126" name="Google Shape;126;p18"/>
          <p:cNvSpPr txBox="1"/>
          <p:nvPr/>
        </p:nvSpPr>
        <p:spPr>
          <a:xfrm>
            <a:off x="449225" y="726225"/>
            <a:ext cx="2081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tr">
                <a:latin typeface="Lato"/>
                <a:ea typeface="Lato"/>
                <a:cs typeface="Lato"/>
                <a:sym typeface="Lato"/>
              </a:rPr>
              <a:t>RabbitMQ.Client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tr">
                <a:latin typeface="Lato"/>
                <a:ea typeface="Lato"/>
                <a:cs typeface="Lato"/>
                <a:sym typeface="Lato"/>
              </a:rPr>
              <a:t>Newtonsoft.Json</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9"/>
          <p:cNvPicPr preferRelativeResize="0"/>
          <p:nvPr/>
        </p:nvPicPr>
        <p:blipFill>
          <a:blip r:embed="rId3">
            <a:alphaModFix/>
          </a:blip>
          <a:stretch>
            <a:fillRect/>
          </a:stretch>
        </p:blipFill>
        <p:spPr>
          <a:xfrm>
            <a:off x="152400" y="152400"/>
            <a:ext cx="8839201" cy="41702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