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3" r:id="rId3"/>
    <p:sldId id="259" r:id="rId4"/>
    <p:sldId id="262" r:id="rId5"/>
    <p:sldId id="269" r:id="rId6"/>
    <p:sldId id="268" r:id="rId7"/>
    <p:sldId id="267" r:id="rId8"/>
    <p:sldId id="266" r:id="rId9"/>
    <p:sldId id="264" r:id="rId10"/>
    <p:sldId id="265"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5734"/>
    <a:srgbClr val="716448"/>
    <a:srgbClr val="3A3C2C"/>
    <a:srgbClr val="3C3C2B"/>
    <a:srgbClr val="434F48"/>
    <a:srgbClr val="3F3F3F"/>
    <a:srgbClr val="323232"/>
    <a:srgbClr val="242424"/>
    <a:srgbClr val="353B31"/>
    <a:srgbClr val="393F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snapToGrid="0">
      <p:cViewPr>
        <p:scale>
          <a:sx n="75" d="100"/>
          <a:sy n="75" d="100"/>
        </p:scale>
        <p:origin x="-149"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C0722274-0FAA-4649-AA4E-4210F4F32167}"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6703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419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0079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1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2566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8788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4513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22274-0FAA-4649-AA4E-4210F4F32167}"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9256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3792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4831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CADBD16-5BFB-4D9F-9646-C75D1B53BBB6}" type="datetimeFigureOut">
              <a:rPr lang="en-US" smtClean="0"/>
              <a:pPr/>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18834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ADBD16-5BFB-4D9F-9646-C75D1B53BBB6}" type="datetimeFigureOut">
              <a:rPr lang="en-US" smtClean="0"/>
              <a:pPr/>
              <a:t>5/18/2022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0722274-0FAA-4649-AA4E-4210F4F32167}"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590195"/>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1B59-3F6B-988C-8DB0-D260A271E6C5}"/>
              </a:ext>
            </a:extLst>
          </p:cNvPr>
          <p:cNvPicPr>
            <a:picLocks noChangeAspect="1"/>
          </p:cNvPicPr>
          <p:nvPr/>
        </p:nvPicPr>
        <p:blipFill rotWithShape="1">
          <a:blip r:embed="rId3">
            <a:duotone>
              <a:schemeClr val="accent1">
                <a:shade val="45000"/>
                <a:satMod val="135000"/>
              </a:schemeClr>
              <a:prstClr val="white"/>
            </a:duotone>
            <a:alphaModFix amt="35000"/>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rcRect r="3"/>
          <a:stretch/>
        </p:blipFill>
        <p:spPr>
          <a:xfrm>
            <a:off x="20" y="-3"/>
            <a:ext cx="12191979" cy="6858004"/>
          </a:xfrm>
          <a:prstGeom prst="rect">
            <a:avLst/>
          </a:prstGeom>
          <a:ln>
            <a:noFill/>
          </a:ln>
          <a:effectLst>
            <a:softEdge rad="112500"/>
          </a:effectLst>
        </p:spPr>
      </p:pic>
      <p:sp>
        <p:nvSpPr>
          <p:cNvPr id="2" name="Başlık 1">
            <a:extLst>
              <a:ext uri="{FF2B5EF4-FFF2-40B4-BE49-F238E27FC236}">
                <a16:creationId xmlns:a16="http://schemas.microsoft.com/office/drawing/2014/main" id="{F0E41FE3-6C5A-2022-6D14-CA58120E8900}"/>
              </a:ext>
            </a:extLst>
          </p:cNvPr>
          <p:cNvSpPr>
            <a:spLocks noGrp="1"/>
          </p:cNvSpPr>
          <p:nvPr>
            <p:ph type="ctrTitle"/>
          </p:nvPr>
        </p:nvSpPr>
        <p:spPr>
          <a:xfrm>
            <a:off x="1186032" y="1273628"/>
            <a:ext cx="5301853" cy="2960915"/>
          </a:xfrm>
        </p:spPr>
        <p:txBody>
          <a:bodyPr>
            <a:noAutofit/>
          </a:bodyPr>
          <a:lstStyle/>
          <a:p>
            <a:pPr algn="ctr"/>
            <a:r>
              <a:rPr lang="tr-TR" b="1" i="0">
                <a:solidFill>
                  <a:schemeClr val="tx2">
                    <a:lumMod val="75000"/>
                  </a:schemeClr>
                </a:solidFill>
                <a:effectLst/>
                <a:latin typeface="NonBreakingSpaceOverride"/>
              </a:rPr>
              <a:t>RISC-V Tabanlı İşlemci Tasarımı</a:t>
            </a:r>
            <a:endParaRPr lang="tr-TR">
              <a:solidFill>
                <a:schemeClr val="tx2">
                  <a:lumMod val="75000"/>
                </a:schemeClr>
              </a:solidFill>
            </a:endParaRPr>
          </a:p>
        </p:txBody>
      </p:sp>
      <p:sp>
        <p:nvSpPr>
          <p:cNvPr id="5" name="Dikdörtgen 4">
            <a:extLst>
              <a:ext uri="{FF2B5EF4-FFF2-40B4-BE49-F238E27FC236}">
                <a16:creationId xmlns:a16="http://schemas.microsoft.com/office/drawing/2014/main" id="{1B0A7EF0-032D-FE5D-F97D-528F96DB1713}"/>
              </a:ext>
            </a:extLst>
          </p:cNvPr>
          <p:cNvSpPr/>
          <p:nvPr/>
        </p:nvSpPr>
        <p:spPr>
          <a:xfrm>
            <a:off x="2294626" y="3355675"/>
            <a:ext cx="232914" cy="250167"/>
          </a:xfrm>
          <a:prstGeom prst="rect">
            <a:avLst/>
          </a:prstGeom>
          <a:solidFill>
            <a:srgbClr val="6B5734"/>
          </a:solidFill>
          <a:ln>
            <a:solidFill>
              <a:srgbClr val="6B57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45628B6B-632B-CAA9-6766-F68FBEBB3370}"/>
              </a:ext>
            </a:extLst>
          </p:cNvPr>
          <p:cNvSpPr txBox="1"/>
          <p:nvPr/>
        </p:nvSpPr>
        <p:spPr>
          <a:xfrm>
            <a:off x="1000664" y="5046453"/>
            <a:ext cx="3752491" cy="1631216"/>
          </a:xfrm>
          <a:prstGeom prst="rect">
            <a:avLst/>
          </a:prstGeom>
          <a:noFill/>
        </p:spPr>
        <p:txBody>
          <a:bodyPr wrap="square" rtlCol="0">
            <a:spAutoFit/>
          </a:bodyPr>
          <a:lstStyle/>
          <a:p>
            <a:r>
              <a:rPr lang="tr-TR" sz="2000" dirty="0"/>
              <a:t>Aybüke ŞEN</a:t>
            </a:r>
          </a:p>
          <a:p>
            <a:r>
              <a:rPr lang="tr-TR" sz="2000" dirty="0"/>
              <a:t>Barış SUBAŞİ</a:t>
            </a:r>
          </a:p>
          <a:p>
            <a:r>
              <a:rPr lang="tr-TR" sz="2000" dirty="0"/>
              <a:t>Ece AYDINKAPTAN</a:t>
            </a:r>
          </a:p>
          <a:p>
            <a:r>
              <a:rPr lang="tr-TR" sz="2000" dirty="0"/>
              <a:t>Tuğba KARADENİZ</a:t>
            </a:r>
          </a:p>
          <a:p>
            <a:r>
              <a:rPr lang="tr-TR" sz="2000" dirty="0" err="1"/>
              <a:t>Tenay</a:t>
            </a:r>
            <a:r>
              <a:rPr lang="tr-TR" sz="2000" dirty="0"/>
              <a:t> Dilara ÖZDEMİR </a:t>
            </a:r>
          </a:p>
        </p:txBody>
      </p:sp>
    </p:spTree>
    <p:extLst>
      <p:ext uri="{BB962C8B-B14F-4D97-AF65-F5344CB8AC3E}">
        <p14:creationId xmlns:p14="http://schemas.microsoft.com/office/powerpoint/2010/main" val="45920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128064" y="203257"/>
            <a:ext cx="7958331" cy="1077229"/>
          </a:xfrm>
        </p:spPr>
        <p:txBody>
          <a:bodyPr/>
          <a:lstStyle/>
          <a:p>
            <a:pPr algn="l"/>
            <a:r>
              <a:rPr lang="tr-TR">
                <a:solidFill>
                  <a:schemeClr val="accent1"/>
                </a:solidFill>
              </a:rPr>
              <a:t>INSTRUCTION DECODER</a:t>
            </a:r>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289855" y="1138687"/>
            <a:ext cx="5378364" cy="4666890"/>
          </a:xfrm>
        </p:spPr>
        <p:txBody>
          <a:bodyPr>
            <a:normAutofit/>
          </a:bodyPr>
          <a:lstStyle/>
          <a:p>
            <a:pPr algn="just"/>
            <a:r>
              <a:rPr lang="tr-TR" sz="1600"/>
              <a:t>Instruction decoder Ram’den getirilen komutları ayrıştırır.</a:t>
            </a:r>
          </a:p>
          <a:p>
            <a:pPr algn="just"/>
            <a:r>
              <a:rPr lang="tr-TR" sz="1600"/>
              <a:t>instruction_decoder, inst isminde 32 bitlik bir girdi almakta ve bu girdiyi, inst_opcode, inst_funct3, inst_funct7, inst_rd, inst_rs1 ve inst_rs2 olmak üzere 6 parçaya bölmektedir.</a:t>
            </a:r>
          </a:p>
          <a:p>
            <a:pPr algn="just"/>
            <a:r>
              <a:rPr lang="tr-TR" sz="1600"/>
              <a:t>inst girdisinden gelen 32 biti 6 parçaya ayırıyoruz. Bunun için SystemVerilog dilindeki assign’ı kullandık.  </a:t>
            </a:r>
          </a:p>
        </p:txBody>
      </p:sp>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E75777E3-66AF-6B30-D071-A07B80CF4DBF}"/>
              </a:ext>
            </a:extLst>
          </p:cNvPr>
          <p:cNvPicPr>
            <a:picLocks noChangeAspect="1"/>
          </p:cNvPicPr>
          <p:nvPr/>
        </p:nvPicPr>
        <p:blipFill>
          <a:blip r:embed="rId2"/>
          <a:stretch>
            <a:fillRect/>
          </a:stretch>
        </p:blipFill>
        <p:spPr>
          <a:xfrm>
            <a:off x="7103807" y="1450855"/>
            <a:ext cx="3775239" cy="3783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529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632CC3D-AF00-666F-3CED-5030F66CF6C8}"/>
              </a:ext>
            </a:extLst>
          </p:cNvPr>
          <p:cNvSpPr>
            <a:spLocks noGrp="1"/>
          </p:cNvSpPr>
          <p:nvPr>
            <p:ph idx="1"/>
          </p:nvPr>
        </p:nvSpPr>
        <p:spPr>
          <a:xfrm>
            <a:off x="1514141" y="4286358"/>
            <a:ext cx="9130855" cy="1941914"/>
          </a:xfrm>
        </p:spPr>
        <p:txBody>
          <a:bodyPr/>
          <a:lstStyle/>
          <a:p>
            <a:pPr algn="just"/>
            <a:r>
              <a:rPr lang="tr-TR"/>
              <a:t>Simülasyon kısmı yukarıda gösterilmektedir. Bu kısımda bus_write_data değerinin 0 veya 1 olma durumuna göre pass veya fail yazmasını sağladık.</a:t>
            </a:r>
          </a:p>
        </p:txBody>
      </p:sp>
      <p:sp>
        <p:nvSpPr>
          <p:cNvPr id="5" name="Başlık 1">
            <a:extLst>
              <a:ext uri="{FF2B5EF4-FFF2-40B4-BE49-F238E27FC236}">
                <a16:creationId xmlns:a16="http://schemas.microsoft.com/office/drawing/2014/main" id="{21FF89DB-5898-EEB6-5525-060C709E276D}"/>
              </a:ext>
            </a:extLst>
          </p:cNvPr>
          <p:cNvSpPr>
            <a:spLocks noGrp="1"/>
          </p:cNvSpPr>
          <p:nvPr>
            <p:ph type="title"/>
          </p:nvPr>
        </p:nvSpPr>
        <p:spPr>
          <a:xfrm>
            <a:off x="1179823" y="269441"/>
            <a:ext cx="7958331" cy="1077229"/>
          </a:xfrm>
        </p:spPr>
        <p:txBody>
          <a:bodyPr>
            <a:normAutofit/>
          </a:bodyPr>
          <a:lstStyle/>
          <a:p>
            <a:pPr algn="l"/>
            <a:r>
              <a:rPr lang="tr-TR" sz="3200">
                <a:solidFill>
                  <a:schemeClr val="accent1"/>
                </a:solidFill>
              </a:rPr>
              <a:t>PROJE TESTİ VE SİMÜLASYON </a:t>
            </a:r>
          </a:p>
        </p:txBody>
      </p:sp>
      <p:sp>
        <p:nvSpPr>
          <p:cNvPr id="6" name="Dikdörtgen 5">
            <a:extLst>
              <a:ext uri="{FF2B5EF4-FFF2-40B4-BE49-F238E27FC236}">
                <a16:creationId xmlns:a16="http://schemas.microsoft.com/office/drawing/2014/main" id="{827AFEEF-203B-7788-F3C1-C0D039A483A5}"/>
              </a:ext>
            </a:extLst>
          </p:cNvPr>
          <p:cNvSpPr/>
          <p:nvPr/>
        </p:nvSpPr>
        <p:spPr>
          <a:xfrm>
            <a:off x="2303253" y="698740"/>
            <a:ext cx="215660" cy="258792"/>
          </a:xfrm>
          <a:prstGeom prst="rect">
            <a:avLst/>
          </a:prstGeom>
          <a:solidFill>
            <a:srgbClr val="3A3C2C"/>
          </a:solidFill>
          <a:ln>
            <a:solidFill>
              <a:srgbClr val="3A3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İçerik Yer Tutucusu 4">
            <a:extLst>
              <a:ext uri="{FF2B5EF4-FFF2-40B4-BE49-F238E27FC236}">
                <a16:creationId xmlns:a16="http://schemas.microsoft.com/office/drawing/2014/main" id="{9E1621C0-6149-DE3B-4531-D36CB655306E}"/>
              </a:ext>
            </a:extLst>
          </p:cNvPr>
          <p:cNvPicPr>
            <a:picLocks noChangeAspect="1"/>
          </p:cNvPicPr>
          <p:nvPr/>
        </p:nvPicPr>
        <p:blipFill>
          <a:blip r:embed="rId2"/>
          <a:stretch>
            <a:fillRect/>
          </a:stretch>
        </p:blipFill>
        <p:spPr>
          <a:xfrm>
            <a:off x="1346032" y="1589158"/>
            <a:ext cx="9499936" cy="23080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343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A854D0D-01F4-1412-C567-EEB1EBB5255E}"/>
              </a:ext>
            </a:extLst>
          </p:cNvPr>
          <p:cNvSpPr/>
          <p:nvPr/>
        </p:nvSpPr>
        <p:spPr>
          <a:xfrm>
            <a:off x="2311879" y="733245"/>
            <a:ext cx="198408" cy="198408"/>
          </a:xfrm>
          <a:prstGeom prst="rect">
            <a:avLst/>
          </a:prstGeom>
          <a:solidFill>
            <a:srgbClr val="3A3C2C"/>
          </a:solidFill>
          <a:ln>
            <a:solidFill>
              <a:srgbClr val="3A3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Başlık 1">
            <a:extLst>
              <a:ext uri="{FF2B5EF4-FFF2-40B4-BE49-F238E27FC236}">
                <a16:creationId xmlns:a16="http://schemas.microsoft.com/office/drawing/2014/main" id="{04E659EC-34CC-E35A-EF2B-F61F3D4F00BB}"/>
              </a:ext>
            </a:extLst>
          </p:cNvPr>
          <p:cNvSpPr txBox="1">
            <a:spLocks/>
          </p:cNvSpPr>
          <p:nvPr/>
        </p:nvSpPr>
        <p:spPr>
          <a:xfrm>
            <a:off x="1179823" y="269441"/>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tr-TR" sz="3200">
                <a:solidFill>
                  <a:schemeClr val="accent1"/>
                </a:solidFill>
              </a:rPr>
              <a:t>PROJE TESTİ VE SİMÜLASYON </a:t>
            </a:r>
          </a:p>
        </p:txBody>
      </p:sp>
      <p:pic>
        <p:nvPicPr>
          <p:cNvPr id="6" name="İçerik Yer Tutucusu 4">
            <a:extLst>
              <a:ext uri="{FF2B5EF4-FFF2-40B4-BE49-F238E27FC236}">
                <a16:creationId xmlns:a16="http://schemas.microsoft.com/office/drawing/2014/main" id="{99261713-DACA-BEDF-94B8-BFBC220E1EF8}"/>
              </a:ext>
            </a:extLst>
          </p:cNvPr>
          <p:cNvPicPr>
            <a:picLocks noGrp="1" noChangeAspect="1"/>
          </p:cNvPicPr>
          <p:nvPr>
            <p:ph idx="1"/>
          </p:nvPr>
        </p:nvPicPr>
        <p:blipFill>
          <a:blip r:embed="rId2"/>
          <a:stretch>
            <a:fillRect/>
          </a:stretch>
        </p:blipFill>
        <p:spPr>
          <a:xfrm>
            <a:off x="1998244" y="1303196"/>
            <a:ext cx="8195511" cy="482155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304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A854D0D-01F4-1412-C567-EEB1EBB5255E}"/>
              </a:ext>
            </a:extLst>
          </p:cNvPr>
          <p:cNvSpPr/>
          <p:nvPr/>
        </p:nvSpPr>
        <p:spPr>
          <a:xfrm>
            <a:off x="2311879" y="733245"/>
            <a:ext cx="198408" cy="198408"/>
          </a:xfrm>
          <a:prstGeom prst="rect">
            <a:avLst/>
          </a:prstGeom>
          <a:solidFill>
            <a:srgbClr val="3A3C2C"/>
          </a:solidFill>
          <a:ln>
            <a:solidFill>
              <a:srgbClr val="3A3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Başlık 1">
            <a:extLst>
              <a:ext uri="{FF2B5EF4-FFF2-40B4-BE49-F238E27FC236}">
                <a16:creationId xmlns:a16="http://schemas.microsoft.com/office/drawing/2014/main" id="{29F0A751-B46C-ACC9-37D9-F06DC42561E4}"/>
              </a:ext>
            </a:extLst>
          </p:cNvPr>
          <p:cNvSpPr>
            <a:spLocks noGrp="1"/>
          </p:cNvSpPr>
          <p:nvPr>
            <p:ph type="title"/>
          </p:nvPr>
        </p:nvSpPr>
        <p:spPr>
          <a:xfrm>
            <a:off x="1179823" y="269441"/>
            <a:ext cx="7958331" cy="1077229"/>
          </a:xfrm>
        </p:spPr>
        <p:txBody>
          <a:bodyPr>
            <a:normAutofit/>
          </a:bodyPr>
          <a:lstStyle/>
          <a:p>
            <a:pPr algn="l"/>
            <a:r>
              <a:rPr lang="tr-TR" sz="3200">
                <a:solidFill>
                  <a:schemeClr val="accent1"/>
                </a:solidFill>
              </a:rPr>
              <a:t>ŞEMATİK DİZAYN </a:t>
            </a:r>
          </a:p>
        </p:txBody>
      </p:sp>
      <p:pic>
        <p:nvPicPr>
          <p:cNvPr id="6" name="İçerik Yer Tutucusu 4">
            <a:extLst>
              <a:ext uri="{FF2B5EF4-FFF2-40B4-BE49-F238E27FC236}">
                <a16:creationId xmlns:a16="http://schemas.microsoft.com/office/drawing/2014/main" id="{E047BC53-7DBB-49A1-B259-F6932AF4F8AD}"/>
              </a:ext>
            </a:extLst>
          </p:cNvPr>
          <p:cNvPicPr>
            <a:picLocks noGrp="1" noChangeAspect="1"/>
          </p:cNvPicPr>
          <p:nvPr>
            <p:ph idx="1"/>
          </p:nvPr>
        </p:nvPicPr>
        <p:blipFill>
          <a:blip r:embed="rId2"/>
          <a:stretch>
            <a:fillRect/>
          </a:stretch>
        </p:blipFill>
        <p:spPr>
          <a:xfrm>
            <a:off x="1122432" y="1187868"/>
            <a:ext cx="9947136" cy="46720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14291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A854D0D-01F4-1412-C567-EEB1EBB5255E}"/>
              </a:ext>
            </a:extLst>
          </p:cNvPr>
          <p:cNvSpPr/>
          <p:nvPr/>
        </p:nvSpPr>
        <p:spPr>
          <a:xfrm>
            <a:off x="2311879" y="733245"/>
            <a:ext cx="198408" cy="198408"/>
          </a:xfrm>
          <a:prstGeom prst="rect">
            <a:avLst/>
          </a:prstGeom>
          <a:solidFill>
            <a:srgbClr val="3A3C2C"/>
          </a:solidFill>
          <a:ln>
            <a:solidFill>
              <a:srgbClr val="3A3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Başlık 1">
            <a:extLst>
              <a:ext uri="{FF2B5EF4-FFF2-40B4-BE49-F238E27FC236}">
                <a16:creationId xmlns:a16="http://schemas.microsoft.com/office/drawing/2014/main" id="{F884F76A-D7DD-673F-35EC-2ACEA951A0E4}"/>
              </a:ext>
            </a:extLst>
          </p:cNvPr>
          <p:cNvSpPr txBox="1">
            <a:spLocks/>
          </p:cNvSpPr>
          <p:nvPr/>
        </p:nvSpPr>
        <p:spPr>
          <a:xfrm>
            <a:off x="1179823" y="269441"/>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tr-TR" sz="3200">
                <a:solidFill>
                  <a:schemeClr val="accent1"/>
                </a:solidFill>
              </a:rPr>
              <a:t>SONUÇ</a:t>
            </a:r>
          </a:p>
        </p:txBody>
      </p:sp>
      <p:sp>
        <p:nvSpPr>
          <p:cNvPr id="5" name="Metin kutusu 4">
            <a:extLst>
              <a:ext uri="{FF2B5EF4-FFF2-40B4-BE49-F238E27FC236}">
                <a16:creationId xmlns:a16="http://schemas.microsoft.com/office/drawing/2014/main" id="{81E48B12-9099-FB27-9E98-E2150B87C301}"/>
              </a:ext>
            </a:extLst>
          </p:cNvPr>
          <p:cNvSpPr txBox="1"/>
          <p:nvPr/>
        </p:nvSpPr>
        <p:spPr>
          <a:xfrm>
            <a:off x="3047281" y="2274838"/>
            <a:ext cx="6094562" cy="369332"/>
          </a:xfrm>
          <a:prstGeom prst="rect">
            <a:avLst/>
          </a:prstGeom>
          <a:noFill/>
        </p:spPr>
        <p:txBody>
          <a:bodyPr wrap="square">
            <a:spAutoFit/>
          </a:bodyPr>
          <a:lstStyle/>
          <a:p>
            <a:r>
              <a:rPr lang="tr-TR">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6" name="İçerik Yer Tutucusu 2">
            <a:extLst>
              <a:ext uri="{FF2B5EF4-FFF2-40B4-BE49-F238E27FC236}">
                <a16:creationId xmlns:a16="http://schemas.microsoft.com/office/drawing/2014/main" id="{938B2A00-6A28-A136-C08D-A23E21622FF3}"/>
              </a:ext>
            </a:extLst>
          </p:cNvPr>
          <p:cNvSpPr>
            <a:spLocks noGrp="1"/>
          </p:cNvSpPr>
          <p:nvPr>
            <p:ph idx="1"/>
          </p:nvPr>
        </p:nvSpPr>
        <p:spPr>
          <a:xfrm>
            <a:off x="1179823" y="2890385"/>
            <a:ext cx="9450033" cy="1077229"/>
          </a:xfrm>
        </p:spPr>
        <p:txBody>
          <a:bodyPr>
            <a:noAutofit/>
          </a:bodyPr>
          <a:lstStyle/>
          <a:p>
            <a:pPr algn="just"/>
            <a:r>
              <a:rPr lang="en-US" dirty="0">
                <a:effectLst/>
                <a:latin typeface="Arial" panose="020B0604020202020204" pitchFamily="34" charset="0"/>
                <a:ea typeface="Calibri" panose="020F0502020204030204" pitchFamily="34" charset="0"/>
                <a:cs typeface="Arial" panose="020B0604020202020204" pitchFamily="34" charset="0"/>
              </a:rPr>
              <a:t>RISC-V </a:t>
            </a:r>
            <a:r>
              <a:rPr lang="en-US" dirty="0" err="1">
                <a:effectLst/>
                <a:latin typeface="Arial" panose="020B0604020202020204" pitchFamily="34" charset="0"/>
                <a:ea typeface="Calibri" panose="020F0502020204030204" pitchFamily="34" charset="0"/>
                <a:cs typeface="Arial" panose="020B0604020202020204" pitchFamily="34" charset="0"/>
              </a:rPr>
              <a:t>Tabanlı</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İşlemci</a:t>
            </a:r>
            <a:r>
              <a:rPr lang="en-US" dirty="0">
                <a:effectLst/>
                <a:latin typeface="Arial" panose="020B0604020202020204" pitchFamily="34" charset="0"/>
                <a:ea typeface="Calibri" panose="020F0502020204030204" pitchFamily="34" charset="0"/>
                <a:cs typeface="Arial" panose="020B0604020202020204" pitchFamily="34" charset="0"/>
              </a:rPr>
              <a:t> </a:t>
            </a:r>
            <a:r>
              <a:rPr lang="en-US" dirty="0" err="1">
                <a:effectLst/>
                <a:latin typeface="Arial" panose="020B0604020202020204" pitchFamily="34" charset="0"/>
                <a:ea typeface="Calibri" panose="020F0502020204030204" pitchFamily="34" charset="0"/>
                <a:cs typeface="Arial" panose="020B0604020202020204" pitchFamily="34" charset="0"/>
              </a:rPr>
              <a:t>Tasarımı</a:t>
            </a:r>
            <a:r>
              <a:rPr lang="en-US" dirty="0">
                <a:effectLst/>
                <a:latin typeface="Arial" panose="020B0604020202020204" pitchFamily="34" charset="0"/>
                <a:ea typeface="Calibri" panose="020F0502020204030204" pitchFamily="34" charset="0"/>
                <a:cs typeface="Arial" panose="020B0604020202020204" pitchFamily="34" charset="0"/>
              </a:rPr>
              <a:t> </a:t>
            </a:r>
            <a:r>
              <a:rPr lang="tr-TR" dirty="0">
                <a:effectLst/>
                <a:latin typeface="Arial" panose="020B0604020202020204" pitchFamily="34" charset="0"/>
                <a:ea typeface="Calibri" panose="020F0502020204030204" pitchFamily="34" charset="0"/>
                <a:cs typeface="Arial" panose="020B0604020202020204" pitchFamily="34" charset="0"/>
              </a:rPr>
              <a:t>’</a:t>
            </a:r>
            <a:r>
              <a:rPr lang="tr-TR" dirty="0" err="1">
                <a:effectLst/>
                <a:latin typeface="Arial" panose="020B0604020202020204" pitchFamily="34" charset="0"/>
                <a:ea typeface="Calibri" panose="020F0502020204030204" pitchFamily="34" charset="0"/>
                <a:cs typeface="Arial" panose="020B0604020202020204" pitchFamily="34" charset="0"/>
              </a:rPr>
              <a:t>nın</a:t>
            </a:r>
            <a:r>
              <a:rPr lang="tr-TR" dirty="0">
                <a:effectLst/>
                <a:latin typeface="Arial" panose="020B0604020202020204" pitchFamily="34" charset="0"/>
                <a:ea typeface="Calibri" panose="020F0502020204030204" pitchFamily="34" charset="0"/>
                <a:cs typeface="Arial" panose="020B0604020202020204" pitchFamily="34" charset="0"/>
              </a:rPr>
              <a:t> </a:t>
            </a:r>
            <a:r>
              <a:rPr lang="tr-TR" dirty="0" err="1">
                <a:effectLst/>
                <a:latin typeface="Arial" panose="020B0604020202020204" pitchFamily="34" charset="0"/>
                <a:ea typeface="Calibri" panose="020F0502020204030204" pitchFamily="34" charset="0"/>
                <a:cs typeface="Arial" panose="020B0604020202020204" pitchFamily="34" charset="0"/>
              </a:rPr>
              <a:t>yazılımsal</a:t>
            </a:r>
            <a:r>
              <a:rPr lang="tr-TR" dirty="0">
                <a:effectLst/>
                <a:latin typeface="Arial" panose="020B0604020202020204" pitchFamily="34" charset="0"/>
                <a:ea typeface="Calibri" panose="020F0502020204030204" pitchFamily="34" charset="0"/>
                <a:cs typeface="Arial" panose="020B0604020202020204" pitchFamily="34" charset="0"/>
              </a:rPr>
              <a:t> ve donanımsal temelleri, işlemci içerisinde yer alan blokların çalışma prensipleri ve aralarındaki iletişimlerin doğru bir şekilde kurulmalarını öğrendik.</a:t>
            </a:r>
          </a:p>
          <a:p>
            <a:pPr algn="just"/>
            <a:r>
              <a:rPr lang="tr-TR" dirty="0" err="1">
                <a:latin typeface="Arial" panose="020B0604020202020204" pitchFamily="34" charset="0"/>
                <a:cs typeface="Arial" panose="020B0604020202020204" pitchFamily="34" charset="0"/>
              </a:rPr>
              <a:t>Vivado</a:t>
            </a:r>
            <a:r>
              <a:rPr lang="tr-TR" dirty="0">
                <a:latin typeface="Arial" panose="020B0604020202020204" pitchFamily="34" charset="0"/>
                <a:cs typeface="Arial" panose="020B0604020202020204" pitchFamily="34" charset="0"/>
              </a:rPr>
              <a:t> Design Suite tasarım aracını kullanarak bir işlemcinin nasıl donanım tasarımı yapıldığını öğrendik.</a:t>
            </a:r>
          </a:p>
          <a:p>
            <a:pPr algn="just"/>
            <a:r>
              <a:rPr lang="tr-TR" dirty="0">
                <a:latin typeface="Arial" panose="020B0604020202020204" pitchFamily="34" charset="0"/>
                <a:cs typeface="Arial" panose="020B0604020202020204" pitchFamily="34" charset="0"/>
              </a:rPr>
              <a:t>Geliştirilen RISC-V işlemcisinin ALU ve </a:t>
            </a:r>
            <a:r>
              <a:rPr lang="tr-TR" dirty="0" err="1">
                <a:latin typeface="Arial" panose="020B0604020202020204" pitchFamily="34" charset="0"/>
                <a:cs typeface="Arial" panose="020B0604020202020204" pitchFamily="34" charset="0"/>
              </a:rPr>
              <a:t>Instruction</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Decoder</a:t>
            </a:r>
            <a:r>
              <a:rPr lang="tr-TR" dirty="0">
                <a:latin typeface="Arial" panose="020B0604020202020204" pitchFamily="34" charset="0"/>
                <a:cs typeface="Arial" panose="020B0604020202020204" pitchFamily="34" charset="0"/>
              </a:rPr>
              <a:t> tasarımlarını tamamlayarak gerekli koşullar sağlandığında tasarımdaki 11 komutu yerine getirebildiğini öğrendik.</a:t>
            </a:r>
          </a:p>
          <a:p>
            <a:pPr algn="just"/>
            <a:r>
              <a:rPr lang="tr-TR" dirty="0">
                <a:latin typeface="Arial" panose="020B0604020202020204" pitchFamily="34" charset="0"/>
                <a:cs typeface="Arial" panose="020B0604020202020204" pitchFamily="34" charset="0"/>
              </a:rPr>
              <a:t>ALU ve </a:t>
            </a:r>
            <a:r>
              <a:rPr lang="tr-TR" dirty="0" err="1">
                <a:latin typeface="Arial" panose="020B0604020202020204" pitchFamily="34" charset="0"/>
                <a:cs typeface="Arial" panose="020B0604020202020204" pitchFamily="34" charset="0"/>
              </a:rPr>
              <a:t>instruction_decoder</a:t>
            </a:r>
            <a:r>
              <a:rPr lang="tr-TR" dirty="0">
                <a:latin typeface="Arial" panose="020B0604020202020204" pitchFamily="34" charset="0"/>
                <a:cs typeface="Arial" panose="020B0604020202020204" pitchFamily="34" charset="0"/>
              </a:rPr>
              <a:t> tasarımını gerçekleştirdik. Bu işlemciyi test kodları ile denedik ve doğru çalışıp çalışmadığını gözlemledik. </a:t>
            </a:r>
            <a:endParaRPr lang="tr-TR" dirty="0"/>
          </a:p>
        </p:txBody>
      </p:sp>
    </p:spTree>
    <p:extLst>
      <p:ext uri="{BB962C8B-B14F-4D97-AF65-F5344CB8AC3E}">
        <p14:creationId xmlns:p14="http://schemas.microsoft.com/office/powerpoint/2010/main" val="212560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A854D0D-01F4-1412-C567-EEB1EBB5255E}"/>
              </a:ext>
            </a:extLst>
          </p:cNvPr>
          <p:cNvSpPr/>
          <p:nvPr/>
        </p:nvSpPr>
        <p:spPr>
          <a:xfrm>
            <a:off x="2311879" y="733245"/>
            <a:ext cx="198408" cy="198408"/>
          </a:xfrm>
          <a:prstGeom prst="rect">
            <a:avLst/>
          </a:prstGeom>
          <a:solidFill>
            <a:srgbClr val="3A3C2C"/>
          </a:solidFill>
          <a:ln>
            <a:solidFill>
              <a:srgbClr val="3A3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Başlık 1">
            <a:extLst>
              <a:ext uri="{FF2B5EF4-FFF2-40B4-BE49-F238E27FC236}">
                <a16:creationId xmlns:a16="http://schemas.microsoft.com/office/drawing/2014/main" id="{19B32F33-E5FA-F060-AA29-FF6057FC072E}"/>
              </a:ext>
            </a:extLst>
          </p:cNvPr>
          <p:cNvSpPr txBox="1">
            <a:spLocks/>
          </p:cNvSpPr>
          <p:nvPr/>
        </p:nvSpPr>
        <p:spPr>
          <a:xfrm>
            <a:off x="1257460" y="2691443"/>
            <a:ext cx="7972804" cy="1302052"/>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tr-TR" sz="3200">
                <a:solidFill>
                  <a:schemeClr val="accent1"/>
                </a:solidFill>
              </a:rPr>
              <a:t>Dinlediğiniz için teşekkürler…</a:t>
            </a:r>
          </a:p>
        </p:txBody>
      </p:sp>
    </p:spTree>
    <p:extLst>
      <p:ext uri="{BB962C8B-B14F-4D97-AF65-F5344CB8AC3E}">
        <p14:creationId xmlns:p14="http://schemas.microsoft.com/office/powerpoint/2010/main" val="258243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145318" y="269441"/>
            <a:ext cx="7958331" cy="1077229"/>
          </a:xfrm>
        </p:spPr>
        <p:txBody>
          <a:bodyPr>
            <a:normAutofit/>
          </a:bodyPr>
          <a:lstStyle/>
          <a:p>
            <a:pPr algn="l"/>
            <a:r>
              <a:rPr lang="tr-TR" sz="3200">
                <a:solidFill>
                  <a:schemeClr val="accent1"/>
                </a:solidFill>
              </a:rPr>
              <a:t>PROJENİN TANIMI VE AMACI</a:t>
            </a:r>
            <a:endParaRPr lang="tr-TR" sz="3200"/>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226212" y="1241233"/>
            <a:ext cx="9820470" cy="3997828"/>
          </a:xfrm>
        </p:spPr>
        <p:txBody>
          <a:bodyPr/>
          <a:lstStyle/>
          <a:p>
            <a:pPr algn="just"/>
            <a:r>
              <a:rPr lang="en-US" dirty="0" err="1">
                <a:effectLst/>
                <a:latin typeface="Calibri" panose="020F0502020204030204" pitchFamily="34" charset="0"/>
                <a:ea typeface="Calibri" panose="020F0502020204030204" pitchFamily="34" charset="0"/>
                <a:cs typeface="Times New Roman" panose="02020603050405020304" pitchFamily="18" charset="0"/>
              </a:rPr>
              <a:t>Proje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kapsam</a:t>
            </a:r>
            <a:r>
              <a:rPr lang="tr-TR" dirty="0">
                <a:effectLst/>
                <a:latin typeface="Calibri" panose="020F0502020204030204" pitchFamily="34" charset="0"/>
                <a:ea typeface="Calibri" panose="020F0502020204030204" pitchFamily="34" charset="0"/>
                <a:cs typeface="Times New Roman" panose="02020603050405020304" pitchFamily="18" charset="0"/>
              </a:rPr>
              <a:t>ı</a:t>
            </a:r>
            <a:r>
              <a:rPr lang="en-US" dirty="0" err="1">
                <a:effectLst/>
                <a:latin typeface="Calibri" panose="020F0502020204030204" pitchFamily="34" charset="0"/>
                <a:ea typeface="Calibri" panose="020F0502020204030204" pitchFamily="34" charset="0"/>
                <a:cs typeface="Times New Roman" panose="02020603050405020304" pitchFamily="18" charset="0"/>
              </a:rPr>
              <a:t>nda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temel</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hatları</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önceden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oluşturulmuş</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olan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bir</a:t>
            </a:r>
            <a:r>
              <a:rPr lang="en-US" dirty="0">
                <a:effectLst/>
                <a:latin typeface="Calibri" panose="020F0502020204030204" pitchFamily="34" charset="0"/>
                <a:ea typeface="Calibri" panose="020F0502020204030204" pitchFamily="34" charset="0"/>
                <a:cs typeface="Times New Roman" panose="02020603050405020304" pitchFamily="18" charset="0"/>
              </a:rPr>
              <a:t> RISC-V </a:t>
            </a:r>
            <a:r>
              <a:rPr lang="en-US" dirty="0" err="1">
                <a:effectLst/>
                <a:latin typeface="Calibri" panose="020F0502020204030204" pitchFamily="34" charset="0"/>
                <a:ea typeface="Calibri" panose="020F0502020204030204" pitchFamily="34" charset="0"/>
                <a:cs typeface="Times New Roman" panose="02020603050405020304" pitchFamily="18" charset="0"/>
              </a:rPr>
              <a:t>işlemcisinin</a:t>
            </a:r>
            <a:r>
              <a:rPr lang="en-US" dirty="0">
                <a:effectLst/>
                <a:latin typeface="Calibri" panose="020F0502020204030204" pitchFamily="34" charset="0"/>
                <a:ea typeface="Calibri" panose="020F0502020204030204" pitchFamily="34" charset="0"/>
                <a:cs typeface="Times New Roman" panose="02020603050405020304" pitchFamily="18" charset="0"/>
              </a:rPr>
              <a:t> Instruction Decoder </a:t>
            </a:r>
            <a:r>
              <a:rPr lang="en-US" dirty="0" err="1">
                <a:effectLst/>
                <a:latin typeface="Calibri" panose="020F0502020204030204" pitchFamily="34" charset="0"/>
                <a:ea typeface="Calibri" panose="020F0502020204030204" pitchFamily="34" charset="0"/>
                <a:cs typeface="Times New Roman" panose="02020603050405020304" pitchFamily="18" charset="0"/>
              </a:rPr>
              <a:t>ve</a:t>
            </a:r>
            <a:r>
              <a:rPr lang="en-US" dirty="0">
                <a:effectLst/>
                <a:latin typeface="Calibri" panose="020F0502020204030204" pitchFamily="34" charset="0"/>
                <a:ea typeface="Calibri" panose="020F0502020204030204" pitchFamily="34" charset="0"/>
                <a:cs typeface="Times New Roman" panose="02020603050405020304" pitchFamily="18" charset="0"/>
              </a:rPr>
              <a:t> ALU </a:t>
            </a:r>
            <a:r>
              <a:rPr lang="en-US" dirty="0" err="1">
                <a:effectLst/>
                <a:latin typeface="Calibri" panose="020F0502020204030204" pitchFamily="34" charset="0"/>
                <a:ea typeface="Calibri" panose="020F0502020204030204" pitchFamily="34" charset="0"/>
                <a:cs typeface="Times New Roman" panose="02020603050405020304" pitchFamily="18" charset="0"/>
              </a:rPr>
              <a:t>modüllerini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SystemVerilog</a:t>
            </a:r>
            <a:r>
              <a:rPr lang="tr-TR" dirty="0">
                <a:effectLst/>
                <a:latin typeface="Calibri" panose="020F0502020204030204" pitchFamily="34" charset="0"/>
                <a:ea typeface="Calibri" panose="020F0502020204030204" pitchFamily="34" charset="0"/>
                <a:cs typeface="Times New Roman" panose="02020603050405020304" pitchFamily="18" charset="0"/>
              </a:rPr>
              <a:t> dili özellikleri kullanılarak işlemci üzerinde tasarım ve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sistemin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doğrulama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çalışmaları</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yapılacaktır</a:t>
            </a:r>
            <a:r>
              <a:rPr lang="en-US" dirty="0">
                <a:effectLst/>
                <a:latin typeface="Calibri" panose="020F0502020204030204" pitchFamily="34" charset="0"/>
                <a:ea typeface="Calibri" panose="020F0502020204030204" pitchFamily="34"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tr-TR" dirty="0">
                <a:latin typeface="Calibri" panose="020F0502020204030204" pitchFamily="34" charset="0"/>
                <a:ea typeface="Calibri" panose="020F0502020204030204" pitchFamily="34" charset="0"/>
                <a:cs typeface="Times New Roman" panose="02020603050405020304" pitchFamily="18" charset="0"/>
              </a:rPr>
              <a:t>Projenin amacı RISC-V tabanlı bir işlemcinin tasarımını, çalışma prensibini, komutları alış ve kullanış biçimlerini öğrenmek ve uygulayabilmektir.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5" name="Dikdörtgen 4">
            <a:extLst>
              <a:ext uri="{FF2B5EF4-FFF2-40B4-BE49-F238E27FC236}">
                <a16:creationId xmlns:a16="http://schemas.microsoft.com/office/drawing/2014/main" id="{15827F2B-8E29-8192-0E90-CC22CCBA0CA7}"/>
              </a:ext>
            </a:extLst>
          </p:cNvPr>
          <p:cNvSpPr/>
          <p:nvPr/>
        </p:nvSpPr>
        <p:spPr>
          <a:xfrm>
            <a:off x="2294626" y="707366"/>
            <a:ext cx="207034" cy="215661"/>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1762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171198" y="269441"/>
            <a:ext cx="7958331" cy="1077229"/>
          </a:xfrm>
        </p:spPr>
        <p:txBody>
          <a:bodyPr/>
          <a:lstStyle/>
          <a:p>
            <a:pPr algn="l"/>
            <a:r>
              <a:rPr lang="tr-TR" sz="3200">
                <a:solidFill>
                  <a:schemeClr val="accent1"/>
                </a:solidFill>
              </a:rPr>
              <a:t>RISC-V Nedir?</a:t>
            </a:r>
            <a:endParaRPr lang="tr-TR"/>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238096" y="1189475"/>
            <a:ext cx="9536295" cy="3997828"/>
          </a:xfrm>
        </p:spPr>
        <p:txBody>
          <a:bodyPr/>
          <a:lstStyle/>
          <a:p>
            <a:pPr algn="just"/>
            <a:r>
              <a:rPr lang="tr-TR" sz="2000" i="0" dirty="0">
                <a:effectLst/>
                <a:latin typeface="Arial" panose="020B0604020202020204" pitchFamily="34" charset="0"/>
              </a:rPr>
              <a:t>RISC-V, ‘İndirgenmiş Komut </a:t>
            </a:r>
            <a:r>
              <a:rPr lang="tr-TR" sz="2000" dirty="0">
                <a:latin typeface="Arial" panose="020B0604020202020204" pitchFamily="34" charset="0"/>
              </a:rPr>
              <a:t>S</a:t>
            </a:r>
            <a:r>
              <a:rPr lang="tr-TR" sz="2000" i="0" dirty="0">
                <a:effectLst/>
                <a:latin typeface="Arial" panose="020B0604020202020204" pitchFamily="34" charset="0"/>
              </a:rPr>
              <a:t>eti </a:t>
            </a:r>
            <a:r>
              <a:rPr lang="tr-TR" sz="2000" dirty="0">
                <a:latin typeface="Arial" panose="020B0604020202020204" pitchFamily="34" charset="0"/>
              </a:rPr>
              <a:t>B</a:t>
            </a:r>
            <a:r>
              <a:rPr lang="tr-TR" sz="2000" i="0" dirty="0">
                <a:effectLst/>
                <a:latin typeface="Arial" panose="020B0604020202020204" pitchFamily="34" charset="0"/>
              </a:rPr>
              <a:t>ilgisayarı’ yani RISC (</a:t>
            </a:r>
            <a:r>
              <a:rPr lang="tr-TR" sz="2000" i="0" dirty="0" err="1">
                <a:effectLst/>
                <a:latin typeface="Arial" panose="020B0604020202020204" pitchFamily="34" charset="0"/>
              </a:rPr>
              <a:t>Reduced</a:t>
            </a:r>
            <a:r>
              <a:rPr lang="tr-TR" sz="2000" i="0" dirty="0">
                <a:effectLst/>
                <a:latin typeface="Arial" panose="020B0604020202020204" pitchFamily="34" charset="0"/>
              </a:rPr>
              <a:t> </a:t>
            </a:r>
            <a:r>
              <a:rPr lang="tr-TR" sz="2000" i="0" dirty="0" err="1">
                <a:effectLst/>
                <a:latin typeface="Arial" panose="020B0604020202020204" pitchFamily="34" charset="0"/>
              </a:rPr>
              <a:t>Instruction</a:t>
            </a:r>
            <a:r>
              <a:rPr lang="tr-TR" sz="2000" i="0" dirty="0">
                <a:effectLst/>
                <a:latin typeface="Arial" panose="020B0604020202020204" pitchFamily="34" charset="0"/>
              </a:rPr>
              <a:t> Set </a:t>
            </a:r>
            <a:r>
              <a:rPr lang="tr-TR" sz="2000" i="0" dirty="0" err="1">
                <a:effectLst/>
                <a:latin typeface="Arial" panose="020B0604020202020204" pitchFamily="34" charset="0"/>
              </a:rPr>
              <a:t>Computer</a:t>
            </a:r>
            <a:r>
              <a:rPr lang="tr-TR" sz="2000" dirty="0">
                <a:latin typeface="Arial" panose="020B0604020202020204" pitchFamily="34" charset="0"/>
              </a:rPr>
              <a:t>)</a:t>
            </a:r>
            <a:r>
              <a:rPr lang="tr-TR" sz="2000" i="0" dirty="0">
                <a:effectLst/>
                <a:latin typeface="Arial" panose="020B0604020202020204" pitchFamily="34" charset="0"/>
              </a:rPr>
              <a:t> ilkelerine dayanan bir açık standart komut seti mimarisidir. Kaliforniy</a:t>
            </a:r>
            <a:r>
              <a:rPr lang="tr-TR" sz="2000" dirty="0">
                <a:latin typeface="Arial" panose="020B0604020202020204" pitchFamily="34" charset="0"/>
              </a:rPr>
              <a:t>a Üniversitesi tarafından geliştirilen ve herkese açık bir </a:t>
            </a:r>
            <a:r>
              <a:rPr lang="tr-TR" sz="2000" dirty="0" err="1">
                <a:latin typeface="Arial" panose="020B0604020202020204" pitchFamily="34" charset="0"/>
              </a:rPr>
              <a:t>ISA’dir</a:t>
            </a:r>
            <a:r>
              <a:rPr lang="tr-TR" dirty="0">
                <a:latin typeface="Arial" panose="020B0604020202020204" pitchFamily="34" charset="0"/>
              </a:rPr>
              <a:t>.</a:t>
            </a:r>
            <a:r>
              <a:rPr lang="tr-TR" sz="2000" dirty="0">
                <a:latin typeface="Arial" panose="020B0604020202020204" pitchFamily="34" charset="0"/>
              </a:rPr>
              <a:t> </a:t>
            </a:r>
            <a:r>
              <a:rPr lang="tr-TR" dirty="0">
                <a:latin typeface="Arial" panose="020B0604020202020204" pitchFamily="34" charset="0"/>
              </a:rPr>
              <a:t>H</a:t>
            </a:r>
            <a:r>
              <a:rPr lang="tr-TR" sz="2000" dirty="0">
                <a:latin typeface="Arial" panose="020B0604020202020204" pitchFamily="34" charset="0"/>
              </a:rPr>
              <a:t>erkesin ortak olarak kabul ettiği bir mimaride işlemci üretebilmeyi sağlamaktadır.</a:t>
            </a:r>
            <a:endParaRPr lang="tr-TR" sz="2000" dirty="0"/>
          </a:p>
          <a:p>
            <a:pPr algn="just"/>
            <a:endParaRPr lang="tr-TR" dirty="0"/>
          </a:p>
        </p:txBody>
      </p:sp>
      <p:sp>
        <p:nvSpPr>
          <p:cNvPr id="5" name="Dikdörtgen 4">
            <a:extLst>
              <a:ext uri="{FF2B5EF4-FFF2-40B4-BE49-F238E27FC236}">
                <a16:creationId xmlns:a16="http://schemas.microsoft.com/office/drawing/2014/main" id="{15827F2B-8E29-8192-0E90-CC22CCBA0CA7}"/>
              </a:ext>
            </a:extLst>
          </p:cNvPr>
          <p:cNvSpPr/>
          <p:nvPr/>
        </p:nvSpPr>
        <p:spPr>
          <a:xfrm>
            <a:off x="2311879" y="724619"/>
            <a:ext cx="207033" cy="198407"/>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155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093559" y="269441"/>
            <a:ext cx="7958331" cy="1077229"/>
          </a:xfrm>
        </p:spPr>
        <p:txBody>
          <a:bodyPr>
            <a:normAutofit/>
          </a:bodyPr>
          <a:lstStyle/>
          <a:p>
            <a:pPr algn="l"/>
            <a:r>
              <a:rPr lang="tr-TR" sz="3200">
                <a:solidFill>
                  <a:schemeClr val="accent1"/>
                </a:solidFill>
              </a:rPr>
              <a:t>KULLANILAN YAZILIM </a:t>
            </a:r>
            <a:endParaRPr lang="tr-TR" sz="3200"/>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160458" y="926071"/>
            <a:ext cx="9501791" cy="4287327"/>
          </a:xfrm>
        </p:spPr>
        <p:txBody>
          <a:bodyPr>
            <a:normAutofit/>
          </a:bodyPr>
          <a:lstStyle/>
          <a:p>
            <a:r>
              <a:rPr lang="tr-TR"/>
              <a:t>Bu projede Vivado Design Suite kullanılmıştır.</a:t>
            </a:r>
          </a:p>
          <a:p>
            <a:pPr algn="just"/>
            <a:r>
              <a:rPr lang="tr-TR"/>
              <a:t>Vivado Design Suite, FPGA geliştirme kartları üzerinde çalışmalar yapmak için gerekli olan tasarımı oluşturmak için kullanılmaktadır. Verilog, VHDL vb.. donanım tasarım dillerini alarak, FPGA’e konfigüre edilebilecek (Xilinx firması FPGA’leri için .bit uzantılı dosyalar) tasarım dosyasını oluşturur.</a:t>
            </a:r>
          </a:p>
        </p:txBody>
      </p:sp>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90981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110812" y="295356"/>
            <a:ext cx="8619784" cy="1077229"/>
          </a:xfrm>
        </p:spPr>
        <p:txBody>
          <a:bodyPr>
            <a:normAutofit/>
          </a:bodyPr>
          <a:lstStyle/>
          <a:p>
            <a:pPr algn="l"/>
            <a:r>
              <a:rPr lang="tr-TR" sz="3200">
                <a:solidFill>
                  <a:srgbClr val="FFC000"/>
                </a:solidFill>
              </a:rPr>
              <a:t>RISC-V İŞLEMCİSİ TEPE MODÜLÜ VE SİMÜLASYON DOSYASI </a:t>
            </a:r>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229470" y="1656271"/>
            <a:ext cx="5205835" cy="4649637"/>
          </a:xfrm>
        </p:spPr>
        <p:txBody>
          <a:bodyPr/>
          <a:lstStyle/>
          <a:p>
            <a:r>
              <a:rPr lang="tr-TR" dirty="0"/>
              <a:t>Tepe modülü olarak </a:t>
            </a:r>
            <a:r>
              <a:rPr lang="tr-TR" dirty="0" err="1"/>
              <a:t>riscv_core</a:t>
            </a:r>
            <a:r>
              <a:rPr lang="tr-TR" dirty="0"/>
              <a:t> dosyası bulunmakta ve simülasyon başlığının altında da </a:t>
            </a:r>
            <a:r>
              <a:rPr lang="tr-TR" dirty="0" err="1"/>
              <a:t>tb_top</a:t>
            </a:r>
            <a:r>
              <a:rPr lang="tr-TR" dirty="0"/>
              <a:t> simülasyon dosyası bulunmaktadır. Bu dosya </a:t>
            </a:r>
            <a:r>
              <a:rPr lang="tr-TR" dirty="0" err="1"/>
              <a:t>riscv_core’u</a:t>
            </a:r>
            <a:r>
              <a:rPr lang="tr-TR" dirty="0"/>
              <a:t> içermektedir. İçerisinde </a:t>
            </a:r>
            <a:r>
              <a:rPr lang="tr-TR" dirty="0" err="1"/>
              <a:t>riscv_core’u</a:t>
            </a:r>
            <a:r>
              <a:rPr lang="tr-TR" dirty="0"/>
              <a:t> test edecek çeşitli kod parçacıkları bulunmaktadır.</a:t>
            </a:r>
          </a:p>
          <a:p>
            <a:endParaRPr lang="tr-TR" dirty="0"/>
          </a:p>
        </p:txBody>
      </p:sp>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İçerik Yer Tutucusu 4">
            <a:extLst>
              <a:ext uri="{FF2B5EF4-FFF2-40B4-BE49-F238E27FC236}">
                <a16:creationId xmlns:a16="http://schemas.microsoft.com/office/drawing/2014/main" id="{1B4A2458-15CB-E5E2-6AEA-6BB8BF29C1A9}"/>
              </a:ext>
            </a:extLst>
          </p:cNvPr>
          <p:cNvPicPr>
            <a:picLocks noChangeAspect="1"/>
          </p:cNvPicPr>
          <p:nvPr/>
        </p:nvPicPr>
        <p:blipFill rotWithShape="1">
          <a:blip r:embed="rId2"/>
          <a:srcRect t="10621"/>
          <a:stretch/>
        </p:blipFill>
        <p:spPr>
          <a:xfrm>
            <a:off x="6549723" y="1592782"/>
            <a:ext cx="4412806" cy="36724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670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145317" y="269441"/>
            <a:ext cx="7958331" cy="1077229"/>
          </a:xfrm>
        </p:spPr>
        <p:txBody>
          <a:bodyPr>
            <a:normAutofit/>
          </a:bodyPr>
          <a:lstStyle/>
          <a:p>
            <a:pPr algn="l"/>
            <a:r>
              <a:rPr lang="tr-TR" sz="3200">
                <a:solidFill>
                  <a:schemeClr val="accent1"/>
                </a:solidFill>
              </a:rPr>
              <a:t>MODÜLLER</a:t>
            </a:r>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160459" y="1901321"/>
            <a:ext cx="5050561" cy="4214807"/>
          </a:xfrm>
        </p:spPr>
        <p:txBody>
          <a:bodyPr/>
          <a:lstStyle/>
          <a:p>
            <a:r>
              <a:rPr lang="tr-TR"/>
              <a:t>Her modülün tasarımı system verilog dili ile gerçekleşmiştir.</a:t>
            </a:r>
          </a:p>
          <a:p>
            <a:r>
              <a:rPr lang="tr-TR"/>
              <a:t>risc-v_core alt modülü olan alu ve instruction_decoder modüllerinin tasarımı yapılacaktır.</a:t>
            </a:r>
          </a:p>
          <a:p>
            <a:endParaRPr lang="tr-TR"/>
          </a:p>
          <a:p>
            <a:endParaRPr lang="tr-TR"/>
          </a:p>
        </p:txBody>
      </p:sp>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7A2E1803-FF90-96B8-E2FD-072BBABBD1F6}"/>
              </a:ext>
            </a:extLst>
          </p:cNvPr>
          <p:cNvPicPr>
            <a:picLocks noChangeAspect="1"/>
          </p:cNvPicPr>
          <p:nvPr/>
        </p:nvPicPr>
        <p:blipFill>
          <a:blip r:embed="rId2"/>
          <a:stretch>
            <a:fillRect/>
          </a:stretch>
        </p:blipFill>
        <p:spPr>
          <a:xfrm>
            <a:off x="6303275" y="1746849"/>
            <a:ext cx="4728266" cy="32760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368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1F058-D96D-E78F-5D76-FAD0EF1ACBA0}"/>
              </a:ext>
            </a:extLst>
          </p:cNvPr>
          <p:cNvSpPr>
            <a:spLocks noGrp="1"/>
          </p:cNvSpPr>
          <p:nvPr>
            <p:ph type="title"/>
          </p:nvPr>
        </p:nvSpPr>
        <p:spPr>
          <a:xfrm>
            <a:off x="1128065" y="269441"/>
            <a:ext cx="7958331" cy="1077229"/>
          </a:xfrm>
        </p:spPr>
        <p:txBody>
          <a:bodyPr>
            <a:normAutofit/>
          </a:bodyPr>
          <a:lstStyle/>
          <a:p>
            <a:pPr algn="l"/>
            <a:r>
              <a:rPr lang="tr-TR" sz="3200">
                <a:solidFill>
                  <a:schemeClr val="accent1"/>
                </a:solidFill>
              </a:rPr>
              <a:t>ARİTMETİK LOJİK ÜNİTESİ (ALU)</a:t>
            </a:r>
          </a:p>
        </p:txBody>
      </p:sp>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128065" y="1552754"/>
            <a:ext cx="5445263" cy="3994031"/>
          </a:xfrm>
        </p:spPr>
        <p:txBody>
          <a:bodyPr>
            <a:normAutofit fontScale="77500" lnSpcReduction="20000"/>
          </a:bodyPr>
          <a:lstStyle/>
          <a:p>
            <a:pPr algn="just"/>
            <a:r>
              <a:rPr lang="tr-TR" sz="2100" dirty="0"/>
              <a:t>ALU, bir bilgisayar sisteminin merkezi işlem biriminin önemli </a:t>
            </a:r>
            <a:r>
              <a:rPr lang="tr-TR" sz="2100" dirty="0" err="1"/>
              <a:t>bilşenidir</a:t>
            </a:r>
            <a:r>
              <a:rPr lang="tr-TR" sz="2100" dirty="0"/>
              <a:t>. Aritmetik ve mantık işlemlerini gerçekleştiren bir dijital devredir.</a:t>
            </a:r>
          </a:p>
          <a:p>
            <a:pPr algn="just"/>
            <a:r>
              <a:rPr lang="tr-TR" sz="2100" dirty="0"/>
              <a:t>İşlemcinin </a:t>
            </a:r>
            <a:r>
              <a:rPr lang="tr-TR" sz="2100" dirty="0" err="1"/>
              <a:t>ALU’sunun</a:t>
            </a:r>
            <a:r>
              <a:rPr lang="tr-TR" sz="2100" dirty="0"/>
              <a:t> destekleyeceği 11 adet işlem vardır. Bu işlemler ve operasyon kodları resimde gözükmektedir. </a:t>
            </a:r>
          </a:p>
          <a:p>
            <a:pPr algn="just"/>
            <a:r>
              <a:rPr lang="en-US" sz="2100" dirty="0"/>
              <a:t>•</a:t>
            </a:r>
            <a:r>
              <a:rPr lang="tr-TR" sz="2100" dirty="0"/>
              <a:t>Bu işlemlerden hangisinin yapılacağı </a:t>
            </a:r>
            <a:r>
              <a:rPr lang="tr-TR" sz="2100" dirty="0" err="1"/>
              <a:t>alu_function</a:t>
            </a:r>
            <a:r>
              <a:rPr lang="tr-TR" sz="2100" dirty="0"/>
              <a:t> girişinden gelmektedir. </a:t>
            </a:r>
          </a:p>
          <a:p>
            <a:pPr algn="just"/>
            <a:r>
              <a:rPr lang="tr-TR" sz="2100" dirty="0"/>
              <a:t>İşlemlere göre a ve b sayıları, </a:t>
            </a:r>
            <a:r>
              <a:rPr lang="tr-TR" sz="2100" dirty="0" err="1"/>
              <a:t>result</a:t>
            </a:r>
            <a:r>
              <a:rPr lang="tr-TR" sz="2100" dirty="0"/>
              <a:t> isminde sonuç çıkışı ve sonuç eğer sıfır ise, ayrı bir çıkış olarak sonucun sıfır olması durumunda 1 olan bir çıktı vardır. </a:t>
            </a:r>
          </a:p>
          <a:p>
            <a:endParaRPr lang="tr-TR" dirty="0"/>
          </a:p>
        </p:txBody>
      </p:sp>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İçerik Yer Tutucusu 4">
            <a:extLst>
              <a:ext uri="{FF2B5EF4-FFF2-40B4-BE49-F238E27FC236}">
                <a16:creationId xmlns:a16="http://schemas.microsoft.com/office/drawing/2014/main" id="{E3B162FA-5176-A165-884E-79AFB624EDA6}"/>
              </a:ext>
            </a:extLst>
          </p:cNvPr>
          <p:cNvPicPr>
            <a:picLocks noChangeAspect="1"/>
          </p:cNvPicPr>
          <p:nvPr/>
        </p:nvPicPr>
        <p:blipFill>
          <a:blip r:embed="rId2"/>
          <a:stretch>
            <a:fillRect/>
          </a:stretch>
        </p:blipFill>
        <p:spPr>
          <a:xfrm>
            <a:off x="6764222" y="3340051"/>
            <a:ext cx="4446362" cy="2036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Resim 6">
            <a:extLst>
              <a:ext uri="{FF2B5EF4-FFF2-40B4-BE49-F238E27FC236}">
                <a16:creationId xmlns:a16="http://schemas.microsoft.com/office/drawing/2014/main" id="{D014B4C3-CDCE-D72E-4DDB-A92CEC3814DE}"/>
              </a:ext>
            </a:extLst>
          </p:cNvPr>
          <p:cNvPicPr>
            <a:picLocks noChangeAspect="1"/>
          </p:cNvPicPr>
          <p:nvPr/>
        </p:nvPicPr>
        <p:blipFill>
          <a:blip r:embed="rId3"/>
          <a:stretch>
            <a:fillRect/>
          </a:stretch>
        </p:blipFill>
        <p:spPr>
          <a:xfrm>
            <a:off x="8576651" y="269441"/>
            <a:ext cx="2160965" cy="25796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411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BF60A7B3-3D0B-67D2-8146-C0A0F3A2D827}"/>
              </a:ext>
            </a:extLst>
          </p:cNvPr>
          <p:cNvPicPr>
            <a:picLocks noChangeAspect="1"/>
          </p:cNvPicPr>
          <p:nvPr/>
        </p:nvPicPr>
        <p:blipFill>
          <a:blip r:embed="rId2"/>
          <a:stretch>
            <a:fillRect/>
          </a:stretch>
        </p:blipFill>
        <p:spPr>
          <a:xfrm>
            <a:off x="1086103" y="1130058"/>
            <a:ext cx="4887103" cy="3739021"/>
          </a:xfrm>
          <a:prstGeom prst="rect">
            <a:avLst/>
          </a:prstGeom>
        </p:spPr>
      </p:pic>
      <p:pic>
        <p:nvPicPr>
          <p:cNvPr id="7" name="İçerik Yer Tutucusu 9">
            <a:extLst>
              <a:ext uri="{FF2B5EF4-FFF2-40B4-BE49-F238E27FC236}">
                <a16:creationId xmlns:a16="http://schemas.microsoft.com/office/drawing/2014/main" id="{306FDABC-E854-A462-9037-716E2C8B5ABC}"/>
              </a:ext>
            </a:extLst>
          </p:cNvPr>
          <p:cNvPicPr>
            <a:picLocks noGrp="1" noChangeAspect="1"/>
          </p:cNvPicPr>
          <p:nvPr>
            <p:ph idx="1"/>
          </p:nvPr>
        </p:nvPicPr>
        <p:blipFill>
          <a:blip r:embed="rId3"/>
          <a:stretch>
            <a:fillRect/>
          </a:stretch>
        </p:blipFill>
        <p:spPr>
          <a:xfrm>
            <a:off x="6218795" y="1690777"/>
            <a:ext cx="4902997" cy="4401117"/>
          </a:xfrm>
        </p:spPr>
      </p:pic>
      <p:sp>
        <p:nvSpPr>
          <p:cNvPr id="8" name="Başlık 1">
            <a:extLst>
              <a:ext uri="{FF2B5EF4-FFF2-40B4-BE49-F238E27FC236}">
                <a16:creationId xmlns:a16="http://schemas.microsoft.com/office/drawing/2014/main" id="{47FBDA61-08DB-49BA-B5DF-4BAC255CCC95}"/>
              </a:ext>
            </a:extLst>
          </p:cNvPr>
          <p:cNvSpPr>
            <a:spLocks noGrp="1"/>
          </p:cNvSpPr>
          <p:nvPr>
            <p:ph type="title"/>
          </p:nvPr>
        </p:nvSpPr>
        <p:spPr>
          <a:xfrm>
            <a:off x="1128065" y="269441"/>
            <a:ext cx="7958331" cy="1077229"/>
          </a:xfrm>
        </p:spPr>
        <p:txBody>
          <a:bodyPr>
            <a:normAutofit/>
          </a:bodyPr>
          <a:lstStyle/>
          <a:p>
            <a:pPr algn="l"/>
            <a:r>
              <a:rPr lang="tr-TR" sz="3200">
                <a:solidFill>
                  <a:schemeClr val="accent1"/>
                </a:solidFill>
              </a:rPr>
              <a:t>ARİTMETİK LOJİK ÜNİTESİ (ALU)</a:t>
            </a:r>
          </a:p>
        </p:txBody>
      </p:sp>
    </p:spTree>
    <p:extLst>
      <p:ext uri="{BB962C8B-B14F-4D97-AF65-F5344CB8AC3E}">
        <p14:creationId xmlns:p14="http://schemas.microsoft.com/office/powerpoint/2010/main" val="127208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BCD13D-CC06-61CA-F32C-A630BFC5012D}"/>
              </a:ext>
            </a:extLst>
          </p:cNvPr>
          <p:cNvSpPr>
            <a:spLocks noGrp="1"/>
          </p:cNvSpPr>
          <p:nvPr>
            <p:ph idx="1"/>
          </p:nvPr>
        </p:nvSpPr>
        <p:spPr>
          <a:xfrm>
            <a:off x="1295926" y="4063041"/>
            <a:ext cx="9341354" cy="1984075"/>
          </a:xfrm>
        </p:spPr>
        <p:txBody>
          <a:bodyPr>
            <a:normAutofit/>
          </a:bodyPr>
          <a:lstStyle/>
          <a:p>
            <a:pPr algn="just"/>
            <a:r>
              <a:rPr lang="tr-TR" dirty="0"/>
              <a:t>RISC-V işlemcisinde bulunabilecek </a:t>
            </a:r>
            <a:r>
              <a:rPr lang="tr-TR" dirty="0" err="1"/>
              <a:t>Instruction</a:t>
            </a:r>
            <a:r>
              <a:rPr lang="tr-TR" dirty="0"/>
              <a:t> formatları yukarıda verilmiştir ve 32 bit uzunluğundadır. Proje kapsamında ALU </a:t>
            </a:r>
            <a:r>
              <a:rPr lang="tr-TR" dirty="0" err="1"/>
              <a:t>içersinde</a:t>
            </a:r>
            <a:r>
              <a:rPr lang="tr-TR" dirty="0"/>
              <a:t> gerçekleştirilmiş olan operasyon kodları </a:t>
            </a:r>
            <a:r>
              <a:rPr lang="tr-TR" dirty="0" err="1"/>
              <a:t>Register</a:t>
            </a:r>
            <a:r>
              <a:rPr lang="tr-TR" dirty="0"/>
              <a:t>/</a:t>
            </a:r>
            <a:r>
              <a:rPr lang="tr-TR" dirty="0" err="1"/>
              <a:t>register</a:t>
            </a:r>
            <a:r>
              <a:rPr lang="tr-TR" dirty="0"/>
              <a:t> şeklinde kullanılmıştır.</a:t>
            </a:r>
          </a:p>
        </p:txBody>
      </p:sp>
      <p:sp>
        <p:nvSpPr>
          <p:cNvPr id="5" name="Dikdörtgen 4">
            <a:extLst>
              <a:ext uri="{FF2B5EF4-FFF2-40B4-BE49-F238E27FC236}">
                <a16:creationId xmlns:a16="http://schemas.microsoft.com/office/drawing/2014/main" id="{15827F2B-8E29-8192-0E90-CC22CCBA0CA7}"/>
              </a:ext>
            </a:extLst>
          </p:cNvPr>
          <p:cNvSpPr/>
          <p:nvPr/>
        </p:nvSpPr>
        <p:spPr>
          <a:xfrm>
            <a:off x="2311879" y="741872"/>
            <a:ext cx="172530" cy="184199"/>
          </a:xfrm>
          <a:prstGeom prst="rect">
            <a:avLst/>
          </a:prstGeom>
          <a:solidFill>
            <a:srgbClr val="3C3C2B"/>
          </a:solidFill>
          <a:ln>
            <a:solidFill>
              <a:srgbClr val="3C3C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6" name="Resim 5">
            <a:extLst>
              <a:ext uri="{FF2B5EF4-FFF2-40B4-BE49-F238E27FC236}">
                <a16:creationId xmlns:a16="http://schemas.microsoft.com/office/drawing/2014/main" id="{F4B908E4-B931-163B-FFE5-069EB69A2A28}"/>
              </a:ext>
            </a:extLst>
          </p:cNvPr>
          <p:cNvPicPr>
            <a:picLocks noChangeAspect="1"/>
          </p:cNvPicPr>
          <p:nvPr/>
        </p:nvPicPr>
        <p:blipFill rotWithShape="1">
          <a:blip r:embed="rId2"/>
          <a:srcRect t="1406"/>
          <a:stretch/>
        </p:blipFill>
        <p:spPr>
          <a:xfrm>
            <a:off x="1786721" y="1442814"/>
            <a:ext cx="8359765" cy="2534805"/>
          </a:xfrm>
          <a:prstGeom prst="rect">
            <a:avLst/>
          </a:prstGeom>
          <a:ln w="88900" cap="sq" cmpd="thickThin">
            <a:solidFill>
              <a:srgbClr val="000000"/>
            </a:solidFill>
            <a:prstDash val="solid"/>
            <a:miter lim="800000"/>
          </a:ln>
          <a:effectLst>
            <a:innerShdw blurRad="76200">
              <a:srgbClr val="000000"/>
            </a:innerShdw>
          </a:effectLst>
        </p:spPr>
      </p:pic>
      <p:sp>
        <p:nvSpPr>
          <p:cNvPr id="7" name="Başlık 1">
            <a:extLst>
              <a:ext uri="{FF2B5EF4-FFF2-40B4-BE49-F238E27FC236}">
                <a16:creationId xmlns:a16="http://schemas.microsoft.com/office/drawing/2014/main" id="{F6D2E1BE-6557-00C5-B89B-6D995E010497}"/>
              </a:ext>
            </a:extLst>
          </p:cNvPr>
          <p:cNvSpPr>
            <a:spLocks noGrp="1"/>
          </p:cNvSpPr>
          <p:nvPr>
            <p:ph type="title"/>
          </p:nvPr>
        </p:nvSpPr>
        <p:spPr>
          <a:xfrm>
            <a:off x="1128064" y="203258"/>
            <a:ext cx="7958331" cy="722814"/>
          </a:xfrm>
        </p:spPr>
        <p:txBody>
          <a:bodyPr/>
          <a:lstStyle/>
          <a:p>
            <a:pPr algn="l"/>
            <a:r>
              <a:rPr lang="tr-TR">
                <a:solidFill>
                  <a:schemeClr val="accent1"/>
                </a:solidFill>
              </a:rPr>
              <a:t>INSTRUCTION DECODER</a:t>
            </a:r>
          </a:p>
        </p:txBody>
      </p:sp>
    </p:spTree>
    <p:extLst>
      <p:ext uri="{BB962C8B-B14F-4D97-AF65-F5344CB8AC3E}">
        <p14:creationId xmlns:p14="http://schemas.microsoft.com/office/powerpoint/2010/main" val="2355093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TM16401375[[fn=Madison]]</Template>
  <TotalTime>444</TotalTime>
  <Words>549</Words>
  <Application>Microsoft Office PowerPoint</Application>
  <PresentationFormat>Geniş ekran</PresentationFormat>
  <Paragraphs>42</Paragraphs>
  <Slides>15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15</vt:i4>
      </vt:variant>
    </vt:vector>
  </HeadingPairs>
  <TitlesOfParts>
    <vt:vector size="22" baseType="lpstr">
      <vt:lpstr>Arial</vt:lpstr>
      <vt:lpstr>Calibri</vt:lpstr>
      <vt:lpstr>MS Shell Dlg 2</vt:lpstr>
      <vt:lpstr>NonBreakingSpaceOverride</vt:lpstr>
      <vt:lpstr>Wingdings</vt:lpstr>
      <vt:lpstr>Wingdings 3</vt:lpstr>
      <vt:lpstr>Madison</vt:lpstr>
      <vt:lpstr>RISC-V Tabanlı İşlemci Tasarımı</vt:lpstr>
      <vt:lpstr>PROJENİN TANIMI VE AMACI</vt:lpstr>
      <vt:lpstr>RISC-V Nedir?</vt:lpstr>
      <vt:lpstr>KULLANILAN YAZILIM </vt:lpstr>
      <vt:lpstr>RISC-V İŞLEMCİSİ TEPE MODÜLÜ VE SİMÜLASYON DOSYASI </vt:lpstr>
      <vt:lpstr>MODÜLLER</vt:lpstr>
      <vt:lpstr>ARİTMETİK LOJİK ÜNİTESİ (ALU)</vt:lpstr>
      <vt:lpstr>ARİTMETİK LOJİK ÜNİTESİ (ALU)</vt:lpstr>
      <vt:lpstr>INSTRUCTION DECODER</vt:lpstr>
      <vt:lpstr>INSTRUCTION DECODER</vt:lpstr>
      <vt:lpstr>PROJE TESTİ VE SİMÜLASYON </vt:lpstr>
      <vt:lpstr>PowerPoint Sunusu</vt:lpstr>
      <vt:lpstr>ŞEMATİK DİZAYN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Tabanlı İşlemci Tasarımı</dc:title>
  <dc:creator>Ece AYDINKAPTAN</dc:creator>
  <cp:lastModifiedBy>baris subasi</cp:lastModifiedBy>
  <cp:revision>6</cp:revision>
  <dcterms:created xsi:type="dcterms:W3CDTF">2022-05-08T11:07:56Z</dcterms:created>
  <dcterms:modified xsi:type="dcterms:W3CDTF">2022-05-18T13:37:45Z</dcterms:modified>
</cp:coreProperties>
</file>