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0" r:id="rId3"/>
    <p:sldId id="293" r:id="rId4"/>
    <p:sldId id="291" r:id="rId5"/>
    <p:sldId id="299" r:id="rId6"/>
    <p:sldId id="284" r:id="rId7"/>
    <p:sldId id="285" r:id="rId8"/>
    <p:sldId id="283" r:id="rId9"/>
    <p:sldId id="282" r:id="rId10"/>
    <p:sldId id="286" r:id="rId11"/>
    <p:sldId id="295" r:id="rId12"/>
    <p:sldId id="288" r:id="rId13"/>
    <p:sldId id="289" r:id="rId14"/>
    <p:sldId id="287" r:id="rId15"/>
    <p:sldId id="294" r:id="rId16"/>
    <p:sldId id="297" r:id="rId17"/>
    <p:sldId id="292" r:id="rId18"/>
    <p:sldId id="296" r:id="rId19"/>
    <p:sldId id="298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13D57-AF22-4F8F-8C98-40B18C94A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94F028-030B-4F03-8E88-512AB22AE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A3F3D-E5E9-499A-AA15-BFD22E44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93C40-FE8F-47DB-B006-B6BD2918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CF53FD-ABE8-4996-9294-74F0E7F4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BEA9D-E3E3-43E3-83C3-A4FF850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33EC1A-E03B-498A-B123-C4661F98A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98C7C5-241F-43DE-A0A8-88654F2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1A9A6-A5F3-43A3-BEC5-E8A1DC54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0960BF-9DCE-4E19-AD53-F64330E1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39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424F9A-687A-4C06-96BA-91720E491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55FC53-3765-4036-B8DA-8FDD64D6A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16D6EA-356E-49FA-945B-8CFF111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EE5E9E-FABD-44A8-94DF-CE928ECC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671E8-C0D1-4F53-BBB8-92E87276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5B92A-F68C-4B11-8105-2D3D3AA3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6FF53-DDD7-47B5-A082-40038EAB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57835A-F98B-4E67-9F8A-8EB2AF5F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D2B0F-5EAD-40B9-AF38-C902DD7F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7D075A-C264-4B2A-AF07-E5FE5DE3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E07B0-435B-4F1E-80B8-6256A6AA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C9208-0FC6-4232-8EC3-04DA63E0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5B4C0E-D5CA-42B6-AB71-51E4DC6B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EFC1B-2055-4CCF-9229-0AE05E21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83948E-E4CD-437F-885B-DD6471EE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2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DA322-238C-4B2E-BC17-E6D160FC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BF008A-B8D4-4BD2-A2DF-9D86F95EB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98CF61-1B67-472E-BBAE-4129225C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420AE6-7DD8-469E-969C-BF7F73C3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B6E037-ED80-43AF-B65C-2D1ECCB5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DF9706-3CED-4261-B39A-9AFE6B9B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1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40C10-A106-438D-BA5B-DF6797EC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C1C8F-BB8B-40E5-A656-EA93523C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975F2C-99DF-42C8-9D84-FF482E43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024937-DF46-4E07-8791-079054DEF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1638CE-99E9-4B83-BF4B-5B730A11C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183827-8BA0-43B4-A63D-941C0579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63E7C5-A146-491E-A834-A0A72613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3ACA789-5DEE-46E6-8BFE-226AF1CD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2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5A67D-6F43-4AC3-871D-5BE818DB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0B1F46-D11B-47FB-82BB-52692695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778089-7B38-4FEC-B1EE-520CE988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E738F1-7C93-4024-B9B2-84E9DF8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0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6AA6EF-BB41-47E3-A774-9CDC298A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566973-872E-4109-A606-4FD46075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731F27-F7B2-48EB-98D3-A42DF576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53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02BA3-66FC-47C4-8497-393C59EE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CAC90-7133-4241-9639-6A6C6255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09656E-91FD-420E-BDB9-C390809A7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DD44C3-9510-4047-B81F-15A029AA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0ACB9A-1A3A-450C-AEC0-FE512B9D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0684E1-C6D2-4D85-850B-AC0110A4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C60EE-6EAE-4FE6-B4FE-C0FB39AA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B0F21B5-427E-4F81-9B75-99B272213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64A237-C896-4509-AED7-D9DCF99A9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003583-4466-4C81-A858-33356558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053029-A2F2-4183-AD29-F24EF90E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CF0881-36E4-4931-94E7-D2952BE8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89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AA9C9C-651F-4D05-A58F-FDDA4AEE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6BB656-0A3B-4BDC-9FE4-72FC288C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CBAF8-13C9-4E10-A0B8-C18B54233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56521-3920-455F-AA48-6963E7A7F2BA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3BA68F-C83D-44DB-87E5-F6F5AC3F1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08E757-A0D7-4D97-B7C6-9061F84B9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406-C96D-4EBA-8445-E7D0886D2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53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c01.safelinks.protection.outlook.com/?url=https%3A%2F%2Fwww.swissbit.com%2Fen%2Fproducts%2Fsecurity-technology%2Fsecurity-products%2Fsecure-boot%2F&amp;data=02%7C01%7Cfordhsieh%40tw.atpinc.com%7C0f4ced73a6c746a7105908d7fd54c233%7Cb8bb58357e804bcc9768df0f42f8880f%7C0%7C0%7C637256412791039164&amp;sdata=KUFsz2bwdcw8sM%2B2EuyRA%2B5%2BkXyiEUlbntFFnNDLsYY%3D&amp;reserved=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015F47-4EEE-4B1D-B648-932EB108E252}"/>
              </a:ext>
            </a:extLst>
          </p:cNvPr>
          <p:cNvSpPr/>
          <p:nvPr/>
        </p:nvSpPr>
        <p:spPr>
          <a:xfrm>
            <a:off x="355600" y="233681"/>
            <a:ext cx="116027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b="1" u="sng" dirty="0" err="1">
                <a:latin typeface="Calibri" panose="020F0502020204030204" pitchFamily="34" charset="0"/>
              </a:rPr>
              <a:t>SecurBoot</a:t>
            </a:r>
            <a:r>
              <a:rPr lang="en-US" altLang="zh-TW" sz="2000" b="1" u="sng" dirty="0">
                <a:latin typeface="Calibri" panose="020F0502020204030204" pitchFamily="34" charset="0"/>
              </a:rPr>
              <a:t>:  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dirty="0">
                <a:latin typeface="Calibri" panose="020F0502020204030204" pitchFamily="34" charset="0"/>
              </a:rPr>
              <a:t>Below is the link from </a:t>
            </a:r>
            <a:r>
              <a:rPr lang="en-US" altLang="zh-TW" sz="2000" dirty="0" err="1">
                <a:latin typeface="Calibri" panose="020F0502020204030204" pitchFamily="34" charset="0"/>
              </a:rPr>
              <a:t>Swissbit</a:t>
            </a:r>
            <a:r>
              <a:rPr lang="en-US" altLang="zh-TW" sz="2000" dirty="0">
                <a:latin typeface="Calibri" panose="020F0502020204030204" pitchFamily="34" charset="0"/>
              </a:rPr>
              <a:t>.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u="sng" dirty="0">
                <a:solidFill>
                  <a:srgbClr val="0000FF"/>
                </a:solidFill>
                <a:latin typeface="Calibri" panose="020F0502020204030204" pitchFamily="34" charset="0"/>
                <a:hlinkClick r:id="rId2"/>
              </a:rPr>
              <a:t>https://www.swissbit.com/en/products/security-technology/security-products/secure-boot/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dirty="0">
                <a:latin typeface="Calibri" panose="020F0502020204030204" pitchFamily="34" charset="0"/>
              </a:rPr>
              <a:t>1.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</a:rPr>
              <a:t>Could we know background or why “Raspberry Pi” need secure boot? 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dirty="0">
                <a:latin typeface="Calibri" panose="020F0502020204030204" pitchFamily="34" charset="0"/>
              </a:rPr>
              <a:t>2. </a:t>
            </a:r>
            <a:r>
              <a:rPr lang="en-US" altLang="zh-TW" sz="2000" dirty="0" err="1">
                <a:solidFill>
                  <a:srgbClr val="FF0000"/>
                </a:solidFill>
                <a:latin typeface="Calibri" panose="020F0502020204030204" pitchFamily="34" charset="0"/>
              </a:rPr>
              <a:t>Swissbit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</a:rPr>
              <a:t> mentioned they had many IP on security features, include this application.  Could we find method to avoid this?</a:t>
            </a:r>
            <a:r>
              <a:rPr lang="en-US" altLang="zh-TW" sz="2000" dirty="0">
                <a:latin typeface="Calibri" panose="020F0502020204030204" pitchFamily="34" charset="0"/>
              </a:rPr>
              <a:t> 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b="1" dirty="0">
                <a:latin typeface="Calibri" panose="020F0502020204030204" pitchFamily="34" charset="0"/>
              </a:rPr>
              <a:t> 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b="1" u="sng" dirty="0" err="1">
                <a:latin typeface="Calibri" panose="020F0502020204030204" pitchFamily="34" charset="0"/>
              </a:rPr>
              <a:t>SecureOS</a:t>
            </a:r>
            <a:r>
              <a:rPr lang="en-US" altLang="zh-TW" sz="2000" dirty="0">
                <a:latin typeface="Calibri" panose="020F0502020204030204" pitchFamily="34" charset="0"/>
              </a:rPr>
              <a:t> (may this similar as </a:t>
            </a:r>
            <a:r>
              <a:rPr lang="en-US" altLang="zh-TW" sz="2000" dirty="0" err="1">
                <a:latin typeface="Calibri" panose="020F0502020204030204" pitchFamily="34" charset="0"/>
              </a:rPr>
              <a:t>SecurBoot</a:t>
            </a:r>
            <a:r>
              <a:rPr lang="en-US" altLang="zh-TW" sz="2000" dirty="0">
                <a:latin typeface="Calibri" panose="020F0502020204030204" pitchFamily="34" charset="0"/>
              </a:rPr>
              <a:t>?)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dirty="0">
                <a:latin typeface="Calibri" panose="020F0502020204030204" pitchFamily="34" charset="0"/>
              </a:rPr>
              <a:t> 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b="1" u="sng" dirty="0">
                <a:latin typeface="Calibri" panose="020F0502020204030204" pitchFamily="34" charset="0"/>
              </a:rPr>
              <a:t>Unique ID</a:t>
            </a:r>
            <a:r>
              <a:rPr lang="en-US" altLang="zh-TW" sz="2000" dirty="0">
                <a:latin typeface="Calibri" panose="020F0502020204030204" pitchFamily="34" charset="0"/>
              </a:rPr>
              <a:t> (Each </a:t>
            </a:r>
            <a:r>
              <a:rPr lang="en-US" altLang="zh-TW" sz="2000" dirty="0" err="1">
                <a:latin typeface="Calibri" panose="020F0502020204030204" pitchFamily="34" charset="0"/>
              </a:rPr>
              <a:t>uSD</a:t>
            </a:r>
            <a:r>
              <a:rPr lang="en-US" altLang="zh-TW" sz="2000" dirty="0">
                <a:latin typeface="Calibri" panose="020F0502020204030204" pitchFamily="34" charset="0"/>
              </a:rPr>
              <a:t> is traceable)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b="1" u="sng" dirty="0" err="1">
                <a:latin typeface="Calibri" panose="020F0502020204030204" pitchFamily="34" charset="0"/>
              </a:rPr>
              <a:t>SecureEncrypt</a:t>
            </a:r>
            <a:r>
              <a:rPr lang="en-US" altLang="zh-TW" sz="2000" b="1" u="sng" dirty="0">
                <a:latin typeface="Calibri" panose="020F0502020204030204" pitchFamily="34" charset="0"/>
              </a:rPr>
              <a:t> + </a:t>
            </a:r>
            <a:r>
              <a:rPr lang="en-US" altLang="zh-TW" sz="2000" b="1" u="sng" dirty="0" err="1">
                <a:latin typeface="Calibri" panose="020F0502020204030204" pitchFamily="34" charset="0"/>
              </a:rPr>
              <a:t>SecurAccess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dirty="0">
                <a:latin typeface="Calibri" panose="020F0502020204030204" pitchFamily="34" charset="0"/>
              </a:rPr>
              <a:t>1. Can partition drive with encryption; 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dirty="0">
                <a:latin typeface="Calibri" panose="020F0502020204030204" pitchFamily="34" charset="0"/>
              </a:rPr>
              <a:t>2. Log-in/Log-out Secure Partitions; 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dirty="0">
                <a:latin typeface="Calibri" panose="020F0502020204030204" pitchFamily="34" charset="0"/>
              </a:rPr>
              <a:t>3. Can setup Privilege by different level, who can access, who can read only</a:t>
            </a:r>
            <a:endParaRPr lang="zh-TW" altLang="zh-TW" sz="2000" dirty="0"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b="1" u="sng" dirty="0">
                <a:latin typeface="Calibri" panose="020F0502020204030204" pitchFamily="34" charset="0"/>
              </a:rPr>
              <a:t>WORM</a:t>
            </a:r>
            <a:r>
              <a:rPr lang="en-US" altLang="zh-TW" sz="2000" dirty="0">
                <a:latin typeface="Calibri" panose="020F0502020204030204" pitchFamily="34" charset="0"/>
              </a:rPr>
              <a:t> (Write one time, Read many)</a:t>
            </a:r>
            <a:endParaRPr lang="zh-TW" altLang="zh-TW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8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9C0BCFC-F54D-4F1E-9318-88DF3A57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26159"/>
            <a:ext cx="6048375" cy="62960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9BC879-D082-4F87-9D35-9F03BCFE5FD5}"/>
              </a:ext>
            </a:extLst>
          </p:cNvPr>
          <p:cNvSpPr txBox="1"/>
          <p:nvPr/>
        </p:nvSpPr>
        <p:spPr>
          <a:xfrm>
            <a:off x="5974080" y="421005"/>
            <a:ext cx="5898410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Unique ID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 command number – 56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argument – CS=128, CC=5, R/W=0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–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:   10 Bytes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char   PWD            :   10 Byes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Returns – One 512 byte sector included unique ID 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Status CMD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取得該使用者是否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64195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FD383C-4D84-4314-884F-048E2885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39065"/>
            <a:ext cx="61912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350493A-98FD-4258-980A-B4FC0EB5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2" y="161925"/>
            <a:ext cx="6315075" cy="65341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876F2CC-3097-4923-9EE9-E662A75F7F21}"/>
              </a:ext>
            </a:extLst>
          </p:cNvPr>
          <p:cNvSpPr txBox="1"/>
          <p:nvPr/>
        </p:nvSpPr>
        <p:spPr>
          <a:xfrm>
            <a:off x="6469697" y="280114"/>
            <a:ext cx="5491888" cy="3908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Secure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Encrypt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 command number – 56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argument – CS=128, CC=6, R/W=0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–  char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PtnID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 1 Byte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// char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RootID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??     :   10 Bytes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char   PWD                  :   10 Byes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Returns – n/a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Status CMD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取得該使用者是否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有設定成功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是否可以支援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CMD56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推產品確定客戶是否了解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A01C0F-F971-4C58-BC36-D051B05D4132}"/>
              </a:ext>
            </a:extLst>
          </p:cNvPr>
          <p:cNvSpPr txBox="1"/>
          <p:nvPr/>
        </p:nvSpPr>
        <p:spPr>
          <a:xfrm>
            <a:off x="5897366" y="5948737"/>
            <a:ext cx="516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AES </a:t>
            </a:r>
            <a:r>
              <a:rPr lang="zh-TW" altLang="en-US" dirty="0"/>
              <a:t>加解密會因為 </a:t>
            </a:r>
            <a:r>
              <a:rPr lang="en-US" altLang="zh-TW" dirty="0"/>
              <a:t>Block</a:t>
            </a:r>
            <a:r>
              <a:rPr lang="zh-TW" altLang="en-US" dirty="0"/>
              <a:t> </a:t>
            </a:r>
            <a:r>
              <a:rPr lang="en-US" altLang="zh-TW" dirty="0"/>
              <a:t>swap</a:t>
            </a:r>
            <a:r>
              <a:rPr lang="zh-TW" altLang="en-US" dirty="0"/>
              <a:t> 會去自動加解密</a:t>
            </a:r>
            <a:r>
              <a:rPr lang="en-US" altLang="zh-TW"/>
              <a:t>????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14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1AD7266-3EEB-48D3-A4E0-8EB3118C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47637"/>
            <a:ext cx="64008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8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2101C41-B5E5-4E33-A595-DCC0C45B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2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1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97AB828-9355-4054-B423-1BC53950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204787"/>
            <a:ext cx="61722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9680A29-8D50-438C-B72D-85823A93886E}"/>
              </a:ext>
            </a:extLst>
          </p:cNvPr>
          <p:cNvSpPr txBox="1"/>
          <p:nvPr/>
        </p:nvSpPr>
        <p:spPr>
          <a:xfrm>
            <a:off x="4370848" y="2659559"/>
            <a:ext cx="34503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/>
              <a:t>WORM</a:t>
            </a:r>
            <a:r>
              <a:rPr lang="zh-TW" altLang="en-US" sz="4400" dirty="0"/>
              <a:t> </a:t>
            </a:r>
            <a:r>
              <a:rPr lang="en-US" altLang="zh-TW" sz="4400" dirty="0"/>
              <a:t>DEMO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7314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D1E223-0521-4939-AC79-90A3830B6F61}"/>
              </a:ext>
            </a:extLst>
          </p:cNvPr>
          <p:cNvSpPr txBox="1"/>
          <p:nvPr/>
        </p:nvSpPr>
        <p:spPr>
          <a:xfrm>
            <a:off x="4519285" y="2782669"/>
            <a:ext cx="31534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Next:</a:t>
            </a:r>
          </a:p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946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2F7B01-22CD-480C-A98C-9AE21EAC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293687"/>
            <a:ext cx="110109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409C2C5-84D0-4AC9-8789-49B2A956A247}"/>
              </a:ext>
            </a:extLst>
          </p:cNvPr>
          <p:cNvSpPr txBox="1"/>
          <p:nvPr/>
        </p:nvSpPr>
        <p:spPr>
          <a:xfrm>
            <a:off x="2208269" y="762000"/>
            <a:ext cx="80532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如果輸入過程中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被拔起來，是否會有錯誤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MBR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亂碼需解決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輸入的帳號密碼跟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Partition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須用簡單加密傳到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要放在哪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Management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Storge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Hsfmt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開卡，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VC)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程式碼修改，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MinGW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編譯環境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</a:p>
        </p:txBody>
      </p:sp>
    </p:spTree>
    <p:extLst>
      <p:ext uri="{BB962C8B-B14F-4D97-AF65-F5344CB8AC3E}">
        <p14:creationId xmlns:p14="http://schemas.microsoft.com/office/powerpoint/2010/main" val="7912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087663-2C68-43D4-8131-135C3B4B67AA}"/>
              </a:ext>
            </a:extLst>
          </p:cNvPr>
          <p:cNvSpPr/>
          <p:nvPr/>
        </p:nvSpPr>
        <p:spPr>
          <a:xfrm>
            <a:off x="3397601" y="1049774"/>
            <a:ext cx="5396798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Secure User Configuration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Partiton Secure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Secure boot/</a:t>
            </a:r>
            <a:r>
              <a:rPr lang="en-US" altLang="zh-TW" sz="3200" dirty="0" err="1"/>
              <a:t>os</a:t>
            </a:r>
            <a:r>
              <a:rPr lang="en-US" altLang="zh-TW" sz="3200" dirty="0"/>
              <a:t>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Secure boot/</a:t>
            </a:r>
            <a:r>
              <a:rPr lang="en-US" altLang="zh-TW" sz="3200" dirty="0" err="1"/>
              <a:t>os</a:t>
            </a:r>
            <a:r>
              <a:rPr lang="en-US" altLang="zh-TW" sz="3200" dirty="0"/>
              <a:t> unlock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Unique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SecureEncrypt</a:t>
            </a:r>
            <a:r>
              <a:rPr lang="en-US" altLang="zh-TW" sz="3200" dirty="0"/>
              <a:t>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SecureEncrypt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SecurAccess</a:t>
            </a:r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WORM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Secure Erase (?)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006467-1AF2-44EA-A607-002EC9AB9779}"/>
              </a:ext>
            </a:extLst>
          </p:cNvPr>
          <p:cNvSpPr txBox="1"/>
          <p:nvPr/>
        </p:nvSpPr>
        <p:spPr>
          <a:xfrm>
            <a:off x="4154956" y="271820"/>
            <a:ext cx="38820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zh-TW" sz="3600" b="1" dirty="0"/>
              <a:t>Flow Chart Content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1367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5A89D2-DDDF-4F64-BFF3-6FBCA6D63550}"/>
              </a:ext>
            </a:extLst>
          </p:cNvPr>
          <p:cNvSpPr txBox="1"/>
          <p:nvPr/>
        </p:nvSpPr>
        <p:spPr>
          <a:xfrm>
            <a:off x="3131086" y="1516410"/>
            <a:ext cx="59298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management area </a:t>
            </a:r>
          </a:p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初步規劃兩種資料結構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Consolas" panose="020B0609020204030204" pitchFamily="49" charset="0"/>
              </a:rPr>
              <a:t>Partition Secure struct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Consolas" panose="020B0609020204030204" pitchFamily="49" charset="0"/>
              </a:rPr>
              <a:t>User Information struct</a:t>
            </a:r>
          </a:p>
        </p:txBody>
      </p:sp>
    </p:spTree>
    <p:extLst>
      <p:ext uri="{BB962C8B-B14F-4D97-AF65-F5344CB8AC3E}">
        <p14:creationId xmlns:p14="http://schemas.microsoft.com/office/powerpoint/2010/main" val="252586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C71019-B374-4CCF-A09C-665435CBB62E}"/>
              </a:ext>
            </a:extLst>
          </p:cNvPr>
          <p:cNvSpPr/>
          <p:nvPr/>
        </p:nvSpPr>
        <p:spPr>
          <a:xfrm>
            <a:off x="152400" y="670376"/>
            <a:ext cx="1192784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typedef struct </a:t>
            </a:r>
            <a:r>
              <a:rPr lang="en-US" altLang="zh-TW" dirty="0" err="1">
                <a:latin typeface="Consolas" panose="020B0609020204030204" pitchFamily="49" charset="0"/>
              </a:rPr>
              <a:t>PartitionSecureInfo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char         </a:t>
            </a:r>
            <a:r>
              <a:rPr lang="en-US" altLang="zh-TW" dirty="0" err="1">
                <a:latin typeface="Consolas" panose="020B0609020204030204" pitchFamily="49" charset="0"/>
              </a:rPr>
              <a:t>PtnEnable</a:t>
            </a:r>
            <a:r>
              <a:rPr lang="en-US" altLang="zh-TW" dirty="0">
                <a:latin typeface="Consolas" panose="020B0609020204030204" pitchFamily="49" charset="0"/>
              </a:rPr>
              <a:t>;           //   1 byte  : Partition Enable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char         </a:t>
            </a:r>
            <a:r>
              <a:rPr lang="en-US" altLang="zh-TW" dirty="0" err="1">
                <a:latin typeface="Consolas" panose="020B0609020204030204" pitchFamily="49" charset="0"/>
              </a:rPr>
              <a:t>Ptn_SecureMode</a:t>
            </a:r>
            <a:r>
              <a:rPr lang="en-US" altLang="zh-TW" dirty="0">
                <a:latin typeface="Consolas" panose="020B0609020204030204" pitchFamily="49" charset="0"/>
              </a:rPr>
              <a:t>;      //   1 byte  : Secure mode of Partition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(Normal,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                                                    Read only, Protect)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char         </a:t>
            </a:r>
            <a:r>
              <a:rPr lang="en-US" altLang="zh-TW" dirty="0" err="1">
                <a:latin typeface="Consolas" panose="020B0609020204030204" pitchFamily="49" charset="0"/>
              </a:rPr>
              <a:t>IsLogIn</a:t>
            </a:r>
            <a:r>
              <a:rPr lang="en-US" altLang="zh-TW" dirty="0">
                <a:latin typeface="Consolas" panose="020B0609020204030204" pitchFamily="49" charset="0"/>
              </a:rPr>
              <a:t>;             //   1 byte  : Is User Log In (TRUE/FALSE)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char         </a:t>
            </a:r>
            <a:r>
              <a:rPr lang="en-US" altLang="zh-TW" dirty="0" err="1">
                <a:latin typeface="Consolas" panose="020B0609020204030204" pitchFamily="49" charset="0"/>
              </a:rPr>
              <a:t>Ptn_UserLogInMode</a:t>
            </a:r>
            <a:r>
              <a:rPr lang="en-US" altLang="zh-TW" dirty="0">
                <a:latin typeface="Consolas" panose="020B0609020204030204" pitchFamily="49" charset="0"/>
              </a:rPr>
              <a:t>;   //   1 byte  : Secure mode of Current User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unsigned int </a:t>
            </a:r>
            <a:r>
              <a:rPr lang="en-US" altLang="zh-TW" dirty="0" err="1">
                <a:latin typeface="Consolas" panose="020B0609020204030204" pitchFamily="49" charset="0"/>
              </a:rPr>
              <a:t>Ptn_StartSector</a:t>
            </a:r>
            <a:r>
              <a:rPr lang="en-US" altLang="zh-TW" dirty="0">
                <a:latin typeface="Consolas" panose="020B0609020204030204" pitchFamily="49" charset="0"/>
              </a:rPr>
              <a:t>;     //   4 bytes : Start of the sector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unsigned int </a:t>
            </a:r>
            <a:r>
              <a:rPr lang="en-US" altLang="zh-TW" dirty="0" err="1">
                <a:latin typeface="Consolas" panose="020B0609020204030204" pitchFamily="49" charset="0"/>
              </a:rPr>
              <a:t>Ptn_EndSector</a:t>
            </a:r>
            <a:r>
              <a:rPr lang="en-US" altLang="zh-TW" dirty="0">
                <a:latin typeface="Consolas" panose="020B0609020204030204" pitchFamily="49" charset="0"/>
              </a:rPr>
              <a:t>;       //   4 bytes : End of the sector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 </a:t>
            </a:r>
            <a:r>
              <a:rPr lang="en-US" altLang="zh-TW" dirty="0" err="1">
                <a:latin typeface="Consolas" panose="020B0609020204030204" pitchFamily="49" charset="0"/>
              </a:rPr>
              <a:t>PtnSecInfoTab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9B637E-C11A-4595-967D-68ED559BD340}"/>
              </a:ext>
            </a:extLst>
          </p:cNvPr>
          <p:cNvSpPr/>
          <p:nvPr/>
        </p:nvSpPr>
        <p:spPr>
          <a:xfrm>
            <a:off x="152400" y="4376559"/>
            <a:ext cx="1192784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typedef struct </a:t>
            </a:r>
            <a:r>
              <a:rPr lang="en-US" altLang="zh-TW" dirty="0" err="1">
                <a:latin typeface="Consolas" panose="020B0609020204030204" pitchFamily="49" charset="0"/>
              </a:rPr>
              <a:t>UserInfo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unsigned short </a:t>
            </a:r>
            <a:r>
              <a:rPr lang="en-US" altLang="zh-TW" dirty="0" err="1">
                <a:latin typeface="Consolas" panose="020B0609020204030204" pitchFamily="49" charset="0"/>
              </a:rPr>
              <a:t>InternalID</a:t>
            </a:r>
            <a:r>
              <a:rPr lang="en-US" altLang="zh-TW" dirty="0">
                <a:latin typeface="Consolas" panose="020B0609020204030204" pitchFamily="49" charset="0"/>
              </a:rPr>
              <a:t>;        //   2 bytes : internal used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char           </a:t>
            </a:r>
            <a:r>
              <a:rPr lang="en-US" altLang="zh-TW" dirty="0" err="1">
                <a:latin typeface="Consolas" panose="020B0609020204030204" pitchFamily="49" charset="0"/>
              </a:rPr>
              <a:t>UserID</a:t>
            </a:r>
            <a:r>
              <a:rPr lang="en-US" altLang="zh-TW" dirty="0">
                <a:latin typeface="Consolas" panose="020B0609020204030204" pitchFamily="49" charset="0"/>
              </a:rPr>
              <a:t>[10];        //  10 bytes : User ID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char           PWD[10];           //  10 bytes : Password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char           Authority[4];      //   4 bytes : HIGH(Read/Write), MID(Read only), 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                                      //             LOW(Protect) of each partition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} </a:t>
            </a:r>
            <a:r>
              <a:rPr lang="en-US" altLang="zh-TW" dirty="0" err="1">
                <a:latin typeface="Consolas" panose="020B0609020204030204" pitchFamily="49" charset="0"/>
              </a:rPr>
              <a:t>UserInfoTable</a:t>
            </a:r>
            <a:r>
              <a:rPr lang="en-US" altLang="zh-TW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B9CAB7-D07C-478A-A8A0-DACDC19B8262}"/>
              </a:ext>
            </a:extLst>
          </p:cNvPr>
          <p:cNvSpPr/>
          <p:nvPr/>
        </p:nvSpPr>
        <p:spPr>
          <a:xfrm>
            <a:off x="2165559" y="0"/>
            <a:ext cx="7901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Partition Secure struct(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建構中</a:t>
            </a:r>
            <a:r>
              <a:rPr lang="en-US" altLang="zh-TW" sz="36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303F72-D1C4-46DC-B210-74DF41353286}"/>
              </a:ext>
            </a:extLst>
          </p:cNvPr>
          <p:cNvSpPr/>
          <p:nvPr/>
        </p:nvSpPr>
        <p:spPr>
          <a:xfrm>
            <a:off x="2145239" y="3811508"/>
            <a:ext cx="7901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onsolas" panose="020B0609020204030204" pitchFamily="49" charset="0"/>
              </a:rPr>
              <a:t>User Information struct(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建構中</a:t>
            </a:r>
            <a:r>
              <a:rPr lang="en-US" altLang="zh-TW" sz="36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05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13BF0-675B-4789-AA8F-551007F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administrator</a:t>
            </a:r>
            <a:r>
              <a:rPr lang="zh-TW" altLang="en-US" dirty="0"/>
              <a:t>登入設定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D10A2B-D6F7-4D13-BC3B-C8CB0AF1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06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5683548-89B5-41F7-ADDB-A322DE805DE3}"/>
              </a:ext>
            </a:extLst>
          </p:cNvPr>
          <p:cNvSpPr txBox="1"/>
          <p:nvPr/>
        </p:nvSpPr>
        <p:spPr>
          <a:xfrm>
            <a:off x="6224360" y="184458"/>
            <a:ext cx="5491888" cy="3631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使用者帳號密碼設定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 command number – 56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argument – CS=128, CC=1, R/W=0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– char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UserID</a:t>
            </a:r>
            <a:r>
              <a:rPr lang="en-US" altLang="zh-TW" dirty="0"/>
              <a:t>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Bytes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 PWD          : 10 Bytes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char </a:t>
            </a:r>
            <a:r>
              <a:rPr lang="en-US" altLang="zh-TW" dirty="0"/>
              <a:t>Authority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:   4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Returns – n/a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Status CMD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取得該使用者是否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有設定成功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全限設定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Normal, read only ,  Protect(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4AE7E0-5184-4643-9574-70A6DE88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9" y="19457"/>
            <a:ext cx="6104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989222E-2A3F-458E-AD55-E2F37082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58"/>
            <a:ext cx="6800850" cy="62103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C6776EE-9FF2-4517-BC43-9081B894E9CC}"/>
              </a:ext>
            </a:extLst>
          </p:cNvPr>
          <p:cNvSpPr txBox="1"/>
          <p:nvPr/>
        </p:nvSpPr>
        <p:spPr>
          <a:xfrm>
            <a:off x="6559963" y="275898"/>
            <a:ext cx="5571077" cy="3631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Secure Partition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 command number – 56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argument – CS=128, CC=2, R/W=0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–  char           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PtnEnable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 1 Byte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char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Ptn_SecureMode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:   1 Bytes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unsinged int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Ptn_StartSector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:   4 Byes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unsigned int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Ptn_EndSector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:    4 Byes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Returns – n/a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Status CMD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取得該使用者是否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有設定成功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全限設定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Normal, read only ,  Protect(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4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48F85A4-90CE-4D8D-BA61-7050462E2E4D}"/>
              </a:ext>
            </a:extLst>
          </p:cNvPr>
          <p:cNvSpPr txBox="1"/>
          <p:nvPr/>
        </p:nvSpPr>
        <p:spPr>
          <a:xfrm>
            <a:off x="6224360" y="184458"/>
            <a:ext cx="5491888" cy="335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Secure boot/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lock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 command number – 56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argument – CS=128, CC=3, R/W=0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–  char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PtnID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 1 Byte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char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PtnAuthority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:  1 Byte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char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:   10 Bytes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char   PWD                  :   10 Byes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Returns – n/a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Status CMD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取得該使用者是否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有設定成功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33522F-7ADB-42CF-8951-902CB647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1" y="0"/>
            <a:ext cx="6022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14CF484-6C33-4295-8235-24255BDBD4B5}"/>
              </a:ext>
            </a:extLst>
          </p:cNvPr>
          <p:cNvSpPr txBox="1"/>
          <p:nvPr/>
        </p:nvSpPr>
        <p:spPr>
          <a:xfrm>
            <a:off x="6224360" y="184458"/>
            <a:ext cx="5841086" cy="33547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Secure boot/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unlock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 command number – 56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argument – CS=128, CC=4, R/W=0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–  char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PtnID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 1 Byte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char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PtnAuthority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:  1 Byte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char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UserID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:   10 Bytes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char   PWD                  :   10 Byes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Returns – n/a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Status CMD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取得該使用者是否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有設定成功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84C2C2B-4014-41E0-9AB7-17A15D70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4" y="19050"/>
            <a:ext cx="57531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336</Words>
  <Application>Microsoft Office PowerPoint</Application>
  <PresentationFormat>寬螢幕</PresentationFormat>
  <Paragraphs>118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新增administrator登入設定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Ford Hsieh(謝政村_ATP)</dc:creator>
  <cp:lastModifiedBy>Ford Hsieh(謝政村_ATP)</cp:lastModifiedBy>
  <cp:revision>50</cp:revision>
  <dcterms:created xsi:type="dcterms:W3CDTF">2020-06-01T07:12:19Z</dcterms:created>
  <dcterms:modified xsi:type="dcterms:W3CDTF">2020-06-12T09:34:45Z</dcterms:modified>
</cp:coreProperties>
</file>