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31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28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0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0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4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7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42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4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50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AE76-E763-40DE-BCF7-94EC9A63F1A5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787F-CBC7-44F4-9B94-DD84C2019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26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 smtClean="0">
                <a:effectLst/>
                <a:ea typeface="金梅新毛隸國際碼"/>
                <a:cs typeface="金梅新毛隸國際碼"/>
              </a:rPr>
              <a:t>音樂史四大時期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spcAft>
                <a:spcPts val="0"/>
              </a:spcAft>
              <a:buNone/>
              <a:tabLst>
                <a:tab pos="304800" algn="l"/>
              </a:tabLst>
            </a:pPr>
            <a:r>
              <a:rPr lang="zh-TW" altLang="en-US" sz="36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一、 </a:t>
            </a:r>
            <a:r>
              <a:rPr lang="zh-TW" altLang="zh-TW" sz="36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巴洛克時期</a:t>
            </a:r>
            <a:r>
              <a:rPr lang="zh-TW" altLang="zh-TW" sz="3600" b="1" kern="100" dirty="0">
                <a:latin typeface="Times New Roman" panose="02020603050405020304" pitchFamily="18" charset="0"/>
                <a:cs typeface="金梅新毛隸國際碼"/>
              </a:rPr>
              <a:t> </a:t>
            </a:r>
            <a:r>
              <a:rPr lang="en-US" altLang="zh-TW" sz="3600" kern="100" dirty="0">
                <a:latin typeface="Times New Roman" panose="02020603050405020304" pitchFamily="18" charset="0"/>
                <a:cs typeface="金梅新毛隸國際碼"/>
              </a:rPr>
              <a:t>(Baroque</a:t>
            </a:r>
            <a:r>
              <a:rPr lang="zh-TW" altLang="zh-TW" sz="3600" kern="100" dirty="0">
                <a:latin typeface="Times New Roman" panose="02020603050405020304" pitchFamily="18" charset="0"/>
                <a:cs typeface="金梅新毛隸國際碼"/>
              </a:rPr>
              <a:t>西元</a:t>
            </a:r>
            <a:r>
              <a:rPr lang="en-US" altLang="zh-TW" sz="3600" kern="100" dirty="0">
                <a:latin typeface="Times New Roman" panose="02020603050405020304" pitchFamily="18" charset="0"/>
                <a:cs typeface="金梅新毛隸國際碼"/>
              </a:rPr>
              <a:t> 1600~1750</a:t>
            </a:r>
            <a:r>
              <a:rPr lang="zh-TW" altLang="zh-TW" sz="3600" kern="100" dirty="0">
                <a:latin typeface="Times New Roman" panose="02020603050405020304" pitchFamily="18" charset="0"/>
                <a:cs typeface="金梅新毛隸國際碼"/>
              </a:rPr>
              <a:t>年</a:t>
            </a:r>
            <a:r>
              <a:rPr lang="en-US" altLang="zh-TW" sz="3600" kern="100" dirty="0">
                <a:latin typeface="Times New Roman" panose="02020603050405020304" pitchFamily="18" charset="0"/>
                <a:cs typeface="金梅新毛隸國際碼"/>
              </a:rPr>
              <a:t>)</a:t>
            </a:r>
            <a:endParaRPr lang="zh-TW" altLang="zh-TW" sz="2400" kern="100" dirty="0">
              <a:latin typeface="Times New Roman" panose="02020603050405020304" pitchFamily="18" charset="0"/>
              <a:cs typeface="金梅新毛隸國際碼"/>
            </a:endParaRPr>
          </a:p>
          <a:p>
            <a:pPr marL="30480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TW" altLang="zh-TW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巴洛克的鍵盤樂器以大鍵琴為主，複音音樂與對位結構是主要型態，講求裝飾奏與即興演奏的技巧。這時期位大鍵琴及古鋼琴等鍵盤樂器譜寫的音樂，大多是以組曲的形式出現，包含一些個別的舞曲，速度和拍子各有變化，但調性始終是統一的。其他鍵盤音樂形式尚有：主題與變奏、帕薩卡牙舞曲、夏康舞曲、創意曲、賦格曲、前奏曲、聖詠前奏曲、主題模仿曲、幻想曲、觸技曲及協奏曲。</a:t>
            </a:r>
            <a:endParaRPr lang="zh-TW" altLang="zh-TW" sz="2400" kern="100" dirty="0">
              <a:latin typeface="Times New Roman" panose="02020603050405020304" pitchFamily="18" charset="0"/>
              <a:cs typeface="金梅新毛隸國際碼"/>
            </a:endParaRPr>
          </a:p>
        </p:txBody>
      </p:sp>
    </p:spTree>
    <p:extLst>
      <p:ext uri="{BB962C8B-B14F-4D97-AF65-F5344CB8AC3E}">
        <p14:creationId xmlns:p14="http://schemas.microsoft.com/office/powerpoint/2010/main" val="29591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944" y="257579"/>
            <a:ext cx="11140225" cy="2292438"/>
          </a:xfrm>
        </p:spPr>
        <p:txBody>
          <a:bodyPr>
            <a:normAutofit fontScale="90000"/>
          </a:bodyPr>
          <a:lstStyle/>
          <a:p>
            <a:pPr marL="342900" lvl="0" indent="-342900">
              <a:spcAft>
                <a:spcPts val="0"/>
              </a:spcAft>
              <a:tabLst>
                <a:tab pos="571500" algn="l"/>
              </a:tabLst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＊	巴洛克時期的音樂特色：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複音音樂，同時出現一個以上的聲部。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採用大調和小調的調式，而不用老式的教會調式。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因為大鍵琴和管風琴都無法彈出漸強和漸弱，所以力度是階梯式的。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由於鍵盤樂器的影響，節奏更活潑。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普遍使用裝飾音來裝飾旋律，表現出裝飾的藝術。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3944" y="2691684"/>
            <a:ext cx="11243256" cy="3889420"/>
          </a:xfrm>
        </p:spPr>
        <p:txBody>
          <a:bodyPr>
            <a:normAutofit fontScale="47500" lnSpcReduction="20000"/>
          </a:bodyPr>
          <a:lstStyle/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＊"/>
              <a:tabLst>
                <a:tab pos="571500" algn="l"/>
              </a:tabLst>
            </a:pPr>
            <a:r>
              <a:rPr lang="zh-TW" altLang="zh-TW" sz="5400" b="1" kern="100" dirty="0" smtClean="0">
                <a:effectLst/>
                <a:latin typeface="Times New Roman" panose="02020603050405020304" pitchFamily="18" charset="0"/>
                <a:ea typeface="文鼎古印體"/>
                <a:cs typeface="Times New Roman" panose="02020603050405020304" pitchFamily="18" charset="0"/>
              </a:rPr>
              <a:t>著名音樂家：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盧</a:t>
            </a:r>
            <a:r>
              <a:rPr lang="en-US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Jean </a:t>
            </a:r>
            <a:r>
              <a:rPr lang="en-US" altLang="zh-TW" sz="4000" kern="100" dirty="0" err="1">
                <a:latin typeface="新細明體" panose="02020500000000000000" pitchFamily="18" charset="-120"/>
                <a:cs typeface="Times New Roman" panose="02020603050405020304" pitchFamily="18" charset="0"/>
              </a:rPr>
              <a:t>Baptise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Lully (</a:t>
            </a:r>
            <a:r>
              <a:rPr lang="zh-TW" altLang="zh-TW" sz="40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法國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1632~1687)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浦塞爾 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Henry Purcell (</a:t>
            </a:r>
            <a:r>
              <a:rPr lang="zh-TW" altLang="zh-TW" sz="40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英國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1659~1695)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庫普蘭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Francois Couperin (</a:t>
            </a:r>
            <a:r>
              <a:rPr lang="zh-TW" altLang="zh-TW" sz="40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法國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1668~1733)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韋發第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Antonio Vivaldi (</a:t>
            </a:r>
            <a:r>
              <a:rPr lang="zh-TW" altLang="zh-TW" sz="40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義大利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1678~1741)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拉</a:t>
            </a:r>
            <a:r>
              <a:rPr lang="en-US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摩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Jean Philippe Rameau (</a:t>
            </a:r>
            <a:r>
              <a:rPr lang="zh-TW" altLang="zh-TW" sz="40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法國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1683~1764)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巴</a:t>
            </a:r>
            <a:r>
              <a:rPr lang="en-US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赫 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Johann Sebastian Bach (</a:t>
            </a:r>
            <a:r>
              <a:rPr lang="zh-TW" altLang="zh-TW" sz="40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德國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1685~1750)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史卡拉第</a:t>
            </a:r>
            <a:r>
              <a:rPr lang="pt-BR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Domenico Scarlatti (</a:t>
            </a:r>
            <a:r>
              <a:rPr lang="x-none" altLang="zh-TW" sz="4000" b="1" i="1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義大利</a:t>
            </a:r>
            <a:r>
              <a:rPr lang="x-none" altLang="zh-TW" sz="4000" i="1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pt-BR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1685~1757)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韓德爾 </a:t>
            </a:r>
            <a:r>
              <a:rPr lang="en-US" altLang="zh-TW" sz="4000" kern="100" dirty="0" err="1">
                <a:latin typeface="新細明體" panose="02020500000000000000" pitchFamily="18" charset="-120"/>
                <a:cs typeface="Times New Roman" panose="02020603050405020304" pitchFamily="18" charset="0"/>
              </a:rPr>
              <a:t>Georage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4000" kern="100" dirty="0" err="1">
                <a:latin typeface="新細明體" panose="02020500000000000000" pitchFamily="18" charset="-120"/>
                <a:cs typeface="Times New Roman" panose="02020603050405020304" pitchFamily="18" charset="0"/>
              </a:rPr>
              <a:t>Friberic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Handel (</a:t>
            </a:r>
            <a:r>
              <a:rPr lang="zh-TW" altLang="zh-TW" sz="40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德國</a:t>
            </a:r>
            <a:r>
              <a:rPr lang="en-US" altLang="zh-TW" sz="40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1685~1759)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金梅新毛隸國際碼"/>
              <a:buChar char="※"/>
              <a:tabLst>
                <a:tab pos="533400" algn="l"/>
              </a:tabLst>
            </a:pPr>
            <a:r>
              <a:rPr lang="zh-TW" altLang="zh-TW" sz="4000" b="1" kern="100" dirty="0" smtClean="0">
                <a:effectLst/>
                <a:latin typeface="Times New Roman" panose="02020603050405020304" pitchFamily="18" charset="0"/>
                <a:ea typeface="金梅新毛隸國際碼"/>
                <a:cs typeface="Times New Roman" panose="02020603050405020304" pitchFamily="18" charset="0"/>
              </a:rPr>
              <a:t>集大成者是巴赫，他的賦格曲集是複音音樂的大成，也是複音音樂最後一位作曲家。這些作曲家的鍵盤曲到現在還時常以鋼琴在音樂會中彈奏。</a:t>
            </a: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9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 smtClean="0">
                <a:effectLst/>
                <a:ea typeface="金梅新毛隸國際碼"/>
                <a:cs typeface="金梅新毛隸國際碼"/>
              </a:rPr>
              <a:t>音樂史四大時期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6975" y="1596978"/>
            <a:ext cx="10805374" cy="489397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Aft>
                <a:spcPts val="0"/>
              </a:spcAft>
              <a:buNone/>
              <a:tabLst>
                <a:tab pos="304800" algn="l"/>
              </a:tabLst>
            </a:pPr>
            <a:r>
              <a:rPr lang="zh-TW" altLang="en-US" sz="44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二、 </a:t>
            </a:r>
            <a:r>
              <a:rPr lang="zh-TW" altLang="zh-TW" sz="44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古典時期</a:t>
            </a:r>
            <a:r>
              <a:rPr lang="zh-TW" altLang="zh-TW" sz="4400" b="1" kern="100" dirty="0">
                <a:latin typeface="Times New Roman" panose="02020603050405020304" pitchFamily="18" charset="0"/>
                <a:cs typeface="金梅新毛隸國際碼"/>
              </a:rPr>
              <a:t> </a:t>
            </a:r>
            <a:r>
              <a:rPr lang="en-US" altLang="zh-TW" sz="4400" kern="100" dirty="0">
                <a:latin typeface="Times New Roman" panose="02020603050405020304" pitchFamily="18" charset="0"/>
                <a:cs typeface="金梅新毛隸國際碼"/>
              </a:rPr>
              <a:t>(Classical</a:t>
            </a:r>
            <a:r>
              <a:rPr lang="zh-TW" altLang="zh-TW" sz="4400" kern="100" dirty="0">
                <a:latin typeface="Times New Roman" panose="02020603050405020304" pitchFamily="18" charset="0"/>
                <a:cs typeface="金梅新毛隸國際碼"/>
              </a:rPr>
              <a:t>西元</a:t>
            </a:r>
            <a:r>
              <a:rPr lang="en-US" altLang="zh-TW" sz="4400" kern="100" dirty="0">
                <a:latin typeface="Times New Roman" panose="02020603050405020304" pitchFamily="18" charset="0"/>
                <a:cs typeface="金梅新毛隸國際碼"/>
              </a:rPr>
              <a:t> 1750~1820</a:t>
            </a:r>
            <a:r>
              <a:rPr lang="zh-TW" altLang="zh-TW" sz="4400" kern="100" dirty="0">
                <a:latin typeface="Times New Roman" panose="02020603050405020304" pitchFamily="18" charset="0"/>
                <a:cs typeface="金梅新毛隸國際碼"/>
              </a:rPr>
              <a:t>年</a:t>
            </a:r>
            <a:r>
              <a:rPr lang="en-US" altLang="zh-TW" sz="4400" kern="100" dirty="0">
                <a:latin typeface="Times New Roman" panose="02020603050405020304" pitchFamily="18" charset="0"/>
                <a:cs typeface="金梅新毛隸國際碼"/>
              </a:rPr>
              <a:t>)</a:t>
            </a:r>
            <a:endParaRPr lang="zh-TW" altLang="zh-TW" sz="3200" kern="100" dirty="0">
              <a:latin typeface="Times New Roman" panose="02020603050405020304" pitchFamily="18" charset="0"/>
              <a:cs typeface="金梅新毛隸國際碼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古典時期式音樂史上最豐收的時期，這時期受傳統的嚴格形式所支配，在形式上表現出統一、均衡、明晰與規律，不強調個性和情感，也不強調民族性，其明朗、優雅的音律是一種循規蹈矩的美。</a:t>
            </a:r>
            <a:endParaRPr lang="zh-TW" altLang="zh-TW" sz="3200" kern="100" dirty="0">
              <a:latin typeface="Times New Roman" panose="02020603050405020304" pitchFamily="18" charset="0"/>
              <a:cs typeface="金梅新毛隸國際碼"/>
            </a:endParaRPr>
          </a:p>
          <a:p>
            <a:pPr marL="0" indent="0">
              <a:buNone/>
            </a:pPr>
            <a:r>
              <a:rPr lang="zh-TW" altLang="zh-TW" sz="3600" kern="100" dirty="0" smtClean="0">
                <a:effectLst/>
                <a:ea typeface="標楷體" panose="03000509000000000000" pitchFamily="65" charset="-120"/>
                <a:cs typeface="金梅新毛隸國際碼"/>
              </a:rPr>
              <a:t>舞曲形式的作品再古典時期仍極風行，但此時期擴展的形式如奏鳴曲式、圓舞曲和輪旋曲亦紛紛出現，奏鳴曲和小奏鳴曲的第一樂章通常是用奏鳴曲式作成，奏明曲式可分為呈示部、發展部和再現部。</a:t>
            </a:r>
            <a:endParaRPr lang="zh-TW" altLang="zh-TW" sz="2400" kern="100" dirty="0">
              <a:latin typeface="Times New Roman" panose="02020603050405020304" pitchFamily="18" charset="0"/>
              <a:cs typeface="金梅新毛隸國際碼"/>
            </a:endParaRPr>
          </a:p>
        </p:txBody>
      </p:sp>
    </p:spTree>
    <p:extLst>
      <p:ext uri="{BB962C8B-B14F-4D97-AF65-F5344CB8AC3E}">
        <p14:creationId xmlns:p14="http://schemas.microsoft.com/office/powerpoint/2010/main" val="14038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0166" y="489399"/>
            <a:ext cx="11731580" cy="3284110"/>
          </a:xfrm>
        </p:spPr>
        <p:txBody>
          <a:bodyPr>
            <a:normAutofit fontScale="90000"/>
          </a:bodyPr>
          <a:lstStyle/>
          <a:p>
            <a:pPr marL="342900" lvl="0" indent="-342900">
              <a:spcAft>
                <a:spcPts val="0"/>
              </a:spcAft>
              <a:tabLst>
                <a:tab pos="571500" algn="l"/>
              </a:tabLst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＊	古典時期的音樂特色：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形式上要求統一、均衡、明晰、精緻。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曲式高度發展，奏鳴曲式更是達到顛峰。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音樂趨向較清楚的樂句，而非巴洛克時期綿延不斷的長旋律線。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主音音樂的題材與風格勝過當時的複音音樂。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開始使用分解和弦作伴奏形式，名為 ”阿爾貝堤低音”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Alberti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Bass)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有了主題對比的新觀念。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對裝飾音加以限制。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微差式的力度取代了階梯式的力度。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23" y="3902299"/>
            <a:ext cx="10057326" cy="2343956"/>
          </a:xfrm>
        </p:spPr>
        <p:txBody>
          <a:bodyPr>
            <a:normAutofit fontScale="40000" lnSpcReduction="20000"/>
          </a:bodyPr>
          <a:lstStyle/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＊"/>
              <a:tabLst>
                <a:tab pos="571500" algn="l"/>
              </a:tabLst>
            </a:pPr>
            <a:r>
              <a:rPr lang="zh-TW" altLang="zh-TW" sz="7200" kern="100" dirty="0" smtClean="0">
                <a:effectLst/>
                <a:latin typeface="Times New Roman" panose="02020603050405020304" pitchFamily="18" charset="0"/>
                <a:ea typeface="文鼎古印體"/>
                <a:cs typeface="Times New Roman" panose="02020603050405020304" pitchFamily="18" charset="0"/>
              </a:rPr>
              <a:t>著名音樂家：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 頓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Franz Joseph Haydn (</a:t>
            </a:r>
            <a:r>
              <a:rPr lang="zh-TW" altLang="zh-TW" sz="5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奧地利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1732~1809)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克萊曼悌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5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Muzio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5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Clementi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TW" altLang="zh-TW" sz="5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義大利 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1752~1832)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莫札特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Wolfgang Amadeus Mozart (</a:t>
            </a:r>
            <a:r>
              <a:rPr lang="zh-TW" altLang="zh-TW" sz="5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奧地利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1756~1791)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貝多芬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Ludwig van Beethoven (</a:t>
            </a:r>
            <a:r>
              <a:rPr lang="zh-TW" altLang="zh-TW" sz="5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1770~1827)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spcAft>
                <a:spcPts val="0"/>
              </a:spcAft>
              <a:buNone/>
            </a:pPr>
            <a:r>
              <a:rPr lang="zh-TW" altLang="zh-TW" sz="5400" kern="100" dirty="0" smtClean="0">
                <a:effectLst/>
                <a:latin typeface="Times New Roman" panose="02020603050405020304" pitchFamily="18" charset="0"/>
                <a:ea typeface="金梅新毛隸國際碼"/>
                <a:cs typeface="金梅新毛隸國際碼"/>
              </a:rPr>
              <a:t>※此四位作曲家寫了許多鋼琴曲，並由自己彈奏。</a:t>
            </a:r>
            <a:endParaRPr lang="zh-TW" altLang="zh-TW" sz="5400" kern="100" dirty="0">
              <a:latin typeface="Times New Roman" panose="02020603050405020304" pitchFamily="18" charset="0"/>
              <a:cs typeface="金梅新毛隸國際碼"/>
            </a:endParaRPr>
          </a:p>
          <a:p>
            <a:pPr marL="0" lvl="0" indent="0">
              <a:spcAft>
                <a:spcPts val="0"/>
              </a:spcAft>
              <a:buNone/>
              <a:tabLst>
                <a:tab pos="533400" algn="l"/>
              </a:tabLst>
            </a:pPr>
            <a:endParaRPr lang="zh-TW" altLang="zh-TW" sz="4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7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 smtClean="0">
                <a:effectLst/>
                <a:ea typeface="金梅新毛隸國際碼"/>
                <a:cs typeface="金梅新毛隸國際碼"/>
              </a:rPr>
              <a:t>音樂史四大時期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spcAft>
                <a:spcPts val="0"/>
              </a:spcAft>
              <a:buNone/>
              <a:tabLst>
                <a:tab pos="304800" algn="l"/>
              </a:tabLst>
            </a:pPr>
            <a:r>
              <a:rPr lang="zh-TW" altLang="en-US" sz="44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三、 </a:t>
            </a:r>
            <a:r>
              <a:rPr lang="zh-TW" altLang="zh-TW" sz="44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浪漫時期 </a:t>
            </a:r>
            <a:r>
              <a:rPr lang="en-US" altLang="zh-TW" sz="4400" kern="100" dirty="0">
                <a:latin typeface="Times New Roman" panose="02020603050405020304" pitchFamily="18" charset="0"/>
                <a:cs typeface="金梅新毛隸國際碼"/>
              </a:rPr>
              <a:t>(Romantic</a:t>
            </a:r>
            <a:r>
              <a:rPr lang="zh-TW" altLang="zh-TW" sz="4400" kern="100" dirty="0">
                <a:latin typeface="Times New Roman" panose="02020603050405020304" pitchFamily="18" charset="0"/>
                <a:cs typeface="金梅新毛隸國際碼"/>
              </a:rPr>
              <a:t>西元</a:t>
            </a:r>
            <a:r>
              <a:rPr lang="en-US" altLang="zh-TW" sz="4400" kern="100" dirty="0">
                <a:latin typeface="Times New Roman" panose="02020603050405020304" pitchFamily="18" charset="0"/>
                <a:cs typeface="金梅新毛隸國際碼"/>
              </a:rPr>
              <a:t> 1820~1900</a:t>
            </a:r>
            <a:r>
              <a:rPr lang="zh-TW" altLang="zh-TW" sz="4400" kern="100" dirty="0">
                <a:latin typeface="Times New Roman" panose="02020603050405020304" pitchFamily="18" charset="0"/>
                <a:cs typeface="金梅新毛隸國際碼"/>
              </a:rPr>
              <a:t>年</a:t>
            </a:r>
            <a:r>
              <a:rPr lang="en-US" altLang="zh-TW" sz="4400" kern="100" dirty="0">
                <a:latin typeface="Times New Roman" panose="02020603050405020304" pitchFamily="18" charset="0"/>
                <a:cs typeface="金梅新毛隸國際碼"/>
              </a:rPr>
              <a:t>)</a:t>
            </a:r>
            <a:endParaRPr lang="zh-TW" altLang="zh-TW" sz="3200" kern="100" dirty="0">
              <a:latin typeface="Times New Roman" panose="02020603050405020304" pitchFamily="18" charset="0"/>
              <a:cs typeface="金梅新毛隸國際碼"/>
            </a:endParaRPr>
          </a:p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在浪漫時期中，圓舞曲、即興曲、敘事曲、浪漫曲、夜曲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......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等都不斷的大量出現，在這段時期中，音樂的新形式紛紛出現，國民歌謠音樂如波蘭作曲家蕭邦所作波蘭舞曲、馬厝卡舞曲及匈牙利作曲家李斯特所作匈牙利狂想曲，亦多可見。浪漫派音樂的最大特徵是音樂與文學的密切關聯，如標題音樂中的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“ 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交響詩 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“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，舒曼的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“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歌曲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”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，華格納的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”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樂劇 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”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，孟德爾頌的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”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無言歌 </a:t>
            </a:r>
            <a:r>
              <a:rPr lang="en-US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”</a:t>
            </a:r>
            <a:r>
              <a:rPr lang="zh-TW" altLang="zh-TW" sz="36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等，都與文學結下不解之緣，而浪漫時期的音樂常常包含了熱情的，充滿個性的旋律，以及和聲的色彩。音樂中的色彩也藉著鋼琴的改進而大為強化。</a:t>
            </a:r>
            <a:endParaRPr lang="zh-TW" altLang="zh-TW" sz="3200" kern="100" dirty="0">
              <a:latin typeface="Times New Roman" panose="02020603050405020304" pitchFamily="18" charset="0"/>
              <a:cs typeface="金梅新毛隸國際碼"/>
            </a:endParaRPr>
          </a:p>
        </p:txBody>
      </p:sp>
    </p:spTree>
    <p:extLst>
      <p:ext uri="{BB962C8B-B14F-4D97-AF65-F5344CB8AC3E}">
        <p14:creationId xmlns:p14="http://schemas.microsoft.com/office/powerpoint/2010/main" val="29491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311" y="231820"/>
            <a:ext cx="11659137" cy="2768958"/>
          </a:xfrm>
        </p:spPr>
        <p:txBody>
          <a:bodyPr>
            <a:normAutofit fontScale="90000"/>
          </a:bodyPr>
          <a:lstStyle/>
          <a:p>
            <a:pPr marL="342900" lvl="0" indent="-342900">
              <a:spcAft>
                <a:spcPts val="0"/>
              </a:spcAft>
              <a:tabLst>
                <a:tab pos="571500" algn="l"/>
              </a:tabLst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＊	浪漫時期的音樂特色：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個性表現：大作曲家各有獨特個性表現於各家作品中，風格和趣味大有區別。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情感表現：十九世紀的音樂，隨時隨地都可聽到作曲者的個性、靈感和情緒。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國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民樂派：在十九世紀後半葉，國民樂派音樂有很顯著得特徵，作曲者感覺到本國鄉土風情的重要，作曲多以本國民謠為中心。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浪漫時期可說是歐洲樂壇人才最盛的時期，音樂家和音樂作品都比以往更多，是音樂藝術登峰造極的黃金時代。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259" y="3000778"/>
            <a:ext cx="11216426" cy="3631842"/>
          </a:xfrm>
        </p:spPr>
        <p:txBody>
          <a:bodyPr>
            <a:normAutofit fontScale="32500" lnSpcReduction="20000"/>
          </a:bodyPr>
          <a:lstStyle/>
          <a:p>
            <a:pPr marL="114300" indent="0">
              <a:spcAft>
                <a:spcPts val="0"/>
              </a:spcAft>
              <a:buNone/>
            </a:pPr>
            <a:r>
              <a:rPr lang="zh-TW" altLang="zh-TW" sz="5400" kern="100" dirty="0">
                <a:latin typeface="Times New Roman" panose="02020603050405020304" pitchFamily="18" charset="0"/>
                <a:cs typeface="金梅新毛隸國際碼"/>
              </a:rPr>
              <a:t>＊</a:t>
            </a:r>
            <a:r>
              <a:rPr lang="zh-TW" altLang="zh-TW" sz="72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著名音樂家</a:t>
            </a:r>
            <a:r>
              <a:rPr lang="zh-TW" altLang="zh-TW" sz="7200" b="1" kern="100" dirty="0" smtClean="0">
                <a:latin typeface="Times New Roman" panose="02020603050405020304" pitchFamily="18" charset="0"/>
                <a:cs typeface="金梅新毛隸國際碼"/>
              </a:rPr>
              <a:t>：</a:t>
            </a:r>
            <a:endParaRPr lang="en-US" altLang="zh-TW" sz="5400" kern="100" dirty="0" smtClean="0">
              <a:latin typeface="Times New Roman" panose="02020603050405020304" pitchFamily="18" charset="0"/>
              <a:cs typeface="金梅新毛隸國際碼"/>
            </a:endParaRPr>
          </a:p>
          <a:p>
            <a:pPr marL="114300" indent="0">
              <a:spcAft>
                <a:spcPts val="0"/>
              </a:spcAft>
              <a:buNone/>
            </a:pPr>
            <a:r>
              <a:rPr lang="zh-TW" altLang="zh-TW" sz="5400" kern="100" dirty="0" smtClean="0">
                <a:latin typeface="Times New Roman" panose="02020603050405020304" pitchFamily="18" charset="0"/>
                <a:cs typeface="金梅新毛隸國際碼"/>
              </a:rPr>
              <a:t>▲ </a:t>
            </a:r>
            <a:r>
              <a:rPr lang="zh-TW" altLang="zh-TW" sz="5400" b="1" kern="100" dirty="0">
                <a:latin typeface="Times New Roman" panose="02020603050405020304" pitchFamily="18" charset="0"/>
                <a:cs typeface="金梅新毛隸國際碼"/>
              </a:rPr>
              <a:t>貝多芬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 Ludwig van Beethoven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金梅新毛隸國際碼"/>
              </a:rPr>
              <a:t>德國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 1770~1827)</a:t>
            </a:r>
            <a:r>
              <a:rPr lang="zh-TW" altLang="zh-TW" sz="5400" kern="100" dirty="0">
                <a:latin typeface="Times New Roman" panose="02020603050405020304" pitchFamily="18" charset="0"/>
                <a:cs typeface="金梅新毛隸國際碼"/>
              </a:rPr>
              <a:t>是古典時期到浪漫時期的橋樑</a:t>
            </a:r>
          </a:p>
          <a:p>
            <a:pPr marL="114300" indent="0">
              <a:spcAft>
                <a:spcPts val="0"/>
              </a:spcAft>
              <a:buNone/>
            </a:pPr>
            <a:r>
              <a:rPr lang="zh-TW" altLang="zh-TW" sz="5400" kern="100" dirty="0">
                <a:latin typeface="Times New Roman" panose="02020603050405020304" pitchFamily="18" charset="0"/>
                <a:cs typeface="金梅新毛隸國際碼"/>
              </a:rPr>
              <a:t>▲ </a:t>
            </a:r>
            <a:r>
              <a:rPr lang="zh-TW" altLang="zh-TW" sz="5400" b="1" kern="100" dirty="0">
                <a:latin typeface="Times New Roman" panose="02020603050405020304" pitchFamily="18" charset="0"/>
                <a:cs typeface="金梅新毛隸國際碼"/>
              </a:rPr>
              <a:t>舒伯特 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Franz Schubert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金梅新毛隸國際碼"/>
              </a:rPr>
              <a:t>奧地利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 1797~1828</a:t>
            </a:r>
            <a:r>
              <a:rPr lang="en-US" altLang="zh-TW" sz="5400" kern="100" dirty="0" smtClean="0">
                <a:latin typeface="Times New Roman" panose="02020603050405020304" pitchFamily="18" charset="0"/>
                <a:cs typeface="金梅新毛隸國際碼"/>
              </a:rPr>
              <a:t>)</a:t>
            </a:r>
          </a:p>
          <a:p>
            <a:pPr marL="114300" indent="0">
              <a:spcAft>
                <a:spcPts val="0"/>
              </a:spcAft>
              <a:buNone/>
            </a:pPr>
            <a:r>
              <a:rPr lang="zh-TW" altLang="zh-TW" sz="5400" kern="100" dirty="0" smtClean="0">
                <a:latin typeface="Times New Roman" panose="02020603050405020304" pitchFamily="18" charset="0"/>
                <a:cs typeface="金梅新毛隸國際碼"/>
              </a:rPr>
              <a:t>▲ </a:t>
            </a:r>
            <a:r>
              <a:rPr lang="zh-TW" altLang="zh-TW" sz="5400" b="1" kern="100" dirty="0">
                <a:latin typeface="Times New Roman" panose="02020603050405020304" pitchFamily="18" charset="0"/>
                <a:cs typeface="金梅新毛隸國際碼"/>
              </a:rPr>
              <a:t>孟德爾頌 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Felix Mendelssohn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金梅新毛隸國際碼"/>
              </a:rPr>
              <a:t>德國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 1809~1847</a:t>
            </a:r>
            <a:r>
              <a:rPr lang="en-US" altLang="zh-TW" sz="5400" kern="100" dirty="0" smtClean="0">
                <a:latin typeface="Times New Roman" panose="02020603050405020304" pitchFamily="18" charset="0"/>
                <a:cs typeface="金梅新毛隸國際碼"/>
              </a:rPr>
              <a:t>)</a:t>
            </a:r>
            <a:endParaRPr lang="zh-TW" altLang="zh-TW" sz="5400" kern="100" dirty="0" smtClean="0">
              <a:latin typeface="Times New Roman" panose="02020603050405020304" pitchFamily="18" charset="0"/>
              <a:cs typeface="金梅新毛隸國際碼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蕭</a:t>
            </a:r>
            <a:r>
              <a:rPr lang="en-US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邦 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Frederic Chopin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波蘭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1810~1948)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舒</a:t>
            </a:r>
            <a:r>
              <a:rPr lang="en-US" altLang="zh-TW" sz="5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曼 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Robert Schumann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德國 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1810~1856)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李斯特 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Franz Liszt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匈牙利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1811~1886)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布拉姆斯 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Johannes Brahms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德國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1833~1897)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穆梭斯基 </a:t>
            </a:r>
            <a:r>
              <a:rPr lang="en-US" altLang="zh-TW" sz="5400" kern="100" dirty="0" err="1">
                <a:latin typeface="新細明體" panose="02020500000000000000" pitchFamily="18" charset="-120"/>
                <a:cs typeface="Times New Roman" panose="02020603050405020304" pitchFamily="18" charset="0"/>
              </a:rPr>
              <a:t>Mobest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Mussorgsky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俄國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1839~1881)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柴可夫斯基 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Peter </a:t>
            </a:r>
            <a:r>
              <a:rPr lang="en-US" altLang="zh-TW" sz="5400" kern="100" dirty="0" err="1">
                <a:latin typeface="新細明體" panose="02020500000000000000" pitchFamily="18" charset="-120"/>
                <a:cs typeface="Times New Roman" panose="02020603050405020304" pitchFamily="18" charset="0"/>
              </a:rPr>
              <a:t>Ilyich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Tchaikovsky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俄國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1840~1893)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葛利格 </a:t>
            </a:r>
            <a:r>
              <a:rPr lang="en-US" altLang="zh-TW" sz="5400" kern="100" dirty="0" err="1">
                <a:latin typeface="新細明體" panose="02020500000000000000" pitchFamily="18" charset="-120"/>
                <a:cs typeface="Times New Roman" panose="02020603050405020304" pitchFamily="18" charset="0"/>
              </a:rPr>
              <a:t>Edvard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Grieg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挪威</a:t>
            </a:r>
            <a:r>
              <a:rPr lang="en-US" altLang="zh-TW" sz="5400" kern="100" dirty="0">
                <a:latin typeface="新細明體" panose="02020500000000000000" pitchFamily="18" charset="-120"/>
                <a:cs typeface="Times New Roman" panose="02020603050405020304" pitchFamily="18" charset="0"/>
              </a:rPr>
              <a:t> 1843~1907)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2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kern="100" dirty="0" smtClean="0">
                <a:effectLst/>
                <a:ea typeface="金梅新毛隸國際碼"/>
                <a:cs typeface="金梅新毛隸國際碼"/>
              </a:rPr>
              <a:t>音樂史四大時期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18" y="1851383"/>
            <a:ext cx="11103199" cy="2269856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Aft>
                <a:spcPts val="0"/>
              </a:spcAft>
              <a:buNone/>
              <a:tabLst>
                <a:tab pos="304800" algn="l"/>
              </a:tabLst>
            </a:pPr>
            <a:r>
              <a:rPr lang="zh-TW" altLang="en-US" sz="54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四、 </a:t>
            </a:r>
            <a:r>
              <a:rPr lang="zh-TW" altLang="zh-TW" sz="5400" b="1" kern="100" dirty="0" smtClean="0">
                <a:effectLst/>
                <a:latin typeface="Times New Roman" panose="02020603050405020304" pitchFamily="18" charset="0"/>
                <a:ea typeface="文鼎古印體"/>
                <a:cs typeface="金梅新毛隸國際碼"/>
              </a:rPr>
              <a:t>當代時期 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(Contemporary</a:t>
            </a:r>
            <a:r>
              <a:rPr lang="zh-TW" altLang="zh-TW" sz="5400" kern="100" dirty="0">
                <a:latin typeface="Times New Roman" panose="02020603050405020304" pitchFamily="18" charset="0"/>
                <a:cs typeface="金梅新毛隸國際碼"/>
              </a:rPr>
              <a:t>西元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1900~</a:t>
            </a:r>
            <a:r>
              <a:rPr lang="zh-TW" altLang="zh-TW" sz="5400" kern="100" dirty="0">
                <a:latin typeface="Times New Roman" panose="02020603050405020304" pitchFamily="18" charset="0"/>
                <a:cs typeface="金梅新毛隸國際碼"/>
              </a:rPr>
              <a:t>今年</a:t>
            </a:r>
            <a:r>
              <a:rPr lang="en-US" altLang="zh-TW" sz="5400" kern="100" dirty="0">
                <a:latin typeface="Times New Roman" panose="02020603050405020304" pitchFamily="18" charset="0"/>
                <a:cs typeface="金梅新毛隸國際碼"/>
              </a:rPr>
              <a:t>)</a:t>
            </a:r>
            <a:endParaRPr lang="zh-TW" altLang="zh-TW" sz="4000" kern="100" dirty="0">
              <a:latin typeface="Times New Roman" panose="02020603050405020304" pitchFamily="18" charset="0"/>
              <a:cs typeface="金梅新毛隸國際碼"/>
            </a:endParaRPr>
          </a:p>
          <a:p>
            <a:pPr marL="11430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TW" altLang="zh-TW" sz="44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金梅新毛隸國際碼"/>
              </a:rPr>
              <a:t>二十世紀的作曲家致力於譜創新聲、追尋新觀念。這是音樂上的實驗時期，在和聲、調性、音色、曲式、觸鍵上都作多方面的嘗試與創新。</a:t>
            </a:r>
            <a:endParaRPr lang="zh-TW" altLang="zh-TW" sz="4000" kern="100" dirty="0">
              <a:latin typeface="Times New Roman" panose="02020603050405020304" pitchFamily="18" charset="0"/>
              <a:cs typeface="金梅新毛隸國際碼"/>
            </a:endParaRPr>
          </a:p>
        </p:txBody>
      </p:sp>
    </p:spTree>
    <p:extLst>
      <p:ext uri="{BB962C8B-B14F-4D97-AF65-F5344CB8AC3E}">
        <p14:creationId xmlns:p14="http://schemas.microsoft.com/office/powerpoint/2010/main" val="17277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085" y="206063"/>
            <a:ext cx="11140225" cy="1957588"/>
          </a:xfrm>
        </p:spPr>
        <p:txBody>
          <a:bodyPr>
            <a:normAutofit fontScale="90000"/>
          </a:bodyPr>
          <a:lstStyle/>
          <a:p>
            <a:pPr marL="342900" lvl="0" indent="-342900">
              <a:spcAft>
                <a:spcPts val="0"/>
              </a:spcAft>
              <a:tabLst>
                <a:tab pos="571500" algn="l"/>
              </a:tabLst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＊	當代時期的音樂特色：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利用音群或音堆製作不協和的音，以表達適當的情感。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不協和的對立。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用兩個或多個調同時進行。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複雜且不規則的節奏，增加樂曲的變化。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十二音列，強調八度音裡的十二個音同等重要。</a:t>
            </a:r>
            <a:b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085" y="2118573"/>
            <a:ext cx="10790885" cy="4739427"/>
          </a:xfrm>
        </p:spPr>
        <p:txBody>
          <a:bodyPr>
            <a:normAutofit fontScale="32500" lnSpcReduction="20000"/>
          </a:bodyPr>
          <a:lstStyle/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＊"/>
              <a:tabLst>
                <a:tab pos="571500" algn="l"/>
              </a:tabLst>
            </a:pPr>
            <a:r>
              <a:rPr lang="zh-TW" altLang="zh-TW" sz="7200" b="1" kern="100" dirty="0" smtClean="0">
                <a:effectLst/>
                <a:latin typeface="Times New Roman" panose="02020603050405020304" pitchFamily="18" charset="0"/>
                <a:ea typeface="文鼎古印體"/>
                <a:cs typeface="Times New Roman" panose="02020603050405020304" pitchFamily="18" charset="0"/>
              </a:rPr>
              <a:t>著名音樂家：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德布西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Claude Debussy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1862~1918)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拉赫曼尼諾夫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Sergei Rachmaninoff (</a:t>
            </a:r>
            <a:r>
              <a:rPr lang="zh-TW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俄國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1873~1943)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荀白克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Schoenberg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奧地利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1874~1951)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拉威爾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Maurice Ravel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1875~1937)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巴爾托克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5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Bartok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匈牙利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1881~1945)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史特拉汶溫斯基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Igor Stravinsky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俄國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1882~1971)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浦羅高菲夫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Serge Prokofiev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俄國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1891~1952)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亨德密特 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Hindemith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1895~1963)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蓋希文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George Gershwin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美國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1898~1937)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柯普蘭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Aaron Copland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美國 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1900~1990)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卡巴烈夫斯基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5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Dmitn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5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Kabalevsky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俄國 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1904~   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▲"/>
              <a:tabLst>
                <a:tab pos="533400" algn="l"/>
              </a:tabLst>
            </a:pPr>
            <a:r>
              <a:rPr lang="zh-TW" altLang="zh-TW" sz="5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蕭斯塔高維契 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Dmitri Shostakovich (</a:t>
            </a:r>
            <a:r>
              <a:rPr lang="zh-TW" altLang="zh-TW" sz="54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俄國</a:t>
            </a:r>
            <a:r>
              <a:rPr lang="en-US" altLang="zh-TW" sz="5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1906~1975)</a:t>
            </a:r>
            <a:endParaRPr lang="zh-TW" altLang="zh-TW" sz="5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5400" b="1" kern="100" dirty="0" smtClean="0">
                <a:effectLst/>
                <a:ea typeface="金梅新毛隸國際碼"/>
                <a:cs typeface="金梅新毛隸國際碼"/>
              </a:rPr>
              <a:t>※在這個現代時期中，音樂的風格發生了巨大而多樣的變遷，在旋律調性和節奏上所表現出來的新觀念，使人耳目一新。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7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915</Words>
  <Application>Microsoft Office PowerPoint</Application>
  <PresentationFormat>寬螢幕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文鼎古印體</vt:lpstr>
      <vt:lpstr>金梅新毛隸國際碼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音樂史四大時期</vt:lpstr>
      <vt:lpstr>＊ 巴洛克時期的音樂特色： 1. 複音音樂，同時出現一個以上的聲部。 2. 採用大調和小調的調式，而不用老式的教會調式。 3. 因為大鍵琴和管風琴都無法彈出漸強和漸弱，所以力度是階梯式的。 4. 由於鍵盤樂器的影響，節奏更活潑。 5. 普遍使用裝飾音來裝飾旋律，表現出裝飾的藝術。 </vt:lpstr>
      <vt:lpstr>音樂史四大時期</vt:lpstr>
      <vt:lpstr>＊ 古典時期的音樂特色： 1. 形式上要求統一、均衡、明晰、精緻。 2. 曲式高度發展，奏鳴曲式更是達到顛峰。 3. 音樂趨向較清楚的樂句，而非巴洛克時期綿延不斷的長旋律線。 4. 主音音樂的題材與風格勝過當時的複音音樂。 5. 開始使用分解和弦作伴奏形式，名為 ”阿爾貝堤低音” (Alberti Bass) 。 6. 有了主題對比的新觀念。 7. 對裝飾音加以限制。 8. 微差式的力度取代了階梯式的力度。 </vt:lpstr>
      <vt:lpstr>音樂史四大時期</vt:lpstr>
      <vt:lpstr>＊ 浪漫時期的音樂特色： 1. 個性表現：大作曲家各有獨特個性表現於各家作品中，風格和趣味大有區別。 2. 情感表現：十九世紀的音樂，隨時隨地都可聽到作曲者的個性、靈感和情緒。 3.國民樂派：在十九世紀後半葉，國民樂派音樂有很顯著得特徵，作曲者感覺到本國鄉土風情的重要，作曲多以本國民謠為中心。 4. 浪漫時期可說是歐洲樂壇人才最盛的時期，音樂家和音樂作品都比以往更多，是音樂藝術登峰造極的黃金時代。</vt:lpstr>
      <vt:lpstr>音樂史四大時期</vt:lpstr>
      <vt:lpstr>＊ 當代時期的音樂特色： 1. 利用音群或音堆製作不協和的音，以表達適當的情感。 2. 不協和的對立。 3. 用兩個或多個調同時進行。 4. 複雜且不規則的節奏，增加樂曲的變化。 5. 十二音列，強調八度音裡的十二個音同等重要。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巴洛克時期 (Baroque西元 1600~1750年) 巴洛克的鍵盤樂器以大鍵琴為主，複音音樂與對位結構是主要型態，講求裝飾奏與即興演奏的技巧。這時期位大鍵琴及古鋼琴等鍵盤樂器譜寫的音樂，大多是以組曲的形式出現，包含一些個別的舞曲，速度和拍子各有變化，但調性始終是統一的。其他鍵盤音樂形式尚有：主題與變奏、帕薩卡牙舞曲、夏康舞曲、創意曲、賦格曲、前奏曲、聖詠前奏曲、主題模仿曲、幻想曲、觸技曲及協奏曲。 </dc:title>
  <dc:creator>James Hsiao</dc:creator>
  <cp:lastModifiedBy>James Hsiao</cp:lastModifiedBy>
  <cp:revision>12</cp:revision>
  <dcterms:created xsi:type="dcterms:W3CDTF">2018-04-08T13:48:58Z</dcterms:created>
  <dcterms:modified xsi:type="dcterms:W3CDTF">2018-04-08T15:06:54Z</dcterms:modified>
</cp:coreProperties>
</file>