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7" r:id="rId4"/>
    <p:sldId id="263" r:id="rId5"/>
    <p:sldId id="265" r:id="rId6"/>
    <p:sldId id="266" r:id="rId7"/>
    <p:sldId id="267" r:id="rId8"/>
    <p:sldId id="259" r:id="rId9"/>
    <p:sldId id="272" r:id="rId10"/>
    <p:sldId id="258" r:id="rId11"/>
    <p:sldId id="268" r:id="rId12"/>
    <p:sldId id="271" r:id="rId13"/>
    <p:sldId id="270" r:id="rId14"/>
    <p:sldId id="273" r:id="rId15"/>
    <p:sldId id="260" r:id="rId16"/>
    <p:sldId id="279" r:id="rId17"/>
    <p:sldId id="274" r:id="rId18"/>
    <p:sldId id="277" r:id="rId19"/>
    <p:sldId id="275" r:id="rId20"/>
    <p:sldId id="276" r:id="rId21"/>
    <p:sldId id="278" r:id="rId22"/>
    <p:sldId id="261" r:id="rId23"/>
    <p:sldId id="262" r:id="rId24"/>
    <p:sldId id="283" r:id="rId25"/>
    <p:sldId id="284" r:id="rId26"/>
    <p:sldId id="285" r:id="rId27"/>
    <p:sldId id="286" r:id="rId28"/>
    <p:sldId id="287" r:id="rId29"/>
    <p:sldId id="282" r:id="rId30"/>
    <p:sldId id="288" r:id="rId31"/>
    <p:sldId id="281" r:id="rId32"/>
    <p:sldId id="289" r:id="rId33"/>
    <p:sldId id="291" r:id="rId34"/>
    <p:sldId id="292" r:id="rId35"/>
    <p:sldId id="294" r:id="rId36"/>
    <p:sldId id="290" r:id="rId37"/>
    <p:sldId id="293" r:id="rId38"/>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086"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diagrams/colors1.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D2355B3-96D0-4FF5-9CFA-836128497CCB}" type="doc">
      <dgm:prSet loTypeId="urn:microsoft.com/office/officeart/2005/8/layout/hierarchy4" loCatId="hierarchy" qsTypeId="urn:microsoft.com/office/officeart/2005/8/quickstyle/3d2" qsCatId="3D" csTypeId="urn:microsoft.com/office/officeart/2005/8/colors/accent2_4" csCatId="accent2" phldr="1"/>
      <dgm:spPr/>
      <dgm:t>
        <a:bodyPr/>
        <a:lstStyle/>
        <a:p>
          <a:endParaRPr lang="zh-TW" altLang="en-US"/>
        </a:p>
      </dgm:t>
    </dgm:pt>
    <dgm:pt modelId="{B219AEE9-7F93-4C3D-AB09-275B135CE799}">
      <dgm:prSet phldrT="[文字]"/>
      <dgm:spPr/>
      <dgm:t>
        <a:bodyPr/>
        <a:lstStyle/>
        <a:p>
          <a:r>
            <a:rPr lang="en-US" altLang="zh-TW" dirty="0" smtClean="0"/>
            <a:t>Host Interface</a:t>
          </a:r>
          <a:endParaRPr lang="zh-TW" altLang="en-US" dirty="0"/>
        </a:p>
      </dgm:t>
    </dgm:pt>
    <dgm:pt modelId="{8F49D843-4616-4871-A3F2-C519850FA5FE}" type="parTrans" cxnId="{015AD3AE-E2B6-485C-80D3-147307AEC57C}">
      <dgm:prSet/>
      <dgm:spPr/>
      <dgm:t>
        <a:bodyPr/>
        <a:lstStyle/>
        <a:p>
          <a:endParaRPr lang="zh-TW" altLang="en-US"/>
        </a:p>
      </dgm:t>
    </dgm:pt>
    <dgm:pt modelId="{2D6EABEA-9EAF-41CC-BEF4-94D7279A7B22}" type="sibTrans" cxnId="{015AD3AE-E2B6-485C-80D3-147307AEC57C}">
      <dgm:prSet/>
      <dgm:spPr/>
      <dgm:t>
        <a:bodyPr/>
        <a:lstStyle/>
        <a:p>
          <a:endParaRPr lang="zh-TW" altLang="en-US"/>
        </a:p>
      </dgm:t>
    </dgm:pt>
    <dgm:pt modelId="{4BC12D9D-AA88-4091-8008-834643850FD0}">
      <dgm:prSet phldrT="[文字]"/>
      <dgm:spPr/>
      <dgm:t>
        <a:bodyPr/>
        <a:lstStyle/>
        <a:p>
          <a:r>
            <a:rPr lang="en-US" altLang="zh-TW" dirty="0" smtClean="0"/>
            <a:t>Loadable FW</a:t>
          </a:r>
          <a:endParaRPr lang="zh-TW" altLang="en-US" dirty="0"/>
        </a:p>
      </dgm:t>
    </dgm:pt>
    <dgm:pt modelId="{6AC636FC-E4BC-466F-93F2-F44C7A769866}" type="parTrans" cxnId="{0DA35B66-2F61-43D4-8D81-AA80E44A2EB8}">
      <dgm:prSet/>
      <dgm:spPr/>
      <dgm:t>
        <a:bodyPr/>
        <a:lstStyle/>
        <a:p>
          <a:endParaRPr lang="zh-TW" altLang="en-US"/>
        </a:p>
      </dgm:t>
    </dgm:pt>
    <dgm:pt modelId="{5CC755F5-B41F-4585-A45C-56F650F042D3}" type="sibTrans" cxnId="{0DA35B66-2F61-43D4-8D81-AA80E44A2EB8}">
      <dgm:prSet/>
      <dgm:spPr/>
      <dgm:t>
        <a:bodyPr/>
        <a:lstStyle/>
        <a:p>
          <a:endParaRPr lang="zh-TW" altLang="en-US"/>
        </a:p>
      </dgm:t>
    </dgm:pt>
    <dgm:pt modelId="{973DF075-1DF5-49A2-958C-5C8A75EAB2A1}">
      <dgm:prSet phldrT="[文字]"/>
      <dgm:spPr/>
      <dgm:t>
        <a:bodyPr/>
        <a:lstStyle/>
        <a:p>
          <a:r>
            <a:rPr lang="en-US" altLang="zh-TW" dirty="0" smtClean="0"/>
            <a:t>Function</a:t>
          </a:r>
          <a:endParaRPr lang="zh-TW" altLang="en-US" dirty="0"/>
        </a:p>
      </dgm:t>
    </dgm:pt>
    <dgm:pt modelId="{C9F47338-C1F2-4909-ABB3-AF4079875709}" type="parTrans" cxnId="{557255FF-A3C1-45A8-AE38-77E3ECC2EA80}">
      <dgm:prSet/>
      <dgm:spPr/>
      <dgm:t>
        <a:bodyPr/>
        <a:lstStyle/>
        <a:p>
          <a:endParaRPr lang="zh-TW" altLang="en-US"/>
        </a:p>
      </dgm:t>
    </dgm:pt>
    <dgm:pt modelId="{1286B836-6A7E-452C-B374-D7736F653037}" type="sibTrans" cxnId="{557255FF-A3C1-45A8-AE38-77E3ECC2EA80}">
      <dgm:prSet/>
      <dgm:spPr/>
      <dgm:t>
        <a:bodyPr/>
        <a:lstStyle/>
        <a:p>
          <a:endParaRPr lang="zh-TW" altLang="en-US"/>
        </a:p>
      </dgm:t>
    </dgm:pt>
    <dgm:pt modelId="{9C1DA9AF-3D98-4368-B534-C82BE2D1CD4C}">
      <dgm:prSet phldrT="[文字]"/>
      <dgm:spPr/>
      <dgm:t>
        <a:bodyPr/>
        <a:lstStyle/>
        <a:p>
          <a:r>
            <a:rPr lang="en-US" altLang="zh-TW" dirty="0" smtClean="0"/>
            <a:t>Logical Storage</a:t>
          </a:r>
          <a:endParaRPr lang="zh-TW" altLang="en-US" dirty="0"/>
        </a:p>
      </dgm:t>
    </dgm:pt>
    <dgm:pt modelId="{885E534E-624A-4A03-8472-E3B9A46320B8}" type="parTrans" cxnId="{9BA19871-A50D-47E1-9987-905850B3DBDC}">
      <dgm:prSet/>
      <dgm:spPr/>
      <dgm:t>
        <a:bodyPr/>
        <a:lstStyle/>
        <a:p>
          <a:endParaRPr lang="zh-TW" altLang="en-US"/>
        </a:p>
      </dgm:t>
    </dgm:pt>
    <dgm:pt modelId="{6BCC1025-80D0-48C9-8196-5AC2345DCB43}" type="sibTrans" cxnId="{9BA19871-A50D-47E1-9987-905850B3DBDC}">
      <dgm:prSet/>
      <dgm:spPr/>
      <dgm:t>
        <a:bodyPr/>
        <a:lstStyle/>
        <a:p>
          <a:endParaRPr lang="zh-TW" altLang="en-US"/>
        </a:p>
      </dgm:t>
    </dgm:pt>
    <dgm:pt modelId="{0E916742-5BB5-49BC-9984-99899031D159}">
      <dgm:prSet phldrT="[文字]"/>
      <dgm:spPr/>
      <dgm:t>
        <a:bodyPr/>
        <a:lstStyle/>
        <a:p>
          <a:r>
            <a:rPr lang="en-US" altLang="zh-TW" dirty="0" smtClean="0"/>
            <a:t>Special HW </a:t>
          </a:r>
          <a:r>
            <a:rPr lang="en-US" altLang="zh-TW" dirty="0" err="1" smtClean="0"/>
            <a:t>Func</a:t>
          </a:r>
          <a:r>
            <a:rPr lang="en-US" altLang="zh-TW" dirty="0" smtClean="0"/>
            <a:t>.</a:t>
          </a:r>
          <a:endParaRPr lang="zh-TW" altLang="en-US" dirty="0"/>
        </a:p>
      </dgm:t>
    </dgm:pt>
    <dgm:pt modelId="{5A864815-6EF2-4702-8DFA-01DCF8A70D4B}" type="parTrans" cxnId="{AB11D1AD-6B22-4F16-95ED-5B30B885A5C4}">
      <dgm:prSet/>
      <dgm:spPr/>
      <dgm:t>
        <a:bodyPr/>
        <a:lstStyle/>
        <a:p>
          <a:endParaRPr lang="zh-TW" altLang="en-US"/>
        </a:p>
      </dgm:t>
    </dgm:pt>
    <dgm:pt modelId="{9645324B-2B75-4A76-982F-CDBF40DDF541}" type="sibTrans" cxnId="{AB11D1AD-6B22-4F16-95ED-5B30B885A5C4}">
      <dgm:prSet/>
      <dgm:spPr/>
      <dgm:t>
        <a:bodyPr/>
        <a:lstStyle/>
        <a:p>
          <a:endParaRPr lang="zh-TW" altLang="en-US"/>
        </a:p>
      </dgm:t>
    </dgm:pt>
    <dgm:pt modelId="{3F3991B2-4E1F-435C-9D36-06D75A0BF9D5}">
      <dgm:prSet phldrT="[文字]"/>
      <dgm:spPr/>
      <dgm:t>
        <a:bodyPr/>
        <a:lstStyle/>
        <a:p>
          <a:r>
            <a:rPr lang="en-US" altLang="zh-TW" dirty="0" smtClean="0"/>
            <a:t>System Block</a:t>
          </a:r>
          <a:endParaRPr lang="zh-TW" altLang="en-US" dirty="0"/>
        </a:p>
      </dgm:t>
    </dgm:pt>
    <dgm:pt modelId="{B64B4525-1349-427C-90F3-861673367861}" type="parTrans" cxnId="{98A0C92A-F246-46A9-B32B-EF0C1D029712}">
      <dgm:prSet/>
      <dgm:spPr/>
      <dgm:t>
        <a:bodyPr/>
        <a:lstStyle/>
        <a:p>
          <a:endParaRPr lang="zh-TW" altLang="en-US"/>
        </a:p>
      </dgm:t>
    </dgm:pt>
    <dgm:pt modelId="{6FC3F915-1375-418C-B5A6-C8E08943BD54}" type="sibTrans" cxnId="{98A0C92A-F246-46A9-B32B-EF0C1D029712}">
      <dgm:prSet/>
      <dgm:spPr/>
      <dgm:t>
        <a:bodyPr/>
        <a:lstStyle/>
        <a:p>
          <a:endParaRPr lang="zh-TW" altLang="en-US"/>
        </a:p>
      </dgm:t>
    </dgm:pt>
    <dgm:pt modelId="{28C4B61C-60F9-4476-A516-35972B9A6B92}" type="pres">
      <dgm:prSet presAssocID="{DD2355B3-96D0-4FF5-9CFA-836128497CCB}" presName="Name0" presStyleCnt="0">
        <dgm:presLayoutVars>
          <dgm:chPref val="1"/>
          <dgm:dir/>
          <dgm:animOne val="branch"/>
          <dgm:animLvl val="lvl"/>
          <dgm:resizeHandles/>
        </dgm:presLayoutVars>
      </dgm:prSet>
      <dgm:spPr/>
      <dgm:t>
        <a:bodyPr/>
        <a:lstStyle/>
        <a:p>
          <a:endParaRPr lang="zh-TW" altLang="en-US"/>
        </a:p>
      </dgm:t>
    </dgm:pt>
    <dgm:pt modelId="{E2E9D437-BA7E-4816-BDAC-97A5F4A0F211}" type="pres">
      <dgm:prSet presAssocID="{B219AEE9-7F93-4C3D-AB09-275B135CE799}" presName="vertOne" presStyleCnt="0"/>
      <dgm:spPr/>
    </dgm:pt>
    <dgm:pt modelId="{1C555AC7-F9D5-49C0-8446-49FA02EEC22E}" type="pres">
      <dgm:prSet presAssocID="{B219AEE9-7F93-4C3D-AB09-275B135CE799}" presName="txOne" presStyleLbl="node0" presStyleIdx="0" presStyleCnt="1">
        <dgm:presLayoutVars>
          <dgm:chPref val="3"/>
        </dgm:presLayoutVars>
      </dgm:prSet>
      <dgm:spPr/>
      <dgm:t>
        <a:bodyPr/>
        <a:lstStyle/>
        <a:p>
          <a:endParaRPr lang="zh-TW" altLang="en-US"/>
        </a:p>
      </dgm:t>
    </dgm:pt>
    <dgm:pt modelId="{BCEAC20A-EDEA-4E99-94A1-8E64EFB7A398}" type="pres">
      <dgm:prSet presAssocID="{B219AEE9-7F93-4C3D-AB09-275B135CE799}" presName="parTransOne" presStyleCnt="0"/>
      <dgm:spPr/>
    </dgm:pt>
    <dgm:pt modelId="{A129A9AD-125D-4F11-8D5C-F9A05F965213}" type="pres">
      <dgm:prSet presAssocID="{B219AEE9-7F93-4C3D-AB09-275B135CE799}" presName="horzOne" presStyleCnt="0"/>
      <dgm:spPr/>
    </dgm:pt>
    <dgm:pt modelId="{29535B9F-B2AB-44C8-BAA6-48F84A37FB8F}" type="pres">
      <dgm:prSet presAssocID="{4BC12D9D-AA88-4091-8008-834643850FD0}" presName="vertTwo" presStyleCnt="0"/>
      <dgm:spPr/>
    </dgm:pt>
    <dgm:pt modelId="{E46BE78D-6B6B-43FA-A2CF-1F8F1E370D1C}" type="pres">
      <dgm:prSet presAssocID="{4BC12D9D-AA88-4091-8008-834643850FD0}" presName="txTwo" presStyleLbl="node2" presStyleIdx="0" presStyleCnt="2">
        <dgm:presLayoutVars>
          <dgm:chPref val="3"/>
        </dgm:presLayoutVars>
      </dgm:prSet>
      <dgm:spPr/>
      <dgm:t>
        <a:bodyPr/>
        <a:lstStyle/>
        <a:p>
          <a:endParaRPr lang="zh-TW" altLang="en-US"/>
        </a:p>
      </dgm:t>
    </dgm:pt>
    <dgm:pt modelId="{224A0C8E-B2DA-4D75-AA1D-6CD3898EB895}" type="pres">
      <dgm:prSet presAssocID="{4BC12D9D-AA88-4091-8008-834643850FD0}" presName="parTransTwo" presStyleCnt="0"/>
      <dgm:spPr/>
    </dgm:pt>
    <dgm:pt modelId="{EC7909FE-A1FE-4668-9B98-22B18B27798F}" type="pres">
      <dgm:prSet presAssocID="{4BC12D9D-AA88-4091-8008-834643850FD0}" presName="horzTwo" presStyleCnt="0"/>
      <dgm:spPr/>
    </dgm:pt>
    <dgm:pt modelId="{18B954F6-C7FA-4745-9EFD-B66EB37C62DE}" type="pres">
      <dgm:prSet presAssocID="{973DF075-1DF5-49A2-958C-5C8A75EAB2A1}" presName="vertThree" presStyleCnt="0"/>
      <dgm:spPr/>
    </dgm:pt>
    <dgm:pt modelId="{BC9C7EC7-8C21-4FA7-B8F4-3BAC7D681B0C}" type="pres">
      <dgm:prSet presAssocID="{973DF075-1DF5-49A2-958C-5C8A75EAB2A1}" presName="txThree" presStyleLbl="node3" presStyleIdx="0" presStyleCnt="3">
        <dgm:presLayoutVars>
          <dgm:chPref val="3"/>
        </dgm:presLayoutVars>
      </dgm:prSet>
      <dgm:spPr/>
      <dgm:t>
        <a:bodyPr/>
        <a:lstStyle/>
        <a:p>
          <a:endParaRPr lang="zh-TW" altLang="en-US"/>
        </a:p>
      </dgm:t>
    </dgm:pt>
    <dgm:pt modelId="{07C3A425-BCA0-4E0C-BC2E-9329818F0BD8}" type="pres">
      <dgm:prSet presAssocID="{973DF075-1DF5-49A2-958C-5C8A75EAB2A1}" presName="horzThree" presStyleCnt="0"/>
      <dgm:spPr/>
    </dgm:pt>
    <dgm:pt modelId="{BAD17FE3-3082-4F38-BE4C-282564B0C9A4}" type="pres">
      <dgm:prSet presAssocID="{1286B836-6A7E-452C-B374-D7736F653037}" presName="sibSpaceThree" presStyleCnt="0"/>
      <dgm:spPr/>
    </dgm:pt>
    <dgm:pt modelId="{C5C2C169-3A01-4F4D-8FC3-5FE98CF680F4}" type="pres">
      <dgm:prSet presAssocID="{9C1DA9AF-3D98-4368-B534-C82BE2D1CD4C}" presName="vertThree" presStyleCnt="0"/>
      <dgm:spPr/>
    </dgm:pt>
    <dgm:pt modelId="{C7CD059C-D4F7-450C-9E67-A6A082840416}" type="pres">
      <dgm:prSet presAssocID="{9C1DA9AF-3D98-4368-B534-C82BE2D1CD4C}" presName="txThree" presStyleLbl="node3" presStyleIdx="1" presStyleCnt="3">
        <dgm:presLayoutVars>
          <dgm:chPref val="3"/>
        </dgm:presLayoutVars>
      </dgm:prSet>
      <dgm:spPr/>
      <dgm:t>
        <a:bodyPr/>
        <a:lstStyle/>
        <a:p>
          <a:endParaRPr lang="zh-TW" altLang="en-US"/>
        </a:p>
      </dgm:t>
    </dgm:pt>
    <dgm:pt modelId="{529083A0-7148-4D49-B4D9-F16780ED5294}" type="pres">
      <dgm:prSet presAssocID="{9C1DA9AF-3D98-4368-B534-C82BE2D1CD4C}" presName="horzThree" presStyleCnt="0"/>
      <dgm:spPr/>
    </dgm:pt>
    <dgm:pt modelId="{2C59DD8C-0220-424B-98D3-C6CDC0FF8A6B}" type="pres">
      <dgm:prSet presAssocID="{5CC755F5-B41F-4585-A45C-56F650F042D3}" presName="sibSpaceTwo" presStyleCnt="0"/>
      <dgm:spPr/>
    </dgm:pt>
    <dgm:pt modelId="{E85071C7-EE85-45A5-8E62-AEBD9F8F7A1F}" type="pres">
      <dgm:prSet presAssocID="{0E916742-5BB5-49BC-9984-99899031D159}" presName="vertTwo" presStyleCnt="0"/>
      <dgm:spPr/>
    </dgm:pt>
    <dgm:pt modelId="{8775E792-5D2A-4E2F-ACCB-9213A29CB636}" type="pres">
      <dgm:prSet presAssocID="{0E916742-5BB5-49BC-9984-99899031D159}" presName="txTwo" presStyleLbl="node2" presStyleIdx="1" presStyleCnt="2">
        <dgm:presLayoutVars>
          <dgm:chPref val="3"/>
        </dgm:presLayoutVars>
      </dgm:prSet>
      <dgm:spPr/>
      <dgm:t>
        <a:bodyPr/>
        <a:lstStyle/>
        <a:p>
          <a:endParaRPr lang="zh-TW" altLang="en-US"/>
        </a:p>
      </dgm:t>
    </dgm:pt>
    <dgm:pt modelId="{B6799671-D8BA-49BE-9944-5C150CFADB8C}" type="pres">
      <dgm:prSet presAssocID="{0E916742-5BB5-49BC-9984-99899031D159}" presName="parTransTwo" presStyleCnt="0"/>
      <dgm:spPr/>
    </dgm:pt>
    <dgm:pt modelId="{82044F5A-0590-42CD-97A8-E54A07F82629}" type="pres">
      <dgm:prSet presAssocID="{0E916742-5BB5-49BC-9984-99899031D159}" presName="horzTwo" presStyleCnt="0"/>
      <dgm:spPr/>
    </dgm:pt>
    <dgm:pt modelId="{132A610D-BA01-40C2-9F63-55015FBFF123}" type="pres">
      <dgm:prSet presAssocID="{3F3991B2-4E1F-435C-9D36-06D75A0BF9D5}" presName="vertThree" presStyleCnt="0"/>
      <dgm:spPr/>
    </dgm:pt>
    <dgm:pt modelId="{2022D475-5143-4563-AD88-6B975335A5E6}" type="pres">
      <dgm:prSet presAssocID="{3F3991B2-4E1F-435C-9D36-06D75A0BF9D5}" presName="txThree" presStyleLbl="node3" presStyleIdx="2" presStyleCnt="3">
        <dgm:presLayoutVars>
          <dgm:chPref val="3"/>
        </dgm:presLayoutVars>
      </dgm:prSet>
      <dgm:spPr/>
      <dgm:t>
        <a:bodyPr/>
        <a:lstStyle/>
        <a:p>
          <a:endParaRPr lang="zh-TW" altLang="en-US"/>
        </a:p>
      </dgm:t>
    </dgm:pt>
    <dgm:pt modelId="{E84D6EB9-64CC-4A1A-A788-4EA8CBFBDE7C}" type="pres">
      <dgm:prSet presAssocID="{3F3991B2-4E1F-435C-9D36-06D75A0BF9D5}" presName="horzThree" presStyleCnt="0"/>
      <dgm:spPr/>
    </dgm:pt>
  </dgm:ptLst>
  <dgm:cxnLst>
    <dgm:cxn modelId="{85321733-A005-4047-9436-68BCBC5EABCC}" type="presOf" srcId="{DD2355B3-96D0-4FF5-9CFA-836128497CCB}" destId="{28C4B61C-60F9-4476-A516-35972B9A6B92}" srcOrd="0" destOrd="0" presId="urn:microsoft.com/office/officeart/2005/8/layout/hierarchy4"/>
    <dgm:cxn modelId="{AB11D1AD-6B22-4F16-95ED-5B30B885A5C4}" srcId="{B219AEE9-7F93-4C3D-AB09-275B135CE799}" destId="{0E916742-5BB5-49BC-9984-99899031D159}" srcOrd="1" destOrd="0" parTransId="{5A864815-6EF2-4702-8DFA-01DCF8A70D4B}" sibTransId="{9645324B-2B75-4A76-982F-CDBF40DDF541}"/>
    <dgm:cxn modelId="{8A43D061-14AE-444A-9D63-AEE33A95F2AC}" type="presOf" srcId="{B219AEE9-7F93-4C3D-AB09-275B135CE799}" destId="{1C555AC7-F9D5-49C0-8446-49FA02EEC22E}" srcOrd="0" destOrd="0" presId="urn:microsoft.com/office/officeart/2005/8/layout/hierarchy4"/>
    <dgm:cxn modelId="{98A0C92A-F246-46A9-B32B-EF0C1D029712}" srcId="{0E916742-5BB5-49BC-9984-99899031D159}" destId="{3F3991B2-4E1F-435C-9D36-06D75A0BF9D5}" srcOrd="0" destOrd="0" parTransId="{B64B4525-1349-427C-90F3-861673367861}" sibTransId="{6FC3F915-1375-418C-B5A6-C8E08943BD54}"/>
    <dgm:cxn modelId="{A7AC734C-45EC-423E-A966-B52450825092}" type="presOf" srcId="{3F3991B2-4E1F-435C-9D36-06D75A0BF9D5}" destId="{2022D475-5143-4563-AD88-6B975335A5E6}" srcOrd="0" destOrd="0" presId="urn:microsoft.com/office/officeart/2005/8/layout/hierarchy4"/>
    <dgm:cxn modelId="{015AD3AE-E2B6-485C-80D3-147307AEC57C}" srcId="{DD2355B3-96D0-4FF5-9CFA-836128497CCB}" destId="{B219AEE9-7F93-4C3D-AB09-275B135CE799}" srcOrd="0" destOrd="0" parTransId="{8F49D843-4616-4871-A3F2-C519850FA5FE}" sibTransId="{2D6EABEA-9EAF-41CC-BEF4-94D7279A7B22}"/>
    <dgm:cxn modelId="{2EF6AA30-ED45-42F3-9ED6-04226C740875}" type="presOf" srcId="{973DF075-1DF5-49A2-958C-5C8A75EAB2A1}" destId="{BC9C7EC7-8C21-4FA7-B8F4-3BAC7D681B0C}" srcOrd="0" destOrd="0" presId="urn:microsoft.com/office/officeart/2005/8/layout/hierarchy4"/>
    <dgm:cxn modelId="{8729C9DF-0146-4A77-911E-F1D12BCC031B}" type="presOf" srcId="{4BC12D9D-AA88-4091-8008-834643850FD0}" destId="{E46BE78D-6B6B-43FA-A2CF-1F8F1E370D1C}" srcOrd="0" destOrd="0" presId="urn:microsoft.com/office/officeart/2005/8/layout/hierarchy4"/>
    <dgm:cxn modelId="{F9841A24-173F-4BB8-9106-6DBABD949A9B}" type="presOf" srcId="{0E916742-5BB5-49BC-9984-99899031D159}" destId="{8775E792-5D2A-4E2F-ACCB-9213A29CB636}" srcOrd="0" destOrd="0" presId="urn:microsoft.com/office/officeart/2005/8/layout/hierarchy4"/>
    <dgm:cxn modelId="{9BA19871-A50D-47E1-9987-905850B3DBDC}" srcId="{4BC12D9D-AA88-4091-8008-834643850FD0}" destId="{9C1DA9AF-3D98-4368-B534-C82BE2D1CD4C}" srcOrd="1" destOrd="0" parTransId="{885E534E-624A-4A03-8472-E3B9A46320B8}" sibTransId="{6BCC1025-80D0-48C9-8196-5AC2345DCB43}"/>
    <dgm:cxn modelId="{7BE0CA87-A2B4-4312-B727-C4578ECA528A}" type="presOf" srcId="{9C1DA9AF-3D98-4368-B534-C82BE2D1CD4C}" destId="{C7CD059C-D4F7-450C-9E67-A6A082840416}" srcOrd="0" destOrd="0" presId="urn:microsoft.com/office/officeart/2005/8/layout/hierarchy4"/>
    <dgm:cxn modelId="{557255FF-A3C1-45A8-AE38-77E3ECC2EA80}" srcId="{4BC12D9D-AA88-4091-8008-834643850FD0}" destId="{973DF075-1DF5-49A2-958C-5C8A75EAB2A1}" srcOrd="0" destOrd="0" parTransId="{C9F47338-C1F2-4909-ABB3-AF4079875709}" sibTransId="{1286B836-6A7E-452C-B374-D7736F653037}"/>
    <dgm:cxn modelId="{0DA35B66-2F61-43D4-8D81-AA80E44A2EB8}" srcId="{B219AEE9-7F93-4C3D-AB09-275B135CE799}" destId="{4BC12D9D-AA88-4091-8008-834643850FD0}" srcOrd="0" destOrd="0" parTransId="{6AC636FC-E4BC-466F-93F2-F44C7A769866}" sibTransId="{5CC755F5-B41F-4585-A45C-56F650F042D3}"/>
    <dgm:cxn modelId="{EAC069F8-AF7D-4E73-91B1-00CBE59E521A}" type="presParOf" srcId="{28C4B61C-60F9-4476-A516-35972B9A6B92}" destId="{E2E9D437-BA7E-4816-BDAC-97A5F4A0F211}" srcOrd="0" destOrd="0" presId="urn:microsoft.com/office/officeart/2005/8/layout/hierarchy4"/>
    <dgm:cxn modelId="{9E2E8F5C-6DB9-41A8-8D45-3B4437CBFE1D}" type="presParOf" srcId="{E2E9D437-BA7E-4816-BDAC-97A5F4A0F211}" destId="{1C555AC7-F9D5-49C0-8446-49FA02EEC22E}" srcOrd="0" destOrd="0" presId="urn:microsoft.com/office/officeart/2005/8/layout/hierarchy4"/>
    <dgm:cxn modelId="{D0DF88E3-3018-4515-8E10-D8BF48DE4868}" type="presParOf" srcId="{E2E9D437-BA7E-4816-BDAC-97A5F4A0F211}" destId="{BCEAC20A-EDEA-4E99-94A1-8E64EFB7A398}" srcOrd="1" destOrd="0" presId="urn:microsoft.com/office/officeart/2005/8/layout/hierarchy4"/>
    <dgm:cxn modelId="{F2CE4A26-71C8-49AA-B128-C59534EF76D1}" type="presParOf" srcId="{E2E9D437-BA7E-4816-BDAC-97A5F4A0F211}" destId="{A129A9AD-125D-4F11-8D5C-F9A05F965213}" srcOrd="2" destOrd="0" presId="urn:microsoft.com/office/officeart/2005/8/layout/hierarchy4"/>
    <dgm:cxn modelId="{535A8717-CE8D-49E6-91E0-07CC4788778C}" type="presParOf" srcId="{A129A9AD-125D-4F11-8D5C-F9A05F965213}" destId="{29535B9F-B2AB-44C8-BAA6-48F84A37FB8F}" srcOrd="0" destOrd="0" presId="urn:microsoft.com/office/officeart/2005/8/layout/hierarchy4"/>
    <dgm:cxn modelId="{A044D890-989C-427B-AFD4-6402B6FC4D25}" type="presParOf" srcId="{29535B9F-B2AB-44C8-BAA6-48F84A37FB8F}" destId="{E46BE78D-6B6B-43FA-A2CF-1F8F1E370D1C}" srcOrd="0" destOrd="0" presId="urn:microsoft.com/office/officeart/2005/8/layout/hierarchy4"/>
    <dgm:cxn modelId="{DAA54C60-7C8A-4614-A5C8-F99B90DF63C2}" type="presParOf" srcId="{29535B9F-B2AB-44C8-BAA6-48F84A37FB8F}" destId="{224A0C8E-B2DA-4D75-AA1D-6CD3898EB895}" srcOrd="1" destOrd="0" presId="urn:microsoft.com/office/officeart/2005/8/layout/hierarchy4"/>
    <dgm:cxn modelId="{5FBCF794-D462-4001-A9EB-77AE09F27D04}" type="presParOf" srcId="{29535B9F-B2AB-44C8-BAA6-48F84A37FB8F}" destId="{EC7909FE-A1FE-4668-9B98-22B18B27798F}" srcOrd="2" destOrd="0" presId="urn:microsoft.com/office/officeart/2005/8/layout/hierarchy4"/>
    <dgm:cxn modelId="{96BC274C-7157-4DAC-BC4B-3193D12A82D0}" type="presParOf" srcId="{EC7909FE-A1FE-4668-9B98-22B18B27798F}" destId="{18B954F6-C7FA-4745-9EFD-B66EB37C62DE}" srcOrd="0" destOrd="0" presId="urn:microsoft.com/office/officeart/2005/8/layout/hierarchy4"/>
    <dgm:cxn modelId="{29F1709A-CD8A-4CA1-AFA7-F97282104ADB}" type="presParOf" srcId="{18B954F6-C7FA-4745-9EFD-B66EB37C62DE}" destId="{BC9C7EC7-8C21-4FA7-B8F4-3BAC7D681B0C}" srcOrd="0" destOrd="0" presId="urn:microsoft.com/office/officeart/2005/8/layout/hierarchy4"/>
    <dgm:cxn modelId="{65D7D14B-0813-4263-80A6-07D47B61CF73}" type="presParOf" srcId="{18B954F6-C7FA-4745-9EFD-B66EB37C62DE}" destId="{07C3A425-BCA0-4E0C-BC2E-9329818F0BD8}" srcOrd="1" destOrd="0" presId="urn:microsoft.com/office/officeart/2005/8/layout/hierarchy4"/>
    <dgm:cxn modelId="{56A1FAE4-D611-424F-8544-3A06612A98A1}" type="presParOf" srcId="{EC7909FE-A1FE-4668-9B98-22B18B27798F}" destId="{BAD17FE3-3082-4F38-BE4C-282564B0C9A4}" srcOrd="1" destOrd="0" presId="urn:microsoft.com/office/officeart/2005/8/layout/hierarchy4"/>
    <dgm:cxn modelId="{0C85A01A-59D4-4A8A-BB0A-59C37799B476}" type="presParOf" srcId="{EC7909FE-A1FE-4668-9B98-22B18B27798F}" destId="{C5C2C169-3A01-4F4D-8FC3-5FE98CF680F4}" srcOrd="2" destOrd="0" presId="urn:microsoft.com/office/officeart/2005/8/layout/hierarchy4"/>
    <dgm:cxn modelId="{13CAFE6E-B573-4C60-B7B6-667ED387C813}" type="presParOf" srcId="{C5C2C169-3A01-4F4D-8FC3-5FE98CF680F4}" destId="{C7CD059C-D4F7-450C-9E67-A6A082840416}" srcOrd="0" destOrd="0" presId="urn:microsoft.com/office/officeart/2005/8/layout/hierarchy4"/>
    <dgm:cxn modelId="{B5128A9E-6C8E-4F03-84F5-7B327BB93E3F}" type="presParOf" srcId="{C5C2C169-3A01-4F4D-8FC3-5FE98CF680F4}" destId="{529083A0-7148-4D49-B4D9-F16780ED5294}" srcOrd="1" destOrd="0" presId="urn:microsoft.com/office/officeart/2005/8/layout/hierarchy4"/>
    <dgm:cxn modelId="{A324B828-A8D3-4273-8CB6-FA4CC39520EA}" type="presParOf" srcId="{A129A9AD-125D-4F11-8D5C-F9A05F965213}" destId="{2C59DD8C-0220-424B-98D3-C6CDC0FF8A6B}" srcOrd="1" destOrd="0" presId="urn:microsoft.com/office/officeart/2005/8/layout/hierarchy4"/>
    <dgm:cxn modelId="{A6E151F8-1131-481C-ABF4-C036B2505F5D}" type="presParOf" srcId="{A129A9AD-125D-4F11-8D5C-F9A05F965213}" destId="{E85071C7-EE85-45A5-8E62-AEBD9F8F7A1F}" srcOrd="2" destOrd="0" presId="urn:microsoft.com/office/officeart/2005/8/layout/hierarchy4"/>
    <dgm:cxn modelId="{1D09682A-C144-41AA-833F-7CC800EC54F0}" type="presParOf" srcId="{E85071C7-EE85-45A5-8E62-AEBD9F8F7A1F}" destId="{8775E792-5D2A-4E2F-ACCB-9213A29CB636}" srcOrd="0" destOrd="0" presId="urn:microsoft.com/office/officeart/2005/8/layout/hierarchy4"/>
    <dgm:cxn modelId="{232716EB-0E09-434B-A4D9-8481700923C1}" type="presParOf" srcId="{E85071C7-EE85-45A5-8E62-AEBD9F8F7A1F}" destId="{B6799671-D8BA-49BE-9944-5C150CFADB8C}" srcOrd="1" destOrd="0" presId="urn:microsoft.com/office/officeart/2005/8/layout/hierarchy4"/>
    <dgm:cxn modelId="{86B00793-DB58-444D-8E0F-D7FBDD983408}" type="presParOf" srcId="{E85071C7-EE85-45A5-8E62-AEBD9F8F7A1F}" destId="{82044F5A-0590-42CD-97A8-E54A07F82629}" srcOrd="2" destOrd="0" presId="urn:microsoft.com/office/officeart/2005/8/layout/hierarchy4"/>
    <dgm:cxn modelId="{56F486EC-787E-4D00-8CA5-2B93AAC5D971}" type="presParOf" srcId="{82044F5A-0590-42CD-97A8-E54A07F82629}" destId="{132A610D-BA01-40C2-9F63-55015FBFF123}" srcOrd="0" destOrd="0" presId="urn:microsoft.com/office/officeart/2005/8/layout/hierarchy4"/>
    <dgm:cxn modelId="{EE6F024C-B8EE-4BC2-B82D-6021C1AC113A}" type="presParOf" srcId="{132A610D-BA01-40C2-9F63-55015FBFF123}" destId="{2022D475-5143-4563-AD88-6B975335A5E6}" srcOrd="0" destOrd="0" presId="urn:microsoft.com/office/officeart/2005/8/layout/hierarchy4"/>
    <dgm:cxn modelId="{803142CC-C05B-4D14-A1D3-CB45C1EF4B16}" type="presParOf" srcId="{132A610D-BA01-40C2-9F63-55015FBFF123}" destId="{E84D6EB9-64CC-4A1A-A788-4EA8CBFBDE7C}" srcOrd="1" destOrd="0" presId="urn:microsoft.com/office/officeart/2005/8/layout/hierarchy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555AC7-F9D5-49C0-8446-49FA02EEC22E}">
      <dsp:nvSpPr>
        <dsp:cNvPr id="0" name=""/>
        <dsp:cNvSpPr/>
      </dsp:nvSpPr>
      <dsp:spPr>
        <a:xfrm>
          <a:off x="611" y="828"/>
          <a:ext cx="5327369" cy="993204"/>
        </a:xfrm>
        <a:prstGeom prst="roundRect">
          <a:avLst>
            <a:gd name="adj" fmla="val 10000"/>
          </a:avLst>
        </a:prstGeom>
        <a:gradFill rotWithShape="0">
          <a:gsLst>
            <a:gs pos="0">
              <a:schemeClr val="accent2">
                <a:shade val="60000"/>
                <a:hueOff val="0"/>
                <a:satOff val="0"/>
                <a:lumOff val="0"/>
                <a:alphaOff val="0"/>
              </a:schemeClr>
            </a:gs>
            <a:gs pos="100000">
              <a:schemeClr val="accent2">
                <a:shade val="60000"/>
                <a:hueOff val="0"/>
                <a:satOff val="0"/>
                <a:lumOff val="0"/>
                <a:alphaOff val="0"/>
                <a:shade val="48000"/>
                <a:satMod val="180000"/>
                <a:lumMod val="94000"/>
              </a:schemeClr>
            </a:gs>
            <a:gs pos="100000">
              <a:schemeClr val="accent2">
                <a:shade val="6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63830" tIns="163830" rIns="163830" bIns="163830" numCol="1" spcCol="1270" anchor="ctr" anchorCtr="0">
          <a:noAutofit/>
        </a:bodyPr>
        <a:lstStyle/>
        <a:p>
          <a:pPr lvl="0" algn="ctr" defTabSz="1911350">
            <a:lnSpc>
              <a:spcPct val="90000"/>
            </a:lnSpc>
            <a:spcBef>
              <a:spcPct val="0"/>
            </a:spcBef>
            <a:spcAft>
              <a:spcPct val="35000"/>
            </a:spcAft>
          </a:pPr>
          <a:r>
            <a:rPr lang="en-US" altLang="zh-TW" sz="4300" kern="1200" dirty="0" smtClean="0"/>
            <a:t>Host Interface</a:t>
          </a:r>
          <a:endParaRPr lang="zh-TW" altLang="en-US" sz="4300" kern="1200" dirty="0"/>
        </a:p>
      </dsp:txBody>
      <dsp:txXfrm>
        <a:off x="29701" y="29918"/>
        <a:ext cx="5269189" cy="935024"/>
      </dsp:txXfrm>
    </dsp:sp>
    <dsp:sp modelId="{E46BE78D-6B6B-43FA-A2CF-1F8F1E370D1C}">
      <dsp:nvSpPr>
        <dsp:cNvPr id="0" name=""/>
        <dsp:cNvSpPr/>
      </dsp:nvSpPr>
      <dsp:spPr>
        <a:xfrm>
          <a:off x="611" y="1087573"/>
          <a:ext cx="3480002" cy="993204"/>
        </a:xfrm>
        <a:prstGeom prst="roundRect">
          <a:avLst>
            <a:gd name="adj" fmla="val 10000"/>
          </a:avLst>
        </a:prstGeom>
        <a:gradFill rotWithShape="0">
          <a:gsLst>
            <a:gs pos="0">
              <a:schemeClr val="accent2">
                <a:shade val="80000"/>
                <a:hueOff val="0"/>
                <a:satOff val="0"/>
                <a:lumOff val="0"/>
                <a:alphaOff val="0"/>
              </a:schemeClr>
            </a:gs>
            <a:gs pos="100000">
              <a:schemeClr val="accent2">
                <a:shade val="80000"/>
                <a:hueOff val="0"/>
                <a:satOff val="0"/>
                <a:lumOff val="0"/>
                <a:alphaOff val="0"/>
                <a:shade val="48000"/>
                <a:satMod val="180000"/>
                <a:lumMod val="94000"/>
              </a:schemeClr>
            </a:gs>
            <a:gs pos="100000">
              <a:schemeClr val="accent2">
                <a:shade val="8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TW" sz="2600" kern="1200" dirty="0" smtClean="0"/>
            <a:t>Loadable FW</a:t>
          </a:r>
          <a:endParaRPr lang="zh-TW" altLang="en-US" sz="2600" kern="1200" dirty="0"/>
        </a:p>
      </dsp:txBody>
      <dsp:txXfrm>
        <a:off x="29701" y="1116663"/>
        <a:ext cx="3421822" cy="935024"/>
      </dsp:txXfrm>
    </dsp:sp>
    <dsp:sp modelId="{BC9C7EC7-8C21-4FA7-B8F4-3BAC7D681B0C}">
      <dsp:nvSpPr>
        <dsp:cNvPr id="0" name=""/>
        <dsp:cNvSpPr/>
      </dsp:nvSpPr>
      <dsp:spPr>
        <a:xfrm>
          <a:off x="611"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TW" sz="2600" kern="1200" dirty="0" smtClean="0"/>
            <a:t>Function</a:t>
          </a:r>
          <a:endParaRPr lang="zh-TW" altLang="en-US" sz="2600" kern="1200" dirty="0"/>
        </a:p>
      </dsp:txBody>
      <dsp:txXfrm>
        <a:off x="29701" y="2203409"/>
        <a:ext cx="1646032" cy="935024"/>
      </dsp:txXfrm>
    </dsp:sp>
    <dsp:sp modelId="{C7CD059C-D4F7-450C-9E67-A6A082840416}">
      <dsp:nvSpPr>
        <dsp:cNvPr id="0" name=""/>
        <dsp:cNvSpPr/>
      </dsp:nvSpPr>
      <dsp:spPr>
        <a:xfrm>
          <a:off x="1776401"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TW" sz="2600" kern="1200" dirty="0" smtClean="0"/>
            <a:t>Logical Storage</a:t>
          </a:r>
          <a:endParaRPr lang="zh-TW" altLang="en-US" sz="2600" kern="1200" dirty="0"/>
        </a:p>
      </dsp:txBody>
      <dsp:txXfrm>
        <a:off x="1805491" y="2203409"/>
        <a:ext cx="1646032" cy="935024"/>
      </dsp:txXfrm>
    </dsp:sp>
    <dsp:sp modelId="{8775E792-5D2A-4E2F-ACCB-9213A29CB636}">
      <dsp:nvSpPr>
        <dsp:cNvPr id="0" name=""/>
        <dsp:cNvSpPr/>
      </dsp:nvSpPr>
      <dsp:spPr>
        <a:xfrm>
          <a:off x="3623767" y="1087573"/>
          <a:ext cx="1704212" cy="993204"/>
        </a:xfrm>
        <a:prstGeom prst="roundRect">
          <a:avLst>
            <a:gd name="adj" fmla="val 10000"/>
          </a:avLst>
        </a:prstGeom>
        <a:gradFill rotWithShape="0">
          <a:gsLst>
            <a:gs pos="0">
              <a:schemeClr val="accent2">
                <a:shade val="80000"/>
                <a:hueOff val="0"/>
                <a:satOff val="0"/>
                <a:lumOff val="0"/>
                <a:alphaOff val="0"/>
              </a:schemeClr>
            </a:gs>
            <a:gs pos="100000">
              <a:schemeClr val="accent2">
                <a:shade val="80000"/>
                <a:hueOff val="0"/>
                <a:satOff val="0"/>
                <a:lumOff val="0"/>
                <a:alphaOff val="0"/>
                <a:shade val="48000"/>
                <a:satMod val="180000"/>
                <a:lumMod val="94000"/>
              </a:schemeClr>
            </a:gs>
            <a:gs pos="100000">
              <a:schemeClr val="accent2">
                <a:shade val="80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TW" sz="2600" kern="1200" dirty="0" smtClean="0"/>
            <a:t>Special HW </a:t>
          </a:r>
          <a:r>
            <a:rPr lang="en-US" altLang="zh-TW" sz="2600" kern="1200" dirty="0" err="1" smtClean="0"/>
            <a:t>Func</a:t>
          </a:r>
          <a:r>
            <a:rPr lang="en-US" altLang="zh-TW" sz="2600" kern="1200" dirty="0" smtClean="0"/>
            <a:t>.</a:t>
          </a:r>
          <a:endParaRPr lang="zh-TW" altLang="en-US" sz="2600" kern="1200" dirty="0"/>
        </a:p>
      </dsp:txBody>
      <dsp:txXfrm>
        <a:off x="3652857" y="1116663"/>
        <a:ext cx="1646032" cy="935024"/>
      </dsp:txXfrm>
    </dsp:sp>
    <dsp:sp modelId="{2022D475-5143-4563-AD88-6B975335A5E6}">
      <dsp:nvSpPr>
        <dsp:cNvPr id="0" name=""/>
        <dsp:cNvSpPr/>
      </dsp:nvSpPr>
      <dsp:spPr>
        <a:xfrm>
          <a:off x="3623767" y="2174319"/>
          <a:ext cx="1704212" cy="993204"/>
        </a:xfrm>
        <a:prstGeom prst="roundRect">
          <a:avLst>
            <a:gd name="adj" fmla="val 10000"/>
          </a:avLst>
        </a:prstGeom>
        <a:gradFill rotWithShape="0">
          <a:gsLst>
            <a:gs pos="0">
              <a:schemeClr val="accent2">
                <a:tint val="99000"/>
                <a:hueOff val="0"/>
                <a:satOff val="0"/>
                <a:lumOff val="0"/>
                <a:alphaOff val="0"/>
              </a:schemeClr>
            </a:gs>
            <a:gs pos="100000">
              <a:schemeClr val="accent2">
                <a:tint val="99000"/>
                <a:hueOff val="0"/>
                <a:satOff val="0"/>
                <a:lumOff val="0"/>
                <a:alphaOff val="0"/>
                <a:shade val="48000"/>
                <a:satMod val="180000"/>
                <a:lumMod val="94000"/>
              </a:schemeClr>
            </a:gs>
            <a:gs pos="100000">
              <a:schemeClr val="accent2">
                <a:tint val="99000"/>
                <a:hueOff val="0"/>
                <a:satOff val="0"/>
                <a:lumOff val="0"/>
                <a:alphaOff val="0"/>
                <a:shade val="48000"/>
                <a:satMod val="180000"/>
                <a:lumMod val="94000"/>
              </a:schemeClr>
            </a:gs>
          </a:gsLst>
          <a:lin ang="4140000" scaled="1"/>
        </a:gradFill>
        <a:ln>
          <a:noFill/>
        </a:ln>
        <a:effectLst>
          <a:outerShdw blurRad="76200" dist="38100" dir="5400000" rotWithShape="0">
            <a:srgbClr val="000000">
              <a:alpha val="60000"/>
            </a:srgbClr>
          </a:outerShdw>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9060" tIns="99060" rIns="99060" bIns="99060" numCol="1" spcCol="1270" anchor="ctr" anchorCtr="0">
          <a:noAutofit/>
        </a:bodyPr>
        <a:lstStyle/>
        <a:p>
          <a:pPr lvl="0" algn="ctr" defTabSz="1155700">
            <a:lnSpc>
              <a:spcPct val="90000"/>
            </a:lnSpc>
            <a:spcBef>
              <a:spcPct val="0"/>
            </a:spcBef>
            <a:spcAft>
              <a:spcPct val="35000"/>
            </a:spcAft>
          </a:pPr>
          <a:r>
            <a:rPr lang="en-US" altLang="zh-TW" sz="2600" kern="1200" dirty="0" smtClean="0"/>
            <a:t>System Block</a:t>
          </a:r>
          <a:endParaRPr lang="zh-TW" altLang="en-US" sz="2600" kern="1200" dirty="0"/>
        </a:p>
      </dsp:txBody>
      <dsp:txXfrm>
        <a:off x="3652857" y="2203409"/>
        <a:ext cx="1646032" cy="935024"/>
      </dsp:txXfrm>
    </dsp:sp>
  </dsp:spTree>
</dsp:drawing>
</file>

<file path=ppt/diagrams/layout1.xml><?xml version="1.0" encoding="utf-8"?>
<dgm:layoutDef xmlns:dgm="http://schemas.openxmlformats.org/drawingml/2006/diagram" xmlns:a="http://schemas.openxmlformats.org/drawingml/2006/main" uniqueId="urn:microsoft.com/office/officeart/2005/8/layout/hierarchy4">
  <dgm:title val=""/>
  <dgm:desc val=""/>
  <dgm:catLst>
    <dgm:cat type="hierarchy" pri="4000"/>
    <dgm:cat type="list" pri="24000"/>
    <dgm:cat type="relationship" pri="10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Name0">
    <dgm:varLst>
      <dgm:chPref val="1"/>
      <dgm:dir/>
      <dgm:animOne val="branch"/>
      <dgm:animLvl val="lvl"/>
      <dgm:resizeHandles/>
    </dgm:varLst>
    <dgm:choose name="Name1">
      <dgm:if name="Name2" func="var" arg="dir" op="equ" val="norm">
        <dgm:alg type="lin">
          <dgm:param type="linDir" val="fromL"/>
          <dgm:param type="nodeVertAlign" val="t"/>
        </dgm:alg>
      </dgm:if>
      <dgm:else name="Name3">
        <dgm:alg type="lin">
          <dgm:param type="linDir" val="fromR"/>
          <dgm:param type="nodeVertAlign" val="t"/>
        </dgm:alg>
      </dgm:else>
    </dgm:choose>
    <dgm:shape xmlns:r="http://schemas.openxmlformats.org/officeDocument/2006/relationships" r:blip="">
      <dgm:adjLst/>
    </dgm:shape>
    <dgm:presOf/>
    <dgm:constrLst>
      <dgm:constr type="w" for="ch" forName="vertOne" refType="w"/>
      <dgm:constr type="w" for="des" forName="horzOne" refType="w"/>
      <dgm:constr type="w" for="des" forName="txOne" refType="w"/>
      <dgm:constr type="w" for="des" forName="vertTwo" refType="w"/>
      <dgm:constr type="w" for="des" forName="horzTwo" refType="w"/>
      <dgm:constr type="w" for="des" forName="txTwo" refType="w"/>
      <dgm:constr type="w" for="des" forName="vertThree" refType="w"/>
      <dgm:constr type="w" for="des" forName="horzThree" refType="w"/>
      <dgm:constr type="w" for="des" forName="txThree" refType="w"/>
      <dgm:constr type="w" for="des" forName="vertFour" refType="w"/>
      <dgm:constr type="w" for="des" forName="horzFour" refType="w"/>
      <dgm:constr type="w" for="des" forName="txFour" refType="w"/>
      <dgm:constr type="h" for="des" ptType="node" op="equ"/>
      <dgm:constr type="h" for="des" forName="txOne" refType="h"/>
      <dgm:constr type="userH" for="des" ptType="node" refType="h" refFor="des" refForName="txOne"/>
      <dgm:constr type="primFontSz" for="des" forName="txOne" val="65"/>
      <dgm:constr type="primFontSz" for="des" forName="txTwo" val="65"/>
      <dgm:constr type="primFontSz" for="des" forName="txTwo" refType="primFontSz" refFor="des" refForName="txOne" op="lte"/>
      <dgm:constr type="primFontSz" for="des" forName="txThree" val="65"/>
      <dgm:constr type="primFontSz" for="des" forName="txThree" refType="primFontSz" refFor="des" refForName="txOne" op="lte"/>
      <dgm:constr type="primFontSz" for="des" forName="txThree" refType="primFontSz" refFor="des" refForName="txTwo" op="lte"/>
      <dgm:constr type="primFontSz" for="des" forName="txFour" val="65"/>
      <dgm:constr type="primFontSz" for="des" forName="txFour" refType="primFontSz" refFor="des" refForName="txOne" op="lte"/>
      <dgm:constr type="primFontSz" for="des" forName="txFour" refType="primFontSz" refFor="des" refForName="txTwo" op="lte"/>
      <dgm:constr type="primFontSz" for="des" forName="txFour" refType="primFontSz" refFor="des" refForName="txThree" op="lte"/>
      <dgm:constr type="w" for="des" forName="sibSpaceOne" refType="w" fact="0.168"/>
      <dgm:constr type="w" for="des" forName="sibSpaceTwo" refType="w" refFor="des" refForName="sibSpaceOne" op="equ" fact="0.5"/>
      <dgm:constr type="w" for="des" forName="sibSpaceThree" refType="w" refFor="des" refForName="sibSpaceTwo" op="equ" fact="0.5"/>
      <dgm:constr type="w" for="des" forName="sibSpaceFour" refType="w" refFor="des" refForName="sibSpaceThree" op="equ" fact="0.5"/>
      <dgm:constr type="h" for="des" forName="parTransOne" refType="w" fact="0.056"/>
      <dgm:constr type="h" for="des" forName="parTransTwo" refType="h" refFor="des" refForName="parTransOne" op="equ"/>
      <dgm:constr type="h" for="des" forName="parTransThree" refType="h" refFor="des" refForName="parTransTwo" op="equ"/>
      <dgm:constr type="h" for="des" forName="parTransFour" refType="h" refFor="des" refForName="parTransThree" op="equ"/>
    </dgm:constrLst>
    <dgm:ruleLst/>
    <dgm:forEach name="Name4" axis="ch" ptType="node">
      <dgm:layoutNode name="vertOne">
        <dgm:alg type="lin">
          <dgm:param type="linDir" val="fromT"/>
        </dgm:alg>
        <dgm:shape xmlns:r="http://schemas.openxmlformats.org/officeDocument/2006/relationships" r:blip="">
          <dgm:adjLst/>
        </dgm:shape>
        <dgm:presOf/>
        <dgm:constrLst>
          <dgm:constr type="w" for="ch" forName="txOne" refType="w" refFor="ch" refForName="horzOne" op="gte"/>
        </dgm:constrLst>
        <dgm:ruleLst/>
        <dgm:layoutNode name="txOn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5">
          <dgm:if name="Name6" axis="des" ptType="node" func="cnt" op="gt" val="0">
            <dgm:layoutNode name="parTransOne">
              <dgm:alg type="sp"/>
              <dgm:shape xmlns:r="http://schemas.openxmlformats.org/officeDocument/2006/relationships" r:blip="">
                <dgm:adjLst/>
              </dgm:shape>
              <dgm:presOf/>
              <dgm:constrLst/>
              <dgm:ruleLst/>
            </dgm:layoutNode>
          </dgm:if>
          <dgm:else name="Name7"/>
        </dgm:choose>
        <dgm:layoutNode name="horzOne">
          <dgm:choose name="Name8">
            <dgm:if name="Name9" func="var" arg="dir" op="equ" val="norm">
              <dgm:alg type="lin">
                <dgm:param type="linDir" val="fromL"/>
                <dgm:param type="nodeVertAlign" val="t"/>
              </dgm:alg>
            </dgm:if>
            <dgm:else name="Name1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1" axis="ch" ptType="node">
            <dgm:layoutNode name="vertTwo">
              <dgm:alg type="lin">
                <dgm:param type="linDir" val="fromT"/>
              </dgm:alg>
              <dgm:shape xmlns:r="http://schemas.openxmlformats.org/officeDocument/2006/relationships" r:blip="">
                <dgm:adjLst/>
              </dgm:shape>
              <dgm:presOf/>
              <dgm:constrLst>
                <dgm:constr type="w" for="ch" forName="txTwo" refType="w" refFor="ch" refForName="horzTwo" op="gte"/>
              </dgm:constrLst>
              <dgm:ruleLst/>
              <dgm:layoutNode name="txTwo">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2">
                <dgm:if name="Name13" axis="des" ptType="node" func="cnt" op="gt" val="0">
                  <dgm:layoutNode name="parTransTwo">
                    <dgm:alg type="sp"/>
                    <dgm:shape xmlns:r="http://schemas.openxmlformats.org/officeDocument/2006/relationships" r:blip="">
                      <dgm:adjLst/>
                    </dgm:shape>
                    <dgm:presOf/>
                    <dgm:constrLst/>
                    <dgm:ruleLst/>
                  </dgm:layoutNode>
                </dgm:if>
                <dgm:else name="Name14"/>
              </dgm:choose>
              <dgm:layoutNode name="horzTwo">
                <dgm:choose name="Name15">
                  <dgm:if name="Name16" func="var" arg="dir" op="equ" val="norm">
                    <dgm:alg type="lin">
                      <dgm:param type="linDir" val="fromL"/>
                      <dgm:param type="nodeVertAlign" val="t"/>
                    </dgm:alg>
                  </dgm:if>
                  <dgm:else name="Name17">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18" axis="ch" ptType="node">
                  <dgm:layoutNode name="vertThree">
                    <dgm:alg type="lin">
                      <dgm:param type="linDir" val="fromT"/>
                    </dgm:alg>
                    <dgm:shape xmlns:r="http://schemas.openxmlformats.org/officeDocument/2006/relationships" r:blip="">
                      <dgm:adjLst/>
                    </dgm:shape>
                    <dgm:presOf/>
                    <dgm:constrLst>
                      <dgm:constr type="w" for="ch" forName="txThree" refType="w" refFor="ch" refForName="horzThree" op="gte"/>
                    </dgm:constrLst>
                    <dgm:ruleLst/>
                    <dgm:layoutNode name="txThree">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9">
                      <dgm:if name="Name20" axis="des" ptType="node" func="cnt" op="gt" val="0">
                        <dgm:layoutNode name="parTransThree">
                          <dgm:alg type="sp"/>
                          <dgm:shape xmlns:r="http://schemas.openxmlformats.org/officeDocument/2006/relationships" r:blip="">
                            <dgm:adjLst/>
                          </dgm:shape>
                          <dgm:presOf/>
                          <dgm:constrLst/>
                          <dgm:ruleLst/>
                        </dgm:layoutNode>
                      </dgm:if>
                      <dgm:else name="Name21"/>
                    </dgm:choose>
                    <dgm:layoutNode name="horzThree">
                      <dgm:choose name="Name22">
                        <dgm:if name="Name23" func="var" arg="dir" op="equ" val="norm">
                          <dgm:alg type="lin">
                            <dgm:param type="linDir" val="fromL"/>
                            <dgm:param type="nodeVertAlign" val="t"/>
                          </dgm:alg>
                        </dgm:if>
                        <dgm:else name="Name24">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repeat" axis="ch" ptType="node">
                        <dgm:layoutNode name="vertFour">
                          <dgm:varLst>
                            <dgm:chPref val="3"/>
                          </dgm:varLst>
                          <dgm:alg type="lin">
                            <dgm:param type="linDir" val="fromT"/>
                          </dgm:alg>
                          <dgm:shape xmlns:r="http://schemas.openxmlformats.org/officeDocument/2006/relationships" r:blip="">
                            <dgm:adjLst/>
                          </dgm:shape>
                          <dgm:presOf/>
                          <dgm:constrLst>
                            <dgm:constr type="w" for="ch" forName="txFour" refType="w" refFor="ch" refForName="horzFour" op="gte"/>
                          </dgm:constrLst>
                          <dgm:ruleLst/>
                          <dgm:layoutNode name="txFour">
                            <dgm:varLst>
                              <dgm:chPref val="3"/>
                            </dgm:varLst>
                            <dgm:alg type="tx"/>
                            <dgm:shape xmlns:r="http://schemas.openxmlformats.org/officeDocument/2006/relationships" type="roundRect" r:blip="">
                              <dgm:adjLst>
                                <dgm:adj idx="1" val="0.1"/>
                              </dgm:adjLst>
                            </dgm:shape>
                            <dgm:presOf axis="self"/>
                            <dgm:constrLst>
                              <dgm:constr type="userH"/>
                              <dgm:constr type="h" refType="userH"/>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25">
                            <dgm:if name="Name26" axis="des" ptType="node" func="cnt" op="gt" val="0">
                              <dgm:layoutNode name="parTransFour">
                                <dgm:alg type="sp"/>
                                <dgm:shape xmlns:r="http://schemas.openxmlformats.org/officeDocument/2006/relationships" r:blip="">
                                  <dgm:adjLst/>
                                </dgm:shape>
                                <dgm:presOf/>
                                <dgm:constrLst/>
                                <dgm:ruleLst/>
                              </dgm:layoutNode>
                            </dgm:if>
                            <dgm:else name="Name27"/>
                          </dgm:choose>
                          <dgm:layoutNode name="horzFour">
                            <dgm:choose name="Name28">
                              <dgm:if name="Name29" func="var" arg="dir" op="equ" val="norm">
                                <dgm:alg type="lin">
                                  <dgm:param type="linDir" val="fromL"/>
                                  <dgm:param type="nodeVertAlign" val="t"/>
                                </dgm:alg>
                              </dgm:if>
                              <dgm:else name="Name30">
                                <dgm:alg type="lin">
                                  <dgm:param type="linDir" val="fromR"/>
                                  <dgm:param type="nodeVertAlign" val="t"/>
                                </dgm:alg>
                              </dgm:else>
                            </dgm:choose>
                            <dgm:shape xmlns:r="http://schemas.openxmlformats.org/officeDocument/2006/relationships" r:blip="">
                              <dgm:adjLst/>
                            </dgm:shape>
                            <dgm:presOf/>
                            <dgm:constrLst/>
                            <dgm:ruleLst>
                              <dgm:rule type="w" val="INF" fact="NaN" max="NaN"/>
                            </dgm:ruleLst>
                            <dgm:forEach name="Name31" ref="repeat"/>
                          </dgm:layoutNode>
                        </dgm:layoutNode>
                        <dgm:choose name="Name32">
                          <dgm:if name="Name33" axis="self" ptType="node" func="revPos" op="gte" val="2">
                            <dgm:forEach name="Name34" axis="followSib" ptType="sibTrans" cnt="1">
                              <dgm:layoutNode name="sibSpaceFour">
                                <dgm:alg type="sp"/>
                                <dgm:shape xmlns:r="http://schemas.openxmlformats.org/officeDocument/2006/relationships" r:blip="">
                                  <dgm:adjLst/>
                                </dgm:shape>
                                <dgm:presOf/>
                                <dgm:constrLst/>
                                <dgm:ruleLst/>
                              </dgm:layoutNode>
                            </dgm:forEach>
                          </dgm:if>
                          <dgm:else name="Name35"/>
                        </dgm:choose>
                      </dgm:forEach>
                    </dgm:layoutNode>
                  </dgm:layoutNode>
                  <dgm:choose name="Name36">
                    <dgm:if name="Name37" axis="self" ptType="node" func="revPos" op="gte" val="2">
                      <dgm:forEach name="Name38" axis="followSib" ptType="sibTrans" cnt="1">
                        <dgm:layoutNode name="sibSpaceThree">
                          <dgm:alg type="sp"/>
                          <dgm:shape xmlns:r="http://schemas.openxmlformats.org/officeDocument/2006/relationships" r:blip="">
                            <dgm:adjLst/>
                          </dgm:shape>
                          <dgm:presOf/>
                          <dgm:constrLst/>
                          <dgm:ruleLst/>
                        </dgm:layoutNode>
                      </dgm:forEach>
                    </dgm:if>
                    <dgm:else name="Name39"/>
                  </dgm:choose>
                </dgm:forEach>
              </dgm:layoutNode>
            </dgm:layoutNode>
            <dgm:choose name="Name40">
              <dgm:if name="Name41" axis="self" ptType="node" func="revPos" op="gte" val="2">
                <dgm:forEach name="Name42" axis="followSib" ptType="sibTrans" cnt="1">
                  <dgm:layoutNode name="sibSpaceTwo">
                    <dgm:alg type="sp"/>
                    <dgm:shape xmlns:r="http://schemas.openxmlformats.org/officeDocument/2006/relationships" r:blip="">
                      <dgm:adjLst/>
                    </dgm:shape>
                    <dgm:presOf/>
                    <dgm:constrLst/>
                    <dgm:ruleLst/>
                  </dgm:layoutNode>
                </dgm:forEach>
              </dgm:if>
              <dgm:else name="Name43"/>
            </dgm:choose>
          </dgm:forEach>
        </dgm:layoutNode>
      </dgm:layoutNode>
      <dgm:choose name="Name44">
        <dgm:if name="Name45" axis="self" ptType="node" func="revPos" op="gte" val="2">
          <dgm:forEach name="Name46" axis="followSib" ptType="sibTrans" cnt="1">
            <dgm:layoutNode name="sibSpaceOne">
              <dgm:alg type="sp"/>
              <dgm:shape xmlns:r="http://schemas.openxmlformats.org/officeDocument/2006/relationships" r:blip="">
                <dgm:adjLst/>
              </dgm:shape>
              <dgm:presOf/>
              <dgm:constrLst/>
              <dgm:ruleLst/>
            </dgm:layoutNode>
          </dgm:forEach>
        </dgm:if>
        <dgm:else name="Name47"/>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8" name="標題 7"/>
          <p:cNvSpPr>
            <a:spLocks noGrp="1"/>
          </p:cNvSpPr>
          <p:nvPr>
            <p:ph type="ctrTitle"/>
          </p:nvPr>
        </p:nvSpPr>
        <p:spPr>
          <a:xfrm>
            <a:off x="2286000" y="3124200"/>
            <a:ext cx="6172200" cy="1894362"/>
          </a:xfrm>
        </p:spPr>
        <p:txBody>
          <a:bodyPr/>
          <a:lstStyle>
            <a:lvl1pPr>
              <a:defRPr b="1"/>
            </a:lvl1pPr>
          </a:lstStyle>
          <a:p>
            <a:r>
              <a:rPr kumimoji="0" lang="zh-TW" altLang="en-US" smtClean="0"/>
              <a:t>按一下以編輯母片標題樣式</a:t>
            </a:r>
            <a:endParaRPr kumimoji="0" lang="en-US"/>
          </a:p>
        </p:txBody>
      </p:sp>
      <p:sp>
        <p:nvSpPr>
          <p:cNvPr id="9" name="副標題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zh-TW" altLang="en-US" smtClean="0"/>
              <a:t>按一下以編輯母片副標題樣式</a:t>
            </a:r>
            <a:endParaRPr kumimoji="0" lang="en-US"/>
          </a:p>
        </p:txBody>
      </p:sp>
      <p:sp>
        <p:nvSpPr>
          <p:cNvPr id="28" name="日期版面配置區 27"/>
          <p:cNvSpPr>
            <a:spLocks noGrp="1"/>
          </p:cNvSpPr>
          <p:nvPr>
            <p:ph type="dt" sz="half" idx="10"/>
          </p:nvPr>
        </p:nvSpPr>
        <p:spPr bwMode="auto">
          <a:xfrm rot="5400000">
            <a:off x="7764621" y="1174097"/>
            <a:ext cx="2286000" cy="381000"/>
          </a:xfrm>
        </p:spPr>
        <p:txBody>
          <a:bodyPr/>
          <a:lstStyle/>
          <a:p>
            <a:fld id="{5BBEAD13-0566-4C6C-97E7-55F17F24B09F}" type="datetimeFigureOut">
              <a:rPr lang="zh-TW" altLang="en-US" smtClean="0"/>
              <a:t>2019/8/12</a:t>
            </a:fld>
            <a:endParaRPr lang="zh-TW" altLang="en-US"/>
          </a:p>
        </p:txBody>
      </p:sp>
      <p:sp>
        <p:nvSpPr>
          <p:cNvPr id="17" name="頁尾版面配置區 16"/>
          <p:cNvSpPr>
            <a:spLocks noGrp="1"/>
          </p:cNvSpPr>
          <p:nvPr>
            <p:ph type="ftr" sz="quarter" idx="11"/>
          </p:nvPr>
        </p:nvSpPr>
        <p:spPr bwMode="auto">
          <a:xfrm rot="5400000">
            <a:off x="7077269" y="4181669"/>
            <a:ext cx="3657600" cy="384048"/>
          </a:xfrm>
        </p:spPr>
        <p:txBody>
          <a:bodyPr/>
          <a:lstStyle/>
          <a:p>
            <a:endParaRPr lang="zh-TW" altLang="en-US"/>
          </a:p>
        </p:txBody>
      </p:sp>
      <p:sp>
        <p:nvSpPr>
          <p:cNvPr id="10" name="矩形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矩形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矩形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直線接點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直線接點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直線接點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矩形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橢圓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橢圓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橢圓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投影片編號版面配置區 28"/>
          <p:cNvSpPr>
            <a:spLocks noGrp="1"/>
          </p:cNvSpPr>
          <p:nvPr>
            <p:ph type="sldNum" sz="quarter" idx="12"/>
          </p:nvPr>
        </p:nvSpPr>
        <p:spPr bwMode="auto">
          <a:xfrm>
            <a:off x="1325544" y="4928702"/>
            <a:ext cx="609600" cy="517524"/>
          </a:xfrm>
        </p:spPr>
        <p:txBody>
          <a:bodyPr/>
          <a:lstStyle/>
          <a:p>
            <a:fld id="{73DA0BB7-265A-403C-9275-D587AB510EDC}" type="slidenum">
              <a:rPr lang="zh-TW" altLang="en-US" smtClean="0"/>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6629400" y="274639"/>
            <a:ext cx="1676400" cy="5851525"/>
          </a:xfrm>
        </p:spPr>
        <p:txBody>
          <a:bodyPr vert="eaVe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38"/>
            <a:ext cx="6019800" cy="5851525"/>
          </a:xfrm>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p:txBody>
          <a:bodyPr/>
          <a:lstStyle/>
          <a:p>
            <a:fld id="{5BBEAD13-0566-4C6C-97E7-55F17F24B09F}" type="datetimeFigureOut">
              <a:rPr lang="zh-TW" altLang="en-US" smtClean="0"/>
              <a:t>2019/8/12</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8" name="內容版面配置區 7"/>
          <p:cNvSpPr>
            <a:spLocks noGrp="1"/>
          </p:cNvSpPr>
          <p:nvPr>
            <p:ph sz="quarter" idx="1"/>
          </p:nvPr>
        </p:nvSpPr>
        <p:spPr>
          <a:xfrm>
            <a:off x="457200" y="1600200"/>
            <a:ext cx="7467600" cy="4873752"/>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4"/>
          </p:nvPr>
        </p:nvSpPr>
        <p:spPr/>
        <p:txBody>
          <a:bodyPr rtlCol="0"/>
          <a:lstStyle/>
          <a:p>
            <a:fld id="{5BBEAD13-0566-4C6C-97E7-55F17F24B09F}" type="datetimeFigureOut">
              <a:rPr lang="zh-TW" altLang="en-US" smtClean="0"/>
              <a:t>2019/8/12</a:t>
            </a:fld>
            <a:endParaRPr lang="zh-TW" altLang="en-US"/>
          </a:p>
        </p:txBody>
      </p:sp>
      <p:sp>
        <p:nvSpPr>
          <p:cNvPr id="9" name="投影片編號版面配置區 8"/>
          <p:cNvSpPr>
            <a:spLocks noGrp="1"/>
          </p:cNvSpPr>
          <p:nvPr>
            <p:ph type="sldNum" sz="quarter" idx="15"/>
          </p:nvPr>
        </p:nvSpPr>
        <p:spPr/>
        <p:txBody>
          <a:bodyPr rtlCol="0"/>
          <a:lstStyle/>
          <a:p>
            <a:fld id="{73DA0BB7-265A-403C-9275-D587AB510EDC}" type="slidenum">
              <a:rPr lang="zh-TW" altLang="en-US" smtClean="0"/>
              <a:t>‹#›</a:t>
            </a:fld>
            <a:endParaRPr lang="zh-TW" altLang="en-US"/>
          </a:p>
        </p:txBody>
      </p:sp>
      <p:sp>
        <p:nvSpPr>
          <p:cNvPr id="10" name="頁尾版面配置區 9"/>
          <p:cNvSpPr>
            <a:spLocks noGrp="1"/>
          </p:cNvSpPr>
          <p:nvPr>
            <p:ph type="ftr" sz="quarter" idx="16"/>
          </p:nvPr>
        </p:nvSpPr>
        <p:spPr/>
        <p:txBody>
          <a:bodyPr rtlCol="0"/>
          <a:lstStyle/>
          <a:p>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章節標題">
    <p:bg>
      <p:bgRef idx="1001">
        <a:schemeClr val="bg2"/>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2286000" y="2895600"/>
            <a:ext cx="6172200" cy="2053590"/>
          </a:xfrm>
        </p:spPr>
        <p:txBody>
          <a:bodyPr/>
          <a:lstStyle>
            <a:lvl1pPr algn="l">
              <a:buNone/>
              <a:defRPr sz="3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bwMode="auto">
          <a:xfrm rot="5400000">
            <a:off x="7763256" y="1170432"/>
            <a:ext cx="2286000" cy="381000"/>
          </a:xfrm>
        </p:spPr>
        <p:txBody>
          <a:bodyPr/>
          <a:lstStyle/>
          <a:p>
            <a:fld id="{5BBEAD13-0566-4C6C-97E7-55F17F24B09F}" type="datetimeFigureOut">
              <a:rPr lang="zh-TW" altLang="en-US" smtClean="0"/>
              <a:t>2019/8/12</a:t>
            </a:fld>
            <a:endParaRPr lang="zh-TW" altLang="en-US"/>
          </a:p>
        </p:txBody>
      </p:sp>
      <p:sp>
        <p:nvSpPr>
          <p:cNvPr id="5" name="頁尾版面配置區 4"/>
          <p:cNvSpPr>
            <a:spLocks noGrp="1"/>
          </p:cNvSpPr>
          <p:nvPr>
            <p:ph type="ftr" sz="quarter" idx="11"/>
          </p:nvPr>
        </p:nvSpPr>
        <p:spPr bwMode="auto">
          <a:xfrm rot="5400000">
            <a:off x="7077456" y="4178808"/>
            <a:ext cx="3657600" cy="384048"/>
          </a:xfrm>
        </p:spPr>
        <p:txBody>
          <a:bodyPr/>
          <a:lstStyle/>
          <a:p>
            <a:endParaRPr lang="zh-TW" altLang="en-US"/>
          </a:p>
        </p:txBody>
      </p:sp>
      <p:sp>
        <p:nvSpPr>
          <p:cNvPr id="9" name="矩形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矩形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矩形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矩形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直線接點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直線接點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直線接點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直線接點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矩形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橢圓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橢圓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橢圓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橢圓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橢圓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直線接點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投影片編號版面配置區 5"/>
          <p:cNvSpPr>
            <a:spLocks noGrp="1"/>
          </p:cNvSpPr>
          <p:nvPr>
            <p:ph type="sldNum" sz="quarter" idx="12"/>
          </p:nvPr>
        </p:nvSpPr>
        <p:spPr bwMode="auto">
          <a:xfrm>
            <a:off x="1340616" y="4928702"/>
            <a:ext cx="609600" cy="517524"/>
          </a:xfrm>
        </p:spPr>
        <p:txBody>
          <a:bodyPr/>
          <a:lstStyle/>
          <a:p>
            <a:fld id="{73DA0BB7-265A-403C-9275-D587AB510EDC}" type="slidenum">
              <a:rPr lang="zh-TW" altLang="en-US" smtClean="0"/>
              <a:t>‹#›</a:t>
            </a:fld>
            <a:endParaRPr lang="zh-TW" alt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5" name="日期版面配置區 4"/>
          <p:cNvSpPr>
            <a:spLocks noGrp="1"/>
          </p:cNvSpPr>
          <p:nvPr>
            <p:ph type="dt" sz="half" idx="10"/>
          </p:nvPr>
        </p:nvSpPr>
        <p:spPr/>
        <p:txBody>
          <a:bodyPr/>
          <a:lstStyle/>
          <a:p>
            <a:fld id="{5BBEAD13-0566-4C6C-97E7-55F17F24B09F}" type="datetimeFigureOut">
              <a:rPr lang="zh-TW" altLang="en-US" smtClean="0"/>
              <a:t>2019/8/12</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9" name="內容版面配置區 8"/>
          <p:cNvSpPr>
            <a:spLocks noGrp="1"/>
          </p:cNvSpPr>
          <p:nvPr>
            <p:ph sz="quarter" idx="1"/>
          </p:nvPr>
        </p:nvSpPr>
        <p:spPr>
          <a:xfrm>
            <a:off x="457200"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1" name="內容版面配置區 10"/>
          <p:cNvSpPr>
            <a:spLocks noGrp="1"/>
          </p:cNvSpPr>
          <p:nvPr>
            <p:ph sz="quarter" idx="2"/>
          </p:nvPr>
        </p:nvSpPr>
        <p:spPr>
          <a:xfrm>
            <a:off x="4270248" y="1600200"/>
            <a:ext cx="3657600" cy="45720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273050"/>
            <a:ext cx="7543800" cy="1143000"/>
          </a:xfrm>
        </p:spPr>
        <p:txBody>
          <a:bodyPr anchor="b"/>
          <a:lstStyle>
            <a:lvl1pPr>
              <a:defRPr/>
            </a:lvl1pPr>
          </a:lstStyle>
          <a:p>
            <a:r>
              <a:rPr kumimoji="0" lang="zh-TW" altLang="en-US" smtClean="0"/>
              <a:t>按一下以編輯母片標題樣式</a:t>
            </a:r>
            <a:endParaRPr kumimoji="0" lang="en-US"/>
          </a:p>
        </p:txBody>
      </p:sp>
      <p:sp>
        <p:nvSpPr>
          <p:cNvPr id="7" name="日期版面配置區 6"/>
          <p:cNvSpPr>
            <a:spLocks noGrp="1"/>
          </p:cNvSpPr>
          <p:nvPr>
            <p:ph type="dt" sz="half" idx="10"/>
          </p:nvPr>
        </p:nvSpPr>
        <p:spPr/>
        <p:txBody>
          <a:bodyPr/>
          <a:lstStyle/>
          <a:p>
            <a:fld id="{5BBEAD13-0566-4C6C-97E7-55F17F24B09F}" type="datetimeFigureOut">
              <a:rPr lang="zh-TW" altLang="en-US" smtClean="0"/>
              <a:t>2019/8/12</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73DA0BB7-265A-403C-9275-D587AB510EDC}" type="slidenum">
              <a:rPr lang="zh-TW" altLang="en-US" smtClean="0"/>
              <a:t>‹#›</a:t>
            </a:fld>
            <a:endParaRPr lang="zh-TW" altLang="en-US"/>
          </a:p>
        </p:txBody>
      </p:sp>
      <p:sp>
        <p:nvSpPr>
          <p:cNvPr id="11" name="內容版面配置區 10"/>
          <p:cNvSpPr>
            <a:spLocks noGrp="1"/>
          </p:cNvSpPr>
          <p:nvPr>
            <p:ph sz="quarter" idx="2"/>
          </p:nvPr>
        </p:nvSpPr>
        <p:spPr>
          <a:xfrm>
            <a:off x="457200"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3" name="內容版面配置區 12"/>
          <p:cNvSpPr>
            <a:spLocks noGrp="1"/>
          </p:cNvSpPr>
          <p:nvPr>
            <p:ph sz="quarter" idx="4"/>
          </p:nvPr>
        </p:nvSpPr>
        <p:spPr>
          <a:xfrm>
            <a:off x="4371975" y="2362200"/>
            <a:ext cx="3657600" cy="3886200"/>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12" name="文字版面配置區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
        <p:nvSpPr>
          <p:cNvPr id="14" name="文字版面配置區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zh-TW" altLang="en-US" smtClean="0"/>
              <a:t>按一下以編輯母片文字樣式</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6" name="日期版面配置區 5"/>
          <p:cNvSpPr>
            <a:spLocks noGrp="1"/>
          </p:cNvSpPr>
          <p:nvPr>
            <p:ph type="dt" sz="half" idx="10"/>
          </p:nvPr>
        </p:nvSpPr>
        <p:spPr/>
        <p:txBody>
          <a:bodyPr rtlCol="0"/>
          <a:lstStyle/>
          <a:p>
            <a:fld id="{5BBEAD13-0566-4C6C-97E7-55F17F24B09F}" type="datetimeFigureOut">
              <a:rPr lang="zh-TW" altLang="en-US" smtClean="0"/>
              <a:t>2019/8/12</a:t>
            </a:fld>
            <a:endParaRPr lang="zh-TW" altLang="en-US"/>
          </a:p>
        </p:txBody>
      </p:sp>
      <p:sp>
        <p:nvSpPr>
          <p:cNvPr id="7" name="投影片編號版面配置區 6"/>
          <p:cNvSpPr>
            <a:spLocks noGrp="1"/>
          </p:cNvSpPr>
          <p:nvPr>
            <p:ph type="sldNum" sz="quarter" idx="11"/>
          </p:nvPr>
        </p:nvSpPr>
        <p:spPr/>
        <p:txBody>
          <a:bodyPr rtlCol="0"/>
          <a:lstStyle/>
          <a:p>
            <a:fld id="{73DA0BB7-265A-403C-9275-D587AB510EDC}" type="slidenum">
              <a:rPr lang="zh-TW" altLang="en-US" smtClean="0"/>
              <a:t>‹#›</a:t>
            </a:fld>
            <a:endParaRPr lang="zh-TW" altLang="en-US"/>
          </a:p>
        </p:txBody>
      </p:sp>
      <p:sp>
        <p:nvSpPr>
          <p:cNvPr id="8" name="頁尾版面配置區 7"/>
          <p:cNvSpPr>
            <a:spLocks noGrp="1"/>
          </p:cNvSpPr>
          <p:nvPr>
            <p:ph type="ftr" sz="quarter" idx="12"/>
          </p:nvPr>
        </p:nvSpPr>
        <p:spPr/>
        <p:txBody>
          <a:bodyPr rtlCol="0"/>
          <a:lstStyle/>
          <a:p>
            <a:endParaRPr lang="zh-TW"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5BBEAD13-0566-4C6C-97E7-55F17F24B09F}" type="datetimeFigureOut">
              <a:rPr lang="zh-TW" altLang="en-US" smtClean="0"/>
              <a:t>2019/8/12</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73DA0BB7-265A-403C-9275-D587AB510EDC}" type="slidenum">
              <a:rPr lang="zh-TW" altLang="en-US" smtClean="0"/>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含標題的內容">
    <p:bg>
      <p:bgRef idx="1001">
        <a:schemeClr val="bg1"/>
      </p:bgRef>
    </p:bg>
    <p:spTree>
      <p:nvGrpSpPr>
        <p:cNvPr id="1" name=""/>
        <p:cNvGrpSpPr/>
        <p:nvPr/>
      </p:nvGrpSpPr>
      <p:grpSpPr>
        <a:xfrm>
          <a:off x="0" y="0"/>
          <a:ext cx="0" cy="0"/>
          <a:chOff x="0" y="0"/>
          <a:chExt cx="0" cy="0"/>
        </a:xfrm>
      </p:grpSpPr>
      <p:sp>
        <p:nvSpPr>
          <p:cNvPr id="10" name="直線接點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標題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zh-TW" altLang="en-US" smtClean="0"/>
              <a:t>按一下以編輯母片文字樣式</a:t>
            </a:r>
          </a:p>
        </p:txBody>
      </p:sp>
      <p:sp>
        <p:nvSpPr>
          <p:cNvPr id="8" name="直線接點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直線接點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直線接點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矩形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直線接點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橢圓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內容版面配置區 17"/>
          <p:cNvSpPr>
            <a:spLocks noGrp="1"/>
          </p:cNvSpPr>
          <p:nvPr>
            <p:ph sz="quarter" idx="1"/>
          </p:nvPr>
        </p:nvSpPr>
        <p:spPr>
          <a:xfrm>
            <a:off x="304800" y="274320"/>
            <a:ext cx="5638800" cy="6327648"/>
          </a:xfrm>
        </p:spPr>
        <p:txBody>
          <a:bodyPr/>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21" name="日期版面配置區 20"/>
          <p:cNvSpPr>
            <a:spLocks noGrp="1"/>
          </p:cNvSpPr>
          <p:nvPr>
            <p:ph type="dt" sz="half" idx="14"/>
          </p:nvPr>
        </p:nvSpPr>
        <p:spPr/>
        <p:txBody>
          <a:bodyPr rtlCol="0"/>
          <a:lstStyle/>
          <a:p>
            <a:fld id="{5BBEAD13-0566-4C6C-97E7-55F17F24B09F}" type="datetimeFigureOut">
              <a:rPr lang="zh-TW" altLang="en-US" smtClean="0"/>
              <a:t>2019/8/12</a:t>
            </a:fld>
            <a:endParaRPr lang="zh-TW" altLang="en-US"/>
          </a:p>
        </p:txBody>
      </p:sp>
      <p:sp>
        <p:nvSpPr>
          <p:cNvPr id="22" name="投影片編號版面配置區 21"/>
          <p:cNvSpPr>
            <a:spLocks noGrp="1"/>
          </p:cNvSpPr>
          <p:nvPr>
            <p:ph type="sldNum" sz="quarter" idx="15"/>
          </p:nvPr>
        </p:nvSpPr>
        <p:spPr/>
        <p:txBody>
          <a:bodyPr rtlCol="0"/>
          <a:lstStyle/>
          <a:p>
            <a:fld id="{73DA0BB7-265A-403C-9275-D587AB510EDC}" type="slidenum">
              <a:rPr lang="zh-TW" altLang="en-US" smtClean="0"/>
              <a:t>‹#›</a:t>
            </a:fld>
            <a:endParaRPr lang="zh-TW" altLang="en-US"/>
          </a:p>
        </p:txBody>
      </p:sp>
      <p:sp>
        <p:nvSpPr>
          <p:cNvPr id="23" name="頁尾版面配置區 22"/>
          <p:cNvSpPr>
            <a:spLocks noGrp="1"/>
          </p:cNvSpPr>
          <p:nvPr>
            <p:ph type="ftr" sz="quarter" idx="16"/>
          </p:nvPr>
        </p:nvSpPr>
        <p:spPr/>
        <p:txBody>
          <a:bodyPr rtlCol="0"/>
          <a:lstStyle/>
          <a:p>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spTree>
      <p:nvGrpSpPr>
        <p:cNvPr id="1" name=""/>
        <p:cNvGrpSpPr/>
        <p:nvPr/>
      </p:nvGrpSpPr>
      <p:grpSpPr>
        <a:xfrm>
          <a:off x="0" y="0"/>
          <a:ext cx="0" cy="0"/>
          <a:chOff x="0" y="0"/>
          <a:chExt cx="0" cy="0"/>
        </a:xfrm>
      </p:grpSpPr>
      <p:sp>
        <p:nvSpPr>
          <p:cNvPr id="9" name="直線接點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橢圓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標題 1"/>
          <p:cNvSpPr>
            <a:spLocks noGrp="1"/>
          </p:cNvSpPr>
          <p:nvPr>
            <p:ph type="title"/>
          </p:nvPr>
        </p:nvSpPr>
        <p:spPr>
          <a:xfrm rot="5400000">
            <a:off x="3350133" y="3200400"/>
            <a:ext cx="6309360" cy="457200"/>
          </a:xfrm>
        </p:spPr>
        <p:txBody>
          <a:bodyPr anchor="b"/>
          <a:lstStyle>
            <a:lvl1pPr algn="l">
              <a:buNone/>
              <a:defRPr sz="2000" b="1"/>
            </a:lvl1pPr>
          </a:lstStyle>
          <a:p>
            <a:r>
              <a:rPr kumimoji="0" lang="zh-TW" altLang="en-US" smtClean="0"/>
              <a:t>按一下以編輯母片標題樣式</a:t>
            </a:r>
            <a:endParaRPr kumimoji="0" lang="en-US"/>
          </a:p>
        </p:txBody>
      </p:sp>
      <p:sp>
        <p:nvSpPr>
          <p:cNvPr id="3" name="圖片版面配置區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zh-TW" altLang="en-US" smtClean="0"/>
              <a:t>按一下圖示以新增圖片</a:t>
            </a:r>
            <a:endParaRPr kumimoji="0" lang="en-US" dirty="0"/>
          </a:p>
        </p:txBody>
      </p:sp>
      <p:sp>
        <p:nvSpPr>
          <p:cNvPr id="4" name="文字版面配置區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zh-TW" altLang="en-US" smtClean="0"/>
              <a:t>按一下以編輯母片文字樣式</a:t>
            </a:r>
          </a:p>
        </p:txBody>
      </p:sp>
      <p:sp>
        <p:nvSpPr>
          <p:cNvPr id="10" name="直線接點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矩形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直線接點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直線接點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直線接點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日期版面配置區 16"/>
          <p:cNvSpPr>
            <a:spLocks noGrp="1"/>
          </p:cNvSpPr>
          <p:nvPr>
            <p:ph type="dt" sz="half" idx="10"/>
          </p:nvPr>
        </p:nvSpPr>
        <p:spPr/>
        <p:txBody>
          <a:bodyPr rtlCol="0"/>
          <a:lstStyle/>
          <a:p>
            <a:fld id="{5BBEAD13-0566-4C6C-97E7-55F17F24B09F}" type="datetimeFigureOut">
              <a:rPr lang="zh-TW" altLang="en-US" smtClean="0"/>
              <a:t>2019/8/12</a:t>
            </a:fld>
            <a:endParaRPr lang="zh-TW" altLang="en-US"/>
          </a:p>
        </p:txBody>
      </p:sp>
      <p:sp>
        <p:nvSpPr>
          <p:cNvPr id="18" name="投影片編號版面配置區 17"/>
          <p:cNvSpPr>
            <a:spLocks noGrp="1"/>
          </p:cNvSpPr>
          <p:nvPr>
            <p:ph type="sldNum" sz="quarter" idx="11"/>
          </p:nvPr>
        </p:nvSpPr>
        <p:spPr/>
        <p:txBody>
          <a:bodyPr rtlCol="0"/>
          <a:lstStyle/>
          <a:p>
            <a:fld id="{73DA0BB7-265A-403C-9275-D587AB510EDC}" type="slidenum">
              <a:rPr lang="zh-TW" altLang="en-US" smtClean="0"/>
              <a:t>‹#›</a:t>
            </a:fld>
            <a:endParaRPr lang="zh-TW" altLang="en-US"/>
          </a:p>
        </p:txBody>
      </p:sp>
      <p:sp>
        <p:nvSpPr>
          <p:cNvPr id="21" name="頁尾版面配置區 20"/>
          <p:cNvSpPr>
            <a:spLocks noGrp="1"/>
          </p:cNvSpPr>
          <p:nvPr>
            <p:ph type="ftr" sz="quarter" idx="12"/>
          </p:nvPr>
        </p:nvSpPr>
        <p:spPr/>
        <p:txBody>
          <a:bodyPr rtlCol="0"/>
          <a:lstStyle/>
          <a:p>
            <a:endParaRPr lang="zh-TW"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直線接點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標題版面配置區 21"/>
          <p:cNvSpPr>
            <a:spLocks noGrp="1"/>
          </p:cNvSpPr>
          <p:nvPr>
            <p:ph type="title"/>
          </p:nvPr>
        </p:nvSpPr>
        <p:spPr>
          <a:xfrm>
            <a:off x="457200" y="274638"/>
            <a:ext cx="7467600" cy="1143000"/>
          </a:xfrm>
          <a:prstGeom prst="rect">
            <a:avLst/>
          </a:prstGeom>
        </p:spPr>
        <p:txBody>
          <a:bodyPr vert="horz" anchor="b">
            <a:normAutofit/>
          </a:bodyPr>
          <a:lstStyle/>
          <a:p>
            <a:r>
              <a:rPr kumimoji="0" lang="zh-TW" altLang="en-US" smtClean="0"/>
              <a:t>按一下以編輯母片標題樣式</a:t>
            </a:r>
            <a:endParaRPr kumimoji="0" lang="en-US"/>
          </a:p>
        </p:txBody>
      </p:sp>
      <p:sp>
        <p:nvSpPr>
          <p:cNvPr id="13" name="文字版面配置區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zh-TW" altLang="en-US" smtClean="0"/>
              <a:t>按一下以編輯母片文字樣式</a:t>
            </a:r>
          </a:p>
          <a:p>
            <a:pPr lvl="1" eaLnBrk="1" latinLnBrk="0" hangingPunct="1"/>
            <a:r>
              <a:rPr kumimoji="0" lang="zh-TW" altLang="en-US" smtClean="0"/>
              <a:t>第二層</a:t>
            </a:r>
          </a:p>
          <a:p>
            <a:pPr lvl="2" eaLnBrk="1" latinLnBrk="0" hangingPunct="1"/>
            <a:r>
              <a:rPr kumimoji="0" lang="zh-TW" altLang="en-US" smtClean="0"/>
              <a:t>第三層</a:t>
            </a:r>
          </a:p>
          <a:p>
            <a:pPr lvl="3" eaLnBrk="1" latinLnBrk="0" hangingPunct="1"/>
            <a:r>
              <a:rPr kumimoji="0" lang="zh-TW" altLang="en-US" smtClean="0"/>
              <a:t>第四層</a:t>
            </a:r>
          </a:p>
          <a:p>
            <a:pPr lvl="4" eaLnBrk="1" latinLnBrk="0" hangingPunct="1"/>
            <a:r>
              <a:rPr kumimoji="0" lang="zh-TW" altLang="en-US" smtClean="0"/>
              <a:t>第五層</a:t>
            </a:r>
            <a:endParaRPr kumimoji="0" lang="en-US"/>
          </a:p>
        </p:txBody>
      </p:sp>
      <p:sp>
        <p:nvSpPr>
          <p:cNvPr id="14" name="日期版面配置區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5BBEAD13-0566-4C6C-97E7-55F17F24B09F}" type="datetimeFigureOut">
              <a:rPr lang="zh-TW" altLang="en-US" smtClean="0"/>
              <a:t>2019/8/12</a:t>
            </a:fld>
            <a:endParaRPr lang="zh-TW" altLang="en-US"/>
          </a:p>
        </p:txBody>
      </p:sp>
      <p:sp>
        <p:nvSpPr>
          <p:cNvPr id="3" name="頁尾版面配置區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zh-TW" altLang="en-US"/>
          </a:p>
        </p:txBody>
      </p:sp>
      <p:sp>
        <p:nvSpPr>
          <p:cNvPr id="7" name="直線接點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直線接點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矩形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直線接點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橢圓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投影片編號版面配置區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73DA0BB7-265A-403C-9275-D587AB510EDC}" type="slidenum">
              <a:rPr lang="zh-TW" altLang="en-US" smtClean="0"/>
              <a:t>‹#›</a:t>
            </a:fld>
            <a:endParaRPr lang="zh-TW" alt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a:xfrm>
            <a:off x="2267744" y="836712"/>
            <a:ext cx="6172200" cy="1894362"/>
          </a:xfrm>
        </p:spPr>
        <p:txBody>
          <a:bodyPr>
            <a:normAutofit/>
          </a:bodyPr>
          <a:lstStyle/>
          <a:p>
            <a:pPr algn="ctr"/>
            <a:r>
              <a:rPr lang="en-US" altLang="zh-TW" sz="2800" dirty="0" smtClean="0"/>
              <a:t>TCG Opal Storage Architecture Core Overview</a:t>
            </a:r>
            <a:endParaRPr lang="zh-TW" altLang="en-US" sz="2800" dirty="0"/>
          </a:p>
        </p:txBody>
      </p:sp>
      <p:sp>
        <p:nvSpPr>
          <p:cNvPr id="3" name="副標題 2"/>
          <p:cNvSpPr>
            <a:spLocks noGrp="1"/>
          </p:cNvSpPr>
          <p:nvPr>
            <p:ph type="subTitle" idx="1"/>
          </p:nvPr>
        </p:nvSpPr>
        <p:spPr>
          <a:xfrm>
            <a:off x="2627784" y="2996952"/>
            <a:ext cx="6172200" cy="1371600"/>
          </a:xfrm>
        </p:spPr>
        <p:txBody>
          <a:bodyPr/>
          <a:lstStyle/>
          <a:p>
            <a:endParaRPr lang="en-US" altLang="zh-TW" dirty="0" smtClean="0"/>
          </a:p>
          <a:p>
            <a:pPr algn="ctr"/>
            <a:r>
              <a:rPr lang="en-US" altLang="zh-TW" dirty="0" smtClean="0"/>
              <a:t>Eng. III  SW</a:t>
            </a:r>
          </a:p>
          <a:p>
            <a:pPr algn="ctr"/>
            <a:r>
              <a:rPr lang="en-US" altLang="zh-TW" dirty="0" smtClean="0"/>
              <a:t>Jai</a:t>
            </a:r>
            <a:endParaRPr lang="zh-TW" altLang="en-US" dirty="0"/>
          </a:p>
        </p:txBody>
      </p:sp>
    </p:spTree>
    <p:extLst>
      <p:ext uri="{BB962C8B-B14F-4D97-AF65-F5344CB8AC3E}">
        <p14:creationId xmlns:p14="http://schemas.microsoft.com/office/powerpoint/2010/main" val="334511117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Ownership Overview</a:t>
            </a:r>
            <a:endParaRPr lang="zh-TW" altLang="en-US" dirty="0"/>
          </a:p>
        </p:txBody>
      </p:sp>
      <p:pic>
        <p:nvPicPr>
          <p:cNvPr id="1027" name="Picture 3"/>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99592" y="1772816"/>
            <a:ext cx="6649378"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圓角矩形 3"/>
          <p:cNvSpPr/>
          <p:nvPr/>
        </p:nvSpPr>
        <p:spPr>
          <a:xfrm>
            <a:off x="899592" y="1772816"/>
            <a:ext cx="1944216" cy="3672408"/>
          </a:xfrm>
          <a:prstGeom prst="roundRect">
            <a:avLst/>
          </a:prstGeom>
          <a:noFill/>
          <a:ln w="2222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 name="文字方塊 4"/>
          <p:cNvSpPr txBox="1"/>
          <p:nvPr/>
        </p:nvSpPr>
        <p:spPr>
          <a:xfrm>
            <a:off x="899592" y="5517232"/>
            <a:ext cx="5251759" cy="1077218"/>
          </a:xfrm>
          <a:prstGeom prst="rect">
            <a:avLst/>
          </a:prstGeom>
          <a:noFill/>
        </p:spPr>
        <p:txBody>
          <a:bodyPr wrap="none" rtlCol="0">
            <a:spAutoFit/>
          </a:bodyPr>
          <a:lstStyle/>
          <a:p>
            <a:r>
              <a:rPr lang="en-US" altLang="zh-TW" sz="1600" b="1" dirty="0" smtClean="0">
                <a:solidFill>
                  <a:schemeClr val="accent1">
                    <a:lumMod val="50000"/>
                  </a:schemeClr>
                </a:solidFill>
              </a:rPr>
              <a:t>Manufacturer </a:t>
            </a:r>
            <a:r>
              <a:rPr lang="en-US" altLang="zh-TW" sz="1600" b="1" dirty="0">
                <a:solidFill>
                  <a:schemeClr val="accent1">
                    <a:lumMod val="50000"/>
                  </a:schemeClr>
                </a:solidFill>
              </a:rPr>
              <a:t>to define </a:t>
            </a:r>
            <a:r>
              <a:rPr lang="en-US" altLang="zh-TW" sz="1600" b="1" dirty="0" smtClean="0">
                <a:solidFill>
                  <a:schemeClr val="accent1">
                    <a:lumMod val="50000"/>
                  </a:schemeClr>
                </a:solidFill>
              </a:rPr>
              <a:t>TCG </a:t>
            </a:r>
            <a:r>
              <a:rPr lang="en-US" altLang="zh-TW" sz="1600" b="1" dirty="0">
                <a:solidFill>
                  <a:schemeClr val="accent1">
                    <a:lumMod val="50000"/>
                  </a:schemeClr>
                </a:solidFill>
              </a:rPr>
              <a:t>functions are </a:t>
            </a:r>
            <a:r>
              <a:rPr lang="en-US" altLang="zh-TW" sz="1600" b="1" dirty="0" smtClean="0">
                <a:solidFill>
                  <a:schemeClr val="accent1">
                    <a:lumMod val="50000"/>
                  </a:schemeClr>
                </a:solidFill>
              </a:rPr>
              <a:t>performed</a:t>
            </a:r>
          </a:p>
          <a:p>
            <a:r>
              <a:rPr lang="en-US" altLang="zh-TW" sz="1600" b="1" dirty="0" smtClean="0">
                <a:solidFill>
                  <a:schemeClr val="accent1">
                    <a:lumMod val="50000"/>
                  </a:schemeClr>
                </a:solidFill>
              </a:rPr>
              <a:t>Who </a:t>
            </a:r>
            <a:r>
              <a:rPr lang="en-US" altLang="zh-TW" sz="1600" b="1" dirty="0">
                <a:solidFill>
                  <a:schemeClr val="accent1">
                    <a:lumMod val="50000"/>
                  </a:schemeClr>
                </a:solidFill>
              </a:rPr>
              <a:t>has access to these </a:t>
            </a:r>
            <a:r>
              <a:rPr lang="en-US" altLang="zh-TW" sz="1600" b="1" dirty="0" smtClean="0">
                <a:solidFill>
                  <a:schemeClr val="accent1">
                    <a:lumMod val="50000"/>
                  </a:schemeClr>
                </a:solidFill>
              </a:rPr>
              <a:t>functions</a:t>
            </a:r>
          </a:p>
          <a:p>
            <a:r>
              <a:rPr lang="en-US" altLang="zh-TW" sz="1600" b="1" dirty="0">
                <a:solidFill>
                  <a:schemeClr val="accent1">
                    <a:lumMod val="50000"/>
                  </a:schemeClr>
                </a:solidFill>
              </a:rPr>
              <a:t>H</a:t>
            </a:r>
            <a:r>
              <a:rPr lang="en-US" altLang="zh-TW" sz="1600" b="1" dirty="0" smtClean="0">
                <a:solidFill>
                  <a:schemeClr val="accent1">
                    <a:lumMod val="50000"/>
                  </a:schemeClr>
                </a:solidFill>
              </a:rPr>
              <a:t>ow </a:t>
            </a:r>
            <a:r>
              <a:rPr lang="en-US" altLang="zh-TW" sz="1600" b="1" dirty="0">
                <a:solidFill>
                  <a:schemeClr val="accent1">
                    <a:lumMod val="50000"/>
                  </a:schemeClr>
                </a:solidFill>
              </a:rPr>
              <a:t>the </a:t>
            </a:r>
            <a:r>
              <a:rPr lang="en-US" altLang="zh-TW" sz="1600" b="1" dirty="0" err="1">
                <a:solidFill>
                  <a:schemeClr val="accent1">
                    <a:lumMod val="50000"/>
                  </a:schemeClr>
                </a:solidFill>
              </a:rPr>
              <a:t>TPer</a:t>
            </a:r>
            <a:r>
              <a:rPr lang="en-US" altLang="zh-TW" sz="1600" b="1" dirty="0">
                <a:solidFill>
                  <a:schemeClr val="accent1">
                    <a:lumMod val="50000"/>
                  </a:schemeClr>
                </a:solidFill>
              </a:rPr>
              <a:t> and SPs communicate with the </a:t>
            </a:r>
            <a:r>
              <a:rPr lang="en-US" altLang="zh-TW" sz="1600" b="1" dirty="0" smtClean="0">
                <a:solidFill>
                  <a:schemeClr val="accent1">
                    <a:lumMod val="50000"/>
                  </a:schemeClr>
                </a:solidFill>
              </a:rPr>
              <a:t>Host</a:t>
            </a:r>
          </a:p>
          <a:p>
            <a:r>
              <a:rPr lang="en-US" altLang="zh-TW" sz="1600" b="1" dirty="0">
                <a:solidFill>
                  <a:schemeClr val="accent1">
                    <a:lumMod val="50000"/>
                  </a:schemeClr>
                </a:solidFill>
              </a:rPr>
              <a:t>W</a:t>
            </a:r>
            <a:r>
              <a:rPr lang="en-US" altLang="zh-TW" sz="1600" b="1" dirty="0" smtClean="0">
                <a:solidFill>
                  <a:schemeClr val="accent1">
                    <a:lumMod val="50000"/>
                  </a:schemeClr>
                </a:solidFill>
              </a:rPr>
              <a:t>hen </a:t>
            </a:r>
            <a:r>
              <a:rPr lang="en-US" altLang="zh-TW" sz="1600" b="1" dirty="0">
                <a:solidFill>
                  <a:schemeClr val="accent1">
                    <a:lumMod val="50000"/>
                  </a:schemeClr>
                </a:solidFill>
              </a:rPr>
              <a:t>these events are </a:t>
            </a:r>
            <a:r>
              <a:rPr lang="en-US" altLang="zh-TW" sz="1600" b="1" dirty="0" smtClean="0">
                <a:solidFill>
                  <a:schemeClr val="accent1">
                    <a:lumMod val="50000"/>
                  </a:schemeClr>
                </a:solidFill>
              </a:rPr>
              <a:t>permitted </a:t>
            </a:r>
            <a:r>
              <a:rPr lang="en-US" altLang="zh-TW" sz="1600" b="1" dirty="0">
                <a:solidFill>
                  <a:schemeClr val="accent1">
                    <a:lumMod val="50000"/>
                  </a:schemeClr>
                </a:solidFill>
              </a:rPr>
              <a:t>and when the events are logged.</a:t>
            </a:r>
            <a:endParaRPr lang="zh-TW" altLang="en-US" sz="1600" b="1" dirty="0">
              <a:solidFill>
                <a:schemeClr val="accent1">
                  <a:lumMod val="50000"/>
                </a:schemeClr>
              </a:solidFill>
            </a:endParaRPr>
          </a:p>
        </p:txBody>
      </p:sp>
      <p:sp>
        <p:nvSpPr>
          <p:cNvPr id="6" name="圓角矩形 5"/>
          <p:cNvSpPr/>
          <p:nvPr/>
        </p:nvSpPr>
        <p:spPr>
          <a:xfrm>
            <a:off x="2843808" y="1772816"/>
            <a:ext cx="1512168" cy="3672408"/>
          </a:xfrm>
          <a:prstGeom prst="roundRect">
            <a:avLst/>
          </a:prstGeom>
          <a:no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文字方塊 6"/>
          <p:cNvSpPr txBox="1"/>
          <p:nvPr/>
        </p:nvSpPr>
        <p:spPr>
          <a:xfrm>
            <a:off x="2411760" y="5661248"/>
            <a:ext cx="4176464" cy="584775"/>
          </a:xfrm>
          <a:prstGeom prst="rect">
            <a:avLst/>
          </a:prstGeom>
          <a:noFill/>
        </p:spPr>
        <p:txBody>
          <a:bodyPr wrap="square" rtlCol="0">
            <a:spAutoFit/>
          </a:bodyPr>
          <a:lstStyle>
            <a:defPPr>
              <a:defRPr lang="zh-TW"/>
            </a:defPPr>
            <a:lvl1pPr>
              <a:defRPr sz="1600" b="1">
                <a:solidFill>
                  <a:schemeClr val="accent1">
                    <a:lumMod val="50000"/>
                  </a:schemeClr>
                </a:solidFill>
              </a:defRPr>
            </a:lvl1pPr>
          </a:lstStyle>
          <a:p>
            <a:r>
              <a:rPr lang="en-US" altLang="zh-TW" dirty="0"/>
              <a:t>SPs are created by the manufacturer during Storage Device creation, or through the Issuance process</a:t>
            </a:r>
            <a:endParaRPr lang="zh-TW" altLang="en-US" dirty="0"/>
          </a:p>
        </p:txBody>
      </p:sp>
    </p:spTree>
    <p:extLst>
      <p:ext uri="{BB962C8B-B14F-4D97-AF65-F5344CB8AC3E}">
        <p14:creationId xmlns:p14="http://schemas.microsoft.com/office/powerpoint/2010/main" val="3589909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6" presetClass="exit" presetSubtype="21" fill="hold" grpId="1" nodeType="clickEffect">
                                  <p:stCondLst>
                                    <p:cond delay="0"/>
                                  </p:stCondLst>
                                  <p:childTnLst>
                                    <p:animEffect transition="out" filter="barn(inVertical)">
                                      <p:cBhvr>
                                        <p:cTn id="12" dur="500"/>
                                        <p:tgtEl>
                                          <p:spTgt spid="5"/>
                                        </p:tgtEl>
                                      </p:cBhvr>
                                    </p:animEffect>
                                    <p:set>
                                      <p:cBhvr>
                                        <p:cTn id="13" dur="1" fill="hold">
                                          <p:stCondLst>
                                            <p:cond delay="499"/>
                                          </p:stCondLst>
                                        </p:cTn>
                                        <p:tgtEl>
                                          <p:spTgt spid="5"/>
                                        </p:tgtEl>
                                        <p:attrNameLst>
                                          <p:attrName>style.visibility</p:attrName>
                                        </p:attrNameLst>
                                      </p:cBhvr>
                                      <p:to>
                                        <p:strVal val="hidden"/>
                                      </p:to>
                                    </p:set>
                                  </p:childTnLst>
                                </p:cTn>
                              </p:par>
                              <p:par>
                                <p:cTn id="14" presetID="16" presetClass="exit" presetSubtype="21" fill="hold" grpId="1" nodeType="withEffect">
                                  <p:stCondLst>
                                    <p:cond delay="0"/>
                                  </p:stCondLst>
                                  <p:childTnLst>
                                    <p:animEffect transition="out" filter="barn(inVertical)">
                                      <p:cBhvr>
                                        <p:cTn id="15" dur="500"/>
                                        <p:tgtEl>
                                          <p:spTgt spid="4"/>
                                        </p:tgtEl>
                                      </p:cBhvr>
                                    </p:animEffect>
                                    <p:set>
                                      <p:cBhvr>
                                        <p:cTn id="16" dur="1" fill="hold">
                                          <p:stCondLst>
                                            <p:cond delay="499"/>
                                          </p:stCondLst>
                                        </p:cTn>
                                        <p:tgtEl>
                                          <p:spTgt spid="4"/>
                                        </p:tgtEl>
                                        <p:attrNameLst>
                                          <p:attrName>style.visibility</p:attrName>
                                        </p:attrNameLst>
                                      </p:cBhvr>
                                      <p:to>
                                        <p:strVal val="hidden"/>
                                      </p:to>
                                    </p:set>
                                  </p:childTnLst>
                                </p:cTn>
                              </p:par>
                            </p:childTnLst>
                          </p:cTn>
                        </p:par>
                        <p:par>
                          <p:cTn id="17" fill="hold">
                            <p:stCondLst>
                              <p:cond delay="500"/>
                            </p:stCondLst>
                            <p:childTnLst>
                              <p:par>
                                <p:cTn id="18" presetID="10" presetClass="entr" presetSubtype="0" fill="hold" grpId="0" nodeType="afterEffect">
                                  <p:stCondLst>
                                    <p:cond delay="250"/>
                                  </p:stCondLst>
                                  <p:childTnLst>
                                    <p:set>
                                      <p:cBhvr>
                                        <p:cTn id="19" dur="1" fill="hold">
                                          <p:stCondLst>
                                            <p:cond delay="0"/>
                                          </p:stCondLst>
                                        </p:cTn>
                                        <p:tgtEl>
                                          <p:spTgt spid="7"/>
                                        </p:tgtEl>
                                        <p:attrNameLst>
                                          <p:attrName>style.visibility</p:attrName>
                                        </p:attrNameLst>
                                      </p:cBhvr>
                                      <p:to>
                                        <p:strVal val="visible"/>
                                      </p:to>
                                    </p:set>
                                    <p:animEffect transition="in" filter="fade">
                                      <p:cBhvr>
                                        <p:cTn id="20" dur="500"/>
                                        <p:tgtEl>
                                          <p:spTgt spid="7"/>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5" grpId="0"/>
      <p:bldP spid="5" grpId="1"/>
      <p:bldP spid="6" grpId="0" animBg="1"/>
      <p:bldP spid="7"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Host </a:t>
            </a:r>
            <a:r>
              <a:rPr lang="en-US" altLang="zh-TW" dirty="0" smtClean="0">
                <a:sym typeface="Wingdings" pitchFamily="2" charset="2"/>
              </a:rPr>
              <a:t>&lt;--&gt; </a:t>
            </a:r>
            <a:r>
              <a:rPr lang="en-US" altLang="zh-TW" dirty="0" err="1" smtClean="0"/>
              <a:t>TPer</a:t>
            </a:r>
            <a:r>
              <a:rPr lang="en-US" altLang="zh-TW" dirty="0" smtClean="0"/>
              <a:t> </a:t>
            </a:r>
            <a:r>
              <a:rPr lang="en-US" altLang="zh-TW" dirty="0"/>
              <a:t>Communication Infrastructure</a:t>
            </a:r>
            <a:endParaRPr lang="zh-TW" altLang="en-US" dirty="0"/>
          </a:p>
        </p:txBody>
      </p:sp>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699792" y="3356992"/>
            <a:ext cx="3496163" cy="17623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1907704" y="2348880"/>
            <a:ext cx="4732386" cy="830997"/>
          </a:xfrm>
          <a:prstGeom prst="rect">
            <a:avLst/>
          </a:prstGeom>
          <a:noFill/>
        </p:spPr>
        <p:txBody>
          <a:bodyPr wrap="none" rtlCol="0">
            <a:spAutoFit/>
          </a:bodyPr>
          <a:lstStyle/>
          <a:p>
            <a:r>
              <a:rPr lang="en-US" altLang="zh-TW" sz="1600" b="1" dirty="0">
                <a:solidFill>
                  <a:schemeClr val="accent1">
                    <a:lumMod val="50000"/>
                  </a:schemeClr>
                </a:solidFill>
              </a:rPr>
              <a:t>The only way to communicate with an SP is via a session.</a:t>
            </a:r>
          </a:p>
          <a:p>
            <a:r>
              <a:rPr lang="en-US" altLang="zh-TW" sz="1600" b="1" dirty="0">
                <a:solidFill>
                  <a:schemeClr val="accent1">
                    <a:lumMod val="50000"/>
                  </a:schemeClr>
                </a:solidFill>
              </a:rPr>
              <a:t>Only the host is able to open a session.</a:t>
            </a:r>
          </a:p>
          <a:p>
            <a:r>
              <a:rPr lang="en-US" altLang="zh-TW" sz="1600" b="1" dirty="0">
                <a:solidFill>
                  <a:schemeClr val="accent1">
                    <a:lumMod val="50000"/>
                  </a:schemeClr>
                </a:solidFill>
              </a:rPr>
              <a:t>Methods are invoked within sessions. </a:t>
            </a:r>
            <a:endParaRPr lang="zh-TW" altLang="en-US" sz="1600" b="1" dirty="0">
              <a:solidFill>
                <a:schemeClr val="accent1">
                  <a:lumMod val="50000"/>
                </a:schemeClr>
              </a:solidFill>
            </a:endParaRPr>
          </a:p>
        </p:txBody>
      </p:sp>
      <p:sp>
        <p:nvSpPr>
          <p:cNvPr id="5" name="矩形 4"/>
          <p:cNvSpPr/>
          <p:nvPr/>
        </p:nvSpPr>
        <p:spPr>
          <a:xfrm>
            <a:off x="3275856" y="5661248"/>
            <a:ext cx="2232248" cy="64807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093661" y="5800618"/>
            <a:ext cx="596638" cy="369332"/>
          </a:xfrm>
          <a:prstGeom prst="rect">
            <a:avLst/>
          </a:prstGeom>
          <a:noFill/>
        </p:spPr>
        <p:txBody>
          <a:bodyPr wrap="none" rtlCol="0">
            <a:spAutoFit/>
          </a:bodyPr>
          <a:lstStyle/>
          <a:p>
            <a:r>
              <a:rPr lang="en-US" altLang="zh-TW" dirty="0" smtClean="0"/>
              <a:t>Host</a:t>
            </a:r>
            <a:endParaRPr lang="zh-TW" altLang="en-US" dirty="0"/>
          </a:p>
        </p:txBody>
      </p:sp>
      <p:sp>
        <p:nvSpPr>
          <p:cNvPr id="7" name="上-下雙向箭號 6"/>
          <p:cNvSpPr/>
          <p:nvPr/>
        </p:nvSpPr>
        <p:spPr>
          <a:xfrm>
            <a:off x="4379341" y="5013176"/>
            <a:ext cx="118083" cy="648072"/>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4509770" y="4937102"/>
            <a:ext cx="3235181" cy="800219"/>
          </a:xfrm>
          <a:prstGeom prst="rect">
            <a:avLst/>
          </a:prstGeom>
          <a:noFill/>
        </p:spPr>
        <p:txBody>
          <a:bodyPr wrap="none" rtlCol="0">
            <a:spAutoFit/>
          </a:bodyPr>
          <a:lstStyle/>
          <a:p>
            <a:r>
              <a:rPr lang="en-US" altLang="zh-TW" dirty="0" smtClean="0">
                <a:solidFill>
                  <a:schemeClr val="accent2">
                    <a:lumMod val="50000"/>
                  </a:schemeClr>
                </a:solidFill>
              </a:rPr>
              <a:t>Trusted </a:t>
            </a:r>
            <a:r>
              <a:rPr lang="en-US" altLang="zh-TW" dirty="0">
                <a:solidFill>
                  <a:schemeClr val="accent2">
                    <a:lumMod val="50000"/>
                  </a:schemeClr>
                </a:solidFill>
              </a:rPr>
              <a:t>Command </a:t>
            </a:r>
            <a:endParaRPr lang="en-US" altLang="zh-TW" dirty="0" smtClean="0">
              <a:solidFill>
                <a:schemeClr val="accent2">
                  <a:lumMod val="50000"/>
                </a:schemeClr>
              </a:solidFill>
            </a:endParaRPr>
          </a:p>
          <a:p>
            <a:r>
              <a:rPr lang="en-US" altLang="zh-TW" sz="1400" dirty="0" smtClean="0">
                <a:solidFill>
                  <a:schemeClr val="accent2">
                    <a:lumMod val="50000"/>
                  </a:schemeClr>
                </a:solidFill>
              </a:rPr>
              <a:t>(</a:t>
            </a:r>
            <a:r>
              <a:rPr lang="en-US" altLang="zh-TW" sz="1400" dirty="0">
                <a:solidFill>
                  <a:schemeClr val="accent2">
                    <a:lumMod val="50000"/>
                  </a:schemeClr>
                </a:solidFill>
              </a:rPr>
              <a:t>i.e. T10 SECURITY PROTOCOL IN/OUT </a:t>
            </a:r>
            <a:endParaRPr lang="en-US" altLang="zh-TW" sz="1400" dirty="0" smtClean="0">
              <a:solidFill>
                <a:schemeClr val="accent2">
                  <a:lumMod val="50000"/>
                </a:schemeClr>
              </a:solidFill>
            </a:endParaRPr>
          </a:p>
          <a:p>
            <a:r>
              <a:rPr lang="en-US" altLang="zh-TW" sz="1400" dirty="0" smtClean="0">
                <a:solidFill>
                  <a:schemeClr val="accent2">
                    <a:lumMod val="50000"/>
                  </a:schemeClr>
                </a:solidFill>
              </a:rPr>
              <a:t>or </a:t>
            </a:r>
            <a:r>
              <a:rPr lang="en-US" altLang="zh-TW" sz="1400" dirty="0">
                <a:solidFill>
                  <a:schemeClr val="accent2">
                    <a:lumMod val="50000"/>
                  </a:schemeClr>
                </a:solidFill>
              </a:rPr>
              <a:t>T13 TRUSTED </a:t>
            </a:r>
            <a:r>
              <a:rPr lang="en-US" altLang="zh-TW" sz="1400" dirty="0" smtClean="0">
                <a:solidFill>
                  <a:schemeClr val="accent2">
                    <a:lumMod val="50000"/>
                  </a:schemeClr>
                </a:solidFill>
              </a:rPr>
              <a:t>SEND/RECEIVE)</a:t>
            </a:r>
            <a:endParaRPr lang="zh-TW" altLang="en-US" sz="1400" dirty="0">
              <a:solidFill>
                <a:schemeClr val="accent2">
                  <a:lumMod val="50000"/>
                </a:schemeClr>
              </a:solidFill>
            </a:endParaRPr>
          </a:p>
        </p:txBody>
      </p:sp>
    </p:spTree>
    <p:extLst>
      <p:ext uri="{BB962C8B-B14F-4D97-AF65-F5344CB8AC3E}">
        <p14:creationId xmlns:p14="http://schemas.microsoft.com/office/powerpoint/2010/main" val="221136891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MSID Credential</a:t>
            </a:r>
            <a:endParaRPr lang="zh-TW" altLang="en-US" dirty="0"/>
          </a:p>
        </p:txBody>
      </p:sp>
      <p:sp>
        <p:nvSpPr>
          <p:cNvPr id="3" name="內容版面配置區 2"/>
          <p:cNvSpPr>
            <a:spLocks noGrp="1"/>
          </p:cNvSpPr>
          <p:nvPr>
            <p:ph sz="quarter" idx="1"/>
          </p:nvPr>
        </p:nvSpPr>
        <p:spPr/>
        <p:txBody>
          <a:bodyPr>
            <a:normAutofit/>
          </a:bodyPr>
          <a:lstStyle/>
          <a:p>
            <a:r>
              <a:rPr lang="en-US" altLang="zh-TW" sz="2000" dirty="0"/>
              <a:t>The MSID Credential value is set at manufacturing time by the storage device vendor and is </a:t>
            </a:r>
            <a:r>
              <a:rPr lang="en-US" altLang="zh-TW" sz="2000" dirty="0" smtClean="0"/>
              <a:t>typically printed </a:t>
            </a:r>
            <a:r>
              <a:rPr lang="en-US" altLang="zh-TW" sz="2000" dirty="0"/>
              <a:t>on the storage device label. It represents the </a:t>
            </a:r>
            <a:r>
              <a:rPr lang="en-US" altLang="zh-TW" dirty="0" smtClean="0"/>
              <a:t>device</a:t>
            </a:r>
            <a:r>
              <a:rPr lang="en-US" altLang="zh-TW" dirty="0"/>
              <a:t>'</a:t>
            </a:r>
            <a:r>
              <a:rPr lang="en-US" altLang="zh-TW" dirty="0" smtClean="0"/>
              <a:t>s</a:t>
            </a:r>
            <a:r>
              <a:rPr lang="en-US" altLang="zh-TW" sz="2000" dirty="0" smtClean="0"/>
              <a:t> </a:t>
            </a:r>
            <a:r>
              <a:rPr lang="en-US" altLang="zh-TW" sz="2000" dirty="0"/>
              <a:t>initial storage device SID Credential </a:t>
            </a:r>
            <a:r>
              <a:rPr lang="en-US" altLang="zh-TW" sz="2000" dirty="0" smtClean="0"/>
              <a:t>value (</a:t>
            </a:r>
            <a:r>
              <a:rPr lang="en-US" altLang="zh-TW" sz="2000" dirty="0"/>
              <a:t>owner's </a:t>
            </a:r>
            <a:r>
              <a:rPr lang="en-US" altLang="zh-TW" sz="2000" dirty="0"/>
              <a:t>password) and </a:t>
            </a:r>
            <a:r>
              <a:rPr lang="en-US" altLang="zh-TW" sz="2000" dirty="0" smtClean="0"/>
              <a:t>uses that </a:t>
            </a:r>
            <a:r>
              <a:rPr lang="en-US" altLang="zh-TW" sz="2000" dirty="0"/>
              <a:t>value to authenticate to the SID authority in the Admin SP, and then change the SID from its </a:t>
            </a:r>
            <a:r>
              <a:rPr lang="en-US" altLang="zh-TW" sz="2000" dirty="0" smtClean="0"/>
              <a:t>default value</a:t>
            </a:r>
            <a:r>
              <a:rPr lang="en-US" altLang="zh-TW" sz="2000" dirty="0"/>
              <a:t>.</a:t>
            </a:r>
            <a:endParaRPr lang="en-US" altLang="zh-TW" sz="2000" dirty="0" smtClean="0"/>
          </a:p>
          <a:p>
            <a:r>
              <a:rPr lang="en-US" altLang="zh-TW" sz="2000" dirty="0"/>
              <a:t>The MSID Credential is a PIN credential that does not have an associated authority. Rather, the MSID is used to store a fixed PIN value that can be read over the interface by the </a:t>
            </a:r>
            <a:r>
              <a:rPr lang="en-US" altLang="zh-TW" sz="2000" dirty="0" smtClean="0"/>
              <a:t>host by </a:t>
            </a:r>
            <a:r>
              <a:rPr lang="en-US" altLang="zh-TW" sz="2000" dirty="0"/>
              <a:t>anybody</a:t>
            </a:r>
            <a:r>
              <a:rPr lang="en-US" altLang="zh-TW" sz="2000" dirty="0" smtClean="0"/>
              <a:t>. </a:t>
            </a:r>
            <a:endParaRPr lang="zh-TW" altLang="en-US" sz="2000" dirty="0"/>
          </a:p>
        </p:txBody>
      </p:sp>
    </p:spTree>
    <p:extLst>
      <p:ext uri="{BB962C8B-B14F-4D97-AF65-F5344CB8AC3E}">
        <p14:creationId xmlns:p14="http://schemas.microsoft.com/office/powerpoint/2010/main" val="175498208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MSID Credential</a:t>
            </a:r>
            <a:endParaRPr lang="zh-TW" altLang="en-US" dirty="0"/>
          </a:p>
        </p:txBody>
      </p:sp>
      <p:sp>
        <p:nvSpPr>
          <p:cNvPr id="3" name="內容版面配置區 2"/>
          <p:cNvSpPr>
            <a:spLocks noGrp="1"/>
          </p:cNvSpPr>
          <p:nvPr>
            <p:ph sz="quarter" idx="1"/>
          </p:nvPr>
        </p:nvSpPr>
        <p:spPr/>
        <p:txBody>
          <a:bodyPr/>
          <a:lstStyle/>
          <a:p>
            <a:r>
              <a:rPr lang="en-US" altLang="zh-TW" dirty="0" smtClean="0"/>
              <a:t>Opal, </a:t>
            </a:r>
            <a:r>
              <a:rPr lang="en-US" altLang="zh-TW" dirty="0" err="1"/>
              <a:t>Opalite</a:t>
            </a:r>
            <a:r>
              <a:rPr lang="en-US" altLang="zh-TW" dirty="0"/>
              <a:t> </a:t>
            </a:r>
            <a:r>
              <a:rPr lang="en-US" altLang="zh-TW" dirty="0" smtClean="0"/>
              <a:t>and Pyrite </a:t>
            </a:r>
            <a:r>
              <a:rPr lang="en-US" altLang="zh-TW" dirty="0"/>
              <a:t>SSCs borrow the concept of MSID from </a:t>
            </a:r>
            <a:r>
              <a:rPr lang="en-US" altLang="zh-TW" dirty="0" smtClean="0"/>
              <a:t>the Enterprise</a:t>
            </a:r>
          </a:p>
          <a:p>
            <a:r>
              <a:rPr lang="en-US" altLang="zh-TW" dirty="0"/>
              <a:t>Opal SSC </a:t>
            </a:r>
            <a:r>
              <a:rPr lang="en-US" altLang="zh-TW" dirty="0" smtClean="0"/>
              <a:t>2.00  </a:t>
            </a:r>
            <a:r>
              <a:rPr lang="en-US" altLang="zh-TW" dirty="0"/>
              <a:t>and subsequent </a:t>
            </a:r>
            <a:r>
              <a:rPr lang="en-US" altLang="zh-TW" dirty="0" smtClean="0"/>
              <a:t>versions introduced </a:t>
            </a:r>
            <a:r>
              <a:rPr lang="en-US" altLang="zh-TW" dirty="0"/>
              <a:t>an additional option, to set </a:t>
            </a:r>
            <a:r>
              <a:rPr lang="en-US" altLang="zh-TW" dirty="0" smtClean="0"/>
              <a:t>the default </a:t>
            </a:r>
            <a:r>
              <a:rPr lang="en-US" altLang="zh-TW" dirty="0"/>
              <a:t>SID credential to a Vendor Unique value other than </a:t>
            </a:r>
            <a:r>
              <a:rPr lang="en-US" altLang="zh-TW" dirty="0" smtClean="0"/>
              <a:t>MSID.</a:t>
            </a:r>
            <a:endParaRPr lang="zh-TW" altLang="en-US" dirty="0"/>
          </a:p>
        </p:txBody>
      </p:sp>
    </p:spTree>
    <p:extLst>
      <p:ext uri="{BB962C8B-B14F-4D97-AF65-F5344CB8AC3E}">
        <p14:creationId xmlns:p14="http://schemas.microsoft.com/office/powerpoint/2010/main" val="199205148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MSID Credential</a:t>
            </a:r>
            <a:endParaRPr lang="zh-TW" altLang="en-US" dirty="0"/>
          </a:p>
        </p:txBody>
      </p:sp>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5555" y="2276872"/>
            <a:ext cx="6649378" cy="39439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1680" y="1711179"/>
            <a:ext cx="571500" cy="457200"/>
          </a:xfrm>
          <a:prstGeom prst="rect">
            <a:avLst/>
          </a:prstGeom>
          <a:noFill/>
          <a:ln w="9525">
            <a:solidFill>
              <a:schemeClr val="tx1">
                <a:lumMod val="85000"/>
                <a:lumOff val="15000"/>
              </a:schemeClr>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文字方塊 5"/>
          <p:cNvSpPr txBox="1"/>
          <p:nvPr/>
        </p:nvSpPr>
        <p:spPr>
          <a:xfrm>
            <a:off x="2339752" y="1711178"/>
            <a:ext cx="3837910" cy="307777"/>
          </a:xfrm>
          <a:prstGeom prst="rect">
            <a:avLst/>
          </a:prstGeom>
          <a:noFill/>
        </p:spPr>
        <p:txBody>
          <a:bodyPr wrap="none" rtlCol="0">
            <a:spAutoFit/>
          </a:bodyPr>
          <a:lstStyle/>
          <a:p>
            <a:r>
              <a:rPr lang="en-US" altLang="zh-TW" sz="1400" dirty="0">
                <a:solidFill>
                  <a:schemeClr val="accent3"/>
                </a:solidFill>
              </a:rPr>
              <a:t>MFG manufactured </a:t>
            </a:r>
            <a:r>
              <a:rPr lang="en-US" altLang="zh-TW" sz="1400" dirty="0" smtClean="0">
                <a:solidFill>
                  <a:schemeClr val="accent3"/>
                </a:solidFill>
              </a:rPr>
              <a:t>an </a:t>
            </a:r>
            <a:r>
              <a:rPr lang="en-US" altLang="zh-TW" sz="1400" dirty="0">
                <a:solidFill>
                  <a:schemeClr val="accent3"/>
                </a:solidFill>
              </a:rPr>
              <a:t>SED </a:t>
            </a:r>
            <a:r>
              <a:rPr lang="en-US" altLang="zh-TW" sz="1400" dirty="0" smtClean="0">
                <a:solidFill>
                  <a:schemeClr val="accent3"/>
                </a:solidFill>
              </a:rPr>
              <a:t>(Self-Encrypting Drives)</a:t>
            </a:r>
            <a:endParaRPr lang="zh-TW" altLang="en-US" sz="1400" dirty="0">
              <a:solidFill>
                <a:schemeClr val="accent3"/>
              </a:solidFill>
            </a:endParaRPr>
          </a:p>
        </p:txBody>
      </p:sp>
      <p:sp>
        <p:nvSpPr>
          <p:cNvPr id="7" name="文字方塊 6"/>
          <p:cNvSpPr txBox="1"/>
          <p:nvPr/>
        </p:nvSpPr>
        <p:spPr>
          <a:xfrm>
            <a:off x="3923928" y="1616613"/>
            <a:ext cx="4608512" cy="646331"/>
          </a:xfrm>
          <a:prstGeom prst="rect">
            <a:avLst/>
          </a:prstGeom>
          <a:noFill/>
        </p:spPr>
        <p:txBody>
          <a:bodyPr wrap="square" rtlCol="0">
            <a:spAutoFit/>
          </a:bodyPr>
          <a:lstStyle/>
          <a:p>
            <a:r>
              <a:rPr lang="en-US" altLang="zh-TW" sz="1200" dirty="0" smtClean="0">
                <a:solidFill>
                  <a:schemeClr val="accent3"/>
                </a:solidFill>
              </a:rPr>
              <a:t>Shipped </a:t>
            </a:r>
            <a:r>
              <a:rPr lang="en-US" altLang="zh-TW" sz="1200" dirty="0">
                <a:solidFill>
                  <a:schemeClr val="accent3"/>
                </a:solidFill>
              </a:rPr>
              <a:t>to a PC/Notebook OEM. </a:t>
            </a:r>
            <a:endParaRPr lang="en-US" altLang="zh-TW" sz="1200" dirty="0" smtClean="0">
              <a:solidFill>
                <a:schemeClr val="accent3"/>
              </a:solidFill>
            </a:endParaRPr>
          </a:p>
          <a:p>
            <a:r>
              <a:rPr lang="en-US" altLang="zh-TW" sz="1200" dirty="0" smtClean="0">
                <a:solidFill>
                  <a:schemeClr val="accent3"/>
                </a:solidFill>
              </a:rPr>
              <a:t>The </a:t>
            </a:r>
            <a:r>
              <a:rPr lang="en-US" altLang="zh-TW" sz="1200" dirty="0">
                <a:solidFill>
                  <a:schemeClr val="accent3"/>
                </a:solidFill>
              </a:rPr>
              <a:t>OEM integrates the SED into the PC/Notebook but does not execute any procedure to take ownership.</a:t>
            </a:r>
            <a:endParaRPr lang="zh-TW" altLang="en-US" sz="1200" dirty="0">
              <a:solidFill>
                <a:schemeClr val="accent3"/>
              </a:solidFill>
            </a:endParaRPr>
          </a:p>
        </p:txBody>
      </p:sp>
      <p:sp>
        <p:nvSpPr>
          <p:cNvPr id="8" name="文字方塊 7"/>
          <p:cNvSpPr txBox="1"/>
          <p:nvPr/>
        </p:nvSpPr>
        <p:spPr>
          <a:xfrm>
            <a:off x="1475654" y="1616613"/>
            <a:ext cx="2734589" cy="646331"/>
          </a:xfrm>
          <a:prstGeom prst="rect">
            <a:avLst/>
          </a:prstGeom>
          <a:noFill/>
        </p:spPr>
        <p:txBody>
          <a:bodyPr wrap="square" rtlCol="0">
            <a:spAutoFit/>
          </a:bodyPr>
          <a:lstStyle/>
          <a:p>
            <a:r>
              <a:rPr lang="en-US" altLang="zh-TW" sz="1200" dirty="0">
                <a:solidFill>
                  <a:schemeClr val="accent3"/>
                </a:solidFill>
              </a:rPr>
              <a:t>The OEM includes trial security software for managing the SED, into which the user can opt.</a:t>
            </a:r>
            <a:endParaRPr lang="zh-TW" altLang="en-US" sz="1200" dirty="0">
              <a:solidFill>
                <a:schemeClr val="accent3"/>
              </a:solidFill>
            </a:endParaRPr>
          </a:p>
        </p:txBody>
      </p:sp>
      <p:sp>
        <p:nvSpPr>
          <p:cNvPr id="9" name="文字方塊 8"/>
          <p:cNvSpPr txBox="1"/>
          <p:nvPr/>
        </p:nvSpPr>
        <p:spPr>
          <a:xfrm>
            <a:off x="1506949" y="1622140"/>
            <a:ext cx="4670713" cy="830997"/>
          </a:xfrm>
          <a:prstGeom prst="rect">
            <a:avLst/>
          </a:prstGeom>
          <a:noFill/>
        </p:spPr>
        <p:txBody>
          <a:bodyPr wrap="square" rtlCol="0">
            <a:spAutoFit/>
          </a:bodyPr>
          <a:lstStyle/>
          <a:p>
            <a:r>
              <a:rPr lang="en-US" altLang="zh-TW" sz="1200" dirty="0">
                <a:solidFill>
                  <a:schemeClr val="accent3"/>
                </a:solidFill>
              </a:rPr>
              <a:t>A user purchases this PC/Notebook and does not opt into the security software offering. The user may not be aware of, or may not care about, the security features offered. This user will use the PC/Notebook as if it contained a non-SED. </a:t>
            </a:r>
            <a:endParaRPr lang="zh-TW" altLang="en-US" sz="1200" dirty="0">
              <a:solidFill>
                <a:schemeClr val="accent3"/>
              </a:solidFill>
            </a:endParaRPr>
          </a:p>
        </p:txBody>
      </p:sp>
      <p:sp>
        <p:nvSpPr>
          <p:cNvPr id="10" name="文字方塊 9"/>
          <p:cNvSpPr txBox="1"/>
          <p:nvPr/>
        </p:nvSpPr>
        <p:spPr>
          <a:xfrm>
            <a:off x="1835696" y="3140968"/>
            <a:ext cx="4896544" cy="1631216"/>
          </a:xfrm>
          <a:prstGeom prst="rect">
            <a:avLst/>
          </a:prstGeom>
          <a:noFill/>
        </p:spPr>
        <p:txBody>
          <a:bodyPr wrap="square" rtlCol="0">
            <a:spAutoFit/>
          </a:bodyPr>
          <a:lstStyle/>
          <a:p>
            <a:r>
              <a:rPr lang="en-US" altLang="zh-TW" sz="2000" b="1" dirty="0">
                <a:solidFill>
                  <a:schemeClr val="accent3"/>
                </a:solidFill>
              </a:rPr>
              <a:t>In this scenario, since neither the OEM nor the end user took steps to take ownership by changing the SID PIN, the value of the SID PIN will still be the same as the MSID Credential </a:t>
            </a:r>
            <a:r>
              <a:rPr lang="en-US" altLang="zh-TW" sz="2000" b="1" dirty="0" smtClean="0">
                <a:solidFill>
                  <a:schemeClr val="accent3"/>
                </a:solidFill>
              </a:rPr>
              <a:t>value and what is </a:t>
            </a:r>
            <a:r>
              <a:rPr lang="en-US" altLang="zh-TW" sz="2000" b="1" dirty="0">
                <a:solidFill>
                  <a:schemeClr val="accent3"/>
                </a:solidFill>
              </a:rPr>
              <a:t>readable by </a:t>
            </a:r>
            <a:r>
              <a:rPr lang="en-US" altLang="zh-TW" sz="2000" b="1" dirty="0" smtClean="0">
                <a:solidFill>
                  <a:schemeClr val="accent3"/>
                </a:solidFill>
              </a:rPr>
              <a:t>anybody.</a:t>
            </a:r>
            <a:endParaRPr lang="zh-TW" altLang="en-US" sz="2000" b="1" dirty="0">
              <a:solidFill>
                <a:schemeClr val="accent3"/>
              </a:solidFill>
            </a:endParaRPr>
          </a:p>
        </p:txBody>
      </p:sp>
    </p:spTree>
    <p:extLst>
      <p:ext uri="{BB962C8B-B14F-4D97-AF65-F5344CB8AC3E}">
        <p14:creationId xmlns:p14="http://schemas.microsoft.com/office/powerpoint/2010/main" val="662421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122"/>
                                        </p:tgtEl>
                                        <p:attrNameLst>
                                          <p:attrName>style.visibility</p:attrName>
                                        </p:attrNameLst>
                                      </p:cBhvr>
                                      <p:to>
                                        <p:strVal val="visible"/>
                                      </p:to>
                                    </p:set>
                                    <p:anim calcmode="lin" valueType="num">
                                      <p:cBhvr additive="base">
                                        <p:cTn id="7" dur="500" fill="hold"/>
                                        <p:tgtEl>
                                          <p:spTgt spid="5122"/>
                                        </p:tgtEl>
                                        <p:attrNameLst>
                                          <p:attrName>ppt_x</p:attrName>
                                        </p:attrNameLst>
                                      </p:cBhvr>
                                      <p:tavLst>
                                        <p:tav tm="0">
                                          <p:val>
                                            <p:strVal val="#ppt_x"/>
                                          </p:val>
                                        </p:tav>
                                        <p:tav tm="100000">
                                          <p:val>
                                            <p:strVal val="#ppt_x"/>
                                          </p:val>
                                        </p:tav>
                                      </p:tavLst>
                                    </p:anim>
                                    <p:anim calcmode="lin" valueType="num">
                                      <p:cBhvr additive="base">
                                        <p:cTn id="8" dur="500" fill="hold"/>
                                        <p:tgtEl>
                                          <p:spTgt spid="512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grpId="0" nodeType="afterEffect">
                                  <p:stCondLst>
                                    <p:cond delay="25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6"/>
                                        </p:tgtEl>
                                        <p:attrNameLst>
                                          <p:attrName>style.visibility</p:attrName>
                                        </p:attrNameLst>
                                      </p:cBhvr>
                                      <p:to>
                                        <p:strVal val="hidden"/>
                                      </p:to>
                                    </p:set>
                                  </p:childTnLst>
                                </p:cTn>
                              </p:par>
                            </p:childTnLst>
                          </p:cTn>
                        </p:par>
                        <p:par>
                          <p:cTn id="17" fill="hold">
                            <p:stCondLst>
                              <p:cond delay="0"/>
                            </p:stCondLst>
                            <p:childTnLst>
                              <p:par>
                                <p:cTn id="18" presetID="42" presetClass="path" presetSubtype="0" accel="50000" decel="50000" fill="hold" nodeType="afterEffect">
                                  <p:stCondLst>
                                    <p:cond delay="0"/>
                                  </p:stCondLst>
                                  <p:childTnLst>
                                    <p:animMotion origin="layout" path="M 5.55556E-7 -4.06893E-6 L 0.14983 -0.00347 " pathEditMode="relative" rAng="0" ptsTypes="AA">
                                      <p:cBhvr>
                                        <p:cTn id="19" dur="2000" fill="hold"/>
                                        <p:tgtEl>
                                          <p:spTgt spid="5122"/>
                                        </p:tgtEl>
                                        <p:attrNameLst>
                                          <p:attrName>ppt_x</p:attrName>
                                          <p:attrName>ppt_y</p:attrName>
                                        </p:attrNameLst>
                                      </p:cBhvr>
                                      <p:rCtr x="7483" y="-185"/>
                                    </p:animMotion>
                                  </p:childTnLst>
                                </p:cTn>
                              </p:par>
                            </p:childTnLst>
                          </p:cTn>
                        </p:par>
                        <p:par>
                          <p:cTn id="20" fill="hold">
                            <p:stCondLst>
                              <p:cond delay="2000"/>
                            </p:stCondLst>
                            <p:childTnLst>
                              <p:par>
                                <p:cTn id="21" presetID="1" presetClass="entr" presetSubtype="0" fill="hold" grpId="0" nodeType="afterEffect">
                                  <p:stCondLst>
                                    <p:cond delay="50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0" presetClass="exit" presetSubtype="0" fill="hold" grpId="1" nodeType="clickEffect">
                                  <p:stCondLst>
                                    <p:cond delay="0"/>
                                  </p:stCondLst>
                                  <p:childTnLst>
                                    <p:animEffect transition="out" filter="fade">
                                      <p:cBhvr>
                                        <p:cTn id="26" dur="500"/>
                                        <p:tgtEl>
                                          <p:spTgt spid="7"/>
                                        </p:tgtEl>
                                      </p:cBhvr>
                                    </p:animEffect>
                                    <p:set>
                                      <p:cBhvr>
                                        <p:cTn id="27" dur="1" fill="hold">
                                          <p:stCondLst>
                                            <p:cond delay="499"/>
                                          </p:stCondLst>
                                        </p:cTn>
                                        <p:tgtEl>
                                          <p:spTgt spid="7"/>
                                        </p:tgtEl>
                                        <p:attrNameLst>
                                          <p:attrName>style.visibility</p:attrName>
                                        </p:attrNameLst>
                                      </p:cBhvr>
                                      <p:to>
                                        <p:strVal val="hidden"/>
                                      </p:to>
                                    </p:set>
                                  </p:childTnLst>
                                </p:cTn>
                              </p:par>
                            </p:childTnLst>
                          </p:cTn>
                        </p:par>
                        <p:par>
                          <p:cTn id="28" fill="hold">
                            <p:stCondLst>
                              <p:cond delay="500"/>
                            </p:stCondLst>
                            <p:childTnLst>
                              <p:par>
                                <p:cTn id="29" presetID="42" presetClass="path" presetSubtype="0" accel="50000" decel="50000" fill="hold" nodeType="afterEffect">
                                  <p:stCondLst>
                                    <p:cond delay="500"/>
                                  </p:stCondLst>
                                  <p:childTnLst>
                                    <p:animMotion origin="layout" path="M 0.14983 -0.00347 L 0.32309 -0.00347 " pathEditMode="relative" rAng="0" ptsTypes="AA">
                                      <p:cBhvr>
                                        <p:cTn id="30" dur="2000" fill="hold"/>
                                        <p:tgtEl>
                                          <p:spTgt spid="5122"/>
                                        </p:tgtEl>
                                        <p:attrNameLst>
                                          <p:attrName>ppt_x</p:attrName>
                                          <p:attrName>ppt_y</p:attrName>
                                        </p:attrNameLst>
                                      </p:cBhvr>
                                      <p:rCtr x="8663" y="0"/>
                                    </p:animMotion>
                                  </p:childTnLst>
                                </p:cTn>
                              </p:par>
                            </p:childTnLst>
                          </p:cTn>
                        </p:par>
                        <p:par>
                          <p:cTn id="31" fill="hold">
                            <p:stCondLst>
                              <p:cond delay="3000"/>
                            </p:stCondLst>
                            <p:childTnLst>
                              <p:par>
                                <p:cTn id="32" presetID="10" presetClass="entr" presetSubtype="0" fill="hold" grpId="0" nodeType="afterEffect">
                                  <p:stCondLst>
                                    <p:cond delay="25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xit" presetSubtype="4" fill="hold" grpId="1" nodeType="clickEffect">
                                  <p:stCondLst>
                                    <p:cond delay="0"/>
                                  </p:stCondLst>
                                  <p:childTnLst>
                                    <p:animEffect transition="out" filter="wipe(down)">
                                      <p:cBhvr>
                                        <p:cTn id="38" dur="500"/>
                                        <p:tgtEl>
                                          <p:spTgt spid="8"/>
                                        </p:tgtEl>
                                      </p:cBhvr>
                                    </p:animEffect>
                                    <p:set>
                                      <p:cBhvr>
                                        <p:cTn id="39" dur="1" fill="hold">
                                          <p:stCondLst>
                                            <p:cond delay="499"/>
                                          </p:stCondLst>
                                        </p:cTn>
                                        <p:tgtEl>
                                          <p:spTgt spid="8"/>
                                        </p:tgtEl>
                                        <p:attrNameLst>
                                          <p:attrName>style.visibility</p:attrName>
                                        </p:attrNameLst>
                                      </p:cBhvr>
                                      <p:to>
                                        <p:strVal val="hidden"/>
                                      </p:to>
                                    </p:set>
                                  </p:childTnLst>
                                </p:cTn>
                              </p:par>
                            </p:childTnLst>
                          </p:cTn>
                        </p:par>
                        <p:par>
                          <p:cTn id="40" fill="hold">
                            <p:stCondLst>
                              <p:cond delay="500"/>
                            </p:stCondLst>
                            <p:childTnLst>
                              <p:par>
                                <p:cTn id="41" presetID="42" presetClass="path" presetSubtype="0" accel="50000" decel="50000" fill="hold" nodeType="afterEffect">
                                  <p:stCondLst>
                                    <p:cond delay="0"/>
                                  </p:stCondLst>
                                  <p:childTnLst>
                                    <p:animMotion origin="layout" path="M 0.32309 -0.00347 L 0.48837 -0.00347 " pathEditMode="relative" rAng="0" ptsTypes="AA">
                                      <p:cBhvr>
                                        <p:cTn id="42" dur="2000" fill="hold"/>
                                        <p:tgtEl>
                                          <p:spTgt spid="5122"/>
                                        </p:tgtEl>
                                        <p:attrNameLst>
                                          <p:attrName>ppt_x</p:attrName>
                                          <p:attrName>ppt_y</p:attrName>
                                        </p:attrNameLst>
                                      </p:cBhvr>
                                      <p:rCtr x="8264" y="0"/>
                                    </p:animMotion>
                                  </p:childTnLst>
                                </p:cTn>
                              </p:par>
                              <p:par>
                                <p:cTn id="43" presetID="22" presetClass="entr" presetSubtype="4" fill="hold" grpId="0" nodeType="withEffect">
                                  <p:stCondLst>
                                    <p:cond delay="500"/>
                                  </p:stCondLst>
                                  <p:childTnLst>
                                    <p:set>
                                      <p:cBhvr>
                                        <p:cTn id="44" dur="1" fill="hold">
                                          <p:stCondLst>
                                            <p:cond delay="0"/>
                                          </p:stCondLst>
                                        </p:cTn>
                                        <p:tgtEl>
                                          <p:spTgt spid="9"/>
                                        </p:tgtEl>
                                        <p:attrNameLst>
                                          <p:attrName>style.visibility</p:attrName>
                                        </p:attrNameLst>
                                      </p:cBhvr>
                                      <p:to>
                                        <p:strVal val="visible"/>
                                      </p:to>
                                    </p:set>
                                    <p:animEffect transition="in" filter="wipe(down)">
                                      <p:cBhvr>
                                        <p:cTn id="45" dur="500"/>
                                        <p:tgtEl>
                                          <p:spTgt spid="9"/>
                                        </p:tgtEl>
                                      </p:cBhvr>
                                    </p:animEffect>
                                  </p:childTnLst>
                                </p:cTn>
                              </p:par>
                            </p:childTnLst>
                          </p:cTn>
                        </p:par>
                      </p:childTnLst>
                    </p:cTn>
                  </p:par>
                  <p:par>
                    <p:cTn id="46" fill="hold">
                      <p:stCondLst>
                        <p:cond delay="indefinite"/>
                      </p:stCondLst>
                      <p:childTnLst>
                        <p:par>
                          <p:cTn id="47" fill="hold">
                            <p:stCondLst>
                              <p:cond delay="0"/>
                            </p:stCondLst>
                            <p:childTnLst>
                              <p:par>
                                <p:cTn id="48" presetID="9" presetClass="emph" presetSubtype="0" nodeType="clickEffect">
                                  <p:stCondLst>
                                    <p:cond delay="0"/>
                                  </p:stCondLst>
                                  <p:childTnLst>
                                    <p:set>
                                      <p:cBhvr rctx="PPT">
                                        <p:cTn id="49" dur="indefinite"/>
                                        <p:tgtEl>
                                          <p:spTgt spid="5"/>
                                        </p:tgtEl>
                                        <p:attrNameLst>
                                          <p:attrName>style.opacity</p:attrName>
                                        </p:attrNameLst>
                                      </p:cBhvr>
                                      <p:to>
                                        <p:strVal val="0.5"/>
                                      </p:to>
                                    </p:set>
                                    <p:animEffect filter="image" prLst="opacity: 0.5">
                                      <p:cBhvr rctx="IE">
                                        <p:cTn id="50" dur="indefinite"/>
                                        <p:tgtEl>
                                          <p:spTgt spid="5"/>
                                        </p:tgtEl>
                                      </p:cBhvr>
                                    </p:animEffect>
                                  </p:childTnLst>
                                </p:cTn>
                              </p:par>
                              <p:par>
                                <p:cTn id="51" presetID="1" presetClass="exit" presetSubtype="0" fill="hold" grpId="1" nodeType="withEffect">
                                  <p:stCondLst>
                                    <p:cond delay="0"/>
                                  </p:stCondLst>
                                  <p:childTnLst>
                                    <p:set>
                                      <p:cBhvr>
                                        <p:cTn id="52" dur="1" fill="hold">
                                          <p:stCondLst>
                                            <p:cond delay="0"/>
                                          </p:stCondLst>
                                        </p:cTn>
                                        <p:tgtEl>
                                          <p:spTgt spid="9"/>
                                        </p:tgtEl>
                                        <p:attrNameLst>
                                          <p:attrName>style.visibility</p:attrName>
                                        </p:attrNameLst>
                                      </p:cBhvr>
                                      <p:to>
                                        <p:strVal val="hidden"/>
                                      </p:to>
                                    </p:set>
                                  </p:childTnLst>
                                </p:cTn>
                              </p:par>
                            </p:childTnLst>
                          </p:cTn>
                        </p:par>
                        <p:par>
                          <p:cTn id="53" fill="hold">
                            <p:stCondLst>
                              <p:cond delay="0"/>
                            </p:stCondLst>
                            <p:childTnLst>
                              <p:par>
                                <p:cTn id="54" presetID="10" presetClass="entr" presetSubtype="0" fill="hold" grpId="0" nodeType="afterEffect">
                                  <p:stCondLst>
                                    <p:cond delay="250"/>
                                  </p:stCondLst>
                                  <p:childTnLst>
                                    <p:set>
                                      <p:cBhvr>
                                        <p:cTn id="55" dur="1" fill="hold">
                                          <p:stCondLst>
                                            <p:cond delay="0"/>
                                          </p:stCondLst>
                                        </p:cTn>
                                        <p:tgtEl>
                                          <p:spTgt spid="10"/>
                                        </p:tgtEl>
                                        <p:attrNameLst>
                                          <p:attrName>style.visibility</p:attrName>
                                        </p:attrNameLst>
                                      </p:cBhvr>
                                      <p:to>
                                        <p:strVal val="visible"/>
                                      </p:to>
                                    </p:set>
                                    <p:animEffect transition="in" filter="fade">
                                      <p:cBhvr>
                                        <p:cTn id="5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7" grpId="0"/>
      <p:bldP spid="7" grpId="1"/>
      <p:bldP spid="8" grpId="0"/>
      <p:bldP spid="8" grpId="1"/>
      <p:bldP spid="9" grpId="0"/>
      <p:bldP spid="9" grpId="1"/>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Section 2 Specification</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5887453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Security Providers</a:t>
            </a:r>
            <a:endParaRPr lang="zh-TW" altLang="en-US" dirty="0"/>
          </a:p>
        </p:txBody>
      </p:sp>
      <p:sp>
        <p:nvSpPr>
          <p:cNvPr id="3" name="內容版面配置區 2"/>
          <p:cNvSpPr>
            <a:spLocks noGrp="1"/>
          </p:cNvSpPr>
          <p:nvPr>
            <p:ph sz="quarter" idx="1"/>
          </p:nvPr>
        </p:nvSpPr>
        <p:spPr/>
        <p:txBody>
          <a:bodyPr/>
          <a:lstStyle/>
          <a:p>
            <a:r>
              <a:rPr lang="en-US" altLang="zh-TW" dirty="0">
                <a:solidFill>
                  <a:schemeClr val="accent3">
                    <a:lumMod val="75000"/>
                  </a:schemeClr>
                </a:solidFill>
              </a:rPr>
              <a:t>SPs are created by manufacturer &amp; </a:t>
            </a:r>
            <a:r>
              <a:rPr lang="en-US" altLang="zh-TW" dirty="0" smtClean="0">
                <a:solidFill>
                  <a:schemeClr val="accent3">
                    <a:lumMod val="75000"/>
                  </a:schemeClr>
                </a:solidFill>
              </a:rPr>
              <a:t>OEM </a:t>
            </a:r>
            <a:r>
              <a:rPr lang="en-US" altLang="zh-TW" b="1" dirty="0" smtClean="0">
                <a:solidFill>
                  <a:schemeClr val="accent3">
                    <a:lumMod val="75000"/>
                  </a:schemeClr>
                </a:solidFill>
              </a:rPr>
              <a:t>AND/OR</a:t>
            </a:r>
            <a:r>
              <a:rPr lang="en-US" altLang="zh-TW" dirty="0" smtClean="0">
                <a:solidFill>
                  <a:schemeClr val="accent3">
                    <a:lumMod val="75000"/>
                  </a:schemeClr>
                </a:solidFill>
              </a:rPr>
              <a:t> </a:t>
            </a:r>
            <a:r>
              <a:rPr lang="en-US" altLang="zh-TW" dirty="0">
                <a:solidFill>
                  <a:schemeClr val="accent3">
                    <a:lumMod val="75000"/>
                  </a:schemeClr>
                </a:solidFill>
              </a:rPr>
              <a:t>Issuance </a:t>
            </a:r>
          </a:p>
          <a:p>
            <a:r>
              <a:rPr lang="en-US" altLang="zh-TW" dirty="0">
                <a:solidFill>
                  <a:schemeClr val="accent3">
                    <a:lumMod val="75000"/>
                  </a:schemeClr>
                </a:solidFill>
              </a:rPr>
              <a:t>SPs have its </a:t>
            </a:r>
            <a:r>
              <a:rPr lang="en-US" altLang="zh-TW" dirty="0" smtClean="0">
                <a:solidFill>
                  <a:schemeClr val="accent3">
                    <a:lumMod val="75000"/>
                  </a:schemeClr>
                </a:solidFill>
              </a:rPr>
              <a:t>own </a:t>
            </a:r>
            <a:r>
              <a:rPr lang="en-US" altLang="zh-TW" dirty="0">
                <a:solidFill>
                  <a:schemeClr val="accent3">
                    <a:lumMod val="75000"/>
                  </a:schemeClr>
                </a:solidFill>
              </a:rPr>
              <a:t>storage, functional scope, and security </a:t>
            </a:r>
            <a:r>
              <a:rPr lang="en-US" altLang="zh-TW" dirty="0" smtClean="0">
                <a:solidFill>
                  <a:schemeClr val="accent3">
                    <a:lumMod val="75000"/>
                  </a:schemeClr>
                </a:solidFill>
              </a:rPr>
              <a:t>domain</a:t>
            </a:r>
          </a:p>
          <a:p>
            <a:r>
              <a:rPr lang="en-US" altLang="zh-TW" dirty="0">
                <a:solidFill>
                  <a:schemeClr val="accent3">
                    <a:lumMod val="75000"/>
                  </a:schemeClr>
                </a:solidFill>
              </a:rPr>
              <a:t>A </a:t>
            </a:r>
            <a:r>
              <a:rPr lang="en-US" altLang="zh-TW" dirty="0" smtClean="0">
                <a:solidFill>
                  <a:schemeClr val="accent3">
                    <a:lumMod val="75000"/>
                  </a:schemeClr>
                </a:solidFill>
              </a:rPr>
              <a:t>SPs </a:t>
            </a:r>
            <a:r>
              <a:rPr lang="en-US" altLang="zh-TW" dirty="0">
                <a:solidFill>
                  <a:schemeClr val="accent3">
                    <a:lumMod val="75000"/>
                  </a:schemeClr>
                </a:solidFill>
              </a:rPr>
              <a:t>is a set of tables </a:t>
            </a:r>
            <a:r>
              <a:rPr lang="en-US" altLang="zh-TW" dirty="0" smtClean="0">
                <a:solidFill>
                  <a:schemeClr val="accent3">
                    <a:lumMod val="75000"/>
                  </a:schemeClr>
                </a:solidFill>
              </a:rPr>
              <a:t>and methods </a:t>
            </a:r>
            <a:r>
              <a:rPr lang="en-US" altLang="zh-TW" dirty="0">
                <a:solidFill>
                  <a:schemeClr val="accent3">
                    <a:lumMod val="75000"/>
                  </a:schemeClr>
                </a:solidFill>
              </a:rPr>
              <a:t>that control the persistent trust state of the SP and MAY participate in control of the </a:t>
            </a:r>
            <a:r>
              <a:rPr lang="en-US" altLang="zh-TW" dirty="0" smtClean="0">
                <a:solidFill>
                  <a:schemeClr val="accent3">
                    <a:lumMod val="75000"/>
                  </a:schemeClr>
                </a:solidFill>
              </a:rPr>
              <a:t>persistent trust </a:t>
            </a:r>
            <a:r>
              <a:rPr lang="en-US" altLang="zh-TW" dirty="0">
                <a:solidFill>
                  <a:schemeClr val="accent3">
                    <a:lumMod val="75000"/>
                  </a:schemeClr>
                </a:solidFill>
              </a:rPr>
              <a:t>state of the </a:t>
            </a:r>
            <a:r>
              <a:rPr lang="en-US" altLang="zh-TW" dirty="0" err="1">
                <a:solidFill>
                  <a:schemeClr val="accent3">
                    <a:lumMod val="75000"/>
                  </a:schemeClr>
                </a:solidFill>
              </a:rPr>
              <a:t>TPer</a:t>
            </a:r>
            <a:r>
              <a:rPr lang="en-US" altLang="zh-TW" dirty="0">
                <a:solidFill>
                  <a:schemeClr val="accent3">
                    <a:lumMod val="75000"/>
                  </a:schemeClr>
                </a:solidFill>
              </a:rPr>
              <a:t>. </a:t>
            </a:r>
            <a:endParaRPr lang="zh-TW" altLang="en-US" dirty="0">
              <a:solidFill>
                <a:schemeClr val="accent3">
                  <a:lumMod val="75000"/>
                </a:schemeClr>
              </a:solidFill>
            </a:endParaRPr>
          </a:p>
          <a:p>
            <a:endParaRPr lang="zh-TW" altLang="en-US" dirty="0">
              <a:solidFill>
                <a:schemeClr val="accent3">
                  <a:lumMod val="75000"/>
                </a:schemeClr>
              </a:solidFill>
            </a:endParaRPr>
          </a:p>
        </p:txBody>
      </p:sp>
    </p:spTree>
    <p:extLst>
      <p:ext uri="{BB962C8B-B14F-4D97-AF65-F5344CB8AC3E}">
        <p14:creationId xmlns:p14="http://schemas.microsoft.com/office/powerpoint/2010/main" val="65873982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Table</a:t>
            </a:r>
            <a:endParaRPr lang="zh-TW" altLang="en-US" dirty="0"/>
          </a:p>
        </p:txBody>
      </p:sp>
      <p:sp>
        <p:nvSpPr>
          <p:cNvPr id="3" name="內容版面配置區 2"/>
          <p:cNvSpPr>
            <a:spLocks noGrp="1"/>
          </p:cNvSpPr>
          <p:nvPr>
            <p:ph sz="quarter" idx="1"/>
          </p:nvPr>
        </p:nvSpPr>
        <p:spPr/>
        <p:txBody>
          <a:bodyPr/>
          <a:lstStyle/>
          <a:p>
            <a:r>
              <a:rPr lang="en-US" altLang="zh-TW" dirty="0"/>
              <a:t>Tables SHALL be stored in SP-specific parts of the secure storage area of the </a:t>
            </a:r>
            <a:r>
              <a:rPr lang="en-US" altLang="zh-TW" dirty="0" err="1"/>
              <a:t>TPer</a:t>
            </a:r>
            <a:r>
              <a:rPr lang="en-US" altLang="zh-TW" dirty="0"/>
              <a:t>. The </a:t>
            </a:r>
            <a:r>
              <a:rPr lang="en-US" altLang="zh-TW" dirty="0" smtClean="0"/>
              <a:t>SP-related secure </a:t>
            </a:r>
            <a:r>
              <a:rPr lang="en-US" altLang="zh-TW" dirty="0"/>
              <a:t>storage area(s) of a </a:t>
            </a:r>
            <a:r>
              <a:rPr lang="en-US" altLang="zh-TW" dirty="0" err="1"/>
              <a:t>TPer</a:t>
            </a:r>
            <a:r>
              <a:rPr lang="en-US" altLang="zh-TW" dirty="0"/>
              <a:t> SHALL only be accessible via the host interface-specific IF-SEND </a:t>
            </a:r>
            <a:r>
              <a:rPr lang="en-US" altLang="zh-TW" dirty="0" smtClean="0"/>
              <a:t>and IF-RECV </a:t>
            </a:r>
            <a:r>
              <a:rPr lang="en-US" altLang="zh-TW" dirty="0"/>
              <a:t>commands</a:t>
            </a:r>
            <a:endParaRPr lang="zh-TW" altLang="en-US" dirty="0"/>
          </a:p>
        </p:txBody>
      </p:sp>
    </p:spTree>
    <p:extLst>
      <p:ext uri="{BB962C8B-B14F-4D97-AF65-F5344CB8AC3E}">
        <p14:creationId xmlns:p14="http://schemas.microsoft.com/office/powerpoint/2010/main" val="40931853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Table</a:t>
            </a:r>
            <a:endParaRPr lang="zh-TW" altLang="en-US" dirty="0"/>
          </a:p>
        </p:txBody>
      </p:sp>
      <p:sp>
        <p:nvSpPr>
          <p:cNvPr id="3" name="內容版面配置區 2"/>
          <p:cNvSpPr>
            <a:spLocks noGrp="1"/>
          </p:cNvSpPr>
          <p:nvPr>
            <p:ph sz="quarter" idx="1"/>
          </p:nvPr>
        </p:nvSpPr>
        <p:spPr/>
        <p:txBody>
          <a:bodyPr/>
          <a:lstStyle/>
          <a:p>
            <a:r>
              <a:rPr lang="en-US" altLang="zh-TW" dirty="0"/>
              <a:t>There are two kinds of </a:t>
            </a:r>
            <a:r>
              <a:rPr lang="en-US" altLang="zh-TW" dirty="0" smtClean="0"/>
              <a:t>tables :  Byte Table &amp; Object Table</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1438225079"/>
              </p:ext>
            </p:extLst>
          </p:nvPr>
        </p:nvGraphicFramePr>
        <p:xfrm>
          <a:off x="1608110" y="2636912"/>
          <a:ext cx="1595738" cy="2595880"/>
        </p:xfrm>
        <a:graphic>
          <a:graphicData uri="http://schemas.openxmlformats.org/drawingml/2006/table">
            <a:tbl>
              <a:tblPr firstRow="1" bandRow="1">
                <a:tableStyleId>{5C22544A-7EE6-4342-B048-85BDC9FD1C3A}</a:tableStyleId>
              </a:tblPr>
              <a:tblGrid>
                <a:gridCol w="792088"/>
                <a:gridCol w="803650"/>
              </a:tblGrid>
              <a:tr h="370840">
                <a:tc gridSpan="2">
                  <a:txBody>
                    <a:bodyPr/>
                    <a:lstStyle/>
                    <a:p>
                      <a:pPr algn="ctr"/>
                      <a:r>
                        <a:rPr lang="en-US" altLang="zh-TW" dirty="0" smtClean="0"/>
                        <a:t>Byte Table</a:t>
                      </a:r>
                      <a:endParaRPr lang="zh-TW" altLang="en-US" dirty="0"/>
                    </a:p>
                  </a:txBody>
                  <a:tcPr/>
                </a:tc>
                <a:tc hMerge="1">
                  <a:txBody>
                    <a:bodyPr/>
                    <a:lstStyle/>
                    <a:p>
                      <a:endParaRPr lang="zh-TW" altLang="en-US" dirty="0"/>
                    </a:p>
                  </a:txBody>
                  <a:tcPr/>
                </a:tc>
              </a:tr>
              <a:tr h="370840">
                <a:tc>
                  <a:txBody>
                    <a:bodyPr/>
                    <a:lstStyle/>
                    <a:p>
                      <a:r>
                        <a:rPr lang="en-US" altLang="zh-TW" dirty="0" smtClean="0"/>
                        <a:t>Index</a:t>
                      </a:r>
                    </a:p>
                  </a:txBody>
                  <a:tcPr/>
                </a:tc>
                <a:tc>
                  <a:txBody>
                    <a:bodyPr/>
                    <a:lstStyle/>
                    <a:p>
                      <a:pPr algn="ctr"/>
                      <a:r>
                        <a:rPr lang="en-US" altLang="zh-TW" sz="1600" dirty="0" smtClean="0"/>
                        <a:t>Column</a:t>
                      </a:r>
                      <a:endParaRPr lang="zh-TW" altLang="en-US" sz="1200" dirty="0"/>
                    </a:p>
                  </a:txBody>
                  <a:tcPr/>
                </a:tc>
              </a:tr>
              <a:tr h="370840">
                <a:tc>
                  <a:txBody>
                    <a:bodyPr/>
                    <a:lstStyle/>
                    <a:p>
                      <a:r>
                        <a:rPr lang="en-US" altLang="zh-TW" dirty="0" smtClean="0"/>
                        <a:t>0</a:t>
                      </a:r>
                    </a:p>
                  </a:txBody>
                  <a:tcPr/>
                </a:tc>
                <a:tc>
                  <a:txBody>
                    <a:bodyPr/>
                    <a:lstStyle/>
                    <a:p>
                      <a:r>
                        <a:rPr lang="en-US" altLang="zh-TW" dirty="0" smtClean="0"/>
                        <a:t>0x00</a:t>
                      </a:r>
                      <a:endParaRPr lang="zh-TW" altLang="en-US" dirty="0"/>
                    </a:p>
                  </a:txBody>
                  <a:tcPr/>
                </a:tc>
              </a:tr>
              <a:tr h="370840">
                <a:tc>
                  <a:txBody>
                    <a:bodyPr/>
                    <a:lstStyle/>
                    <a:p>
                      <a:r>
                        <a:rPr lang="en-US" altLang="zh-TW" dirty="0" smtClean="0"/>
                        <a:t>1</a:t>
                      </a:r>
                      <a:endParaRPr lang="zh-TW" altLang="en-US" dirty="0"/>
                    </a:p>
                  </a:txBody>
                  <a:tcPr/>
                </a:tc>
                <a:tc>
                  <a:txBody>
                    <a:bodyPr/>
                    <a:lstStyle/>
                    <a:p>
                      <a:r>
                        <a:rPr lang="en-US" altLang="zh-TW" dirty="0" smtClean="0"/>
                        <a:t>0x30</a:t>
                      </a:r>
                      <a:endParaRPr lang="zh-TW" altLang="en-US" dirty="0"/>
                    </a:p>
                  </a:txBody>
                  <a:tcPr/>
                </a:tc>
              </a:tr>
              <a:tr h="370840">
                <a:tc>
                  <a:txBody>
                    <a:bodyPr/>
                    <a:lstStyle/>
                    <a:p>
                      <a:r>
                        <a:rPr lang="en-US" altLang="zh-TW" dirty="0" smtClean="0"/>
                        <a:t>2</a:t>
                      </a:r>
                      <a:endParaRPr lang="zh-TW" altLang="en-US" dirty="0"/>
                    </a:p>
                  </a:txBody>
                  <a:tcPr/>
                </a:tc>
                <a:tc>
                  <a:txBody>
                    <a:bodyPr/>
                    <a:lstStyle/>
                    <a:p>
                      <a:r>
                        <a:rPr lang="en-US" altLang="zh-TW" dirty="0" smtClean="0"/>
                        <a:t>0x40</a:t>
                      </a:r>
                      <a:endParaRPr lang="zh-TW" altLang="en-US" dirty="0"/>
                    </a:p>
                  </a:txBody>
                  <a:tcPr/>
                </a:tc>
              </a:tr>
              <a:tr h="370840">
                <a:tc>
                  <a:txBody>
                    <a:bodyPr/>
                    <a:lstStyle/>
                    <a:p>
                      <a:r>
                        <a:rPr lang="en-US" altLang="zh-TW" dirty="0" smtClean="0"/>
                        <a:t>…</a:t>
                      </a:r>
                      <a:endParaRPr lang="zh-TW" altLang="en-US" dirty="0"/>
                    </a:p>
                  </a:txBody>
                  <a:tcPr/>
                </a:tc>
                <a:tc>
                  <a:txBody>
                    <a:bodyPr/>
                    <a:lstStyle/>
                    <a:p>
                      <a:endParaRPr lang="zh-TW" altLang="en-US" dirty="0"/>
                    </a:p>
                  </a:txBody>
                  <a:tcPr/>
                </a:tc>
              </a:tr>
              <a:tr h="370840">
                <a:tc>
                  <a:txBody>
                    <a:bodyPr/>
                    <a:lstStyle/>
                    <a:p>
                      <a:r>
                        <a:rPr lang="en-US" altLang="zh-TW" dirty="0" smtClean="0"/>
                        <a:t>n</a:t>
                      </a:r>
                      <a:endParaRPr lang="zh-TW" altLang="en-US" dirty="0"/>
                    </a:p>
                  </a:txBody>
                  <a:tcPr/>
                </a:tc>
                <a:tc>
                  <a:txBody>
                    <a:bodyPr/>
                    <a:lstStyle/>
                    <a:p>
                      <a:r>
                        <a:rPr lang="en-US" altLang="zh-TW" dirty="0" smtClean="0"/>
                        <a:t>0x41</a:t>
                      </a:r>
                      <a:endParaRPr lang="zh-TW" altLang="en-US" dirty="0"/>
                    </a:p>
                  </a:txBody>
                  <a:tcPr/>
                </a:tc>
              </a:tr>
            </a:tbl>
          </a:graphicData>
        </a:graphic>
      </p:graphicFrame>
      <p:sp>
        <p:nvSpPr>
          <p:cNvPr id="5" name="文字方塊 4"/>
          <p:cNvSpPr txBox="1"/>
          <p:nvPr/>
        </p:nvSpPr>
        <p:spPr>
          <a:xfrm>
            <a:off x="251520" y="2348880"/>
            <a:ext cx="1368152" cy="738664"/>
          </a:xfrm>
          <a:prstGeom prst="rect">
            <a:avLst/>
          </a:prstGeom>
          <a:noFill/>
        </p:spPr>
        <p:txBody>
          <a:bodyPr wrap="square" rtlCol="0">
            <a:spAutoFit/>
          </a:bodyPr>
          <a:lstStyle/>
          <a:p>
            <a:r>
              <a:rPr lang="en-US" altLang="zh-TW" sz="1400" dirty="0">
                <a:solidFill>
                  <a:schemeClr val="accent3"/>
                </a:solidFill>
              </a:rPr>
              <a:t>The address of the first row in a byte table is 0</a:t>
            </a:r>
            <a:endParaRPr lang="zh-TW" altLang="en-US" sz="1400" dirty="0">
              <a:solidFill>
                <a:schemeClr val="accent3"/>
              </a:solidFill>
            </a:endParaRPr>
          </a:p>
        </p:txBody>
      </p:sp>
      <p:cxnSp>
        <p:nvCxnSpPr>
          <p:cNvPr id="7" name="直線單箭頭接點 6"/>
          <p:cNvCxnSpPr>
            <a:stCxn id="5" idx="2"/>
          </p:cNvCxnSpPr>
          <p:nvPr/>
        </p:nvCxnSpPr>
        <p:spPr>
          <a:xfrm>
            <a:off x="935596" y="3087544"/>
            <a:ext cx="756084" cy="12543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97514" y="5445224"/>
            <a:ext cx="2232248" cy="954107"/>
          </a:xfrm>
          <a:prstGeom prst="rect">
            <a:avLst/>
          </a:prstGeom>
          <a:noFill/>
        </p:spPr>
        <p:txBody>
          <a:bodyPr wrap="square" rtlCol="0">
            <a:spAutoFit/>
          </a:bodyPr>
          <a:lstStyle/>
          <a:p>
            <a:r>
              <a:rPr lang="en-US" altLang="zh-TW" sz="1400" dirty="0">
                <a:solidFill>
                  <a:schemeClr val="accent3"/>
                </a:solidFill>
              </a:rPr>
              <a:t>Upon creation, the value of all cells in a byte table SHALL be </a:t>
            </a:r>
            <a:r>
              <a:rPr lang="en-US" altLang="zh-TW" sz="1400" dirty="0" smtClean="0">
                <a:solidFill>
                  <a:schemeClr val="accent3"/>
                </a:solidFill>
              </a:rPr>
              <a:t>0x00, length is one byte</a:t>
            </a:r>
            <a:endParaRPr lang="zh-TW" altLang="en-US" sz="1400" dirty="0">
              <a:solidFill>
                <a:schemeClr val="accent3"/>
              </a:solidFill>
            </a:endParaRPr>
          </a:p>
        </p:txBody>
      </p:sp>
      <p:cxnSp>
        <p:nvCxnSpPr>
          <p:cNvPr id="10" name="直線單箭頭接點 9"/>
          <p:cNvCxnSpPr>
            <a:stCxn id="8" idx="0"/>
          </p:cNvCxnSpPr>
          <p:nvPr/>
        </p:nvCxnSpPr>
        <p:spPr>
          <a:xfrm flipV="1">
            <a:off x="1313638" y="4653136"/>
            <a:ext cx="1422158" cy="7920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aphicFrame>
        <p:nvGraphicFramePr>
          <p:cNvPr id="13" name="表格 12"/>
          <p:cNvGraphicFramePr>
            <a:graphicFrameLocks noGrp="1"/>
          </p:cNvGraphicFramePr>
          <p:nvPr>
            <p:extLst>
              <p:ext uri="{D42A27DB-BD31-4B8C-83A1-F6EECF244321}">
                <p14:modId xmlns:p14="http://schemas.microsoft.com/office/powerpoint/2010/main" val="1679550492"/>
              </p:ext>
            </p:extLst>
          </p:nvPr>
        </p:nvGraphicFramePr>
        <p:xfrm>
          <a:off x="4692352" y="3173564"/>
          <a:ext cx="3552056" cy="1854200"/>
        </p:xfrm>
        <a:graphic>
          <a:graphicData uri="http://schemas.openxmlformats.org/drawingml/2006/table">
            <a:tbl>
              <a:tblPr firstRow="1" bandRow="1">
                <a:tableStyleId>{5C22544A-7EE6-4342-B048-85BDC9FD1C3A}</a:tableStyleId>
              </a:tblPr>
              <a:tblGrid>
                <a:gridCol w="887760"/>
                <a:gridCol w="864096"/>
                <a:gridCol w="864096"/>
                <a:gridCol w="936104"/>
              </a:tblGrid>
              <a:tr h="370840">
                <a:tc gridSpan="4">
                  <a:txBody>
                    <a:bodyPr/>
                    <a:lstStyle/>
                    <a:p>
                      <a:pPr algn="ctr"/>
                      <a:r>
                        <a:rPr lang="en-US" altLang="zh-TW" dirty="0" smtClean="0"/>
                        <a:t>Object Table</a:t>
                      </a:r>
                      <a:endParaRPr lang="zh-TW" altLang="en-US" dirty="0"/>
                    </a:p>
                  </a:txBody>
                  <a:tcPr/>
                </a:tc>
                <a:tc hMerge="1">
                  <a:txBody>
                    <a:bodyPr/>
                    <a:lstStyle/>
                    <a:p>
                      <a:endParaRPr lang="zh-TW" altLang="en-US" dirty="0"/>
                    </a:p>
                  </a:txBody>
                  <a:tcPr/>
                </a:tc>
                <a:tc hMerge="1">
                  <a:txBody>
                    <a:bodyPr/>
                    <a:lstStyle/>
                    <a:p>
                      <a:endParaRPr lang="zh-TW" altLang="en-US" dirty="0"/>
                    </a:p>
                  </a:txBody>
                  <a:tcPr/>
                </a:tc>
                <a:tc hMerge="1">
                  <a:txBody>
                    <a:bodyPr/>
                    <a:lstStyle/>
                    <a:p>
                      <a:endParaRPr lang="zh-TW" altLang="en-US" dirty="0"/>
                    </a:p>
                  </a:txBody>
                  <a:tcPr/>
                </a:tc>
              </a:tr>
              <a:tr h="370840">
                <a:tc>
                  <a:txBody>
                    <a:bodyPr/>
                    <a:lstStyle/>
                    <a:p>
                      <a:r>
                        <a:rPr lang="en-US" altLang="zh-TW" sz="1400" dirty="0" smtClean="0"/>
                        <a:t>UID</a:t>
                      </a:r>
                      <a:endParaRPr lang="zh-TW" altLang="en-US" sz="1400" dirty="0"/>
                    </a:p>
                  </a:txBody>
                  <a:tcPr/>
                </a:tc>
                <a:tc>
                  <a:txBody>
                    <a:bodyPr/>
                    <a:lstStyle/>
                    <a:p>
                      <a:r>
                        <a:rPr lang="en-US" altLang="zh-TW" sz="1400" dirty="0" smtClean="0"/>
                        <a:t>Column 1</a:t>
                      </a:r>
                      <a:endParaRPr lang="zh-TW" altLang="en-US" sz="1400" dirty="0"/>
                    </a:p>
                  </a:txBody>
                  <a:tcPr/>
                </a:tc>
                <a:tc>
                  <a:txBody>
                    <a:bodyPr/>
                    <a:lstStyle/>
                    <a:p>
                      <a:r>
                        <a:rPr lang="en-US" altLang="zh-TW" sz="1400" dirty="0" smtClean="0"/>
                        <a:t>Column 2</a:t>
                      </a:r>
                      <a:endParaRPr lang="zh-TW" altLang="en-US" sz="1400" dirty="0"/>
                    </a:p>
                  </a:txBody>
                  <a:tcPr/>
                </a:tc>
                <a:tc>
                  <a:txBody>
                    <a:bodyPr/>
                    <a:lstStyle/>
                    <a:p>
                      <a:r>
                        <a:rPr lang="en-US" altLang="zh-TW" sz="1400" dirty="0" smtClean="0"/>
                        <a:t>Column 3</a:t>
                      </a:r>
                      <a:endParaRPr lang="zh-TW" altLang="en-US" sz="1400" dirty="0"/>
                    </a:p>
                  </a:txBody>
                  <a:tcPr/>
                </a:tc>
              </a:tr>
              <a:tr h="370840">
                <a:tc>
                  <a:txBody>
                    <a:bodyPr/>
                    <a:lstStyle/>
                    <a:p>
                      <a:r>
                        <a:rPr lang="en-US" altLang="zh-TW" sz="1100" dirty="0" smtClean="0"/>
                        <a:t>8 byte UID 1</a:t>
                      </a:r>
                      <a:endParaRPr lang="zh-TW" altLang="en-US" sz="1100" dirty="0"/>
                    </a:p>
                  </a:txBody>
                  <a:tcPr/>
                </a:tc>
                <a:tc>
                  <a:txBody>
                    <a:bodyPr/>
                    <a:lstStyle/>
                    <a:p>
                      <a:r>
                        <a:rPr lang="en-US" altLang="zh-TW" sz="1400" smtClean="0"/>
                        <a:t>Data</a:t>
                      </a:r>
                      <a:endParaRPr lang="zh-TW" altLang="en-US" sz="1400" dirty="0"/>
                    </a:p>
                  </a:txBody>
                  <a:tcPr/>
                </a:tc>
                <a:tc>
                  <a:txBody>
                    <a:bodyPr/>
                    <a:lstStyle/>
                    <a:p>
                      <a:r>
                        <a:rPr lang="en-US" altLang="zh-TW" sz="1400" smtClean="0"/>
                        <a:t>Data</a:t>
                      </a:r>
                      <a:endParaRPr lang="zh-TW" altLang="en-US" sz="1400" dirty="0"/>
                    </a:p>
                  </a:txBody>
                  <a:tcPr/>
                </a:tc>
                <a:tc>
                  <a:txBody>
                    <a:bodyPr/>
                    <a:lstStyle/>
                    <a:p>
                      <a:r>
                        <a:rPr lang="en-US" altLang="zh-TW" sz="1400" smtClean="0"/>
                        <a:t>Data</a:t>
                      </a:r>
                      <a:endParaRPr lang="zh-TW" altLang="en-US" sz="1400"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TW" sz="1100" dirty="0" smtClean="0"/>
                        <a:t>8 byte UID 2</a:t>
                      </a:r>
                      <a:endParaRPr lang="zh-TW" altLang="en-US" sz="1100" dirty="0" smtClean="0"/>
                    </a:p>
                  </a:txBody>
                  <a:tcPr/>
                </a:tc>
                <a:tc>
                  <a:txBody>
                    <a:bodyPr/>
                    <a:lstStyle/>
                    <a:p>
                      <a:r>
                        <a:rPr lang="en-US" altLang="zh-TW" sz="1400" smtClean="0"/>
                        <a:t>Data</a:t>
                      </a:r>
                      <a:endParaRPr lang="zh-TW" altLang="en-US" sz="1400" dirty="0"/>
                    </a:p>
                  </a:txBody>
                  <a:tcPr/>
                </a:tc>
                <a:tc>
                  <a:txBody>
                    <a:bodyPr/>
                    <a:lstStyle/>
                    <a:p>
                      <a:r>
                        <a:rPr lang="en-US" altLang="zh-TW" sz="1400" smtClean="0"/>
                        <a:t>Data</a:t>
                      </a:r>
                      <a:endParaRPr lang="zh-TW" altLang="en-US" sz="1400" dirty="0"/>
                    </a:p>
                  </a:txBody>
                  <a:tcPr/>
                </a:tc>
                <a:tc>
                  <a:txBody>
                    <a:bodyPr/>
                    <a:lstStyle/>
                    <a:p>
                      <a:r>
                        <a:rPr lang="en-US" altLang="zh-TW" sz="1400" dirty="0" smtClean="0"/>
                        <a:t>Data</a:t>
                      </a:r>
                      <a:endParaRPr lang="zh-TW" altLang="en-US" sz="1400" dirty="0"/>
                    </a:p>
                  </a:txBody>
                  <a:tcPr/>
                </a:tc>
              </a:tr>
              <a:tr h="370840">
                <a:tc>
                  <a:txBody>
                    <a:bodyPr/>
                    <a:lstStyle/>
                    <a:p>
                      <a:r>
                        <a:rPr lang="en-US" altLang="zh-TW" dirty="0" smtClean="0"/>
                        <a:t>…</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a:t>
                      </a:r>
                      <a:endParaRPr lang="zh-TW" altLang="en-US" dirty="0"/>
                    </a:p>
                  </a:txBody>
                  <a:tcPr/>
                </a:tc>
                <a:tc>
                  <a:txBody>
                    <a:bodyPr/>
                    <a:lstStyle/>
                    <a:p>
                      <a:r>
                        <a:rPr lang="en-US" altLang="zh-TW" dirty="0" smtClean="0"/>
                        <a:t>…</a:t>
                      </a:r>
                      <a:endParaRPr lang="zh-TW" altLang="en-US" dirty="0"/>
                    </a:p>
                  </a:txBody>
                  <a:tcPr/>
                </a:tc>
              </a:tr>
            </a:tbl>
          </a:graphicData>
        </a:graphic>
      </p:graphicFrame>
      <p:sp>
        <p:nvSpPr>
          <p:cNvPr id="14" name="文字方塊 13"/>
          <p:cNvSpPr txBox="1"/>
          <p:nvPr/>
        </p:nvSpPr>
        <p:spPr>
          <a:xfrm>
            <a:off x="5076056" y="5214391"/>
            <a:ext cx="3051900" cy="461665"/>
          </a:xfrm>
          <a:prstGeom prst="rect">
            <a:avLst/>
          </a:prstGeom>
          <a:noFill/>
        </p:spPr>
        <p:txBody>
          <a:bodyPr wrap="square" rtlCol="0">
            <a:spAutoFit/>
          </a:bodyPr>
          <a:lstStyle/>
          <a:p>
            <a:r>
              <a:rPr lang="en-US" altLang="zh-TW" sz="1200" dirty="0">
                <a:solidFill>
                  <a:schemeClr val="accent3"/>
                </a:solidFill>
              </a:rPr>
              <a:t>The columns of the object table define the contents of each object in it</a:t>
            </a:r>
            <a:r>
              <a:rPr lang="en-US" altLang="zh-TW" sz="1200" dirty="0" smtClean="0">
                <a:solidFill>
                  <a:schemeClr val="accent3"/>
                </a:solidFill>
              </a:rPr>
              <a:t>. And have same type</a:t>
            </a:r>
            <a:endParaRPr lang="zh-TW" altLang="en-US" sz="1200" dirty="0">
              <a:solidFill>
                <a:schemeClr val="accent3"/>
              </a:solidFill>
            </a:endParaRPr>
          </a:p>
        </p:txBody>
      </p:sp>
      <p:cxnSp>
        <p:nvCxnSpPr>
          <p:cNvPr id="16" name="直線單箭頭接點 15"/>
          <p:cNvCxnSpPr>
            <a:stCxn id="14" idx="0"/>
          </p:cNvCxnSpPr>
          <p:nvPr/>
        </p:nvCxnSpPr>
        <p:spPr>
          <a:xfrm flipV="1">
            <a:off x="6602006" y="4149080"/>
            <a:ext cx="130234" cy="1065311"/>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9" name="文字方塊 18"/>
          <p:cNvSpPr txBox="1"/>
          <p:nvPr/>
        </p:nvSpPr>
        <p:spPr>
          <a:xfrm>
            <a:off x="4211960" y="2276872"/>
            <a:ext cx="4032448" cy="523220"/>
          </a:xfrm>
          <a:prstGeom prst="rect">
            <a:avLst/>
          </a:prstGeom>
          <a:noFill/>
        </p:spPr>
        <p:txBody>
          <a:bodyPr wrap="square" rtlCol="0">
            <a:spAutoFit/>
          </a:bodyPr>
          <a:lstStyle/>
          <a:p>
            <a:r>
              <a:rPr lang="en-US" altLang="zh-TW" sz="1400" dirty="0">
                <a:solidFill>
                  <a:schemeClr val="accent3"/>
                </a:solidFill>
              </a:rPr>
              <a:t>Object tables provide storage for data that binds a set of methods and access controls to that data.</a:t>
            </a:r>
            <a:endParaRPr lang="zh-TW" altLang="en-US" sz="1400" dirty="0">
              <a:solidFill>
                <a:schemeClr val="accent3"/>
              </a:solidFill>
            </a:endParaRPr>
          </a:p>
        </p:txBody>
      </p:sp>
      <p:sp>
        <p:nvSpPr>
          <p:cNvPr id="20" name="文字方塊 19"/>
          <p:cNvSpPr txBox="1"/>
          <p:nvPr/>
        </p:nvSpPr>
        <p:spPr>
          <a:xfrm>
            <a:off x="3419872" y="2800092"/>
            <a:ext cx="1296144" cy="1384995"/>
          </a:xfrm>
          <a:prstGeom prst="rect">
            <a:avLst/>
          </a:prstGeom>
          <a:noFill/>
        </p:spPr>
        <p:txBody>
          <a:bodyPr wrap="square" rtlCol="0">
            <a:spAutoFit/>
          </a:bodyPr>
          <a:lstStyle/>
          <a:p>
            <a:r>
              <a:rPr lang="en-US" altLang="zh-TW" sz="1200" dirty="0">
                <a:solidFill>
                  <a:schemeClr val="accent3"/>
                </a:solidFill>
              </a:rPr>
              <a:t>This column contains an 8-byte unique identifier for that row. Each row has an SP-wide unique value in this column</a:t>
            </a:r>
            <a:endParaRPr lang="zh-TW" altLang="en-US" sz="1200" dirty="0">
              <a:solidFill>
                <a:schemeClr val="accent3"/>
              </a:solidFill>
            </a:endParaRPr>
          </a:p>
        </p:txBody>
      </p:sp>
      <p:cxnSp>
        <p:nvCxnSpPr>
          <p:cNvPr id="22" name="直線單箭頭接點 21"/>
          <p:cNvCxnSpPr/>
          <p:nvPr/>
        </p:nvCxnSpPr>
        <p:spPr>
          <a:xfrm>
            <a:off x="4499992" y="3645024"/>
            <a:ext cx="288032" cy="0"/>
          </a:xfrm>
          <a:prstGeom prst="straightConnector1">
            <a:avLst/>
          </a:prstGeom>
          <a:ln w="19050">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0075698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endParaRPr lang="zh-TW" altLang="en-US" dirty="0"/>
          </a:p>
        </p:txBody>
      </p:sp>
      <p:sp>
        <p:nvSpPr>
          <p:cNvPr id="3" name="內容版面配置區 2"/>
          <p:cNvSpPr>
            <a:spLocks noGrp="1"/>
          </p:cNvSpPr>
          <p:nvPr>
            <p:ph sz="quarter" idx="1"/>
          </p:nvPr>
        </p:nvSpPr>
        <p:spPr/>
        <p:txBody>
          <a:bodyPr/>
          <a:lstStyle/>
          <a:p>
            <a:r>
              <a:rPr lang="en-US" altLang="zh-TW" dirty="0" smtClean="0"/>
              <a:t>Methods are remote procedure calls invoked by the host to manipulate SP state, methods operate on table or SP itself, and are used for session startup, authentication, table manipulation and access control customization.</a:t>
            </a:r>
            <a:endParaRPr lang="zh-TW" alt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51920" y="3315559"/>
            <a:ext cx="4152900" cy="3305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827584" y="3789040"/>
            <a:ext cx="2733441" cy="1477328"/>
          </a:xfrm>
          <a:prstGeom prst="rect">
            <a:avLst/>
          </a:prstGeom>
          <a:noFill/>
        </p:spPr>
        <p:txBody>
          <a:bodyPr wrap="none" rtlCol="0">
            <a:spAutoFit/>
          </a:bodyPr>
          <a:lstStyle/>
          <a:p>
            <a:pPr marL="285750" indent="-285750">
              <a:buFont typeface="Arial" pitchFamily="34" charset="0"/>
              <a:buChar char="•"/>
            </a:pPr>
            <a:r>
              <a:rPr lang="en-US" altLang="zh-TW" dirty="0" smtClean="0"/>
              <a:t>Table Management</a:t>
            </a:r>
          </a:p>
          <a:p>
            <a:pPr marL="285750" indent="-285750">
              <a:buFont typeface="Arial" pitchFamily="34" charset="0"/>
              <a:buChar char="•"/>
            </a:pPr>
            <a:r>
              <a:rPr lang="en-US" altLang="zh-TW" dirty="0" smtClean="0"/>
              <a:t>Table read/write</a:t>
            </a:r>
          </a:p>
          <a:p>
            <a:pPr marL="285750" indent="-285750">
              <a:buFont typeface="Arial" pitchFamily="34" charset="0"/>
              <a:buChar char="•"/>
            </a:pPr>
            <a:r>
              <a:rPr lang="en-US" altLang="zh-TW" dirty="0" smtClean="0"/>
              <a:t>Authentication</a:t>
            </a:r>
          </a:p>
          <a:p>
            <a:pPr marL="285750" indent="-285750">
              <a:buFont typeface="Arial" pitchFamily="34" charset="0"/>
              <a:buChar char="•"/>
            </a:pPr>
            <a:r>
              <a:rPr lang="en-US" altLang="zh-TW" dirty="0" smtClean="0"/>
              <a:t>Access Ctrl. Management</a:t>
            </a:r>
          </a:p>
          <a:p>
            <a:endParaRPr lang="zh-TW" altLang="en-US" dirty="0"/>
          </a:p>
        </p:txBody>
      </p:sp>
    </p:spTree>
    <p:extLst>
      <p:ext uri="{BB962C8B-B14F-4D97-AF65-F5344CB8AC3E}">
        <p14:creationId xmlns:p14="http://schemas.microsoft.com/office/powerpoint/2010/main" val="25083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Reference</a:t>
            </a:r>
            <a:endParaRPr lang="zh-TW" altLang="en-US" dirty="0"/>
          </a:p>
        </p:txBody>
      </p:sp>
      <p:sp>
        <p:nvSpPr>
          <p:cNvPr id="3" name="內容版面配置區 2"/>
          <p:cNvSpPr>
            <a:spLocks noGrp="1"/>
          </p:cNvSpPr>
          <p:nvPr>
            <p:ph sz="quarter" idx="1"/>
          </p:nvPr>
        </p:nvSpPr>
        <p:spPr>
          <a:xfrm>
            <a:off x="457200" y="1600200"/>
            <a:ext cx="7467600" cy="2692896"/>
          </a:xfrm>
        </p:spPr>
        <p:txBody>
          <a:bodyPr>
            <a:normAutofit/>
          </a:bodyPr>
          <a:lstStyle/>
          <a:p>
            <a:r>
              <a:rPr lang="en-US" altLang="zh-TW" sz="1200" dirty="0" smtClean="0"/>
              <a:t>[1] Trusted </a:t>
            </a:r>
            <a:r>
              <a:rPr lang="en-US" altLang="zh-TW" sz="1200" dirty="0"/>
              <a:t>Computing Group (TCG), “TCG Storage Architecture Core Specification”, Version 2.01</a:t>
            </a:r>
          </a:p>
          <a:p>
            <a:r>
              <a:rPr lang="en-US" altLang="zh-TW" sz="1200" dirty="0" smtClean="0"/>
              <a:t>[2] </a:t>
            </a:r>
            <a:r>
              <a:rPr lang="en-US" altLang="zh-TW" sz="1200" dirty="0"/>
              <a:t>Trusted Computing Group (TCG), “TCG Storage Security Subsystem Class: Opal”, Version 2.01</a:t>
            </a:r>
          </a:p>
          <a:p>
            <a:r>
              <a:rPr lang="en-US" altLang="zh-TW" sz="1200" dirty="0" smtClean="0"/>
              <a:t>[3] </a:t>
            </a:r>
            <a:r>
              <a:rPr lang="en-US" altLang="zh-TW" sz="1200" dirty="0"/>
              <a:t>Trusted Computing Group (TCG), </a:t>
            </a:r>
            <a:r>
              <a:rPr lang="en-US" altLang="zh-TW" sz="1200" dirty="0" smtClean="0"/>
              <a:t>“TCG Storage Opal SSC Test Cases Specification”, Version 2.01</a:t>
            </a:r>
          </a:p>
          <a:p>
            <a:r>
              <a:rPr lang="en-US" altLang="zh-TW" sz="1200" dirty="0" smtClean="0"/>
              <a:t>[4] </a:t>
            </a:r>
            <a:r>
              <a:rPr lang="en-US" altLang="zh-TW" sz="1200" dirty="0"/>
              <a:t>Trusted Computing Group (TCG), </a:t>
            </a:r>
            <a:r>
              <a:rPr lang="en-US" altLang="zh-TW" sz="1200" dirty="0" smtClean="0"/>
              <a:t>“</a:t>
            </a:r>
            <a:r>
              <a:rPr lang="en-US" altLang="zh-TW" sz="1200" dirty="0"/>
              <a:t>TCG Storage </a:t>
            </a:r>
            <a:r>
              <a:rPr lang="en-US" altLang="zh-TW" sz="1200" dirty="0" smtClean="0"/>
              <a:t>IEEE1667 Opal Test </a:t>
            </a:r>
            <a:r>
              <a:rPr lang="en-US" altLang="zh-TW" sz="1200" dirty="0"/>
              <a:t>Cases Specification”, Version </a:t>
            </a:r>
            <a:r>
              <a:rPr lang="en-US" altLang="zh-TW" sz="1200" dirty="0" smtClean="0"/>
              <a:t>1.00</a:t>
            </a:r>
            <a:endParaRPr lang="en-US" altLang="zh-TW" sz="1200" dirty="0"/>
          </a:p>
          <a:p>
            <a:endParaRPr lang="en-US" altLang="zh-TW" sz="1200" dirty="0"/>
          </a:p>
          <a:p>
            <a:endParaRPr lang="en-US" altLang="zh-TW" sz="1200" dirty="0" smtClean="0"/>
          </a:p>
          <a:p>
            <a:r>
              <a:rPr lang="en-US" altLang="zh-TW" sz="1200" dirty="0" smtClean="0">
                <a:solidFill>
                  <a:srgbClr val="92D050"/>
                </a:solidFill>
              </a:rPr>
              <a:t>*Trusted </a:t>
            </a:r>
            <a:r>
              <a:rPr lang="en-US" altLang="zh-TW" sz="1200" dirty="0">
                <a:solidFill>
                  <a:srgbClr val="92D050"/>
                </a:solidFill>
              </a:rPr>
              <a:t>Computing Group (TCG), “TCG Storage Security Subsystem Class: Enterprise”, Version 1.00</a:t>
            </a:r>
          </a:p>
          <a:p>
            <a:r>
              <a:rPr lang="en-US" altLang="zh-TW" sz="1200" dirty="0" smtClean="0">
                <a:solidFill>
                  <a:srgbClr val="92D050"/>
                </a:solidFill>
              </a:rPr>
              <a:t>*Trusted </a:t>
            </a:r>
            <a:r>
              <a:rPr lang="en-US" altLang="zh-TW" sz="1200" dirty="0">
                <a:solidFill>
                  <a:srgbClr val="92D050"/>
                </a:solidFill>
              </a:rPr>
              <a:t>Computing Group (TCG), “TCG Storage Security Subsystem Class: </a:t>
            </a:r>
            <a:r>
              <a:rPr lang="en-US" altLang="zh-TW" sz="1200" dirty="0" err="1">
                <a:solidFill>
                  <a:srgbClr val="92D050"/>
                </a:solidFill>
              </a:rPr>
              <a:t>Opalite</a:t>
            </a:r>
            <a:r>
              <a:rPr lang="en-US" altLang="zh-TW" sz="1200" dirty="0">
                <a:solidFill>
                  <a:srgbClr val="92D050"/>
                </a:solidFill>
              </a:rPr>
              <a:t>”, Version 1.00</a:t>
            </a:r>
          </a:p>
          <a:p>
            <a:r>
              <a:rPr lang="en-US" altLang="zh-TW" sz="1200" dirty="0" smtClean="0">
                <a:solidFill>
                  <a:srgbClr val="92D050"/>
                </a:solidFill>
              </a:rPr>
              <a:t>*Trusted </a:t>
            </a:r>
            <a:r>
              <a:rPr lang="en-US" altLang="zh-TW" sz="1200" dirty="0">
                <a:solidFill>
                  <a:srgbClr val="92D050"/>
                </a:solidFill>
              </a:rPr>
              <a:t>Computing Group (TCG), “TCG Storage Security Subsystem Class: Pyrite”, Version 1.00</a:t>
            </a:r>
            <a:endParaRPr lang="zh-TW" altLang="en-US" sz="1200" dirty="0">
              <a:solidFill>
                <a:srgbClr val="92D050"/>
              </a:solidFill>
            </a:endParaRPr>
          </a:p>
        </p:txBody>
      </p:sp>
      <p:sp>
        <p:nvSpPr>
          <p:cNvPr id="4" name="流程圖: 多重文件 3"/>
          <p:cNvSpPr/>
          <p:nvPr/>
        </p:nvSpPr>
        <p:spPr>
          <a:xfrm>
            <a:off x="3203848" y="2492896"/>
            <a:ext cx="2524042" cy="1570626"/>
          </a:xfrm>
          <a:prstGeom prst="flowChartMultidocument">
            <a:avLst/>
          </a:prstGeom>
          <a:gradFill flip="none" rotWithShape="1">
            <a:gsLst>
              <a:gs pos="0">
                <a:srgbClr val="92D050">
                  <a:tint val="66000"/>
                  <a:satMod val="160000"/>
                </a:srgbClr>
              </a:gs>
              <a:gs pos="50000">
                <a:srgbClr val="92D050">
                  <a:tint val="44500"/>
                  <a:satMod val="160000"/>
                </a:srgbClr>
              </a:gs>
              <a:gs pos="100000">
                <a:srgbClr val="92D050">
                  <a:tint val="23500"/>
                  <a:satMod val="160000"/>
                </a:srgbClr>
              </a:gs>
            </a:gsLst>
            <a:lin ang="5400000" scaled="1"/>
            <a:tileRect/>
          </a:gra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chemeClr val="tx1">
                    <a:lumMod val="75000"/>
                    <a:lumOff val="25000"/>
                  </a:schemeClr>
                </a:solidFill>
              </a:rPr>
              <a:t>SSC</a:t>
            </a:r>
          </a:p>
          <a:p>
            <a:pPr algn="ctr"/>
            <a:r>
              <a:rPr lang="en-US" altLang="zh-TW" dirty="0" smtClean="0">
                <a:solidFill>
                  <a:schemeClr val="tx1">
                    <a:lumMod val="75000"/>
                    <a:lumOff val="25000"/>
                  </a:schemeClr>
                </a:solidFill>
              </a:rPr>
              <a:t>Opal, Enterprise, </a:t>
            </a:r>
            <a:r>
              <a:rPr lang="en-US" altLang="zh-TW" dirty="0" err="1" smtClean="0">
                <a:solidFill>
                  <a:schemeClr val="tx1">
                    <a:lumMod val="75000"/>
                    <a:lumOff val="25000"/>
                  </a:schemeClr>
                </a:solidFill>
              </a:rPr>
              <a:t>Opalite</a:t>
            </a:r>
            <a:r>
              <a:rPr lang="en-US" altLang="zh-TW" dirty="0" smtClean="0">
                <a:solidFill>
                  <a:schemeClr val="tx1">
                    <a:lumMod val="75000"/>
                    <a:lumOff val="25000"/>
                  </a:schemeClr>
                </a:solidFill>
              </a:rPr>
              <a:t> &amp; Pyrite</a:t>
            </a:r>
            <a:endParaRPr lang="zh-TW" altLang="en-US" dirty="0">
              <a:solidFill>
                <a:schemeClr val="tx1">
                  <a:lumMod val="75000"/>
                  <a:lumOff val="25000"/>
                </a:schemeClr>
              </a:solidFill>
            </a:endParaRPr>
          </a:p>
        </p:txBody>
      </p:sp>
      <p:sp>
        <p:nvSpPr>
          <p:cNvPr id="5" name="文字方塊 4"/>
          <p:cNvSpPr txBox="1"/>
          <p:nvPr/>
        </p:nvSpPr>
        <p:spPr>
          <a:xfrm>
            <a:off x="721661" y="1349125"/>
            <a:ext cx="1053494" cy="400110"/>
          </a:xfrm>
          <a:prstGeom prst="rect">
            <a:avLst/>
          </a:prstGeom>
          <a:noFill/>
        </p:spPr>
        <p:txBody>
          <a:bodyPr wrap="none" rtlCol="0">
            <a:spAutoFit/>
          </a:bodyPr>
          <a:lstStyle/>
          <a:p>
            <a:r>
              <a:rPr lang="en-US" altLang="zh-TW" sz="2000" b="1" dirty="0" smtClean="0"/>
              <a:t>General</a:t>
            </a:r>
            <a:endParaRPr lang="zh-TW" altLang="en-US" sz="2000" b="1" dirty="0"/>
          </a:p>
        </p:txBody>
      </p:sp>
      <p:sp>
        <p:nvSpPr>
          <p:cNvPr id="6" name="文字方塊 5"/>
          <p:cNvSpPr txBox="1"/>
          <p:nvPr/>
        </p:nvSpPr>
        <p:spPr>
          <a:xfrm>
            <a:off x="721661" y="3078154"/>
            <a:ext cx="1034257" cy="400110"/>
          </a:xfrm>
          <a:prstGeom prst="rect">
            <a:avLst/>
          </a:prstGeom>
          <a:noFill/>
        </p:spPr>
        <p:txBody>
          <a:bodyPr wrap="none" rtlCol="0">
            <a:spAutoFit/>
          </a:bodyPr>
          <a:lstStyle/>
          <a:p>
            <a:r>
              <a:rPr lang="en-US" altLang="zh-TW" sz="2000" b="1" dirty="0" smtClean="0"/>
              <a:t>Specific</a:t>
            </a:r>
            <a:endParaRPr lang="zh-TW" altLang="en-US" sz="2000" b="1" dirty="0"/>
          </a:p>
        </p:txBody>
      </p:sp>
      <p:sp>
        <p:nvSpPr>
          <p:cNvPr id="7" name="文字方塊 6"/>
          <p:cNvSpPr txBox="1"/>
          <p:nvPr/>
        </p:nvSpPr>
        <p:spPr>
          <a:xfrm>
            <a:off x="706853" y="5301208"/>
            <a:ext cx="1356462" cy="400110"/>
          </a:xfrm>
          <a:prstGeom prst="rect">
            <a:avLst/>
          </a:prstGeom>
          <a:noFill/>
        </p:spPr>
        <p:txBody>
          <a:bodyPr wrap="none" rtlCol="0">
            <a:spAutoFit/>
          </a:bodyPr>
          <a:lstStyle/>
          <a:p>
            <a:r>
              <a:rPr lang="en-US" altLang="zh-TW" sz="2000" b="1" dirty="0" smtClean="0"/>
              <a:t>Test Cases</a:t>
            </a:r>
            <a:endParaRPr lang="zh-TW" altLang="en-US" sz="2000" b="1" dirty="0"/>
          </a:p>
        </p:txBody>
      </p:sp>
      <p:sp>
        <p:nvSpPr>
          <p:cNvPr id="8" name="流程圖: 多重文件 7"/>
          <p:cNvSpPr/>
          <p:nvPr/>
        </p:nvSpPr>
        <p:spPr>
          <a:xfrm>
            <a:off x="3059832" y="4653136"/>
            <a:ext cx="1826711" cy="1570626"/>
          </a:xfrm>
          <a:prstGeom prst="flowChartMultidocument">
            <a:avLst/>
          </a:prstGeom>
          <a:solidFill>
            <a:schemeClr val="accent3">
              <a:lumMod val="60000"/>
              <a:lumOff val="40000"/>
            </a:schemeClr>
          </a:solid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Compliance &amp; Test Cases</a:t>
            </a:r>
            <a:endParaRPr lang="zh-TW" altLang="en-US" dirty="0"/>
          </a:p>
        </p:txBody>
      </p:sp>
      <p:sp>
        <p:nvSpPr>
          <p:cNvPr id="9" name="流程圖: 文件 8"/>
          <p:cNvSpPr/>
          <p:nvPr/>
        </p:nvSpPr>
        <p:spPr>
          <a:xfrm>
            <a:off x="2627784" y="809065"/>
            <a:ext cx="1682695" cy="1080120"/>
          </a:xfrm>
          <a:prstGeom prst="flowChartDocumen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a:t>TCG Storage Architecture Core Specification</a:t>
            </a:r>
            <a:endParaRPr lang="zh-TW" altLang="en-US" sz="1400" dirty="0"/>
          </a:p>
        </p:txBody>
      </p:sp>
      <p:sp>
        <p:nvSpPr>
          <p:cNvPr id="10" name="流程圖: 文件 9"/>
          <p:cNvSpPr/>
          <p:nvPr/>
        </p:nvSpPr>
        <p:spPr>
          <a:xfrm>
            <a:off x="4886543" y="809065"/>
            <a:ext cx="1682695" cy="1080120"/>
          </a:xfrm>
          <a:prstGeom prst="flowChartDocument">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Storage Interface</a:t>
            </a:r>
            <a:endParaRPr lang="zh-TW" altLang="en-US" dirty="0"/>
          </a:p>
        </p:txBody>
      </p:sp>
      <p:cxnSp>
        <p:nvCxnSpPr>
          <p:cNvPr id="12" name="直線單箭頭接點 11"/>
          <p:cNvCxnSpPr>
            <a:stCxn id="9" idx="2"/>
            <a:endCxn id="4" idx="0"/>
          </p:cNvCxnSpPr>
          <p:nvPr/>
        </p:nvCxnSpPr>
        <p:spPr>
          <a:xfrm>
            <a:off x="3469132" y="1817777"/>
            <a:ext cx="1170382" cy="67511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4" name="直線單箭頭接點 13"/>
          <p:cNvCxnSpPr>
            <a:endCxn id="4" idx="0"/>
          </p:cNvCxnSpPr>
          <p:nvPr/>
        </p:nvCxnSpPr>
        <p:spPr>
          <a:xfrm flipH="1">
            <a:off x="4639514" y="1889185"/>
            <a:ext cx="1088376" cy="60371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6" name="直線單箭頭接點 15"/>
          <p:cNvCxnSpPr>
            <a:stCxn id="8" idx="0"/>
            <a:endCxn id="4" idx="2"/>
          </p:cNvCxnSpPr>
          <p:nvPr/>
        </p:nvCxnSpPr>
        <p:spPr>
          <a:xfrm flipV="1">
            <a:off x="4098858" y="4004042"/>
            <a:ext cx="191497" cy="649094"/>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69452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hidden"/>
                                      </p:to>
                                    </p:set>
                                  </p:childTnLst>
                                </p:cTn>
                              </p:par>
                              <p:par>
                                <p:cTn id="7" presetID="1" presetClass="exit"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hidden"/>
                                      </p:to>
                                    </p:set>
                                  </p:childTnLst>
                                </p:cTn>
                              </p:par>
                              <p:par>
                                <p:cTn id="9" presetID="1" presetClass="exit"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hidden"/>
                                      </p:to>
                                    </p:set>
                                  </p:childTnLst>
                                </p:cTn>
                              </p:par>
                              <p:par>
                                <p:cTn id="11" presetID="1" presetClass="exit"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hidden"/>
                                      </p:to>
                                    </p:set>
                                  </p:childTnLst>
                                </p:cTn>
                              </p:par>
                              <p:par>
                                <p:cTn id="13" presetID="1" presetClass="exit" presetSubtype="0" fill="hold" grpId="0"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hidden"/>
                                      </p:to>
                                    </p:set>
                                  </p:childTnLst>
                                </p:cTn>
                              </p:par>
                              <p:par>
                                <p:cTn id="15" presetID="1" presetClass="exit" presetSubtype="0" fill="hold" grpId="0"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hidden"/>
                                      </p:to>
                                    </p:set>
                                  </p:childTnLst>
                                </p:cTn>
                              </p:par>
                              <p:par>
                                <p:cTn id="17" presetID="1" presetClass="exit" presetSubtype="0" fill="hold" grpId="0"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hidden"/>
                                      </p:to>
                                    </p:set>
                                  </p:childTnLst>
                                </p:cTn>
                              </p:par>
                            </p:childTnLst>
                          </p:cTn>
                        </p:par>
                        <p:par>
                          <p:cTn id="19" fill="hold">
                            <p:stCondLst>
                              <p:cond delay="0"/>
                            </p:stCondLst>
                            <p:childTnLst>
                              <p:par>
                                <p:cTn id="20" presetID="10" presetClass="entr" presetSubtype="0" fill="hold" grpId="0" nodeType="after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fade">
                                      <p:cBhvr>
                                        <p:cTn id="22" dur="500"/>
                                        <p:tgtEl>
                                          <p:spTgt spid="4"/>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8"/>
                                        </p:tgtEl>
                                        <p:attrNameLst>
                                          <p:attrName>style.visibility</p:attrName>
                                        </p:attrNameLst>
                                      </p:cBhvr>
                                      <p:to>
                                        <p:strVal val="visible"/>
                                      </p:to>
                                    </p:set>
                                    <p:animEffect transition="in" filter="fade">
                                      <p:cBhvr>
                                        <p:cTn id="25" dur="500"/>
                                        <p:tgtEl>
                                          <p:spTgt spid="8"/>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500"/>
                                        <p:tgtEl>
                                          <p:spTgt spid="10"/>
                                        </p:tgtEl>
                                      </p:cBhvr>
                                    </p:animEffect>
                                  </p:childTnLst>
                                </p:cTn>
                              </p:par>
                              <p:par>
                                <p:cTn id="32" presetID="10" presetClass="entr" presetSubtype="0" fill="hold" nodeType="with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fade">
                                      <p:cBhvr>
                                        <p:cTn id="37" dur="500"/>
                                        <p:tgtEl>
                                          <p:spTgt spid="14"/>
                                        </p:tgtEl>
                                      </p:cBhvr>
                                    </p:animEffect>
                                  </p:childTnLst>
                                </p:cTn>
                              </p:par>
                              <p:par>
                                <p:cTn id="38" presetID="10" presetClass="entr" presetSubtype="0" fill="hold" nodeType="withEffect">
                                  <p:stCondLst>
                                    <p:cond delay="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500"/>
                                        <p:tgtEl>
                                          <p:spTgt spid="1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fade">
                                      <p:cBhvr>
                                        <p:cTn id="43" dur="500"/>
                                        <p:tgtEl>
                                          <p:spTgt spid="7"/>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5"/>
                                        </p:tgtEl>
                                        <p:attrNameLst>
                                          <p:attrName>style.visibility</p:attrName>
                                        </p:attrNameLst>
                                      </p:cBhvr>
                                      <p:to>
                                        <p:strVal val="visible"/>
                                      </p:to>
                                    </p:set>
                                    <p:animEffect transition="in" filter="fade">
                                      <p:cBhvr>
                                        <p:cTn id="4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animBg="1"/>
      <p:bldP spid="5" grpId="0"/>
      <p:bldP spid="6" grpId="0"/>
      <p:bldP spid="7" grpId="0"/>
      <p:bldP spid="8" grpId="0" animBg="1"/>
      <p:bldP spid="9" grpId="0" animBg="1"/>
      <p:bldP spid="10"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endParaRPr lang="zh-TW" altLang="en-US" dirty="0"/>
          </a:p>
        </p:txBody>
      </p:sp>
      <p:sp>
        <p:nvSpPr>
          <p:cNvPr id="3" name="內容版面配置區 2"/>
          <p:cNvSpPr>
            <a:spLocks noGrp="1"/>
          </p:cNvSpPr>
          <p:nvPr>
            <p:ph sz="quarter" idx="1"/>
          </p:nvPr>
        </p:nvSpPr>
        <p:spPr/>
        <p:txBody>
          <a:bodyPr/>
          <a:lstStyle/>
          <a:p>
            <a:r>
              <a:rPr lang="en-US" altLang="zh-TW" dirty="0"/>
              <a:t>A method invocation is made up of the following parts: </a:t>
            </a:r>
            <a:endParaRPr lang="en-US" altLang="zh-TW" dirty="0" smtClean="0"/>
          </a:p>
          <a:p>
            <a:r>
              <a:rPr lang="en-US" altLang="zh-TW" dirty="0" smtClean="0"/>
              <a:t>Header</a:t>
            </a:r>
          </a:p>
          <a:p>
            <a:pPr lvl="1"/>
            <a:r>
              <a:rPr lang="en-US" altLang="zh-TW" dirty="0" err="1" smtClean="0"/>
              <a:t>InvokingID</a:t>
            </a:r>
            <a:endParaRPr lang="en-US" altLang="zh-TW" dirty="0" smtClean="0"/>
          </a:p>
          <a:p>
            <a:pPr lvl="1"/>
            <a:r>
              <a:rPr lang="en-US" altLang="zh-TW" dirty="0" err="1" smtClean="0"/>
              <a:t>MethodID</a:t>
            </a:r>
            <a:endParaRPr lang="en-US" altLang="zh-TW" dirty="0" smtClean="0"/>
          </a:p>
          <a:p>
            <a:r>
              <a:rPr lang="en-US" altLang="zh-TW" dirty="0" smtClean="0"/>
              <a:t>Parameter</a:t>
            </a:r>
          </a:p>
          <a:p>
            <a:pPr lvl="1"/>
            <a:r>
              <a:rPr lang="en-US" altLang="zh-TW" dirty="0"/>
              <a:t>Required </a:t>
            </a:r>
            <a:r>
              <a:rPr lang="en-US" altLang="zh-TW" dirty="0" smtClean="0"/>
              <a:t>parameters</a:t>
            </a:r>
          </a:p>
          <a:p>
            <a:pPr lvl="1"/>
            <a:r>
              <a:rPr lang="en-US" altLang="zh-TW" dirty="0" smtClean="0"/>
              <a:t>Optional parameters</a:t>
            </a:r>
            <a:endParaRPr lang="zh-TW" altLang="en-US" dirty="0"/>
          </a:p>
        </p:txBody>
      </p:sp>
      <p:sp>
        <p:nvSpPr>
          <p:cNvPr id="4" name="文字方塊 3"/>
          <p:cNvSpPr txBox="1"/>
          <p:nvPr/>
        </p:nvSpPr>
        <p:spPr>
          <a:xfrm>
            <a:off x="1763688" y="5733256"/>
            <a:ext cx="5633273" cy="400110"/>
          </a:xfrm>
          <a:prstGeom prst="rect">
            <a:avLst/>
          </a:prstGeom>
          <a:noFill/>
        </p:spPr>
        <p:txBody>
          <a:bodyPr wrap="none" rtlCol="0">
            <a:spAutoFit/>
          </a:bodyPr>
          <a:lstStyle/>
          <a:p>
            <a:r>
              <a:rPr lang="en-US" altLang="zh-TW" sz="2000" dirty="0" err="1" smtClean="0">
                <a:solidFill>
                  <a:schemeClr val="accent2">
                    <a:lumMod val="75000"/>
                  </a:schemeClr>
                </a:solidFill>
              </a:rPr>
              <a:t>InvokingID.MethodID</a:t>
            </a:r>
            <a:r>
              <a:rPr lang="en-US" altLang="zh-TW" sz="2000" dirty="0" smtClean="0">
                <a:solidFill>
                  <a:schemeClr val="accent2">
                    <a:lumMod val="75000"/>
                  </a:schemeClr>
                </a:solidFill>
              </a:rPr>
              <a:t> [parameters] ==&gt; Method Result</a:t>
            </a:r>
            <a:endParaRPr lang="zh-TW" altLang="en-US" sz="2000" dirty="0">
              <a:solidFill>
                <a:schemeClr val="accent2">
                  <a:lumMod val="75000"/>
                </a:schemeClr>
              </a:solidFill>
            </a:endParaRPr>
          </a:p>
        </p:txBody>
      </p:sp>
      <p:sp>
        <p:nvSpPr>
          <p:cNvPr id="5" name="文字方塊 4"/>
          <p:cNvSpPr txBox="1"/>
          <p:nvPr/>
        </p:nvSpPr>
        <p:spPr>
          <a:xfrm>
            <a:off x="467544" y="4941168"/>
            <a:ext cx="2592287" cy="646331"/>
          </a:xfrm>
          <a:prstGeom prst="rect">
            <a:avLst/>
          </a:prstGeom>
          <a:noFill/>
        </p:spPr>
        <p:txBody>
          <a:bodyPr wrap="square" rtlCol="0">
            <a:spAutoFit/>
          </a:bodyPr>
          <a:lstStyle/>
          <a:p>
            <a:r>
              <a:rPr lang="en-US" altLang="zh-TW" sz="1200" dirty="0">
                <a:solidFill>
                  <a:schemeClr val="accent3"/>
                </a:solidFill>
              </a:rPr>
              <a:t>This is the 8-byte UID of the table, object, or SP upon which the method is being invoked.</a:t>
            </a:r>
            <a:endParaRPr lang="zh-TW" altLang="en-US" sz="1200" dirty="0">
              <a:solidFill>
                <a:schemeClr val="accent3"/>
              </a:solidFill>
            </a:endParaRPr>
          </a:p>
        </p:txBody>
      </p:sp>
      <p:cxnSp>
        <p:nvCxnSpPr>
          <p:cNvPr id="7" name="直線單箭頭接點 6"/>
          <p:cNvCxnSpPr>
            <a:stCxn id="5" idx="2"/>
          </p:cNvCxnSpPr>
          <p:nvPr/>
        </p:nvCxnSpPr>
        <p:spPr>
          <a:xfrm>
            <a:off x="1763688" y="5587499"/>
            <a:ext cx="648072" cy="217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8" name="文字方塊 7"/>
          <p:cNvSpPr txBox="1"/>
          <p:nvPr/>
        </p:nvSpPr>
        <p:spPr>
          <a:xfrm>
            <a:off x="1979712" y="6313634"/>
            <a:ext cx="3214341" cy="276999"/>
          </a:xfrm>
          <a:prstGeom prst="rect">
            <a:avLst/>
          </a:prstGeom>
          <a:noFill/>
        </p:spPr>
        <p:txBody>
          <a:bodyPr wrap="none" rtlCol="0">
            <a:spAutoFit/>
          </a:bodyPr>
          <a:lstStyle/>
          <a:p>
            <a:r>
              <a:rPr lang="en-US" altLang="zh-TW" sz="1200" dirty="0">
                <a:solidFill>
                  <a:srgbClr val="C00000"/>
                </a:solidFill>
              </a:rPr>
              <a:t>This is the 8-byte UID of the method being invoked</a:t>
            </a:r>
            <a:endParaRPr lang="zh-TW" altLang="en-US" sz="1200" dirty="0">
              <a:solidFill>
                <a:srgbClr val="C00000"/>
              </a:solidFill>
            </a:endParaRPr>
          </a:p>
        </p:txBody>
      </p:sp>
      <p:cxnSp>
        <p:nvCxnSpPr>
          <p:cNvPr id="10" name="直線單箭頭接點 9"/>
          <p:cNvCxnSpPr>
            <a:stCxn id="8" idx="0"/>
          </p:cNvCxnSpPr>
          <p:nvPr/>
        </p:nvCxnSpPr>
        <p:spPr>
          <a:xfrm flipH="1" flipV="1">
            <a:off x="3491880" y="6021288"/>
            <a:ext cx="95003" cy="292346"/>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1" name="文字方塊 10"/>
          <p:cNvSpPr txBox="1"/>
          <p:nvPr/>
        </p:nvSpPr>
        <p:spPr>
          <a:xfrm>
            <a:off x="3635896" y="4556310"/>
            <a:ext cx="2160240" cy="1015663"/>
          </a:xfrm>
          <a:prstGeom prst="rect">
            <a:avLst/>
          </a:prstGeom>
          <a:noFill/>
        </p:spPr>
        <p:txBody>
          <a:bodyPr wrap="square" rtlCol="0">
            <a:spAutoFit/>
          </a:bodyPr>
          <a:lstStyle/>
          <a:p>
            <a:r>
              <a:rPr lang="en-US" altLang="zh-TW" sz="1200" dirty="0">
                <a:solidFill>
                  <a:srgbClr val="C00000"/>
                </a:solidFill>
              </a:rPr>
              <a:t>This is a list of the parameters submitted to the method. These parameters MAY be one of two </a:t>
            </a:r>
            <a:r>
              <a:rPr lang="en-US" altLang="zh-TW" sz="1200" dirty="0" smtClean="0">
                <a:solidFill>
                  <a:srgbClr val="C00000"/>
                </a:solidFill>
              </a:rPr>
              <a:t>types. </a:t>
            </a:r>
          </a:p>
          <a:p>
            <a:r>
              <a:rPr lang="en-US" altLang="zh-TW" sz="1200" dirty="0" smtClean="0">
                <a:solidFill>
                  <a:srgbClr val="C00000"/>
                </a:solidFill>
              </a:rPr>
              <a:t>Send by Host</a:t>
            </a:r>
            <a:endParaRPr lang="zh-TW" altLang="en-US" sz="1200" dirty="0">
              <a:solidFill>
                <a:srgbClr val="C00000"/>
              </a:solidFill>
            </a:endParaRPr>
          </a:p>
        </p:txBody>
      </p:sp>
      <p:cxnSp>
        <p:nvCxnSpPr>
          <p:cNvPr id="13" name="直線單箭頭接點 12"/>
          <p:cNvCxnSpPr/>
          <p:nvPr/>
        </p:nvCxnSpPr>
        <p:spPr>
          <a:xfrm>
            <a:off x="4716016" y="5264333"/>
            <a:ext cx="0" cy="540931"/>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372200" y="5264333"/>
            <a:ext cx="2550698" cy="307777"/>
          </a:xfrm>
          <a:prstGeom prst="rect">
            <a:avLst/>
          </a:prstGeom>
          <a:noFill/>
        </p:spPr>
        <p:txBody>
          <a:bodyPr wrap="none" rtlCol="0">
            <a:spAutoFit/>
          </a:bodyPr>
          <a:lstStyle/>
          <a:p>
            <a:r>
              <a:rPr lang="en-US" altLang="zh-TW" sz="1400" dirty="0" smtClean="0"/>
              <a:t>Generated &amp; Response from </a:t>
            </a:r>
            <a:r>
              <a:rPr lang="en-US" altLang="zh-TW" sz="1400" dirty="0" err="1" smtClean="0"/>
              <a:t>TPer</a:t>
            </a:r>
            <a:r>
              <a:rPr lang="en-US" altLang="zh-TW" sz="1400" dirty="0" smtClean="0"/>
              <a:t> </a:t>
            </a:r>
            <a:endParaRPr lang="zh-TW" altLang="en-US" sz="1400" dirty="0"/>
          </a:p>
        </p:txBody>
      </p:sp>
      <p:cxnSp>
        <p:nvCxnSpPr>
          <p:cNvPr id="16" name="直線單箭頭接點 15"/>
          <p:cNvCxnSpPr/>
          <p:nvPr/>
        </p:nvCxnSpPr>
        <p:spPr>
          <a:xfrm flipH="1">
            <a:off x="6588224" y="5587499"/>
            <a:ext cx="1059325" cy="217765"/>
          </a:xfrm>
          <a:prstGeom prst="straightConnector1">
            <a:avLst/>
          </a:prstGeom>
          <a:ln>
            <a:solidFill>
              <a:schemeClr val="tx1"/>
            </a:solidFill>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535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8" grpId="0"/>
      <p:bldP spid="11" grpId="0"/>
      <p:bldP spid="14"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Method</a:t>
            </a:r>
            <a:endParaRPr lang="zh-TW" altLang="en-US" dirty="0"/>
          </a:p>
        </p:txBody>
      </p:sp>
      <p:pic>
        <p:nvPicPr>
          <p:cNvPr id="717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600" y="1556792"/>
            <a:ext cx="6716713" cy="47910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80216669"/>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a:xfrm>
            <a:off x="457200" y="1600200"/>
            <a:ext cx="7467600" cy="3989040"/>
          </a:xfrm>
        </p:spPr>
        <p:txBody>
          <a:bodyPr>
            <a:normAutofit/>
          </a:bodyPr>
          <a:lstStyle/>
          <a:p>
            <a:r>
              <a:rPr lang="en-US" altLang="zh-TW" sz="2000" b="1" dirty="0"/>
              <a:t>Base Template</a:t>
            </a:r>
            <a:r>
              <a:rPr lang="en-US" altLang="zh-TW" sz="2000" dirty="0"/>
              <a:t>: Provides the tables and methods common for all SPs.</a:t>
            </a:r>
          </a:p>
          <a:p>
            <a:r>
              <a:rPr lang="en-US" altLang="zh-TW" sz="2000" b="1" dirty="0" smtClean="0"/>
              <a:t>Admin </a:t>
            </a:r>
            <a:r>
              <a:rPr lang="en-US" altLang="zh-TW" sz="2000" b="1" dirty="0"/>
              <a:t>Template</a:t>
            </a:r>
            <a:r>
              <a:rPr lang="en-US" altLang="zh-TW" sz="2000" dirty="0"/>
              <a:t>: Provides administrative control over other SPs and the </a:t>
            </a:r>
            <a:r>
              <a:rPr lang="en-US" altLang="zh-TW" sz="2000" dirty="0" err="1"/>
              <a:t>TPer</a:t>
            </a:r>
            <a:r>
              <a:rPr lang="en-US" altLang="zh-TW" sz="2000" dirty="0"/>
              <a:t> settings </a:t>
            </a:r>
            <a:r>
              <a:rPr lang="en-US" altLang="zh-TW" sz="2000" dirty="0" smtClean="0"/>
              <a:t>as a </a:t>
            </a:r>
            <a:r>
              <a:rPr lang="en-US" altLang="zh-TW" sz="2000" dirty="0"/>
              <a:t>whole, and control over Issuance of new SPs.</a:t>
            </a:r>
          </a:p>
          <a:p>
            <a:r>
              <a:rPr lang="en-US" altLang="zh-TW" sz="2000" b="1" dirty="0" smtClean="0"/>
              <a:t>Clock </a:t>
            </a:r>
            <a:r>
              <a:rPr lang="en-US" altLang="zh-TW" sz="2000" b="1" dirty="0"/>
              <a:t>Template</a:t>
            </a:r>
            <a:r>
              <a:rPr lang="en-US" altLang="zh-TW" sz="2000" dirty="0"/>
              <a:t>: Contains tables and methods specialized for forensic and </a:t>
            </a:r>
            <a:r>
              <a:rPr lang="en-US" altLang="zh-TW" sz="2000" dirty="0" smtClean="0"/>
              <a:t>cryptographic clocks</a:t>
            </a:r>
            <a:r>
              <a:rPr lang="en-US" altLang="zh-TW" sz="2000" dirty="0"/>
              <a:t>.</a:t>
            </a:r>
          </a:p>
          <a:p>
            <a:r>
              <a:rPr lang="en-US" altLang="zh-TW" sz="2000" b="1" dirty="0" smtClean="0"/>
              <a:t>Crypto </a:t>
            </a:r>
            <a:r>
              <a:rPr lang="en-US" altLang="zh-TW" sz="2000" b="1" dirty="0"/>
              <a:t>Template</a:t>
            </a:r>
            <a:r>
              <a:rPr lang="en-US" altLang="zh-TW" sz="2000" dirty="0"/>
              <a:t>: Contains functional extensions to the Base SP cryptographic </a:t>
            </a:r>
            <a:r>
              <a:rPr lang="en-US" altLang="zh-TW" sz="2000" dirty="0" smtClean="0"/>
              <a:t>and procedural </a:t>
            </a:r>
            <a:r>
              <a:rPr lang="en-US" altLang="zh-TW" sz="2000" dirty="0"/>
              <a:t>capabilities.</a:t>
            </a:r>
          </a:p>
          <a:p>
            <a:r>
              <a:rPr lang="en-US" altLang="zh-TW" sz="2000" b="1" dirty="0" smtClean="0"/>
              <a:t>Locking </a:t>
            </a:r>
            <a:r>
              <a:rPr lang="en-US" altLang="zh-TW" sz="2000" b="1" dirty="0"/>
              <a:t>Template</a:t>
            </a:r>
            <a:r>
              <a:rPr lang="en-US" altLang="zh-TW" sz="2000" dirty="0"/>
              <a:t>: Provides tables and methods for storage encryption/decryption </a:t>
            </a:r>
            <a:r>
              <a:rPr lang="en-US" altLang="zh-TW" sz="2000" dirty="0" smtClean="0"/>
              <a:t>and read/write </a:t>
            </a:r>
            <a:r>
              <a:rPr lang="en-US" altLang="zh-TW" sz="2000" dirty="0"/>
              <a:t>lock state control.</a:t>
            </a:r>
          </a:p>
          <a:p>
            <a:r>
              <a:rPr lang="en-US" altLang="zh-TW" sz="2000" b="1" dirty="0" smtClean="0"/>
              <a:t>Log </a:t>
            </a:r>
            <a:r>
              <a:rPr lang="en-US" altLang="zh-TW" sz="2000" b="1" dirty="0"/>
              <a:t>Template</a:t>
            </a:r>
            <a:r>
              <a:rPr lang="en-US" altLang="zh-TW" sz="2000" dirty="0"/>
              <a:t>: Contains tables and methods specialized to forensic logging.</a:t>
            </a:r>
            <a:endParaRPr lang="zh-TW" altLang="en-US" sz="2000" dirty="0"/>
          </a:p>
        </p:txBody>
      </p:sp>
      <p:sp>
        <p:nvSpPr>
          <p:cNvPr id="4" name="文字方塊 3"/>
          <p:cNvSpPr txBox="1"/>
          <p:nvPr/>
        </p:nvSpPr>
        <p:spPr>
          <a:xfrm>
            <a:off x="683568" y="1763524"/>
            <a:ext cx="7845417" cy="369332"/>
          </a:xfrm>
          <a:prstGeom prst="rect">
            <a:avLst/>
          </a:prstGeom>
          <a:noFill/>
        </p:spPr>
        <p:txBody>
          <a:bodyPr wrap="none" rtlCol="0">
            <a:spAutoFit/>
          </a:bodyPr>
          <a:lstStyle/>
          <a:p>
            <a:r>
              <a:rPr lang="en-US" altLang="zh-TW" dirty="0" smtClean="0"/>
              <a:t>Templates are sets of tables &amp; methods grouped by feature, from which SPs are built.</a:t>
            </a:r>
            <a:endParaRPr lang="zh-TW" altLang="en-US" dirty="0"/>
          </a:p>
        </p:txBody>
      </p:sp>
    </p:spTree>
    <p:extLst>
      <p:ext uri="{BB962C8B-B14F-4D97-AF65-F5344CB8AC3E}">
        <p14:creationId xmlns:p14="http://schemas.microsoft.com/office/powerpoint/2010/main" val="4248381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3">
                                            <p:txEl>
                                              <p:pRg st="3" end="3"/>
                                            </p:txEl>
                                          </p:spTgt>
                                        </p:tgtEl>
                                        <p:attrNameLst>
                                          <p:attrName>style.visibility</p:attrName>
                                        </p:attrNameLst>
                                      </p:cBhvr>
                                      <p:to>
                                        <p:strVal val="visible"/>
                                      </p:to>
                                    </p:set>
                                    <p:animEffect transition="in" filter="fade">
                                      <p:cBhvr>
                                        <p:cTn id="16" dur="500"/>
                                        <p:tgtEl>
                                          <p:spTgt spid="3">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animEffect transition="in" filter="fade">
                                      <p:cBhvr>
                                        <p:cTn id="19" dur="500"/>
                                        <p:tgtEl>
                                          <p:spTgt spid="3">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3">
                                            <p:txEl>
                                              <p:pRg st="5" end="5"/>
                                            </p:txEl>
                                          </p:spTgt>
                                        </p:tgtEl>
                                        <p:attrNameLst>
                                          <p:attrName>style.visibility</p:attrName>
                                        </p:attrNameLst>
                                      </p:cBhvr>
                                      <p:to>
                                        <p:strVal val="visible"/>
                                      </p:to>
                                    </p:set>
                                    <p:animEffect transition="in" filter="fade">
                                      <p:cBhvr>
                                        <p:cTn id="22" dur="500"/>
                                        <p:tgtEl>
                                          <p:spTgt spid="3">
                                            <p:txEl>
                                              <p:pRg st="5" end="5"/>
                                            </p:txEl>
                                          </p:spTgt>
                                        </p:tgtEl>
                                      </p:cBhvr>
                                    </p:animEffect>
                                  </p:childTnLst>
                                </p:cTn>
                              </p:par>
                              <p:par>
                                <p:cTn id="23" presetID="1" presetClass="exit" presetSubtype="0" fill="hold" grpId="0" nodeType="with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4" name="文字方塊 3"/>
          <p:cNvSpPr txBox="1"/>
          <p:nvPr/>
        </p:nvSpPr>
        <p:spPr>
          <a:xfrm>
            <a:off x="444596" y="1619508"/>
            <a:ext cx="1486304" cy="369332"/>
          </a:xfrm>
          <a:prstGeom prst="rect">
            <a:avLst/>
          </a:prstGeom>
          <a:noFill/>
        </p:spPr>
        <p:txBody>
          <a:bodyPr wrap="none" rtlCol="0">
            <a:spAutoFit/>
          </a:bodyPr>
          <a:lstStyle/>
          <a:p>
            <a:r>
              <a:rPr lang="en-US" altLang="zh-TW" dirty="0" smtClean="0"/>
              <a:t>Base Template</a:t>
            </a:r>
            <a:endParaRPr lang="zh-TW" altLang="en-US" dirty="0"/>
          </a:p>
        </p:txBody>
      </p:sp>
      <p:grpSp>
        <p:nvGrpSpPr>
          <p:cNvPr id="11" name="群組 10"/>
          <p:cNvGrpSpPr/>
          <p:nvPr/>
        </p:nvGrpSpPr>
        <p:grpSpPr>
          <a:xfrm>
            <a:off x="352937" y="1995766"/>
            <a:ext cx="1656184" cy="900390"/>
            <a:chOff x="4139952" y="2060848"/>
            <a:chExt cx="1656184" cy="1080120"/>
          </a:xfrm>
        </p:grpSpPr>
        <p:sp>
          <p:nvSpPr>
            <p:cNvPr id="5" name="圓角矩形 4"/>
            <p:cNvSpPr/>
            <p:nvPr/>
          </p:nvSpPr>
          <p:spPr>
            <a:xfrm>
              <a:off x="4139952" y="2060848"/>
              <a:ext cx="1656184" cy="1080120"/>
            </a:xfrm>
            <a:prstGeom prst="round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矩形 5"/>
            <p:cNvSpPr/>
            <p:nvPr/>
          </p:nvSpPr>
          <p:spPr>
            <a:xfrm>
              <a:off x="4283968" y="2420888"/>
              <a:ext cx="1368152" cy="28803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SPInfo</a:t>
              </a:r>
              <a:endParaRPr lang="zh-TW" altLang="en-US" dirty="0">
                <a:solidFill>
                  <a:srgbClr val="C00000"/>
                </a:solidFill>
              </a:endParaRPr>
            </a:p>
          </p:txBody>
        </p:sp>
        <p:sp>
          <p:nvSpPr>
            <p:cNvPr id="7" name="矩形 6"/>
            <p:cNvSpPr/>
            <p:nvPr/>
          </p:nvSpPr>
          <p:spPr>
            <a:xfrm>
              <a:off x="4283968" y="2780928"/>
              <a:ext cx="1368152" cy="288032"/>
            </a:xfrm>
            <a:prstGeom prst="rect">
              <a:avLst/>
            </a:prstGeom>
            <a:noFill/>
            <a:ln>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SPTemplates</a:t>
              </a:r>
              <a:endParaRPr lang="zh-TW" altLang="en-US" dirty="0">
                <a:solidFill>
                  <a:srgbClr val="C00000"/>
                </a:solidFill>
              </a:endParaRPr>
            </a:p>
          </p:txBody>
        </p:sp>
        <p:sp>
          <p:nvSpPr>
            <p:cNvPr id="8" name="文字方塊 7"/>
            <p:cNvSpPr txBox="1"/>
            <p:nvPr/>
          </p:nvSpPr>
          <p:spPr>
            <a:xfrm>
              <a:off x="4427984" y="2132856"/>
              <a:ext cx="1151277" cy="215444"/>
            </a:xfrm>
            <a:prstGeom prst="rect">
              <a:avLst/>
            </a:prstGeom>
            <a:noFill/>
          </p:spPr>
          <p:txBody>
            <a:bodyPr wrap="none" rtlCol="0">
              <a:spAutoFit/>
            </a:bodyPr>
            <a:lstStyle/>
            <a:p>
              <a:r>
                <a:rPr lang="en-US" altLang="zh-TW" sz="800" dirty="0"/>
                <a:t>General Metadata Group</a:t>
              </a:r>
              <a:endParaRPr lang="zh-TW" altLang="en-US" dirty="0"/>
            </a:p>
          </p:txBody>
        </p:sp>
      </p:grpSp>
      <p:grpSp>
        <p:nvGrpSpPr>
          <p:cNvPr id="18" name="群組 17"/>
          <p:cNvGrpSpPr/>
          <p:nvPr/>
        </p:nvGrpSpPr>
        <p:grpSpPr>
          <a:xfrm>
            <a:off x="255930" y="4289154"/>
            <a:ext cx="1754056" cy="2342199"/>
            <a:chOff x="5652120" y="1983416"/>
            <a:chExt cx="1754056" cy="2741728"/>
          </a:xfrm>
        </p:grpSpPr>
        <p:sp>
          <p:nvSpPr>
            <p:cNvPr id="9" name="圓角矩形 8"/>
            <p:cNvSpPr/>
            <p:nvPr/>
          </p:nvSpPr>
          <p:spPr>
            <a:xfrm>
              <a:off x="5652120" y="1983416"/>
              <a:ext cx="1754056" cy="2741728"/>
            </a:xfrm>
            <a:prstGeom prst="round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5749127" y="2063390"/>
              <a:ext cx="1560042" cy="215444"/>
            </a:xfrm>
            <a:prstGeom prst="rect">
              <a:avLst/>
            </a:prstGeom>
            <a:noFill/>
          </p:spPr>
          <p:txBody>
            <a:bodyPr wrap="none" rtlCol="0">
              <a:spAutoFit/>
            </a:bodyPr>
            <a:lstStyle/>
            <a:p>
              <a:r>
                <a:rPr lang="en-US" altLang="zh-TW" sz="800" dirty="0"/>
                <a:t>Table and Method Metadata Group</a:t>
              </a:r>
              <a:endParaRPr lang="zh-TW" altLang="en-US" dirty="0"/>
            </a:p>
          </p:txBody>
        </p:sp>
        <p:sp>
          <p:nvSpPr>
            <p:cNvPr id="12" name="矩形 11"/>
            <p:cNvSpPr/>
            <p:nvPr/>
          </p:nvSpPr>
          <p:spPr>
            <a:xfrm>
              <a:off x="5868144" y="2343457"/>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Table </a:t>
              </a:r>
              <a:endParaRPr lang="zh-TW" altLang="en-US" sz="4400" dirty="0">
                <a:solidFill>
                  <a:srgbClr val="C00000"/>
                </a:solidFill>
              </a:endParaRPr>
            </a:p>
          </p:txBody>
        </p:sp>
        <p:sp>
          <p:nvSpPr>
            <p:cNvPr id="13" name="矩形 12"/>
            <p:cNvSpPr/>
            <p:nvPr/>
          </p:nvSpPr>
          <p:spPr>
            <a:xfrm>
              <a:off x="5868144" y="2708920"/>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Column</a:t>
              </a:r>
              <a:endParaRPr lang="zh-TW" altLang="en-US" dirty="0">
                <a:solidFill>
                  <a:srgbClr val="C00000"/>
                </a:solidFill>
              </a:endParaRPr>
            </a:p>
          </p:txBody>
        </p:sp>
        <p:sp>
          <p:nvSpPr>
            <p:cNvPr id="14" name="矩形 13"/>
            <p:cNvSpPr/>
            <p:nvPr/>
          </p:nvSpPr>
          <p:spPr>
            <a:xfrm>
              <a:off x="5868144" y="3087783"/>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Type</a:t>
              </a:r>
              <a:endParaRPr lang="zh-TW" altLang="en-US" dirty="0">
                <a:solidFill>
                  <a:srgbClr val="C00000"/>
                </a:solidFill>
              </a:endParaRPr>
            </a:p>
          </p:txBody>
        </p:sp>
        <p:sp>
          <p:nvSpPr>
            <p:cNvPr id="15" name="矩形 14"/>
            <p:cNvSpPr/>
            <p:nvPr/>
          </p:nvSpPr>
          <p:spPr>
            <a:xfrm>
              <a:off x="5868144" y="3429000"/>
              <a:ext cx="129614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MethodID</a:t>
              </a:r>
              <a:endParaRPr lang="zh-TW" altLang="en-US" dirty="0">
                <a:solidFill>
                  <a:srgbClr val="C00000"/>
                </a:solidFill>
              </a:endParaRPr>
            </a:p>
          </p:txBody>
        </p:sp>
        <p:sp>
          <p:nvSpPr>
            <p:cNvPr id="16" name="矩形 15"/>
            <p:cNvSpPr/>
            <p:nvPr/>
          </p:nvSpPr>
          <p:spPr>
            <a:xfrm>
              <a:off x="5868144" y="3789040"/>
              <a:ext cx="1441024"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rgbClr val="C00000"/>
                  </a:solidFill>
                </a:rPr>
                <a:t>AccessControl</a:t>
              </a:r>
              <a:endParaRPr lang="zh-TW" altLang="en-US" sz="2000" dirty="0">
                <a:solidFill>
                  <a:srgbClr val="C00000"/>
                </a:solidFill>
              </a:endParaRPr>
            </a:p>
          </p:txBody>
        </p:sp>
        <p:sp>
          <p:nvSpPr>
            <p:cNvPr id="17" name="矩形 16"/>
            <p:cNvSpPr/>
            <p:nvPr/>
          </p:nvSpPr>
          <p:spPr>
            <a:xfrm>
              <a:off x="5868143" y="4149080"/>
              <a:ext cx="1441025" cy="252028"/>
            </a:xfrm>
            <a:prstGeom prst="rect">
              <a:avLst/>
            </a:prstGeom>
            <a:noFill/>
            <a:ln>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SecretProtect</a:t>
              </a:r>
              <a:endParaRPr lang="zh-TW" altLang="en-US" dirty="0">
                <a:solidFill>
                  <a:srgbClr val="C00000"/>
                </a:solidFill>
              </a:endParaRPr>
            </a:p>
          </p:txBody>
        </p:sp>
      </p:grpSp>
      <p:grpSp>
        <p:nvGrpSpPr>
          <p:cNvPr id="19" name="群組 18"/>
          <p:cNvGrpSpPr/>
          <p:nvPr/>
        </p:nvGrpSpPr>
        <p:grpSpPr>
          <a:xfrm>
            <a:off x="352937" y="2996389"/>
            <a:ext cx="1656184" cy="1179784"/>
            <a:chOff x="4139952" y="2060847"/>
            <a:chExt cx="1656184" cy="1451917"/>
          </a:xfrm>
        </p:grpSpPr>
        <p:sp>
          <p:nvSpPr>
            <p:cNvPr id="20" name="圓角矩形 19"/>
            <p:cNvSpPr/>
            <p:nvPr/>
          </p:nvSpPr>
          <p:spPr>
            <a:xfrm>
              <a:off x="4139952" y="2060847"/>
              <a:ext cx="1656184" cy="1451917"/>
            </a:xfrm>
            <a:prstGeom prst="round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1" name="矩形 20"/>
            <p:cNvSpPr/>
            <p:nvPr/>
          </p:nvSpPr>
          <p:spPr>
            <a:xfrm>
              <a:off x="4283968" y="242088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ACE</a:t>
              </a:r>
              <a:endParaRPr lang="zh-TW" altLang="en-US" dirty="0">
                <a:solidFill>
                  <a:srgbClr val="C00000"/>
                </a:solidFill>
              </a:endParaRPr>
            </a:p>
          </p:txBody>
        </p:sp>
        <p:sp>
          <p:nvSpPr>
            <p:cNvPr id="22" name="矩形 21"/>
            <p:cNvSpPr/>
            <p:nvPr/>
          </p:nvSpPr>
          <p:spPr>
            <a:xfrm>
              <a:off x="4283968" y="278092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Authority</a:t>
              </a:r>
              <a:endParaRPr lang="zh-TW" altLang="en-US" dirty="0">
                <a:solidFill>
                  <a:srgbClr val="C00000"/>
                </a:solidFill>
              </a:endParaRPr>
            </a:p>
          </p:txBody>
        </p:sp>
        <p:sp>
          <p:nvSpPr>
            <p:cNvPr id="23" name="文字方塊 22"/>
            <p:cNvSpPr txBox="1"/>
            <p:nvPr/>
          </p:nvSpPr>
          <p:spPr>
            <a:xfrm>
              <a:off x="4254854" y="2132856"/>
              <a:ext cx="1439818" cy="215444"/>
            </a:xfrm>
            <a:prstGeom prst="rect">
              <a:avLst/>
            </a:prstGeom>
            <a:noFill/>
            <a:ln>
              <a:noFill/>
            </a:ln>
          </p:spPr>
          <p:txBody>
            <a:bodyPr wrap="none" rtlCol="0">
              <a:spAutoFit/>
            </a:bodyPr>
            <a:lstStyle/>
            <a:p>
              <a:r>
                <a:rPr lang="en-US" altLang="zh-TW" sz="800" dirty="0"/>
                <a:t>Access Control Metadata Group</a:t>
              </a:r>
              <a:endParaRPr lang="zh-TW" altLang="en-US" dirty="0"/>
            </a:p>
          </p:txBody>
        </p:sp>
        <p:sp>
          <p:nvSpPr>
            <p:cNvPr id="24" name="矩形 23"/>
            <p:cNvSpPr/>
            <p:nvPr/>
          </p:nvSpPr>
          <p:spPr>
            <a:xfrm>
              <a:off x="4283968" y="3140968"/>
              <a:ext cx="1368152" cy="288032"/>
            </a:xfrm>
            <a:prstGeom prst="rect">
              <a:avLst/>
            </a:prstGeom>
            <a:noFill/>
            <a:ln>
              <a:solidFill>
                <a:schemeClr val="bg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Certificates</a:t>
              </a:r>
              <a:endParaRPr lang="zh-TW" altLang="en-US" dirty="0">
                <a:solidFill>
                  <a:srgbClr val="C00000"/>
                </a:solidFill>
              </a:endParaRPr>
            </a:p>
          </p:txBody>
        </p:sp>
      </p:grpSp>
      <p:grpSp>
        <p:nvGrpSpPr>
          <p:cNvPr id="64" name="群組 63"/>
          <p:cNvGrpSpPr/>
          <p:nvPr/>
        </p:nvGrpSpPr>
        <p:grpSpPr>
          <a:xfrm>
            <a:off x="2114079" y="1988840"/>
            <a:ext cx="2916200" cy="3596403"/>
            <a:chOff x="7344432" y="2082366"/>
            <a:chExt cx="2916200" cy="4082937"/>
          </a:xfrm>
        </p:grpSpPr>
        <p:grpSp>
          <p:nvGrpSpPr>
            <p:cNvPr id="25" name="群組 24"/>
            <p:cNvGrpSpPr/>
            <p:nvPr/>
          </p:nvGrpSpPr>
          <p:grpSpPr>
            <a:xfrm>
              <a:off x="7344432" y="2082366"/>
              <a:ext cx="2916200" cy="4082937"/>
              <a:chOff x="5652120" y="1983415"/>
              <a:chExt cx="2916200" cy="4082937"/>
            </a:xfrm>
          </p:grpSpPr>
          <p:sp>
            <p:nvSpPr>
              <p:cNvPr id="26" name="圓角矩形 25"/>
              <p:cNvSpPr/>
              <p:nvPr/>
            </p:nvSpPr>
            <p:spPr>
              <a:xfrm>
                <a:off x="5652120" y="1983415"/>
                <a:ext cx="2916200" cy="4082937"/>
              </a:xfrm>
              <a:prstGeom prst="round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7" name="文字方塊 26"/>
              <p:cNvSpPr txBox="1"/>
              <p:nvPr/>
            </p:nvSpPr>
            <p:spPr>
              <a:xfrm>
                <a:off x="5974348" y="2063390"/>
                <a:ext cx="1109599" cy="215444"/>
              </a:xfrm>
              <a:prstGeom prst="rect">
                <a:avLst/>
              </a:prstGeom>
              <a:noFill/>
              <a:ln>
                <a:noFill/>
              </a:ln>
            </p:spPr>
            <p:txBody>
              <a:bodyPr wrap="none" rtlCol="0">
                <a:spAutoFit/>
              </a:bodyPr>
              <a:lstStyle/>
              <a:p>
                <a:r>
                  <a:rPr lang="en-US" altLang="zh-TW" sz="800" dirty="0"/>
                  <a:t>Credential Table Group</a:t>
                </a:r>
                <a:endParaRPr lang="zh-TW" altLang="en-US" dirty="0"/>
              </a:p>
            </p:txBody>
          </p:sp>
          <p:sp>
            <p:nvSpPr>
              <p:cNvPr id="28" name="矩形 27"/>
              <p:cNvSpPr/>
              <p:nvPr/>
            </p:nvSpPr>
            <p:spPr>
              <a:xfrm>
                <a:off x="5868144" y="2343457"/>
                <a:ext cx="899976"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C_PIN</a:t>
                </a:r>
                <a:endParaRPr lang="zh-TW" altLang="en-US" dirty="0">
                  <a:solidFill>
                    <a:srgbClr val="C00000"/>
                  </a:solidFill>
                </a:endParaRPr>
              </a:p>
            </p:txBody>
          </p:sp>
        </p:grpSp>
        <p:sp>
          <p:nvSpPr>
            <p:cNvPr id="46" name="矩形 45"/>
            <p:cNvSpPr/>
            <p:nvPr/>
          </p:nvSpPr>
          <p:spPr>
            <a:xfrm>
              <a:off x="7558494" y="2805733"/>
              <a:ext cx="1244038"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C_RSA_1024</a:t>
              </a:r>
              <a:endParaRPr lang="zh-TW" altLang="en-US" sz="1400" dirty="0">
                <a:solidFill>
                  <a:srgbClr val="C00000"/>
                </a:solidFill>
                <a:latin typeface="+mj-lt"/>
              </a:endParaRPr>
            </a:p>
          </p:txBody>
        </p:sp>
        <p:sp>
          <p:nvSpPr>
            <p:cNvPr id="47" name="矩形 46"/>
            <p:cNvSpPr/>
            <p:nvPr/>
          </p:nvSpPr>
          <p:spPr>
            <a:xfrm>
              <a:off x="7542032" y="3176377"/>
              <a:ext cx="1241438"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C_RSA_2048</a:t>
              </a:r>
              <a:endParaRPr lang="zh-TW" altLang="en-US" sz="1400" dirty="0">
                <a:solidFill>
                  <a:srgbClr val="C00000"/>
                </a:solidFill>
                <a:latin typeface="+mj-lt"/>
              </a:endParaRPr>
            </a:p>
          </p:txBody>
        </p:sp>
        <p:sp>
          <p:nvSpPr>
            <p:cNvPr id="48" name="矩形 47"/>
            <p:cNvSpPr/>
            <p:nvPr/>
          </p:nvSpPr>
          <p:spPr>
            <a:xfrm>
              <a:off x="7560455" y="3573016"/>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C_AES_128</a:t>
              </a:r>
              <a:endParaRPr lang="zh-TW" altLang="en-US" sz="1400" dirty="0">
                <a:solidFill>
                  <a:srgbClr val="C00000"/>
                </a:solidFill>
                <a:latin typeface="+mj-lt"/>
              </a:endParaRPr>
            </a:p>
          </p:txBody>
        </p:sp>
        <p:sp>
          <p:nvSpPr>
            <p:cNvPr id="49" name="矩形 48"/>
            <p:cNvSpPr/>
            <p:nvPr/>
          </p:nvSpPr>
          <p:spPr>
            <a:xfrm>
              <a:off x="7567667" y="4329100"/>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C_EC_160</a:t>
              </a:r>
              <a:endParaRPr lang="zh-TW" altLang="en-US" sz="1400" dirty="0">
                <a:solidFill>
                  <a:srgbClr val="C00000"/>
                </a:solidFill>
                <a:latin typeface="+mj-lt"/>
              </a:endParaRPr>
            </a:p>
          </p:txBody>
        </p:sp>
        <p:sp>
          <p:nvSpPr>
            <p:cNvPr id="50" name="矩形 49"/>
            <p:cNvSpPr/>
            <p:nvPr/>
          </p:nvSpPr>
          <p:spPr>
            <a:xfrm>
              <a:off x="7567667" y="3969060"/>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C_AES_256</a:t>
              </a:r>
              <a:endParaRPr lang="zh-TW" altLang="en-US" sz="1400" dirty="0">
                <a:solidFill>
                  <a:srgbClr val="C00000"/>
                </a:solidFill>
                <a:latin typeface="+mj-lt"/>
              </a:endParaRPr>
            </a:p>
          </p:txBody>
        </p:sp>
        <p:sp>
          <p:nvSpPr>
            <p:cNvPr id="51" name="矩形 50"/>
            <p:cNvSpPr/>
            <p:nvPr/>
          </p:nvSpPr>
          <p:spPr>
            <a:xfrm>
              <a:off x="7558494" y="4741941"/>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C_EC_192</a:t>
              </a:r>
              <a:endParaRPr lang="zh-TW" altLang="en-US" sz="1400" dirty="0">
                <a:solidFill>
                  <a:srgbClr val="C00000"/>
                </a:solidFill>
                <a:latin typeface="+mj-lt"/>
              </a:endParaRPr>
            </a:p>
          </p:txBody>
        </p:sp>
        <p:sp>
          <p:nvSpPr>
            <p:cNvPr id="52" name="矩形 51"/>
            <p:cNvSpPr/>
            <p:nvPr/>
          </p:nvSpPr>
          <p:spPr>
            <a:xfrm>
              <a:off x="7542031" y="5112585"/>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C_EC_224</a:t>
              </a:r>
              <a:endParaRPr lang="zh-TW" altLang="en-US" sz="1400" dirty="0">
                <a:solidFill>
                  <a:srgbClr val="C00000"/>
                </a:solidFill>
                <a:latin typeface="+mj-lt"/>
              </a:endParaRPr>
            </a:p>
          </p:txBody>
        </p:sp>
        <p:sp>
          <p:nvSpPr>
            <p:cNvPr id="53" name="矩形 52"/>
            <p:cNvSpPr/>
            <p:nvPr/>
          </p:nvSpPr>
          <p:spPr>
            <a:xfrm>
              <a:off x="7560455" y="5509224"/>
              <a:ext cx="1215803"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latin typeface="+mj-lt"/>
                </a:rPr>
                <a:t>C_EC_256</a:t>
              </a:r>
              <a:endParaRPr lang="zh-TW" altLang="en-US" sz="1400" dirty="0">
                <a:solidFill>
                  <a:srgbClr val="C00000"/>
                </a:solidFill>
                <a:latin typeface="+mj-lt"/>
              </a:endParaRPr>
            </a:p>
          </p:txBody>
        </p:sp>
        <p:sp>
          <p:nvSpPr>
            <p:cNvPr id="54" name="矩形 53"/>
            <p:cNvSpPr/>
            <p:nvPr/>
          </p:nvSpPr>
          <p:spPr>
            <a:xfrm>
              <a:off x="8964488" y="2799751"/>
              <a:ext cx="100811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C_EC_521</a:t>
              </a:r>
              <a:endParaRPr lang="zh-TW" altLang="en-US" sz="1400" dirty="0">
                <a:solidFill>
                  <a:srgbClr val="C00000"/>
                </a:solidFill>
                <a:latin typeface="+mj-lt"/>
              </a:endParaRPr>
            </a:p>
          </p:txBody>
        </p:sp>
        <p:sp>
          <p:nvSpPr>
            <p:cNvPr id="55" name="矩形 54"/>
            <p:cNvSpPr/>
            <p:nvPr/>
          </p:nvSpPr>
          <p:spPr>
            <a:xfrm>
              <a:off x="8946064" y="3138801"/>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C_EC_163</a:t>
              </a:r>
              <a:endParaRPr lang="zh-TW" altLang="en-US" sz="1400" dirty="0">
                <a:solidFill>
                  <a:srgbClr val="C00000"/>
                </a:solidFill>
                <a:latin typeface="+mj-lt"/>
              </a:endParaRPr>
            </a:p>
          </p:txBody>
        </p:sp>
        <p:sp>
          <p:nvSpPr>
            <p:cNvPr id="56" name="矩形 55"/>
            <p:cNvSpPr/>
            <p:nvPr/>
          </p:nvSpPr>
          <p:spPr>
            <a:xfrm>
              <a:off x="8964488" y="3535440"/>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C_EC_233</a:t>
              </a:r>
              <a:endParaRPr lang="zh-TW" altLang="en-US" sz="1400" dirty="0">
                <a:solidFill>
                  <a:srgbClr val="C00000"/>
                </a:solidFill>
                <a:latin typeface="+mj-lt"/>
              </a:endParaRPr>
            </a:p>
          </p:txBody>
        </p:sp>
        <p:sp>
          <p:nvSpPr>
            <p:cNvPr id="57" name="矩形 56"/>
            <p:cNvSpPr/>
            <p:nvPr/>
          </p:nvSpPr>
          <p:spPr>
            <a:xfrm>
              <a:off x="8886874" y="4323832"/>
              <a:ext cx="128893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C_HMAC_160</a:t>
              </a:r>
              <a:endParaRPr lang="zh-TW" altLang="en-US" sz="1400" dirty="0">
                <a:solidFill>
                  <a:srgbClr val="C00000"/>
                </a:solidFill>
                <a:latin typeface="+mj-lt"/>
              </a:endParaRPr>
            </a:p>
          </p:txBody>
        </p:sp>
        <p:sp>
          <p:nvSpPr>
            <p:cNvPr id="58" name="矩形 57"/>
            <p:cNvSpPr/>
            <p:nvPr/>
          </p:nvSpPr>
          <p:spPr>
            <a:xfrm>
              <a:off x="8971700" y="3931484"/>
              <a:ext cx="117055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C_EC_283</a:t>
              </a:r>
              <a:endParaRPr lang="zh-TW" altLang="en-US" sz="1400" dirty="0">
                <a:solidFill>
                  <a:srgbClr val="C00000"/>
                </a:solidFill>
                <a:latin typeface="+mj-lt"/>
              </a:endParaRPr>
            </a:p>
          </p:txBody>
        </p:sp>
        <p:sp>
          <p:nvSpPr>
            <p:cNvPr id="59" name="矩形 58"/>
            <p:cNvSpPr/>
            <p:nvPr/>
          </p:nvSpPr>
          <p:spPr>
            <a:xfrm>
              <a:off x="8886874" y="4704365"/>
              <a:ext cx="1246205"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C_HMAC_256</a:t>
              </a:r>
              <a:endParaRPr lang="zh-TW" altLang="en-US" sz="1400" dirty="0">
                <a:solidFill>
                  <a:srgbClr val="C00000"/>
                </a:solidFill>
                <a:latin typeface="+mj-lt"/>
              </a:endParaRPr>
            </a:p>
          </p:txBody>
        </p:sp>
        <p:sp>
          <p:nvSpPr>
            <p:cNvPr id="60" name="矩形 59"/>
            <p:cNvSpPr/>
            <p:nvPr/>
          </p:nvSpPr>
          <p:spPr>
            <a:xfrm>
              <a:off x="8886874" y="5075009"/>
              <a:ext cx="122974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C_HMAC_384</a:t>
              </a:r>
              <a:endParaRPr lang="zh-TW" altLang="en-US" sz="1400" dirty="0">
                <a:solidFill>
                  <a:srgbClr val="C00000"/>
                </a:solidFill>
                <a:latin typeface="+mj-lt"/>
              </a:endParaRPr>
            </a:p>
          </p:txBody>
        </p:sp>
        <p:sp>
          <p:nvSpPr>
            <p:cNvPr id="61" name="矩形 60"/>
            <p:cNvSpPr/>
            <p:nvPr/>
          </p:nvSpPr>
          <p:spPr>
            <a:xfrm>
              <a:off x="8886874" y="5471648"/>
              <a:ext cx="1248166"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C_HMAC_512</a:t>
              </a:r>
              <a:endParaRPr lang="zh-TW" altLang="en-US" sz="1400" dirty="0">
                <a:solidFill>
                  <a:srgbClr val="C00000"/>
                </a:solidFill>
                <a:latin typeface="+mj-lt"/>
              </a:endParaRPr>
            </a:p>
          </p:txBody>
        </p:sp>
        <p:sp>
          <p:nvSpPr>
            <p:cNvPr id="62" name="矩形 61"/>
            <p:cNvSpPr/>
            <p:nvPr/>
          </p:nvSpPr>
          <p:spPr>
            <a:xfrm>
              <a:off x="8964488" y="2439711"/>
              <a:ext cx="1008112" cy="252028"/>
            </a:xfrm>
            <a:prstGeom prst="rect">
              <a:avLst/>
            </a:prstGeom>
            <a:noFill/>
            <a:ln>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dirty="0" smtClean="0">
                  <a:solidFill>
                    <a:srgbClr val="C00000"/>
                  </a:solidFill>
                </a:rPr>
                <a:t>C_EC_384</a:t>
              </a:r>
              <a:endParaRPr lang="zh-TW" altLang="en-US" sz="1400" dirty="0">
                <a:solidFill>
                  <a:srgbClr val="C00000"/>
                </a:solidFill>
                <a:latin typeface="+mj-lt"/>
              </a:endParaRPr>
            </a:p>
          </p:txBody>
        </p:sp>
      </p:grpSp>
      <p:sp>
        <p:nvSpPr>
          <p:cNvPr id="65" name="矩形 64"/>
          <p:cNvSpPr/>
          <p:nvPr/>
        </p:nvSpPr>
        <p:spPr>
          <a:xfrm>
            <a:off x="2592288" y="1137518"/>
            <a:ext cx="4572000" cy="923330"/>
          </a:xfrm>
          <a:prstGeom prst="rect">
            <a:avLst/>
          </a:prstGeom>
        </p:spPr>
        <p:txBody>
          <a:bodyPr>
            <a:spAutoFit/>
          </a:bodyPr>
          <a:lstStyle/>
          <a:p>
            <a:r>
              <a:rPr lang="en-US" altLang="zh-TW" dirty="0"/>
              <a:t>The Base Template defines a common set of tables and methods, a subset of which SHALL be</a:t>
            </a:r>
          </a:p>
          <a:p>
            <a:r>
              <a:rPr lang="en-US" altLang="zh-TW" dirty="0"/>
              <a:t>incorporated into all SPs. </a:t>
            </a:r>
            <a:endParaRPr lang="zh-TW" altLang="en-US" dirty="0"/>
          </a:p>
        </p:txBody>
      </p:sp>
      <p:sp>
        <p:nvSpPr>
          <p:cNvPr id="66" name="矩形 65"/>
          <p:cNvSpPr/>
          <p:nvPr/>
        </p:nvSpPr>
        <p:spPr>
          <a:xfrm>
            <a:off x="2338612" y="1404064"/>
            <a:ext cx="3654152" cy="430887"/>
          </a:xfrm>
          <a:prstGeom prst="rect">
            <a:avLst/>
          </a:prstGeom>
          <a:ln>
            <a:solidFill>
              <a:schemeClr val="tx1"/>
            </a:solidFill>
          </a:ln>
        </p:spPr>
        <p:txBody>
          <a:bodyPr wrap="square">
            <a:spAutoFit/>
          </a:bodyPr>
          <a:lstStyle/>
          <a:p>
            <a:r>
              <a:rPr lang="en-US" altLang="zh-TW" sz="1100" dirty="0"/>
              <a:t>store an SP’s self-descriptive information, such as SP </a:t>
            </a:r>
            <a:r>
              <a:rPr lang="en-US" altLang="zh-TW" sz="1100" dirty="0" smtClean="0"/>
              <a:t>identification, size</a:t>
            </a:r>
            <a:r>
              <a:rPr lang="en-US" altLang="zh-TW" sz="1100" dirty="0"/>
              <a:t>, and version numbers.</a:t>
            </a:r>
            <a:endParaRPr lang="zh-TW" altLang="en-US" sz="1100" dirty="0"/>
          </a:p>
        </p:txBody>
      </p:sp>
      <p:cxnSp>
        <p:nvCxnSpPr>
          <p:cNvPr id="68" name="直線單箭頭接點 67"/>
          <p:cNvCxnSpPr>
            <a:stCxn id="8" idx="3"/>
          </p:cNvCxnSpPr>
          <p:nvPr/>
        </p:nvCxnSpPr>
        <p:spPr>
          <a:xfrm flipV="1">
            <a:off x="1792246" y="1619508"/>
            <a:ext cx="519432" cy="526082"/>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69" name="矩形 68"/>
          <p:cNvSpPr/>
          <p:nvPr/>
        </p:nvSpPr>
        <p:spPr>
          <a:xfrm>
            <a:off x="2466720" y="5737099"/>
            <a:ext cx="3689456" cy="276999"/>
          </a:xfrm>
          <a:prstGeom prst="rect">
            <a:avLst/>
          </a:prstGeom>
          <a:ln>
            <a:solidFill>
              <a:schemeClr val="tx1"/>
            </a:solidFill>
          </a:ln>
        </p:spPr>
        <p:txBody>
          <a:bodyPr wrap="square">
            <a:spAutoFit/>
          </a:bodyPr>
          <a:lstStyle/>
          <a:p>
            <a:r>
              <a:rPr lang="en-US" altLang="zh-TW" sz="1200" dirty="0"/>
              <a:t>store data about the tables and methods that make up </a:t>
            </a:r>
            <a:r>
              <a:rPr lang="en-US" altLang="zh-TW" sz="1200" dirty="0" smtClean="0"/>
              <a:t>this SP</a:t>
            </a:r>
            <a:r>
              <a:rPr lang="en-US" altLang="zh-TW" sz="1200" dirty="0"/>
              <a:t>. </a:t>
            </a:r>
            <a:endParaRPr lang="zh-TW" altLang="en-US" sz="1200" dirty="0"/>
          </a:p>
        </p:txBody>
      </p:sp>
      <p:cxnSp>
        <p:nvCxnSpPr>
          <p:cNvPr id="71" name="直線單箭頭接點 70"/>
          <p:cNvCxnSpPr>
            <a:stCxn id="10" idx="3"/>
            <a:endCxn id="69" idx="1"/>
          </p:cNvCxnSpPr>
          <p:nvPr/>
        </p:nvCxnSpPr>
        <p:spPr>
          <a:xfrm>
            <a:off x="1912979" y="4449499"/>
            <a:ext cx="553741" cy="142610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73" name="矩形 72"/>
          <p:cNvSpPr/>
          <p:nvPr/>
        </p:nvSpPr>
        <p:spPr>
          <a:xfrm>
            <a:off x="2436307" y="5677569"/>
            <a:ext cx="4572000" cy="461665"/>
          </a:xfrm>
          <a:prstGeom prst="rect">
            <a:avLst/>
          </a:prstGeom>
          <a:ln>
            <a:solidFill>
              <a:schemeClr val="tx1"/>
            </a:solidFill>
          </a:ln>
        </p:spPr>
        <p:txBody>
          <a:bodyPr>
            <a:spAutoFit/>
          </a:bodyPr>
          <a:lstStyle/>
          <a:p>
            <a:r>
              <a:rPr lang="en-US" altLang="zh-TW" sz="1200" dirty="0"/>
              <a:t>define authorities, the secrets and authentication methods those </a:t>
            </a:r>
            <a:r>
              <a:rPr lang="en-US" altLang="zh-TW" sz="1200" dirty="0" smtClean="0"/>
              <a:t>authorities require</a:t>
            </a:r>
            <a:r>
              <a:rPr lang="en-US" altLang="zh-TW" sz="1200" dirty="0"/>
              <a:t>, and the access control associations that permit method operation</a:t>
            </a:r>
            <a:r>
              <a:rPr lang="en-US" altLang="zh-TW" sz="1200" dirty="0" smtClean="0"/>
              <a:t>.</a:t>
            </a:r>
            <a:endParaRPr lang="en-US" altLang="zh-TW" sz="1200" dirty="0"/>
          </a:p>
        </p:txBody>
      </p:sp>
      <p:cxnSp>
        <p:nvCxnSpPr>
          <p:cNvPr id="75" name="直線單箭頭接點 74"/>
          <p:cNvCxnSpPr>
            <a:stCxn id="23" idx="3"/>
            <a:endCxn id="73" idx="1"/>
          </p:cNvCxnSpPr>
          <p:nvPr/>
        </p:nvCxnSpPr>
        <p:spPr>
          <a:xfrm>
            <a:off x="1907657" y="3142433"/>
            <a:ext cx="528650" cy="2765969"/>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80" name="矩形 79"/>
          <p:cNvSpPr/>
          <p:nvPr/>
        </p:nvSpPr>
        <p:spPr>
          <a:xfrm>
            <a:off x="5292080" y="2273056"/>
            <a:ext cx="3574169" cy="646331"/>
          </a:xfrm>
          <a:prstGeom prst="rect">
            <a:avLst/>
          </a:prstGeom>
          <a:ln>
            <a:solidFill>
              <a:schemeClr val="tx1"/>
            </a:solidFill>
          </a:ln>
        </p:spPr>
        <p:txBody>
          <a:bodyPr wrap="square">
            <a:spAutoFit/>
          </a:bodyPr>
          <a:lstStyle/>
          <a:p>
            <a:r>
              <a:rPr lang="en-US" altLang="zh-TW" sz="1200" dirty="0" smtClean="0"/>
              <a:t>define </a:t>
            </a:r>
            <a:r>
              <a:rPr lang="en-US" altLang="zh-TW" sz="1200" dirty="0"/>
              <a:t>available encryption/decryption algorithms and </a:t>
            </a:r>
            <a:r>
              <a:rPr lang="en-US" altLang="zh-TW" sz="1200" dirty="0" smtClean="0"/>
              <a:t>authentication mechanisms</a:t>
            </a:r>
            <a:r>
              <a:rPr lang="en-US" altLang="zh-TW" sz="1200" dirty="0"/>
              <a:t>, and also store associated secrets or keys. </a:t>
            </a:r>
          </a:p>
        </p:txBody>
      </p:sp>
      <p:cxnSp>
        <p:nvCxnSpPr>
          <p:cNvPr id="82" name="直線單箭頭接點 81"/>
          <p:cNvCxnSpPr>
            <a:stCxn id="27" idx="3"/>
            <a:endCxn id="80" idx="1"/>
          </p:cNvCxnSpPr>
          <p:nvPr/>
        </p:nvCxnSpPr>
        <p:spPr>
          <a:xfrm>
            <a:off x="3545906" y="2154171"/>
            <a:ext cx="1746174" cy="442051"/>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92" name="矩形 91"/>
          <p:cNvSpPr/>
          <p:nvPr/>
        </p:nvSpPr>
        <p:spPr>
          <a:xfrm>
            <a:off x="5281989" y="1340768"/>
            <a:ext cx="3312368" cy="461665"/>
          </a:xfrm>
          <a:prstGeom prst="rect">
            <a:avLst/>
          </a:prstGeom>
          <a:ln>
            <a:solidFill>
              <a:schemeClr val="tx1"/>
            </a:solidFill>
          </a:ln>
        </p:spPr>
        <p:txBody>
          <a:bodyPr wrap="square">
            <a:spAutoFit/>
          </a:bodyPr>
          <a:lstStyle/>
          <a:p>
            <a:r>
              <a:rPr lang="en-US" altLang="zh-TW" sz="1200" dirty="0"/>
              <a:t>enable creation of tables, addition and deletion of rows to tables, and modification </a:t>
            </a:r>
            <a:r>
              <a:rPr lang="en-US" altLang="zh-TW" sz="1200" dirty="0" smtClean="0"/>
              <a:t>of table </a:t>
            </a:r>
            <a:r>
              <a:rPr lang="en-US" altLang="zh-TW" sz="1200" dirty="0"/>
              <a:t>cell values.</a:t>
            </a:r>
            <a:endParaRPr lang="zh-TW" altLang="en-US" sz="1200" dirty="0"/>
          </a:p>
        </p:txBody>
      </p:sp>
      <p:sp>
        <p:nvSpPr>
          <p:cNvPr id="93" name="矩形 92"/>
          <p:cNvSpPr/>
          <p:nvPr/>
        </p:nvSpPr>
        <p:spPr>
          <a:xfrm>
            <a:off x="1599531" y="5210133"/>
            <a:ext cx="3331764" cy="461665"/>
          </a:xfrm>
          <a:prstGeom prst="rect">
            <a:avLst/>
          </a:prstGeom>
          <a:ln>
            <a:solidFill>
              <a:schemeClr val="tx1"/>
            </a:solidFill>
          </a:ln>
        </p:spPr>
        <p:txBody>
          <a:bodyPr wrap="square">
            <a:spAutoFit/>
          </a:bodyPr>
          <a:lstStyle/>
          <a:p>
            <a:r>
              <a:rPr lang="en-US" altLang="zh-TW" sz="1200" dirty="0"/>
              <a:t>define which authorities are permitted to successfully invoke which methods </a:t>
            </a:r>
            <a:r>
              <a:rPr lang="en-US" altLang="zh-TW" sz="1200" dirty="0" smtClean="0"/>
              <a:t>and modify </a:t>
            </a:r>
            <a:r>
              <a:rPr lang="en-US" altLang="zh-TW" sz="1200" dirty="0"/>
              <a:t>ACLs</a:t>
            </a:r>
            <a:endParaRPr lang="zh-TW" altLang="en-US" sz="1200" dirty="0"/>
          </a:p>
        </p:txBody>
      </p:sp>
      <p:grpSp>
        <p:nvGrpSpPr>
          <p:cNvPr id="94" name="群組 93"/>
          <p:cNvGrpSpPr/>
          <p:nvPr/>
        </p:nvGrpSpPr>
        <p:grpSpPr>
          <a:xfrm>
            <a:off x="5277012" y="1988840"/>
            <a:ext cx="1754056" cy="708272"/>
            <a:chOff x="5652120" y="1983417"/>
            <a:chExt cx="1754056" cy="829088"/>
          </a:xfrm>
        </p:grpSpPr>
        <p:sp>
          <p:nvSpPr>
            <p:cNvPr id="95" name="圓角矩形 9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96" name="文字方塊 95"/>
            <p:cNvSpPr txBox="1"/>
            <p:nvPr/>
          </p:nvSpPr>
          <p:spPr>
            <a:xfrm>
              <a:off x="6070528" y="2063390"/>
              <a:ext cx="917239" cy="252194"/>
            </a:xfrm>
            <a:prstGeom prst="rect">
              <a:avLst/>
            </a:prstGeom>
            <a:noFill/>
            <a:ln>
              <a:noFill/>
            </a:ln>
          </p:spPr>
          <p:txBody>
            <a:bodyPr wrap="none" rtlCol="0">
              <a:spAutoFit/>
            </a:bodyPr>
            <a:lstStyle/>
            <a:p>
              <a:r>
                <a:rPr lang="en-US" altLang="zh-TW" sz="800" dirty="0"/>
                <a:t>SP Method Group </a:t>
              </a:r>
              <a:endParaRPr lang="zh-TW" altLang="en-US" dirty="0"/>
            </a:p>
          </p:txBody>
        </p:sp>
        <p:sp>
          <p:nvSpPr>
            <p:cNvPr id="97" name="矩形 9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DeleteSP</a:t>
              </a:r>
              <a:r>
                <a:rPr lang="en-US" altLang="zh-TW" dirty="0" smtClean="0">
                  <a:solidFill>
                    <a:srgbClr val="C00000"/>
                  </a:solidFill>
                </a:rPr>
                <a:t> </a:t>
              </a:r>
              <a:endParaRPr lang="zh-TW" altLang="en-US" sz="4400" dirty="0">
                <a:solidFill>
                  <a:srgbClr val="C00000"/>
                </a:solidFill>
              </a:endParaRPr>
            </a:p>
          </p:txBody>
        </p:sp>
      </p:grpSp>
      <p:grpSp>
        <p:nvGrpSpPr>
          <p:cNvPr id="98" name="群組 97"/>
          <p:cNvGrpSpPr/>
          <p:nvPr/>
        </p:nvGrpSpPr>
        <p:grpSpPr>
          <a:xfrm>
            <a:off x="5277012" y="2851621"/>
            <a:ext cx="2890274" cy="1850080"/>
            <a:chOff x="5652120" y="1983416"/>
            <a:chExt cx="2890274" cy="2165664"/>
          </a:xfrm>
        </p:grpSpPr>
        <p:sp>
          <p:nvSpPr>
            <p:cNvPr id="99" name="圓角矩形 98"/>
            <p:cNvSpPr/>
            <p:nvPr/>
          </p:nvSpPr>
          <p:spPr>
            <a:xfrm>
              <a:off x="5652120" y="1983416"/>
              <a:ext cx="2890274" cy="2165664"/>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0" name="文字方塊 99"/>
            <p:cNvSpPr txBox="1"/>
            <p:nvPr/>
          </p:nvSpPr>
          <p:spPr>
            <a:xfrm>
              <a:off x="6559770" y="2062032"/>
              <a:ext cx="1247457" cy="252194"/>
            </a:xfrm>
            <a:prstGeom prst="rect">
              <a:avLst/>
            </a:prstGeom>
            <a:noFill/>
            <a:ln>
              <a:noFill/>
            </a:ln>
          </p:spPr>
          <p:txBody>
            <a:bodyPr wrap="none" rtlCol="0">
              <a:spAutoFit/>
            </a:bodyPr>
            <a:lstStyle/>
            <a:p>
              <a:r>
                <a:rPr lang="en-US" altLang="zh-TW" sz="800" dirty="0"/>
                <a:t>Basic Table Method Group</a:t>
              </a:r>
              <a:endParaRPr lang="zh-TW" altLang="en-US" dirty="0"/>
            </a:p>
          </p:txBody>
        </p:sp>
        <p:sp>
          <p:nvSpPr>
            <p:cNvPr id="101" name="矩形 100"/>
            <p:cNvSpPr/>
            <p:nvPr/>
          </p:nvSpPr>
          <p:spPr>
            <a:xfrm>
              <a:off x="5868144" y="2343457"/>
              <a:ext cx="1271800"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CreateTable</a:t>
              </a:r>
              <a:r>
                <a:rPr lang="en-US" altLang="zh-TW" dirty="0" smtClean="0">
                  <a:solidFill>
                    <a:srgbClr val="C00000"/>
                  </a:solidFill>
                </a:rPr>
                <a:t> </a:t>
              </a:r>
              <a:endParaRPr lang="zh-TW" altLang="en-US" sz="4400" dirty="0">
                <a:solidFill>
                  <a:srgbClr val="C00000"/>
                </a:solidFill>
              </a:endParaRPr>
            </a:p>
          </p:txBody>
        </p:sp>
        <p:sp>
          <p:nvSpPr>
            <p:cNvPr id="102" name="矩形 101"/>
            <p:cNvSpPr/>
            <p:nvPr/>
          </p:nvSpPr>
          <p:spPr>
            <a:xfrm>
              <a:off x="5868144" y="2708920"/>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Delete</a:t>
              </a:r>
              <a:endParaRPr lang="zh-TW" altLang="en-US" dirty="0">
                <a:solidFill>
                  <a:srgbClr val="C00000"/>
                </a:solidFill>
              </a:endParaRPr>
            </a:p>
          </p:txBody>
        </p:sp>
        <p:sp>
          <p:nvSpPr>
            <p:cNvPr id="103" name="矩形 102"/>
            <p:cNvSpPr/>
            <p:nvPr/>
          </p:nvSpPr>
          <p:spPr>
            <a:xfrm>
              <a:off x="5868144" y="3087783"/>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CreateRow</a:t>
              </a:r>
              <a:endParaRPr lang="zh-TW" altLang="en-US" dirty="0">
                <a:solidFill>
                  <a:srgbClr val="C00000"/>
                </a:solidFill>
              </a:endParaRPr>
            </a:p>
          </p:txBody>
        </p:sp>
        <p:sp>
          <p:nvSpPr>
            <p:cNvPr id="104" name="矩形 103"/>
            <p:cNvSpPr/>
            <p:nvPr/>
          </p:nvSpPr>
          <p:spPr>
            <a:xfrm>
              <a:off x="5868144" y="3429000"/>
              <a:ext cx="1181245"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DeleteRow</a:t>
              </a:r>
              <a:endParaRPr lang="zh-TW" altLang="en-US" dirty="0">
                <a:solidFill>
                  <a:srgbClr val="C00000"/>
                </a:solidFill>
              </a:endParaRPr>
            </a:p>
          </p:txBody>
        </p:sp>
        <p:sp>
          <p:nvSpPr>
            <p:cNvPr id="105" name="矩形 104"/>
            <p:cNvSpPr/>
            <p:nvPr/>
          </p:nvSpPr>
          <p:spPr>
            <a:xfrm>
              <a:off x="5868144" y="3789040"/>
              <a:ext cx="1313282"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C00000"/>
                  </a:solidFill>
                </a:rPr>
                <a:t>Get</a:t>
              </a:r>
              <a:endParaRPr lang="zh-TW" altLang="en-US" sz="2000" dirty="0">
                <a:solidFill>
                  <a:srgbClr val="C00000"/>
                </a:solidFill>
              </a:endParaRPr>
            </a:p>
          </p:txBody>
        </p:sp>
        <p:sp>
          <p:nvSpPr>
            <p:cNvPr id="106" name="矩形 105"/>
            <p:cNvSpPr/>
            <p:nvPr/>
          </p:nvSpPr>
          <p:spPr>
            <a:xfrm>
              <a:off x="7291277" y="2343457"/>
              <a:ext cx="1060561"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Set</a:t>
              </a:r>
              <a:endParaRPr lang="zh-TW" altLang="en-US" dirty="0">
                <a:solidFill>
                  <a:srgbClr val="C00000"/>
                </a:solidFill>
              </a:endParaRPr>
            </a:p>
          </p:txBody>
        </p:sp>
        <p:sp>
          <p:nvSpPr>
            <p:cNvPr id="107" name="矩形 106"/>
            <p:cNvSpPr/>
            <p:nvPr/>
          </p:nvSpPr>
          <p:spPr>
            <a:xfrm>
              <a:off x="7291277" y="2708920"/>
              <a:ext cx="1060561"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Next</a:t>
              </a:r>
              <a:endParaRPr lang="zh-TW" altLang="en-US" dirty="0">
                <a:solidFill>
                  <a:srgbClr val="C00000"/>
                </a:solidFill>
              </a:endParaRPr>
            </a:p>
          </p:txBody>
        </p:sp>
        <p:sp>
          <p:nvSpPr>
            <p:cNvPr id="108" name="矩形 107"/>
            <p:cNvSpPr/>
            <p:nvPr/>
          </p:nvSpPr>
          <p:spPr>
            <a:xfrm>
              <a:off x="7181427" y="3087783"/>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rgbClr val="C00000"/>
                  </a:solidFill>
                </a:rPr>
                <a:t>GetFreeSpace</a:t>
              </a:r>
              <a:endParaRPr lang="zh-TW" altLang="en-US" sz="1600" dirty="0">
                <a:solidFill>
                  <a:srgbClr val="C00000"/>
                </a:solidFill>
              </a:endParaRPr>
            </a:p>
          </p:txBody>
        </p:sp>
        <p:sp>
          <p:nvSpPr>
            <p:cNvPr id="109" name="矩形 108"/>
            <p:cNvSpPr/>
            <p:nvPr/>
          </p:nvSpPr>
          <p:spPr>
            <a:xfrm>
              <a:off x="7181427" y="3429000"/>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GetFreeRow</a:t>
              </a:r>
              <a:endParaRPr lang="zh-TW" altLang="en-US" dirty="0">
                <a:solidFill>
                  <a:srgbClr val="C00000"/>
                </a:solidFill>
              </a:endParaRPr>
            </a:p>
          </p:txBody>
        </p:sp>
      </p:grpSp>
      <p:grpSp>
        <p:nvGrpSpPr>
          <p:cNvPr id="110" name="群組 109"/>
          <p:cNvGrpSpPr/>
          <p:nvPr/>
        </p:nvGrpSpPr>
        <p:grpSpPr>
          <a:xfrm>
            <a:off x="7112193" y="2005774"/>
            <a:ext cx="1754056" cy="708272"/>
            <a:chOff x="5652120" y="1983417"/>
            <a:chExt cx="1754056" cy="829088"/>
          </a:xfrm>
        </p:grpSpPr>
        <p:sp>
          <p:nvSpPr>
            <p:cNvPr id="111" name="圓角矩形 110"/>
            <p:cNvSpPr/>
            <p:nvPr/>
          </p:nvSpPr>
          <p:spPr>
            <a:xfrm>
              <a:off x="5652120" y="1983417"/>
              <a:ext cx="1754056" cy="8290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2" name="文字方塊 111"/>
            <p:cNvSpPr txBox="1"/>
            <p:nvPr/>
          </p:nvSpPr>
          <p:spPr>
            <a:xfrm>
              <a:off x="5852468" y="2059562"/>
              <a:ext cx="1305165" cy="252194"/>
            </a:xfrm>
            <a:prstGeom prst="rect">
              <a:avLst/>
            </a:prstGeom>
            <a:noFill/>
            <a:ln>
              <a:noFill/>
            </a:ln>
          </p:spPr>
          <p:txBody>
            <a:bodyPr wrap="none" rtlCol="0">
              <a:spAutoFit/>
            </a:bodyPr>
            <a:lstStyle/>
            <a:p>
              <a:r>
                <a:rPr lang="en-US" altLang="zh-TW" sz="800" dirty="0"/>
                <a:t>Method Manipulation Group</a:t>
              </a:r>
              <a:endParaRPr lang="zh-TW" altLang="en-US" dirty="0"/>
            </a:p>
          </p:txBody>
        </p:sp>
        <p:sp>
          <p:nvSpPr>
            <p:cNvPr id="113" name="矩形 112"/>
            <p:cNvSpPr/>
            <p:nvPr/>
          </p:nvSpPr>
          <p:spPr>
            <a:xfrm>
              <a:off x="5776973" y="2398983"/>
              <a:ext cx="1514304"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DeleteMethod</a:t>
              </a:r>
              <a:endParaRPr lang="zh-TW" altLang="en-US" sz="4400" dirty="0">
                <a:solidFill>
                  <a:srgbClr val="C00000"/>
                </a:solidFill>
              </a:endParaRPr>
            </a:p>
          </p:txBody>
        </p:sp>
      </p:grpSp>
      <p:grpSp>
        <p:nvGrpSpPr>
          <p:cNvPr id="114" name="群組 113"/>
          <p:cNvGrpSpPr/>
          <p:nvPr/>
        </p:nvGrpSpPr>
        <p:grpSpPr>
          <a:xfrm>
            <a:off x="5162113" y="4839648"/>
            <a:ext cx="1754056" cy="1584176"/>
            <a:chOff x="5652120" y="1983417"/>
            <a:chExt cx="1754056" cy="1854402"/>
          </a:xfrm>
        </p:grpSpPr>
        <p:sp>
          <p:nvSpPr>
            <p:cNvPr id="115" name="圓角矩形 11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16" name="文字方塊 115"/>
            <p:cNvSpPr txBox="1"/>
            <p:nvPr/>
          </p:nvSpPr>
          <p:spPr>
            <a:xfrm>
              <a:off x="5852468" y="2059562"/>
              <a:ext cx="1378904" cy="252194"/>
            </a:xfrm>
            <a:prstGeom prst="rect">
              <a:avLst/>
            </a:prstGeom>
            <a:noFill/>
            <a:ln>
              <a:noFill/>
            </a:ln>
          </p:spPr>
          <p:txBody>
            <a:bodyPr wrap="none" rtlCol="0">
              <a:spAutoFit/>
            </a:bodyPr>
            <a:lstStyle/>
            <a:p>
              <a:r>
                <a:rPr lang="en-US" altLang="zh-TW" sz="800" dirty="0"/>
                <a:t>Access Control Method Group</a:t>
              </a:r>
              <a:endParaRPr lang="zh-TW" altLang="en-US" dirty="0"/>
            </a:p>
          </p:txBody>
        </p:sp>
        <p:sp>
          <p:nvSpPr>
            <p:cNvPr id="117" name="矩形 11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Authenticate </a:t>
              </a:r>
              <a:endParaRPr lang="zh-TW" altLang="en-US" sz="4400" dirty="0">
                <a:solidFill>
                  <a:srgbClr val="C00000"/>
                </a:solidFill>
              </a:endParaRPr>
            </a:p>
          </p:txBody>
        </p:sp>
        <p:sp>
          <p:nvSpPr>
            <p:cNvPr id="118" name="矩形 11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GetACL</a:t>
              </a:r>
              <a:endParaRPr lang="zh-TW" altLang="en-US" sz="4400" dirty="0">
                <a:solidFill>
                  <a:srgbClr val="C00000"/>
                </a:solidFill>
              </a:endParaRPr>
            </a:p>
          </p:txBody>
        </p:sp>
        <p:sp>
          <p:nvSpPr>
            <p:cNvPr id="119" name="矩形 118"/>
            <p:cNvSpPr/>
            <p:nvPr/>
          </p:nvSpPr>
          <p:spPr>
            <a:xfrm>
              <a:off x="5799940" y="3079200"/>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AddACE</a:t>
              </a:r>
              <a:endParaRPr lang="zh-TW" altLang="en-US" sz="4400" dirty="0">
                <a:solidFill>
                  <a:srgbClr val="C00000"/>
                </a:solidFill>
              </a:endParaRPr>
            </a:p>
          </p:txBody>
        </p:sp>
        <p:sp>
          <p:nvSpPr>
            <p:cNvPr id="120" name="矩形 11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RemoveACE</a:t>
              </a:r>
              <a:endParaRPr lang="zh-TW" altLang="en-US" sz="4400" dirty="0">
                <a:solidFill>
                  <a:srgbClr val="C00000"/>
                </a:solidFill>
              </a:endParaRPr>
            </a:p>
          </p:txBody>
        </p:sp>
      </p:grpSp>
      <p:grpSp>
        <p:nvGrpSpPr>
          <p:cNvPr id="121" name="群組 120"/>
          <p:cNvGrpSpPr/>
          <p:nvPr/>
        </p:nvGrpSpPr>
        <p:grpSpPr>
          <a:xfrm>
            <a:off x="7025238" y="4879966"/>
            <a:ext cx="1754056" cy="1224136"/>
            <a:chOff x="5560188" y="1988126"/>
            <a:chExt cx="1754056" cy="1432947"/>
          </a:xfrm>
        </p:grpSpPr>
        <p:sp>
          <p:nvSpPr>
            <p:cNvPr id="122" name="圓角矩形 121"/>
            <p:cNvSpPr/>
            <p:nvPr/>
          </p:nvSpPr>
          <p:spPr>
            <a:xfrm>
              <a:off x="5560188" y="1988126"/>
              <a:ext cx="1754056" cy="1432947"/>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23" name="文字方塊 122"/>
            <p:cNvSpPr txBox="1"/>
            <p:nvPr/>
          </p:nvSpPr>
          <p:spPr>
            <a:xfrm>
              <a:off x="5901932" y="2059562"/>
              <a:ext cx="1268296" cy="252194"/>
            </a:xfrm>
            <a:prstGeom prst="rect">
              <a:avLst/>
            </a:prstGeom>
            <a:noFill/>
            <a:ln>
              <a:noFill/>
            </a:ln>
          </p:spPr>
          <p:txBody>
            <a:bodyPr wrap="none" rtlCol="0">
              <a:spAutoFit/>
            </a:bodyPr>
            <a:lstStyle/>
            <a:p>
              <a:r>
                <a:rPr lang="en-US" altLang="zh-TW" sz="800" dirty="0"/>
                <a:t>Key Related Method Group</a:t>
              </a:r>
              <a:endParaRPr lang="zh-TW" altLang="en-US" dirty="0"/>
            </a:p>
          </p:txBody>
        </p:sp>
        <p:sp>
          <p:nvSpPr>
            <p:cNvPr id="124" name="矩形 123"/>
            <p:cNvSpPr/>
            <p:nvPr/>
          </p:nvSpPr>
          <p:spPr>
            <a:xfrm>
              <a:off x="5776973" y="2398983"/>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GenKey</a:t>
              </a:r>
              <a:endParaRPr lang="zh-TW" altLang="en-US" sz="4400" dirty="0">
                <a:solidFill>
                  <a:srgbClr val="C00000"/>
                </a:solidFill>
              </a:endParaRPr>
            </a:p>
          </p:txBody>
        </p:sp>
        <p:sp>
          <p:nvSpPr>
            <p:cNvPr id="125" name="矩形 124"/>
            <p:cNvSpPr/>
            <p:nvPr/>
          </p:nvSpPr>
          <p:spPr>
            <a:xfrm>
              <a:off x="5771996" y="2726431"/>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GetPackage</a:t>
              </a:r>
              <a:endParaRPr lang="zh-TW" altLang="en-US" sz="4400" dirty="0">
                <a:solidFill>
                  <a:srgbClr val="C00000"/>
                </a:solidFill>
              </a:endParaRPr>
            </a:p>
          </p:txBody>
        </p:sp>
        <p:sp>
          <p:nvSpPr>
            <p:cNvPr id="126" name="矩形 125"/>
            <p:cNvSpPr/>
            <p:nvPr/>
          </p:nvSpPr>
          <p:spPr>
            <a:xfrm>
              <a:off x="5799940" y="3079200"/>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SetPackage</a:t>
              </a:r>
              <a:endParaRPr lang="zh-TW" altLang="en-US" sz="4400" dirty="0">
                <a:solidFill>
                  <a:srgbClr val="C00000"/>
                </a:solidFill>
              </a:endParaRPr>
            </a:p>
          </p:txBody>
        </p:sp>
      </p:grpSp>
      <p:sp>
        <p:nvSpPr>
          <p:cNvPr id="127" name="左大括弧 126"/>
          <p:cNvSpPr/>
          <p:nvPr/>
        </p:nvSpPr>
        <p:spPr>
          <a:xfrm rot="5400000">
            <a:off x="6927721" y="87930"/>
            <a:ext cx="287818" cy="358923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41189997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2" presetClass="exit" presetSubtype="4" fill="hold" nodeType="clickEffect">
                                  <p:stCondLst>
                                    <p:cond delay="0"/>
                                  </p:stCondLst>
                                  <p:childTnLst>
                                    <p:animEffect transition="out" filter="wipe(down)">
                                      <p:cBhvr>
                                        <p:cTn id="12" dur="500"/>
                                        <p:tgtEl>
                                          <p:spTgt spid="68"/>
                                        </p:tgtEl>
                                      </p:cBhvr>
                                    </p:animEffect>
                                    <p:set>
                                      <p:cBhvr>
                                        <p:cTn id="13" dur="1" fill="hold">
                                          <p:stCondLst>
                                            <p:cond delay="499"/>
                                          </p:stCondLst>
                                        </p:cTn>
                                        <p:tgtEl>
                                          <p:spTgt spid="68"/>
                                        </p:tgtEl>
                                        <p:attrNameLst>
                                          <p:attrName>style.visibility</p:attrName>
                                        </p:attrNameLst>
                                      </p:cBhvr>
                                      <p:to>
                                        <p:strVal val="hidden"/>
                                      </p:to>
                                    </p:set>
                                  </p:childTnLst>
                                </p:cTn>
                              </p:par>
                              <p:par>
                                <p:cTn id="14" presetID="22" presetClass="exit" presetSubtype="4" fill="hold" grpId="1" nodeType="withEffect">
                                  <p:stCondLst>
                                    <p:cond delay="0"/>
                                  </p:stCondLst>
                                  <p:childTnLst>
                                    <p:animEffect transition="out" filter="wipe(down)">
                                      <p:cBhvr>
                                        <p:cTn id="15" dur="500"/>
                                        <p:tgtEl>
                                          <p:spTgt spid="66"/>
                                        </p:tgtEl>
                                      </p:cBhvr>
                                    </p:animEffect>
                                    <p:set>
                                      <p:cBhvr>
                                        <p:cTn id="16" dur="1" fill="hold">
                                          <p:stCondLst>
                                            <p:cond delay="499"/>
                                          </p:stCondLst>
                                        </p:cTn>
                                        <p:tgtEl>
                                          <p:spTgt spid="66"/>
                                        </p:tgtEl>
                                        <p:attrNameLst>
                                          <p:attrName>style.visibility</p:attrName>
                                        </p:attrNameLst>
                                      </p:cBhvr>
                                      <p:to>
                                        <p:strVal val="hidden"/>
                                      </p:to>
                                    </p:set>
                                  </p:childTnLst>
                                </p:cTn>
                              </p:par>
                            </p:childTnLst>
                          </p:cTn>
                        </p:par>
                        <p:par>
                          <p:cTn id="17" fill="hold">
                            <p:stCondLst>
                              <p:cond delay="500"/>
                            </p:stCondLst>
                            <p:childTnLst>
                              <p:par>
                                <p:cTn id="18" presetID="53" presetClass="entr" presetSubtype="16" fill="hold" grpId="0" nodeType="afterEffect">
                                  <p:stCondLst>
                                    <p:cond delay="0"/>
                                  </p:stCondLst>
                                  <p:childTnLst>
                                    <p:set>
                                      <p:cBhvr>
                                        <p:cTn id="19" dur="1" fill="hold">
                                          <p:stCondLst>
                                            <p:cond delay="0"/>
                                          </p:stCondLst>
                                        </p:cTn>
                                        <p:tgtEl>
                                          <p:spTgt spid="69"/>
                                        </p:tgtEl>
                                        <p:attrNameLst>
                                          <p:attrName>style.visibility</p:attrName>
                                        </p:attrNameLst>
                                      </p:cBhvr>
                                      <p:to>
                                        <p:strVal val="visible"/>
                                      </p:to>
                                    </p:set>
                                    <p:anim calcmode="lin" valueType="num">
                                      <p:cBhvr>
                                        <p:cTn id="20" dur="500" fill="hold"/>
                                        <p:tgtEl>
                                          <p:spTgt spid="69"/>
                                        </p:tgtEl>
                                        <p:attrNameLst>
                                          <p:attrName>ppt_w</p:attrName>
                                        </p:attrNameLst>
                                      </p:cBhvr>
                                      <p:tavLst>
                                        <p:tav tm="0">
                                          <p:val>
                                            <p:fltVal val="0"/>
                                          </p:val>
                                        </p:tav>
                                        <p:tav tm="100000">
                                          <p:val>
                                            <p:strVal val="#ppt_w"/>
                                          </p:val>
                                        </p:tav>
                                      </p:tavLst>
                                    </p:anim>
                                    <p:anim calcmode="lin" valueType="num">
                                      <p:cBhvr>
                                        <p:cTn id="21" dur="500" fill="hold"/>
                                        <p:tgtEl>
                                          <p:spTgt spid="69"/>
                                        </p:tgtEl>
                                        <p:attrNameLst>
                                          <p:attrName>ppt_h</p:attrName>
                                        </p:attrNameLst>
                                      </p:cBhvr>
                                      <p:tavLst>
                                        <p:tav tm="0">
                                          <p:val>
                                            <p:fltVal val="0"/>
                                          </p:val>
                                        </p:tav>
                                        <p:tav tm="100000">
                                          <p:val>
                                            <p:strVal val="#ppt_h"/>
                                          </p:val>
                                        </p:tav>
                                      </p:tavLst>
                                    </p:anim>
                                    <p:animEffect transition="in" filter="fade">
                                      <p:cBhvr>
                                        <p:cTn id="22" dur="500"/>
                                        <p:tgtEl>
                                          <p:spTgt spid="69"/>
                                        </p:tgtEl>
                                      </p:cBhvr>
                                    </p:animEffect>
                                  </p:childTnLst>
                                </p:cTn>
                              </p:par>
                            </p:childTnLst>
                          </p:cTn>
                        </p:par>
                        <p:par>
                          <p:cTn id="23" fill="hold">
                            <p:stCondLst>
                              <p:cond delay="1000"/>
                            </p:stCondLst>
                            <p:childTnLst>
                              <p:par>
                                <p:cTn id="24" presetID="53" presetClass="entr" presetSubtype="16" fill="hold" nodeType="afterEffect">
                                  <p:stCondLst>
                                    <p:cond delay="0"/>
                                  </p:stCondLst>
                                  <p:childTnLst>
                                    <p:set>
                                      <p:cBhvr>
                                        <p:cTn id="25" dur="1" fill="hold">
                                          <p:stCondLst>
                                            <p:cond delay="0"/>
                                          </p:stCondLst>
                                        </p:cTn>
                                        <p:tgtEl>
                                          <p:spTgt spid="71"/>
                                        </p:tgtEl>
                                        <p:attrNameLst>
                                          <p:attrName>style.visibility</p:attrName>
                                        </p:attrNameLst>
                                      </p:cBhvr>
                                      <p:to>
                                        <p:strVal val="visible"/>
                                      </p:to>
                                    </p:set>
                                    <p:anim calcmode="lin" valueType="num">
                                      <p:cBhvr>
                                        <p:cTn id="26" dur="500" fill="hold"/>
                                        <p:tgtEl>
                                          <p:spTgt spid="71"/>
                                        </p:tgtEl>
                                        <p:attrNameLst>
                                          <p:attrName>ppt_w</p:attrName>
                                        </p:attrNameLst>
                                      </p:cBhvr>
                                      <p:tavLst>
                                        <p:tav tm="0">
                                          <p:val>
                                            <p:fltVal val="0"/>
                                          </p:val>
                                        </p:tav>
                                        <p:tav tm="100000">
                                          <p:val>
                                            <p:strVal val="#ppt_w"/>
                                          </p:val>
                                        </p:tav>
                                      </p:tavLst>
                                    </p:anim>
                                    <p:anim calcmode="lin" valueType="num">
                                      <p:cBhvr>
                                        <p:cTn id="27" dur="500" fill="hold"/>
                                        <p:tgtEl>
                                          <p:spTgt spid="71"/>
                                        </p:tgtEl>
                                        <p:attrNameLst>
                                          <p:attrName>ppt_h</p:attrName>
                                        </p:attrNameLst>
                                      </p:cBhvr>
                                      <p:tavLst>
                                        <p:tav tm="0">
                                          <p:val>
                                            <p:fltVal val="0"/>
                                          </p:val>
                                        </p:tav>
                                        <p:tav tm="100000">
                                          <p:val>
                                            <p:strVal val="#ppt_h"/>
                                          </p:val>
                                        </p:tav>
                                      </p:tavLst>
                                    </p:anim>
                                    <p:animEffect transition="in" filter="fade">
                                      <p:cBhvr>
                                        <p:cTn id="28" dur="500"/>
                                        <p:tgtEl>
                                          <p:spTgt spid="71"/>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xit" presetSubtype="0" fill="hold" grpId="1" nodeType="clickEffect">
                                  <p:stCondLst>
                                    <p:cond delay="0"/>
                                  </p:stCondLst>
                                  <p:childTnLst>
                                    <p:animEffect transition="out" filter="fade">
                                      <p:cBhvr>
                                        <p:cTn id="32" dur="500"/>
                                        <p:tgtEl>
                                          <p:spTgt spid="69"/>
                                        </p:tgtEl>
                                      </p:cBhvr>
                                    </p:animEffect>
                                    <p:set>
                                      <p:cBhvr>
                                        <p:cTn id="33" dur="1" fill="hold">
                                          <p:stCondLst>
                                            <p:cond delay="499"/>
                                          </p:stCondLst>
                                        </p:cTn>
                                        <p:tgtEl>
                                          <p:spTgt spid="69"/>
                                        </p:tgtEl>
                                        <p:attrNameLst>
                                          <p:attrName>style.visibility</p:attrName>
                                        </p:attrNameLst>
                                      </p:cBhvr>
                                      <p:to>
                                        <p:strVal val="hidden"/>
                                      </p:to>
                                    </p:set>
                                  </p:childTnLst>
                                </p:cTn>
                              </p:par>
                              <p:par>
                                <p:cTn id="34" presetID="10" presetClass="exit" presetSubtype="0" fill="hold" nodeType="withEffect">
                                  <p:stCondLst>
                                    <p:cond delay="0"/>
                                  </p:stCondLst>
                                  <p:childTnLst>
                                    <p:animEffect transition="out" filter="fade">
                                      <p:cBhvr>
                                        <p:cTn id="35" dur="500"/>
                                        <p:tgtEl>
                                          <p:spTgt spid="71"/>
                                        </p:tgtEl>
                                      </p:cBhvr>
                                    </p:animEffect>
                                    <p:set>
                                      <p:cBhvr>
                                        <p:cTn id="36" dur="1" fill="hold">
                                          <p:stCondLst>
                                            <p:cond delay="499"/>
                                          </p:stCondLst>
                                        </p:cTn>
                                        <p:tgtEl>
                                          <p:spTgt spid="71"/>
                                        </p:tgtEl>
                                        <p:attrNameLst>
                                          <p:attrName>style.visibility</p:attrName>
                                        </p:attrNameLst>
                                      </p:cBhvr>
                                      <p:to>
                                        <p:strVal val="hidden"/>
                                      </p:to>
                                    </p:set>
                                  </p:childTnLst>
                                </p:cTn>
                              </p:par>
                              <p:par>
                                <p:cTn id="37" presetID="10" presetClass="entr" presetSubtype="0" fill="hold" grpId="0" nodeType="withEffect">
                                  <p:stCondLst>
                                    <p:cond delay="0"/>
                                  </p:stCondLst>
                                  <p:childTnLst>
                                    <p:set>
                                      <p:cBhvr>
                                        <p:cTn id="38" dur="1" fill="hold">
                                          <p:stCondLst>
                                            <p:cond delay="0"/>
                                          </p:stCondLst>
                                        </p:cTn>
                                        <p:tgtEl>
                                          <p:spTgt spid="73"/>
                                        </p:tgtEl>
                                        <p:attrNameLst>
                                          <p:attrName>style.visibility</p:attrName>
                                        </p:attrNameLst>
                                      </p:cBhvr>
                                      <p:to>
                                        <p:strVal val="visible"/>
                                      </p:to>
                                    </p:set>
                                    <p:animEffect transition="in" filter="fade">
                                      <p:cBhvr>
                                        <p:cTn id="39" dur="500"/>
                                        <p:tgtEl>
                                          <p:spTgt spid="73"/>
                                        </p:tgtEl>
                                      </p:cBhvr>
                                    </p:animEffect>
                                  </p:childTnLst>
                                </p:cTn>
                              </p:par>
                              <p:par>
                                <p:cTn id="40" presetID="10" presetClass="entr" presetSubtype="0" fill="hold" nodeType="withEffect">
                                  <p:stCondLst>
                                    <p:cond delay="0"/>
                                  </p:stCondLst>
                                  <p:childTnLst>
                                    <p:set>
                                      <p:cBhvr>
                                        <p:cTn id="41" dur="1" fill="hold">
                                          <p:stCondLst>
                                            <p:cond delay="0"/>
                                          </p:stCondLst>
                                        </p:cTn>
                                        <p:tgtEl>
                                          <p:spTgt spid="75"/>
                                        </p:tgtEl>
                                        <p:attrNameLst>
                                          <p:attrName>style.visibility</p:attrName>
                                        </p:attrNameLst>
                                      </p:cBhvr>
                                      <p:to>
                                        <p:strVal val="visible"/>
                                      </p:to>
                                    </p:set>
                                    <p:animEffect transition="in" filter="fade">
                                      <p:cBhvr>
                                        <p:cTn id="42" dur="500"/>
                                        <p:tgtEl>
                                          <p:spTgt spid="75"/>
                                        </p:tgtEl>
                                      </p:cBhvr>
                                    </p:animEffect>
                                  </p:childTnLst>
                                </p:cTn>
                              </p:par>
                            </p:childTnLst>
                          </p:cTn>
                        </p:par>
                      </p:childTnLst>
                    </p:cTn>
                  </p:par>
                  <p:par>
                    <p:cTn id="43" fill="hold">
                      <p:stCondLst>
                        <p:cond delay="indefinite"/>
                      </p:stCondLst>
                      <p:childTnLst>
                        <p:par>
                          <p:cTn id="44" fill="hold">
                            <p:stCondLst>
                              <p:cond delay="0"/>
                            </p:stCondLst>
                            <p:childTnLst>
                              <p:par>
                                <p:cTn id="45" presetID="6" presetClass="exit" presetSubtype="32" fill="hold" grpId="1" nodeType="clickEffect">
                                  <p:stCondLst>
                                    <p:cond delay="0"/>
                                  </p:stCondLst>
                                  <p:childTnLst>
                                    <p:animEffect transition="out" filter="circle(out)">
                                      <p:cBhvr>
                                        <p:cTn id="46" dur="2000"/>
                                        <p:tgtEl>
                                          <p:spTgt spid="73"/>
                                        </p:tgtEl>
                                      </p:cBhvr>
                                    </p:animEffect>
                                    <p:set>
                                      <p:cBhvr>
                                        <p:cTn id="47" dur="1" fill="hold">
                                          <p:stCondLst>
                                            <p:cond delay="1999"/>
                                          </p:stCondLst>
                                        </p:cTn>
                                        <p:tgtEl>
                                          <p:spTgt spid="73"/>
                                        </p:tgtEl>
                                        <p:attrNameLst>
                                          <p:attrName>style.visibility</p:attrName>
                                        </p:attrNameLst>
                                      </p:cBhvr>
                                      <p:to>
                                        <p:strVal val="hidden"/>
                                      </p:to>
                                    </p:set>
                                  </p:childTnLst>
                                </p:cTn>
                              </p:par>
                              <p:par>
                                <p:cTn id="48" presetID="6" presetClass="exit" presetSubtype="32" fill="hold" nodeType="withEffect">
                                  <p:stCondLst>
                                    <p:cond delay="0"/>
                                  </p:stCondLst>
                                  <p:childTnLst>
                                    <p:animEffect transition="out" filter="circle(out)">
                                      <p:cBhvr>
                                        <p:cTn id="49" dur="2000"/>
                                        <p:tgtEl>
                                          <p:spTgt spid="75"/>
                                        </p:tgtEl>
                                      </p:cBhvr>
                                    </p:animEffect>
                                    <p:set>
                                      <p:cBhvr>
                                        <p:cTn id="50" dur="1" fill="hold">
                                          <p:stCondLst>
                                            <p:cond delay="1999"/>
                                          </p:stCondLst>
                                        </p:cTn>
                                        <p:tgtEl>
                                          <p:spTgt spid="75"/>
                                        </p:tgtEl>
                                        <p:attrNameLst>
                                          <p:attrName>style.visibility</p:attrName>
                                        </p:attrNameLst>
                                      </p:cBhvr>
                                      <p:to>
                                        <p:strVal val="hidden"/>
                                      </p:to>
                                    </p:set>
                                  </p:childTnLst>
                                </p:cTn>
                              </p:par>
                              <p:par>
                                <p:cTn id="51" presetID="21" presetClass="entr" presetSubtype="1" fill="hold" grpId="0" nodeType="withEffect">
                                  <p:stCondLst>
                                    <p:cond delay="0"/>
                                  </p:stCondLst>
                                  <p:childTnLst>
                                    <p:set>
                                      <p:cBhvr>
                                        <p:cTn id="52" dur="1" fill="hold">
                                          <p:stCondLst>
                                            <p:cond delay="0"/>
                                          </p:stCondLst>
                                        </p:cTn>
                                        <p:tgtEl>
                                          <p:spTgt spid="80"/>
                                        </p:tgtEl>
                                        <p:attrNameLst>
                                          <p:attrName>style.visibility</p:attrName>
                                        </p:attrNameLst>
                                      </p:cBhvr>
                                      <p:to>
                                        <p:strVal val="visible"/>
                                      </p:to>
                                    </p:set>
                                    <p:animEffect transition="in" filter="wheel(1)">
                                      <p:cBhvr>
                                        <p:cTn id="53" dur="2000"/>
                                        <p:tgtEl>
                                          <p:spTgt spid="80"/>
                                        </p:tgtEl>
                                      </p:cBhvr>
                                    </p:animEffect>
                                  </p:childTnLst>
                                </p:cTn>
                              </p:par>
                              <p:par>
                                <p:cTn id="54" presetID="21" presetClass="entr" presetSubtype="1" fill="hold" nodeType="withEffect">
                                  <p:stCondLst>
                                    <p:cond delay="0"/>
                                  </p:stCondLst>
                                  <p:childTnLst>
                                    <p:set>
                                      <p:cBhvr>
                                        <p:cTn id="55" dur="1" fill="hold">
                                          <p:stCondLst>
                                            <p:cond delay="0"/>
                                          </p:stCondLst>
                                        </p:cTn>
                                        <p:tgtEl>
                                          <p:spTgt spid="82"/>
                                        </p:tgtEl>
                                        <p:attrNameLst>
                                          <p:attrName>style.visibility</p:attrName>
                                        </p:attrNameLst>
                                      </p:cBhvr>
                                      <p:to>
                                        <p:strVal val="visible"/>
                                      </p:to>
                                    </p:set>
                                    <p:animEffect transition="in" filter="wheel(1)">
                                      <p:cBhvr>
                                        <p:cTn id="56" dur="2000"/>
                                        <p:tgtEl>
                                          <p:spTgt spid="82"/>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xit" presetSubtype="21" fill="hold" grpId="1" nodeType="clickEffect">
                                  <p:stCondLst>
                                    <p:cond delay="0"/>
                                  </p:stCondLst>
                                  <p:childTnLst>
                                    <p:animEffect transition="out" filter="barn(inVertical)">
                                      <p:cBhvr>
                                        <p:cTn id="60" dur="500"/>
                                        <p:tgtEl>
                                          <p:spTgt spid="80"/>
                                        </p:tgtEl>
                                      </p:cBhvr>
                                    </p:animEffect>
                                    <p:set>
                                      <p:cBhvr>
                                        <p:cTn id="61" dur="1" fill="hold">
                                          <p:stCondLst>
                                            <p:cond delay="499"/>
                                          </p:stCondLst>
                                        </p:cTn>
                                        <p:tgtEl>
                                          <p:spTgt spid="80"/>
                                        </p:tgtEl>
                                        <p:attrNameLst>
                                          <p:attrName>style.visibility</p:attrName>
                                        </p:attrNameLst>
                                      </p:cBhvr>
                                      <p:to>
                                        <p:strVal val="hidden"/>
                                      </p:to>
                                    </p:set>
                                  </p:childTnLst>
                                </p:cTn>
                              </p:par>
                              <p:par>
                                <p:cTn id="62" presetID="16" presetClass="exit" presetSubtype="21" fill="hold" nodeType="withEffect">
                                  <p:stCondLst>
                                    <p:cond delay="0"/>
                                  </p:stCondLst>
                                  <p:childTnLst>
                                    <p:animEffect transition="out" filter="barn(inVertical)">
                                      <p:cBhvr>
                                        <p:cTn id="63" dur="500"/>
                                        <p:tgtEl>
                                          <p:spTgt spid="82"/>
                                        </p:tgtEl>
                                      </p:cBhvr>
                                    </p:animEffect>
                                    <p:set>
                                      <p:cBhvr>
                                        <p:cTn id="64" dur="1" fill="hold">
                                          <p:stCondLst>
                                            <p:cond delay="499"/>
                                          </p:stCondLst>
                                        </p:cTn>
                                        <p:tgtEl>
                                          <p:spTgt spid="82"/>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10" presetClass="entr" presetSubtype="0" fill="hold" nodeType="clickEffect">
                                  <p:stCondLst>
                                    <p:cond delay="0"/>
                                  </p:stCondLst>
                                  <p:childTnLst>
                                    <p:set>
                                      <p:cBhvr>
                                        <p:cTn id="68" dur="1" fill="hold">
                                          <p:stCondLst>
                                            <p:cond delay="0"/>
                                          </p:stCondLst>
                                        </p:cTn>
                                        <p:tgtEl>
                                          <p:spTgt spid="110"/>
                                        </p:tgtEl>
                                        <p:attrNameLst>
                                          <p:attrName>style.visibility</p:attrName>
                                        </p:attrNameLst>
                                      </p:cBhvr>
                                      <p:to>
                                        <p:strVal val="visible"/>
                                      </p:to>
                                    </p:set>
                                    <p:animEffect transition="in" filter="fade">
                                      <p:cBhvr>
                                        <p:cTn id="69" dur="500"/>
                                        <p:tgtEl>
                                          <p:spTgt spid="110"/>
                                        </p:tgtEl>
                                      </p:cBhvr>
                                    </p:animEffect>
                                  </p:childTnLst>
                                </p:cTn>
                              </p:par>
                              <p:par>
                                <p:cTn id="70" presetID="10" presetClass="entr" presetSubtype="0" fill="hold" nodeType="withEffect">
                                  <p:stCondLst>
                                    <p:cond delay="0"/>
                                  </p:stCondLst>
                                  <p:childTnLst>
                                    <p:set>
                                      <p:cBhvr>
                                        <p:cTn id="71" dur="1" fill="hold">
                                          <p:stCondLst>
                                            <p:cond delay="0"/>
                                          </p:stCondLst>
                                        </p:cTn>
                                        <p:tgtEl>
                                          <p:spTgt spid="94"/>
                                        </p:tgtEl>
                                        <p:attrNameLst>
                                          <p:attrName>style.visibility</p:attrName>
                                        </p:attrNameLst>
                                      </p:cBhvr>
                                      <p:to>
                                        <p:strVal val="visible"/>
                                      </p:to>
                                    </p:set>
                                    <p:animEffect transition="in" filter="fade">
                                      <p:cBhvr>
                                        <p:cTn id="72" dur="500"/>
                                        <p:tgtEl>
                                          <p:spTgt spid="94"/>
                                        </p:tgtEl>
                                      </p:cBhvr>
                                    </p:animEffect>
                                  </p:childTnLst>
                                </p:cTn>
                              </p:par>
                              <p:par>
                                <p:cTn id="73" presetID="10" presetClass="entr" presetSubtype="0" fill="hold" nodeType="withEffect">
                                  <p:stCondLst>
                                    <p:cond delay="0"/>
                                  </p:stCondLst>
                                  <p:childTnLst>
                                    <p:set>
                                      <p:cBhvr>
                                        <p:cTn id="74" dur="1" fill="hold">
                                          <p:stCondLst>
                                            <p:cond delay="0"/>
                                          </p:stCondLst>
                                        </p:cTn>
                                        <p:tgtEl>
                                          <p:spTgt spid="98"/>
                                        </p:tgtEl>
                                        <p:attrNameLst>
                                          <p:attrName>style.visibility</p:attrName>
                                        </p:attrNameLst>
                                      </p:cBhvr>
                                      <p:to>
                                        <p:strVal val="visible"/>
                                      </p:to>
                                    </p:set>
                                    <p:animEffect transition="in" filter="fade">
                                      <p:cBhvr>
                                        <p:cTn id="75" dur="500"/>
                                        <p:tgtEl>
                                          <p:spTgt spid="98"/>
                                        </p:tgtEl>
                                      </p:cBhvr>
                                    </p:animEffect>
                                  </p:childTnLst>
                                </p:cTn>
                              </p:par>
                              <p:par>
                                <p:cTn id="76" presetID="10" presetClass="entr" presetSubtype="0" fill="hold" nodeType="withEffect">
                                  <p:stCondLst>
                                    <p:cond delay="0"/>
                                  </p:stCondLst>
                                  <p:childTnLst>
                                    <p:set>
                                      <p:cBhvr>
                                        <p:cTn id="77" dur="1" fill="hold">
                                          <p:stCondLst>
                                            <p:cond delay="0"/>
                                          </p:stCondLst>
                                        </p:cTn>
                                        <p:tgtEl>
                                          <p:spTgt spid="121"/>
                                        </p:tgtEl>
                                        <p:attrNameLst>
                                          <p:attrName>style.visibility</p:attrName>
                                        </p:attrNameLst>
                                      </p:cBhvr>
                                      <p:to>
                                        <p:strVal val="visible"/>
                                      </p:to>
                                    </p:set>
                                    <p:animEffect transition="in" filter="fade">
                                      <p:cBhvr>
                                        <p:cTn id="78" dur="500"/>
                                        <p:tgtEl>
                                          <p:spTgt spid="121"/>
                                        </p:tgtEl>
                                      </p:cBhvr>
                                    </p:animEffect>
                                  </p:childTnLst>
                                </p:cTn>
                              </p:par>
                            </p:childTnLst>
                          </p:cTn>
                        </p:par>
                        <p:par>
                          <p:cTn id="79" fill="hold">
                            <p:stCondLst>
                              <p:cond delay="500"/>
                            </p:stCondLst>
                            <p:childTnLst>
                              <p:par>
                                <p:cTn id="80" presetID="1" presetClass="entr" presetSubtype="0" fill="hold" grpId="0" nodeType="afterEffect">
                                  <p:stCondLst>
                                    <p:cond delay="250"/>
                                  </p:stCondLst>
                                  <p:childTnLst>
                                    <p:set>
                                      <p:cBhvr>
                                        <p:cTn id="81" dur="1" fill="hold">
                                          <p:stCondLst>
                                            <p:cond delay="0"/>
                                          </p:stCondLst>
                                        </p:cTn>
                                        <p:tgtEl>
                                          <p:spTgt spid="127"/>
                                        </p:tgtEl>
                                        <p:attrNameLst>
                                          <p:attrName>style.visibility</p:attrName>
                                        </p:attrNameLst>
                                      </p:cBhvr>
                                      <p:to>
                                        <p:strVal val="visible"/>
                                      </p:to>
                                    </p:set>
                                  </p:childTnLst>
                                </p:cTn>
                              </p:par>
                            </p:childTnLst>
                          </p:cTn>
                        </p:par>
                        <p:par>
                          <p:cTn id="82" fill="hold">
                            <p:stCondLst>
                              <p:cond delay="750"/>
                            </p:stCondLst>
                            <p:childTnLst>
                              <p:par>
                                <p:cTn id="83" presetID="1" presetClass="entr" presetSubtype="0" fill="hold" grpId="0" nodeType="afterEffect">
                                  <p:stCondLst>
                                    <p:cond delay="250"/>
                                  </p:stCondLst>
                                  <p:childTnLst>
                                    <p:set>
                                      <p:cBhvr>
                                        <p:cTn id="84" dur="1" fill="hold">
                                          <p:stCondLst>
                                            <p:cond delay="0"/>
                                          </p:stCondLst>
                                        </p:cTn>
                                        <p:tgtEl>
                                          <p:spTgt spid="92"/>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0" presetClass="exit" presetSubtype="0" fill="hold" grpId="1" nodeType="clickEffect">
                                  <p:stCondLst>
                                    <p:cond delay="0"/>
                                  </p:stCondLst>
                                  <p:childTnLst>
                                    <p:animEffect transition="out" filter="fade">
                                      <p:cBhvr>
                                        <p:cTn id="88" dur="500"/>
                                        <p:tgtEl>
                                          <p:spTgt spid="127"/>
                                        </p:tgtEl>
                                      </p:cBhvr>
                                    </p:animEffect>
                                    <p:set>
                                      <p:cBhvr>
                                        <p:cTn id="89" dur="1" fill="hold">
                                          <p:stCondLst>
                                            <p:cond delay="499"/>
                                          </p:stCondLst>
                                        </p:cTn>
                                        <p:tgtEl>
                                          <p:spTgt spid="127"/>
                                        </p:tgtEl>
                                        <p:attrNameLst>
                                          <p:attrName>style.visibility</p:attrName>
                                        </p:attrNameLst>
                                      </p:cBhvr>
                                      <p:to>
                                        <p:strVal val="hidden"/>
                                      </p:to>
                                    </p:set>
                                  </p:childTnLst>
                                </p:cTn>
                              </p:par>
                              <p:par>
                                <p:cTn id="90" presetID="10" presetClass="exit" presetSubtype="0" fill="hold" grpId="1" nodeType="withEffect">
                                  <p:stCondLst>
                                    <p:cond delay="0"/>
                                  </p:stCondLst>
                                  <p:childTnLst>
                                    <p:animEffect transition="out" filter="fade">
                                      <p:cBhvr>
                                        <p:cTn id="91" dur="500"/>
                                        <p:tgtEl>
                                          <p:spTgt spid="92"/>
                                        </p:tgtEl>
                                      </p:cBhvr>
                                    </p:animEffect>
                                    <p:set>
                                      <p:cBhvr>
                                        <p:cTn id="92" dur="1" fill="hold">
                                          <p:stCondLst>
                                            <p:cond delay="499"/>
                                          </p:stCondLst>
                                        </p:cTn>
                                        <p:tgtEl>
                                          <p:spTgt spid="92"/>
                                        </p:tgtEl>
                                        <p:attrNameLst>
                                          <p:attrName>style.visibility</p:attrName>
                                        </p:attrNameLst>
                                      </p:cBhvr>
                                      <p:to>
                                        <p:strVal val="hidden"/>
                                      </p:to>
                                    </p:set>
                                  </p:childTnLst>
                                </p:cTn>
                              </p:par>
                              <p:par>
                                <p:cTn id="93" presetID="10" presetClass="entr" presetSubtype="0" fill="hold" nodeType="withEffect">
                                  <p:stCondLst>
                                    <p:cond delay="0"/>
                                  </p:stCondLst>
                                  <p:childTnLst>
                                    <p:set>
                                      <p:cBhvr>
                                        <p:cTn id="94" dur="1" fill="hold">
                                          <p:stCondLst>
                                            <p:cond delay="0"/>
                                          </p:stCondLst>
                                        </p:cTn>
                                        <p:tgtEl>
                                          <p:spTgt spid="114"/>
                                        </p:tgtEl>
                                        <p:attrNameLst>
                                          <p:attrName>style.visibility</p:attrName>
                                        </p:attrNameLst>
                                      </p:cBhvr>
                                      <p:to>
                                        <p:strVal val="visible"/>
                                      </p:to>
                                    </p:set>
                                    <p:animEffect transition="in" filter="fade">
                                      <p:cBhvr>
                                        <p:cTn id="95" dur="500"/>
                                        <p:tgtEl>
                                          <p:spTgt spid="114"/>
                                        </p:tgtEl>
                                      </p:cBhvr>
                                    </p:animEffect>
                                  </p:childTnLst>
                                </p:cTn>
                              </p:par>
                            </p:childTnLst>
                          </p:cTn>
                        </p:par>
                        <p:par>
                          <p:cTn id="96" fill="hold">
                            <p:stCondLst>
                              <p:cond delay="500"/>
                            </p:stCondLst>
                            <p:childTnLst>
                              <p:par>
                                <p:cTn id="97" presetID="2" presetClass="entr" presetSubtype="4" fill="hold" grpId="0" nodeType="afterEffect">
                                  <p:stCondLst>
                                    <p:cond delay="0"/>
                                  </p:stCondLst>
                                  <p:childTnLst>
                                    <p:set>
                                      <p:cBhvr>
                                        <p:cTn id="98" dur="1" fill="hold">
                                          <p:stCondLst>
                                            <p:cond delay="0"/>
                                          </p:stCondLst>
                                        </p:cTn>
                                        <p:tgtEl>
                                          <p:spTgt spid="93"/>
                                        </p:tgtEl>
                                        <p:attrNameLst>
                                          <p:attrName>style.visibility</p:attrName>
                                        </p:attrNameLst>
                                      </p:cBhvr>
                                      <p:to>
                                        <p:strVal val="visible"/>
                                      </p:to>
                                    </p:set>
                                    <p:anim calcmode="lin" valueType="num">
                                      <p:cBhvr additive="base">
                                        <p:cTn id="99" dur="500" fill="hold"/>
                                        <p:tgtEl>
                                          <p:spTgt spid="93"/>
                                        </p:tgtEl>
                                        <p:attrNameLst>
                                          <p:attrName>ppt_x</p:attrName>
                                        </p:attrNameLst>
                                      </p:cBhvr>
                                      <p:tavLst>
                                        <p:tav tm="0">
                                          <p:val>
                                            <p:strVal val="#ppt_x"/>
                                          </p:val>
                                        </p:tav>
                                        <p:tav tm="100000">
                                          <p:val>
                                            <p:strVal val="#ppt_x"/>
                                          </p:val>
                                        </p:tav>
                                      </p:tavLst>
                                    </p:anim>
                                    <p:anim calcmode="lin" valueType="num">
                                      <p:cBhvr additive="base">
                                        <p:cTn id="100" dur="500" fill="hold"/>
                                        <p:tgtEl>
                                          <p:spTgt spid="93"/>
                                        </p:tgtEl>
                                        <p:attrNameLst>
                                          <p:attrName>ppt_y</p:attrName>
                                        </p:attrNameLst>
                                      </p:cBhvr>
                                      <p:tavLst>
                                        <p:tav tm="0">
                                          <p:val>
                                            <p:strVal val="1+#ppt_h/2"/>
                                          </p:val>
                                        </p:tav>
                                        <p:tav tm="100000">
                                          <p:val>
                                            <p:strVal val="#ppt_y"/>
                                          </p:val>
                                        </p:tav>
                                      </p:tavLst>
                                    </p:anim>
                                  </p:childTnLst>
                                </p:cTn>
                              </p:par>
                            </p:childTnLst>
                          </p:cTn>
                        </p:par>
                      </p:childTnLst>
                    </p:cTn>
                  </p:par>
                  <p:par>
                    <p:cTn id="101" fill="hold">
                      <p:stCondLst>
                        <p:cond delay="indefinite"/>
                      </p:stCondLst>
                      <p:childTnLst>
                        <p:par>
                          <p:cTn id="102" fill="hold">
                            <p:stCondLst>
                              <p:cond delay="0"/>
                            </p:stCondLst>
                            <p:childTnLst>
                              <p:par>
                                <p:cTn id="103" presetID="1" presetClass="exit" presetSubtype="0" fill="hold" grpId="1" nodeType="clickEffect">
                                  <p:stCondLst>
                                    <p:cond delay="0"/>
                                  </p:stCondLst>
                                  <p:childTnLst>
                                    <p:set>
                                      <p:cBhvr>
                                        <p:cTn id="104" dur="1" fill="hold">
                                          <p:stCondLst>
                                            <p:cond delay="0"/>
                                          </p:stCondLst>
                                        </p:cTn>
                                        <p:tgtEl>
                                          <p:spTgt spid="93"/>
                                        </p:tgtEl>
                                        <p:attrNameLst>
                                          <p:attrName>style.visibility</p:attrName>
                                        </p:attrNameLst>
                                      </p:cBhvr>
                                      <p:to>
                                        <p:strVal val="hidden"/>
                                      </p:to>
                                    </p:set>
                                  </p:childTnLst>
                                </p:cTn>
                              </p:par>
                            </p:childTnLst>
                          </p:cTn>
                        </p:par>
                      </p:childTnLst>
                    </p:cTn>
                  </p:par>
                  <p:par>
                    <p:cTn id="105" fill="hold">
                      <p:stCondLst>
                        <p:cond delay="indefinite"/>
                      </p:stCondLst>
                      <p:childTnLst>
                        <p:par>
                          <p:cTn id="106" fill="hold">
                            <p:stCondLst>
                              <p:cond delay="0"/>
                            </p:stCondLst>
                            <p:childTnLst>
                              <p:par>
                                <p:cTn id="107" presetID="9" presetClass="emph" presetSubtype="0" nodeType="clickEffect">
                                  <p:stCondLst>
                                    <p:cond delay="0"/>
                                  </p:stCondLst>
                                  <p:childTnLst>
                                    <p:set>
                                      <p:cBhvr rctx="PPT">
                                        <p:cTn id="108" dur="indefinite"/>
                                        <p:tgtEl>
                                          <p:spTgt spid="110"/>
                                        </p:tgtEl>
                                        <p:attrNameLst>
                                          <p:attrName>style.opacity</p:attrName>
                                        </p:attrNameLst>
                                      </p:cBhvr>
                                      <p:to>
                                        <p:strVal val="0.5"/>
                                      </p:to>
                                    </p:set>
                                    <p:animEffect filter="image" prLst="opacity: 0.5">
                                      <p:cBhvr rctx="IE">
                                        <p:cTn id="109" dur="indefinite"/>
                                        <p:tgtEl>
                                          <p:spTgt spid="110"/>
                                        </p:tgtEl>
                                      </p:cBhvr>
                                    </p:animEffect>
                                  </p:childTnLst>
                                </p:cTn>
                              </p:par>
                              <p:par>
                                <p:cTn id="110" presetID="9" presetClass="emph" presetSubtype="0" nodeType="withEffect">
                                  <p:stCondLst>
                                    <p:cond delay="0"/>
                                  </p:stCondLst>
                                  <p:childTnLst>
                                    <p:set>
                                      <p:cBhvr rctx="PPT">
                                        <p:cTn id="111" dur="indefinite"/>
                                        <p:tgtEl>
                                          <p:spTgt spid="94"/>
                                        </p:tgtEl>
                                        <p:attrNameLst>
                                          <p:attrName>style.opacity</p:attrName>
                                        </p:attrNameLst>
                                      </p:cBhvr>
                                      <p:to>
                                        <p:strVal val="0.5"/>
                                      </p:to>
                                    </p:set>
                                    <p:animEffect filter="image" prLst="opacity: 0.5">
                                      <p:cBhvr rctx="IE">
                                        <p:cTn id="112" dur="indefinite"/>
                                        <p:tgtEl>
                                          <p:spTgt spid="94"/>
                                        </p:tgtEl>
                                      </p:cBhvr>
                                    </p:animEffect>
                                  </p:childTnLst>
                                </p:cTn>
                              </p:par>
                              <p:par>
                                <p:cTn id="113" presetID="9" presetClass="emph" presetSubtype="0" nodeType="withEffect">
                                  <p:stCondLst>
                                    <p:cond delay="0"/>
                                  </p:stCondLst>
                                  <p:childTnLst>
                                    <p:set>
                                      <p:cBhvr rctx="PPT">
                                        <p:cTn id="114" dur="indefinite"/>
                                        <p:tgtEl>
                                          <p:spTgt spid="98"/>
                                        </p:tgtEl>
                                        <p:attrNameLst>
                                          <p:attrName>style.opacity</p:attrName>
                                        </p:attrNameLst>
                                      </p:cBhvr>
                                      <p:to>
                                        <p:strVal val="0.5"/>
                                      </p:to>
                                    </p:set>
                                    <p:animEffect filter="image" prLst="opacity: 0.5">
                                      <p:cBhvr rctx="IE">
                                        <p:cTn id="115" dur="indefinite"/>
                                        <p:tgtEl>
                                          <p:spTgt spid="98"/>
                                        </p:tgtEl>
                                      </p:cBhvr>
                                    </p:animEffect>
                                  </p:childTnLst>
                                </p:cTn>
                              </p:par>
                              <p:par>
                                <p:cTn id="116" presetID="9" presetClass="emph" presetSubtype="0" nodeType="withEffect">
                                  <p:stCondLst>
                                    <p:cond delay="0"/>
                                  </p:stCondLst>
                                  <p:childTnLst>
                                    <p:set>
                                      <p:cBhvr rctx="PPT">
                                        <p:cTn id="117" dur="indefinite"/>
                                        <p:tgtEl>
                                          <p:spTgt spid="121"/>
                                        </p:tgtEl>
                                        <p:attrNameLst>
                                          <p:attrName>style.opacity</p:attrName>
                                        </p:attrNameLst>
                                      </p:cBhvr>
                                      <p:to>
                                        <p:strVal val="0.5"/>
                                      </p:to>
                                    </p:set>
                                    <p:animEffect filter="image" prLst="opacity: 0.5">
                                      <p:cBhvr rctx="IE">
                                        <p:cTn id="118" dur="indefinite"/>
                                        <p:tgtEl>
                                          <p:spTgt spid="121"/>
                                        </p:tgtEl>
                                      </p:cBhvr>
                                    </p:animEffect>
                                  </p:childTnLst>
                                </p:cTn>
                              </p:par>
                              <p:par>
                                <p:cTn id="119" presetID="9" presetClass="emph" presetSubtype="0" nodeType="withEffect">
                                  <p:stCondLst>
                                    <p:cond delay="0"/>
                                  </p:stCondLst>
                                  <p:childTnLst>
                                    <p:set>
                                      <p:cBhvr rctx="PPT">
                                        <p:cTn id="120" dur="indefinite"/>
                                        <p:tgtEl>
                                          <p:spTgt spid="114"/>
                                        </p:tgtEl>
                                        <p:attrNameLst>
                                          <p:attrName>style.opacity</p:attrName>
                                        </p:attrNameLst>
                                      </p:cBhvr>
                                      <p:to>
                                        <p:strVal val="0.5"/>
                                      </p:to>
                                    </p:set>
                                    <p:animEffect filter="image" prLst="opacity: 0.5">
                                      <p:cBhvr rctx="IE">
                                        <p:cTn id="121" dur="indefinite"/>
                                        <p:tgtEl>
                                          <p:spTgt spid="114"/>
                                        </p:tgtEl>
                                      </p:cBhvr>
                                    </p:animEffect>
                                  </p:childTnLst>
                                </p:cTn>
                              </p:par>
                              <p:par>
                                <p:cTn id="122" presetID="9" presetClass="emph" presetSubtype="0" nodeType="withEffect">
                                  <p:stCondLst>
                                    <p:cond delay="0"/>
                                  </p:stCondLst>
                                  <p:childTnLst>
                                    <p:set>
                                      <p:cBhvr rctx="PPT">
                                        <p:cTn id="123" dur="indefinite"/>
                                        <p:tgtEl>
                                          <p:spTgt spid="11"/>
                                        </p:tgtEl>
                                        <p:attrNameLst>
                                          <p:attrName>style.opacity</p:attrName>
                                        </p:attrNameLst>
                                      </p:cBhvr>
                                      <p:to>
                                        <p:strVal val="0.5"/>
                                      </p:to>
                                    </p:set>
                                    <p:animEffect filter="image" prLst="opacity: 0.5">
                                      <p:cBhvr rctx="IE">
                                        <p:cTn id="124" dur="indefinite"/>
                                        <p:tgtEl>
                                          <p:spTgt spid="11"/>
                                        </p:tgtEl>
                                      </p:cBhvr>
                                    </p:animEffect>
                                  </p:childTnLst>
                                </p:cTn>
                              </p:par>
                              <p:par>
                                <p:cTn id="125" presetID="9" presetClass="emph" presetSubtype="0" nodeType="withEffect">
                                  <p:stCondLst>
                                    <p:cond delay="0"/>
                                  </p:stCondLst>
                                  <p:childTnLst>
                                    <p:set>
                                      <p:cBhvr rctx="PPT">
                                        <p:cTn id="126" dur="indefinite"/>
                                        <p:tgtEl>
                                          <p:spTgt spid="19"/>
                                        </p:tgtEl>
                                        <p:attrNameLst>
                                          <p:attrName>style.opacity</p:attrName>
                                        </p:attrNameLst>
                                      </p:cBhvr>
                                      <p:to>
                                        <p:strVal val="0.5"/>
                                      </p:to>
                                    </p:set>
                                    <p:animEffect filter="image" prLst="opacity: 0.5">
                                      <p:cBhvr rctx="IE">
                                        <p:cTn id="127" dur="indefinite"/>
                                        <p:tgtEl>
                                          <p:spTgt spid="19"/>
                                        </p:tgtEl>
                                      </p:cBhvr>
                                    </p:animEffect>
                                  </p:childTnLst>
                                </p:cTn>
                              </p:par>
                              <p:par>
                                <p:cTn id="128" presetID="9" presetClass="emph" presetSubtype="0" nodeType="withEffect">
                                  <p:stCondLst>
                                    <p:cond delay="0"/>
                                  </p:stCondLst>
                                  <p:childTnLst>
                                    <p:set>
                                      <p:cBhvr rctx="PPT">
                                        <p:cTn id="129" dur="indefinite"/>
                                        <p:tgtEl>
                                          <p:spTgt spid="18"/>
                                        </p:tgtEl>
                                        <p:attrNameLst>
                                          <p:attrName>style.opacity</p:attrName>
                                        </p:attrNameLst>
                                      </p:cBhvr>
                                      <p:to>
                                        <p:strVal val="0.5"/>
                                      </p:to>
                                    </p:set>
                                    <p:animEffect filter="image" prLst="opacity: 0.5">
                                      <p:cBhvr rctx="IE">
                                        <p:cTn id="130" dur="indefinite"/>
                                        <p:tgtEl>
                                          <p:spTgt spid="18"/>
                                        </p:tgtEl>
                                      </p:cBhvr>
                                    </p:animEffect>
                                  </p:childTnLst>
                                </p:cTn>
                              </p:par>
                              <p:par>
                                <p:cTn id="131" presetID="9" presetClass="emph" presetSubtype="0" nodeType="withEffect">
                                  <p:stCondLst>
                                    <p:cond delay="0"/>
                                  </p:stCondLst>
                                  <p:childTnLst>
                                    <p:set>
                                      <p:cBhvr rctx="PPT">
                                        <p:cTn id="132" dur="indefinite"/>
                                        <p:tgtEl>
                                          <p:spTgt spid="64"/>
                                        </p:tgtEl>
                                        <p:attrNameLst>
                                          <p:attrName>style.opacity</p:attrName>
                                        </p:attrNameLst>
                                      </p:cBhvr>
                                      <p:to>
                                        <p:strVal val="0.5"/>
                                      </p:to>
                                    </p:set>
                                    <p:animEffect filter="image" prLst="opacity: 0.5">
                                      <p:cBhvr rctx="IE">
                                        <p:cTn id="133" dur="indefinite"/>
                                        <p:tgtEl>
                                          <p:spTgt spid="64"/>
                                        </p:tgtEl>
                                      </p:cBhvr>
                                    </p:animEffect>
                                  </p:childTnLst>
                                </p:cTn>
                              </p:par>
                            </p:childTnLst>
                          </p:cTn>
                        </p:par>
                      </p:childTnLst>
                    </p:cTn>
                  </p:par>
                  <p:par>
                    <p:cTn id="134" fill="hold">
                      <p:stCondLst>
                        <p:cond delay="indefinite"/>
                      </p:stCondLst>
                      <p:childTnLst>
                        <p:par>
                          <p:cTn id="135" fill="hold">
                            <p:stCondLst>
                              <p:cond delay="0"/>
                            </p:stCondLst>
                            <p:childTnLst>
                              <p:par>
                                <p:cTn id="136" presetID="16" presetClass="entr" presetSubtype="21" fill="hold" grpId="0" nodeType="clickEffect">
                                  <p:stCondLst>
                                    <p:cond delay="0"/>
                                  </p:stCondLst>
                                  <p:childTnLst>
                                    <p:set>
                                      <p:cBhvr>
                                        <p:cTn id="137" dur="1" fill="hold">
                                          <p:stCondLst>
                                            <p:cond delay="0"/>
                                          </p:stCondLst>
                                        </p:cTn>
                                        <p:tgtEl>
                                          <p:spTgt spid="65"/>
                                        </p:tgtEl>
                                        <p:attrNameLst>
                                          <p:attrName>style.visibility</p:attrName>
                                        </p:attrNameLst>
                                      </p:cBhvr>
                                      <p:to>
                                        <p:strVal val="visible"/>
                                      </p:to>
                                    </p:set>
                                    <p:animEffect transition="in" filter="barn(inVertical)">
                                      <p:cBhvr>
                                        <p:cTn id="138" dur="500"/>
                                        <p:tgtEl>
                                          <p:spTgt spid="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 grpId="0"/>
      <p:bldP spid="66" grpId="0" animBg="1"/>
      <p:bldP spid="66" grpId="1" animBg="1"/>
      <p:bldP spid="69" grpId="0" animBg="1"/>
      <p:bldP spid="69" grpId="1" animBg="1"/>
      <p:bldP spid="73" grpId="0" animBg="1"/>
      <p:bldP spid="73" grpId="1" animBg="1"/>
      <p:bldP spid="80" grpId="0" animBg="1"/>
      <p:bldP spid="80" grpId="1" animBg="1"/>
      <p:bldP spid="92" grpId="0" animBg="1"/>
      <p:bldP spid="92" grpId="1" animBg="1"/>
      <p:bldP spid="93" grpId="0" animBg="1"/>
      <p:bldP spid="93" grpId="1" animBg="1"/>
      <p:bldP spid="127" grpId="0" animBg="1"/>
      <p:bldP spid="127" grpId="1"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a:xfrm>
            <a:off x="457200" y="1600200"/>
            <a:ext cx="7571184" cy="4873752"/>
          </a:xfrm>
        </p:spPr>
        <p:txBody>
          <a:bodyPr/>
          <a:lstStyle/>
          <a:p>
            <a:r>
              <a:rPr lang="en-US" altLang="zh-TW" sz="1800" dirty="0" smtClean="0"/>
              <a:t>Admin Template</a:t>
            </a:r>
          </a:p>
          <a:p>
            <a:r>
              <a:rPr lang="en-US" altLang="zh-TW" sz="1800" dirty="0"/>
              <a:t>The purpose of the Admin Template is to provide to the Admin SP </a:t>
            </a:r>
            <a:r>
              <a:rPr lang="en-US" altLang="zh-TW" sz="1800" dirty="0" smtClean="0"/>
              <a:t>the capability </a:t>
            </a:r>
            <a:r>
              <a:rPr lang="en-US" altLang="zh-TW" sz="1800" dirty="0"/>
              <a:t>to optionally issue additional SPs and to maintain information about the </a:t>
            </a:r>
            <a:r>
              <a:rPr lang="en-US" altLang="zh-TW" sz="1800" dirty="0" err="1"/>
              <a:t>TPer</a:t>
            </a:r>
            <a:r>
              <a:rPr lang="en-US" altLang="zh-TW" sz="1800" dirty="0"/>
              <a:t>.</a:t>
            </a:r>
            <a:r>
              <a:rPr lang="en-US" altLang="zh-TW" dirty="0"/>
              <a:t> </a:t>
            </a:r>
            <a:endParaRPr lang="zh-TW" altLang="en-US" dirty="0"/>
          </a:p>
        </p:txBody>
      </p:sp>
      <p:grpSp>
        <p:nvGrpSpPr>
          <p:cNvPr id="4" name="群組 3"/>
          <p:cNvGrpSpPr/>
          <p:nvPr/>
        </p:nvGrpSpPr>
        <p:grpSpPr>
          <a:xfrm>
            <a:off x="1534732" y="3619008"/>
            <a:ext cx="1754056" cy="708272"/>
            <a:chOff x="5652120" y="1983417"/>
            <a:chExt cx="1754056" cy="829088"/>
          </a:xfrm>
        </p:grpSpPr>
        <p:sp>
          <p:nvSpPr>
            <p:cNvPr id="5" name="圓角矩形 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070528" y="2063390"/>
              <a:ext cx="1083951" cy="252194"/>
            </a:xfrm>
            <a:prstGeom prst="rect">
              <a:avLst/>
            </a:prstGeom>
            <a:noFill/>
            <a:ln>
              <a:noFill/>
            </a:ln>
          </p:spPr>
          <p:txBody>
            <a:bodyPr wrap="none" rtlCol="0">
              <a:spAutoFit/>
            </a:bodyPr>
            <a:lstStyle/>
            <a:p>
              <a:r>
                <a:rPr lang="en-US" altLang="zh-TW" sz="800" dirty="0"/>
                <a:t>SPs on the </a:t>
              </a:r>
              <a:r>
                <a:rPr lang="en-US" altLang="zh-TW" sz="800" dirty="0" err="1"/>
                <a:t>TPer</a:t>
              </a:r>
              <a:r>
                <a:rPr lang="en-US" altLang="zh-TW" sz="800" dirty="0"/>
                <a:t> Group</a:t>
              </a:r>
              <a:endParaRPr lang="zh-TW" altLang="en-US" dirty="0"/>
            </a:p>
          </p:txBody>
        </p:sp>
        <p:sp>
          <p:nvSpPr>
            <p:cNvPr id="7" name="矩形 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SP </a:t>
              </a:r>
              <a:endParaRPr lang="zh-TW" altLang="en-US" sz="4400" dirty="0">
                <a:solidFill>
                  <a:srgbClr val="C00000"/>
                </a:solidFill>
              </a:endParaRPr>
            </a:p>
          </p:txBody>
        </p:sp>
      </p:grpSp>
      <p:grpSp>
        <p:nvGrpSpPr>
          <p:cNvPr id="8" name="群組 7"/>
          <p:cNvGrpSpPr/>
          <p:nvPr/>
        </p:nvGrpSpPr>
        <p:grpSpPr>
          <a:xfrm>
            <a:off x="5088988" y="3619008"/>
            <a:ext cx="1754056" cy="708272"/>
            <a:chOff x="5652120" y="1983417"/>
            <a:chExt cx="1754056" cy="829088"/>
          </a:xfrm>
        </p:grpSpPr>
        <p:sp>
          <p:nvSpPr>
            <p:cNvPr id="9" name="圓角矩形 8"/>
            <p:cNvSpPr/>
            <p:nvPr/>
          </p:nvSpPr>
          <p:spPr>
            <a:xfrm>
              <a:off x="5652120" y="1983417"/>
              <a:ext cx="1754056" cy="829088"/>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6317556" y="2059562"/>
              <a:ext cx="484428" cy="252194"/>
            </a:xfrm>
            <a:prstGeom prst="rect">
              <a:avLst/>
            </a:prstGeom>
            <a:noFill/>
            <a:ln>
              <a:noFill/>
            </a:ln>
          </p:spPr>
          <p:txBody>
            <a:bodyPr wrap="none" rtlCol="0">
              <a:spAutoFit/>
            </a:bodyPr>
            <a:lstStyle/>
            <a:p>
              <a:r>
                <a:rPr lang="en-US" altLang="zh-TW" sz="800" dirty="0" smtClean="0"/>
                <a:t>Method</a:t>
              </a:r>
              <a:endParaRPr lang="zh-TW" altLang="en-US" dirty="0"/>
            </a:p>
          </p:txBody>
        </p:sp>
        <p:sp>
          <p:nvSpPr>
            <p:cNvPr id="11" name="矩形 10"/>
            <p:cNvSpPr/>
            <p:nvPr/>
          </p:nvSpPr>
          <p:spPr>
            <a:xfrm>
              <a:off x="5776973" y="2398983"/>
              <a:ext cx="1514304" cy="252028"/>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IssueSP</a:t>
              </a:r>
              <a:endParaRPr lang="zh-TW" altLang="en-US" sz="4400" dirty="0">
                <a:solidFill>
                  <a:srgbClr val="C00000"/>
                </a:solidFill>
              </a:endParaRPr>
            </a:p>
          </p:txBody>
        </p:sp>
      </p:grpSp>
      <p:grpSp>
        <p:nvGrpSpPr>
          <p:cNvPr id="12" name="群組 11"/>
          <p:cNvGrpSpPr/>
          <p:nvPr/>
        </p:nvGrpSpPr>
        <p:grpSpPr>
          <a:xfrm>
            <a:off x="1506788" y="4527626"/>
            <a:ext cx="1754056" cy="1500282"/>
            <a:chOff x="5652120" y="1983417"/>
            <a:chExt cx="1754056" cy="1756198"/>
          </a:xfrm>
        </p:grpSpPr>
        <p:sp>
          <p:nvSpPr>
            <p:cNvPr id="13" name="圓角矩形 12"/>
            <p:cNvSpPr/>
            <p:nvPr/>
          </p:nvSpPr>
          <p:spPr>
            <a:xfrm>
              <a:off x="5652120" y="1983417"/>
              <a:ext cx="1754056" cy="1756198"/>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4" name="文字方塊 13"/>
            <p:cNvSpPr txBox="1"/>
            <p:nvPr/>
          </p:nvSpPr>
          <p:spPr>
            <a:xfrm>
              <a:off x="5901932" y="2059562"/>
              <a:ext cx="1032655" cy="252194"/>
            </a:xfrm>
            <a:prstGeom prst="rect">
              <a:avLst/>
            </a:prstGeom>
            <a:noFill/>
            <a:ln>
              <a:noFill/>
            </a:ln>
          </p:spPr>
          <p:txBody>
            <a:bodyPr wrap="none" rtlCol="0">
              <a:spAutoFit/>
            </a:bodyPr>
            <a:lstStyle/>
            <a:p>
              <a:r>
                <a:rPr lang="en-US" altLang="zh-TW" sz="800" dirty="0" err="1"/>
                <a:t>TPer</a:t>
              </a:r>
              <a:r>
                <a:rPr lang="en-US" altLang="zh-TW" sz="800" dirty="0"/>
                <a:t> Metadata Group</a:t>
              </a:r>
              <a:endParaRPr lang="zh-TW" altLang="en-US" dirty="0"/>
            </a:p>
          </p:txBody>
        </p:sp>
        <p:sp>
          <p:nvSpPr>
            <p:cNvPr id="15" name="矩形 14"/>
            <p:cNvSpPr/>
            <p:nvPr/>
          </p:nvSpPr>
          <p:spPr>
            <a:xfrm>
              <a:off x="5776973" y="2398983"/>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TPerInfo</a:t>
              </a:r>
              <a:endParaRPr lang="zh-TW" altLang="en-US" sz="4400" dirty="0">
                <a:solidFill>
                  <a:srgbClr val="C00000"/>
                </a:solidFill>
              </a:endParaRPr>
            </a:p>
          </p:txBody>
        </p:sp>
        <p:sp>
          <p:nvSpPr>
            <p:cNvPr id="16" name="矩形 15"/>
            <p:cNvSpPr/>
            <p:nvPr/>
          </p:nvSpPr>
          <p:spPr>
            <a:xfrm>
              <a:off x="5771996" y="2774889"/>
              <a:ext cx="1514304" cy="45898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solidFill>
                    <a:srgbClr val="C00000"/>
                  </a:solidFill>
                </a:rPr>
                <a:t>Serial Number Contents</a:t>
              </a:r>
              <a:endParaRPr lang="zh-TW" altLang="en-US" sz="4000" dirty="0">
                <a:solidFill>
                  <a:srgbClr val="C00000"/>
                </a:solidFill>
              </a:endParaRPr>
            </a:p>
          </p:txBody>
        </p:sp>
        <p:sp>
          <p:nvSpPr>
            <p:cNvPr id="17" name="矩形 16"/>
            <p:cNvSpPr/>
            <p:nvPr/>
          </p:nvSpPr>
          <p:spPr>
            <a:xfrm>
              <a:off x="5799940" y="3346906"/>
              <a:ext cx="1514304"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CryptoSuite</a:t>
              </a:r>
              <a:endParaRPr lang="zh-TW" altLang="en-US" sz="4400" dirty="0">
                <a:solidFill>
                  <a:srgbClr val="C00000"/>
                </a:solidFill>
              </a:endParaRPr>
            </a:p>
          </p:txBody>
        </p:sp>
      </p:grpSp>
      <p:sp>
        <p:nvSpPr>
          <p:cNvPr id="18" name="文字方塊 17"/>
          <p:cNvSpPr txBox="1"/>
          <p:nvPr/>
        </p:nvSpPr>
        <p:spPr>
          <a:xfrm>
            <a:off x="1982364" y="3249676"/>
            <a:ext cx="764953" cy="369332"/>
          </a:xfrm>
          <a:prstGeom prst="rect">
            <a:avLst/>
          </a:prstGeom>
          <a:noFill/>
        </p:spPr>
        <p:txBody>
          <a:bodyPr wrap="none" rtlCol="0">
            <a:spAutoFit/>
          </a:bodyPr>
          <a:lstStyle/>
          <a:p>
            <a:r>
              <a:rPr lang="en-US" altLang="zh-TW" dirty="0" smtClean="0"/>
              <a:t>Tables</a:t>
            </a:r>
            <a:endParaRPr lang="zh-TW" altLang="en-US" dirty="0"/>
          </a:p>
        </p:txBody>
      </p:sp>
      <p:sp>
        <p:nvSpPr>
          <p:cNvPr id="19" name="文字方塊 18"/>
          <p:cNvSpPr txBox="1"/>
          <p:nvPr/>
        </p:nvSpPr>
        <p:spPr>
          <a:xfrm>
            <a:off x="5583539" y="3249676"/>
            <a:ext cx="946093" cy="369332"/>
          </a:xfrm>
          <a:prstGeom prst="rect">
            <a:avLst/>
          </a:prstGeom>
          <a:noFill/>
        </p:spPr>
        <p:txBody>
          <a:bodyPr wrap="none" rtlCol="0">
            <a:spAutoFit/>
          </a:bodyPr>
          <a:lstStyle/>
          <a:p>
            <a:r>
              <a:rPr lang="en-US" altLang="zh-TW" dirty="0" smtClean="0"/>
              <a:t>Methods</a:t>
            </a:r>
            <a:endParaRPr lang="zh-TW" altLang="en-US" dirty="0"/>
          </a:p>
        </p:txBody>
      </p:sp>
    </p:spTree>
    <p:extLst>
      <p:ext uri="{BB962C8B-B14F-4D97-AF65-F5344CB8AC3E}">
        <p14:creationId xmlns:p14="http://schemas.microsoft.com/office/powerpoint/2010/main" val="7030057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smtClean="0"/>
              <a:t>Clock Template</a:t>
            </a:r>
          </a:p>
          <a:p>
            <a:r>
              <a:rPr lang="en-US" altLang="zh-TW" sz="1800" dirty="0"/>
              <a:t>The Clock Template enables an SP to manage information about time. </a:t>
            </a:r>
            <a:endParaRPr lang="zh-TW" altLang="en-US" sz="1800" dirty="0"/>
          </a:p>
        </p:txBody>
      </p:sp>
      <p:grpSp>
        <p:nvGrpSpPr>
          <p:cNvPr id="4" name="群組 3"/>
          <p:cNvGrpSpPr/>
          <p:nvPr/>
        </p:nvGrpSpPr>
        <p:grpSpPr>
          <a:xfrm>
            <a:off x="1449792" y="3659048"/>
            <a:ext cx="1754056" cy="708272"/>
            <a:chOff x="5652120" y="1983417"/>
            <a:chExt cx="1754056" cy="829088"/>
          </a:xfrm>
        </p:grpSpPr>
        <p:sp>
          <p:nvSpPr>
            <p:cNvPr id="5" name="圓角矩形 4"/>
            <p:cNvSpPr/>
            <p:nvPr/>
          </p:nvSpPr>
          <p:spPr>
            <a:xfrm>
              <a:off x="5652120" y="1983417"/>
              <a:ext cx="1754056" cy="829088"/>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070528" y="2063390"/>
              <a:ext cx="184731" cy="432332"/>
            </a:xfrm>
            <a:prstGeom prst="rect">
              <a:avLst/>
            </a:prstGeom>
            <a:noFill/>
            <a:ln>
              <a:noFill/>
            </a:ln>
          </p:spPr>
          <p:txBody>
            <a:bodyPr wrap="none" rtlCol="0">
              <a:spAutoFit/>
            </a:bodyPr>
            <a:lstStyle/>
            <a:p>
              <a:endParaRPr lang="zh-TW" altLang="en-US" dirty="0"/>
            </a:p>
          </p:txBody>
        </p:sp>
        <p:sp>
          <p:nvSpPr>
            <p:cNvPr id="7" name="矩形 6"/>
            <p:cNvSpPr/>
            <p:nvPr/>
          </p:nvSpPr>
          <p:spPr>
            <a:xfrm>
              <a:off x="5868144" y="2398983"/>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ClockTime</a:t>
              </a:r>
              <a:r>
                <a:rPr lang="en-US" altLang="zh-TW" dirty="0" smtClean="0">
                  <a:solidFill>
                    <a:srgbClr val="C00000"/>
                  </a:solidFill>
                </a:rPr>
                <a:t> </a:t>
              </a:r>
              <a:endParaRPr lang="zh-TW" altLang="en-US" sz="4400" dirty="0">
                <a:solidFill>
                  <a:srgbClr val="C00000"/>
                </a:solidFill>
              </a:endParaRPr>
            </a:p>
          </p:txBody>
        </p:sp>
      </p:grpSp>
      <p:grpSp>
        <p:nvGrpSpPr>
          <p:cNvPr id="8" name="群組 7"/>
          <p:cNvGrpSpPr/>
          <p:nvPr/>
        </p:nvGrpSpPr>
        <p:grpSpPr>
          <a:xfrm>
            <a:off x="4599178" y="3659048"/>
            <a:ext cx="2890274" cy="1589940"/>
            <a:chOff x="5652120" y="1983416"/>
            <a:chExt cx="2890274" cy="1861150"/>
          </a:xfrm>
        </p:grpSpPr>
        <p:sp>
          <p:nvSpPr>
            <p:cNvPr id="9" name="圓角矩形 8"/>
            <p:cNvSpPr/>
            <p:nvPr/>
          </p:nvSpPr>
          <p:spPr>
            <a:xfrm>
              <a:off x="5652120" y="1983416"/>
              <a:ext cx="2890274" cy="1861150"/>
            </a:xfrm>
            <a:prstGeom prst="round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0" name="文字方塊 9"/>
            <p:cNvSpPr txBox="1"/>
            <p:nvPr/>
          </p:nvSpPr>
          <p:spPr>
            <a:xfrm>
              <a:off x="6920778" y="2062032"/>
              <a:ext cx="521297" cy="252194"/>
            </a:xfrm>
            <a:prstGeom prst="rect">
              <a:avLst/>
            </a:prstGeom>
            <a:noFill/>
            <a:ln>
              <a:noFill/>
            </a:ln>
          </p:spPr>
          <p:txBody>
            <a:bodyPr wrap="none" rtlCol="0">
              <a:spAutoFit/>
            </a:bodyPr>
            <a:lstStyle/>
            <a:p>
              <a:r>
                <a:rPr lang="en-US" altLang="zh-TW" sz="800" dirty="0" smtClean="0"/>
                <a:t>Methods</a:t>
              </a:r>
              <a:endParaRPr lang="zh-TW" altLang="en-US" dirty="0"/>
            </a:p>
          </p:txBody>
        </p:sp>
        <p:sp>
          <p:nvSpPr>
            <p:cNvPr id="11" name="矩形 10"/>
            <p:cNvSpPr/>
            <p:nvPr/>
          </p:nvSpPr>
          <p:spPr>
            <a:xfrm>
              <a:off x="5868144" y="2343457"/>
              <a:ext cx="1271800"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GetClock</a:t>
              </a:r>
              <a:r>
                <a:rPr lang="en-US" altLang="zh-TW" dirty="0" smtClean="0">
                  <a:solidFill>
                    <a:srgbClr val="C00000"/>
                  </a:solidFill>
                </a:rPr>
                <a:t> </a:t>
              </a:r>
              <a:endParaRPr lang="zh-TW" altLang="en-US" sz="4400" dirty="0">
                <a:solidFill>
                  <a:srgbClr val="C00000"/>
                </a:solidFill>
              </a:endParaRPr>
            </a:p>
          </p:txBody>
        </p:sp>
        <p:sp>
          <p:nvSpPr>
            <p:cNvPr id="12" name="矩形 11"/>
            <p:cNvSpPr/>
            <p:nvPr/>
          </p:nvSpPr>
          <p:spPr>
            <a:xfrm>
              <a:off x="5848980" y="2708920"/>
              <a:ext cx="1423133"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SetClockHigh</a:t>
              </a:r>
              <a:endParaRPr lang="zh-TW" altLang="en-US" dirty="0">
                <a:solidFill>
                  <a:srgbClr val="C00000"/>
                </a:solidFill>
              </a:endParaRPr>
            </a:p>
          </p:txBody>
        </p:sp>
        <p:sp>
          <p:nvSpPr>
            <p:cNvPr id="13" name="矩形 12"/>
            <p:cNvSpPr/>
            <p:nvPr/>
          </p:nvSpPr>
          <p:spPr>
            <a:xfrm>
              <a:off x="5868144" y="3087783"/>
              <a:ext cx="1229113"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SetLagHigh</a:t>
              </a:r>
              <a:endParaRPr lang="zh-TW" altLang="en-US" dirty="0">
                <a:solidFill>
                  <a:srgbClr val="C00000"/>
                </a:solidFill>
              </a:endParaRPr>
            </a:p>
          </p:txBody>
        </p:sp>
        <p:sp>
          <p:nvSpPr>
            <p:cNvPr id="14" name="矩形 13"/>
            <p:cNvSpPr/>
            <p:nvPr/>
          </p:nvSpPr>
          <p:spPr>
            <a:xfrm>
              <a:off x="6031965" y="3429000"/>
              <a:ext cx="2012686"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IncrementCounter</a:t>
              </a:r>
              <a:r>
                <a:rPr lang="en-US" altLang="zh-TW" dirty="0">
                  <a:solidFill>
                    <a:srgbClr val="C00000"/>
                  </a:solidFill>
                </a:rPr>
                <a:t> </a:t>
              </a:r>
              <a:endParaRPr lang="zh-TW" altLang="en-US" dirty="0">
                <a:solidFill>
                  <a:srgbClr val="C00000"/>
                </a:solidFill>
              </a:endParaRPr>
            </a:p>
          </p:txBody>
        </p:sp>
        <p:sp>
          <p:nvSpPr>
            <p:cNvPr id="15" name="矩形 14"/>
            <p:cNvSpPr/>
            <p:nvPr/>
          </p:nvSpPr>
          <p:spPr>
            <a:xfrm>
              <a:off x="7181427" y="2343457"/>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ResetClock</a:t>
              </a:r>
              <a:endParaRPr lang="zh-TW" altLang="en-US" dirty="0">
                <a:solidFill>
                  <a:srgbClr val="C00000"/>
                </a:solidFill>
              </a:endParaRPr>
            </a:p>
          </p:txBody>
        </p:sp>
        <p:sp>
          <p:nvSpPr>
            <p:cNvPr id="16" name="矩形 15"/>
            <p:cNvSpPr/>
            <p:nvPr/>
          </p:nvSpPr>
          <p:spPr>
            <a:xfrm>
              <a:off x="7291277" y="2708920"/>
              <a:ext cx="1179107"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rgbClr val="C00000"/>
                  </a:solidFill>
                </a:rPr>
                <a:t>SetLagLow</a:t>
              </a:r>
              <a:endParaRPr lang="zh-TW" altLang="en-US" sz="1600" dirty="0">
                <a:solidFill>
                  <a:srgbClr val="C00000"/>
                </a:solidFill>
              </a:endParaRPr>
            </a:p>
          </p:txBody>
        </p:sp>
        <p:sp>
          <p:nvSpPr>
            <p:cNvPr id="17" name="矩形 16"/>
            <p:cNvSpPr/>
            <p:nvPr/>
          </p:nvSpPr>
          <p:spPr>
            <a:xfrm>
              <a:off x="7181427" y="3087783"/>
              <a:ext cx="1288958" cy="252028"/>
            </a:xfrm>
            <a:prstGeom prst="rect">
              <a:avLst/>
            </a:prstGeom>
            <a:no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rgbClr val="C00000"/>
                  </a:solidFill>
                </a:rPr>
                <a:t>SetClockLow</a:t>
              </a:r>
              <a:endParaRPr lang="zh-TW" altLang="en-US" sz="1600" dirty="0">
                <a:solidFill>
                  <a:srgbClr val="C00000"/>
                </a:solidFill>
              </a:endParaRPr>
            </a:p>
          </p:txBody>
        </p:sp>
      </p:grpSp>
      <p:sp>
        <p:nvSpPr>
          <p:cNvPr id="19" name="文字方塊 18"/>
          <p:cNvSpPr txBox="1"/>
          <p:nvPr/>
        </p:nvSpPr>
        <p:spPr>
          <a:xfrm>
            <a:off x="1982364" y="3249676"/>
            <a:ext cx="764953" cy="369332"/>
          </a:xfrm>
          <a:prstGeom prst="rect">
            <a:avLst/>
          </a:prstGeom>
          <a:noFill/>
        </p:spPr>
        <p:txBody>
          <a:bodyPr wrap="none" rtlCol="0">
            <a:spAutoFit/>
          </a:bodyPr>
          <a:lstStyle/>
          <a:p>
            <a:r>
              <a:rPr lang="en-US" altLang="zh-TW" dirty="0" smtClean="0"/>
              <a:t>Tables</a:t>
            </a:r>
            <a:endParaRPr lang="zh-TW" altLang="en-US" dirty="0"/>
          </a:p>
        </p:txBody>
      </p:sp>
      <p:sp>
        <p:nvSpPr>
          <p:cNvPr id="20" name="文字方塊 19"/>
          <p:cNvSpPr txBox="1"/>
          <p:nvPr/>
        </p:nvSpPr>
        <p:spPr>
          <a:xfrm>
            <a:off x="5583539" y="3249676"/>
            <a:ext cx="946093" cy="369332"/>
          </a:xfrm>
          <a:prstGeom prst="rect">
            <a:avLst/>
          </a:prstGeom>
          <a:noFill/>
        </p:spPr>
        <p:txBody>
          <a:bodyPr wrap="none" rtlCol="0">
            <a:spAutoFit/>
          </a:bodyPr>
          <a:lstStyle/>
          <a:p>
            <a:r>
              <a:rPr lang="en-US" altLang="zh-TW" dirty="0" smtClean="0"/>
              <a:t>Methods</a:t>
            </a:r>
            <a:endParaRPr lang="zh-TW" altLang="en-US" dirty="0"/>
          </a:p>
        </p:txBody>
      </p:sp>
      <p:sp>
        <p:nvSpPr>
          <p:cNvPr id="21" name="矩形 20"/>
          <p:cNvSpPr/>
          <p:nvPr/>
        </p:nvSpPr>
        <p:spPr>
          <a:xfrm>
            <a:off x="467544" y="4602485"/>
            <a:ext cx="3586703" cy="1477328"/>
          </a:xfrm>
          <a:prstGeom prst="rect">
            <a:avLst/>
          </a:prstGeom>
        </p:spPr>
        <p:txBody>
          <a:bodyPr wrap="square">
            <a:spAutoFit/>
          </a:bodyPr>
          <a:lstStyle/>
          <a:p>
            <a:r>
              <a:rPr lang="en-US" altLang="zh-TW" dirty="0" smtClean="0"/>
              <a:t>Tern such as :</a:t>
            </a:r>
          </a:p>
          <a:p>
            <a:r>
              <a:rPr lang="en-US" altLang="zh-TW" dirty="0" err="1" smtClean="0"/>
              <a:t>ExactTime</a:t>
            </a:r>
            <a:r>
              <a:rPr lang="en-US" altLang="zh-TW" dirty="0"/>
              <a:t>, </a:t>
            </a:r>
            <a:r>
              <a:rPr lang="en-US" altLang="zh-TW" dirty="0" err="1" smtClean="0"/>
              <a:t>HighTime</a:t>
            </a:r>
            <a:r>
              <a:rPr lang="en-US" altLang="zh-TW" dirty="0"/>
              <a:t>, High Trust, </a:t>
            </a:r>
            <a:r>
              <a:rPr lang="en-US" altLang="zh-TW" dirty="0" err="1" smtClean="0"/>
              <a:t>IncrementalClock</a:t>
            </a:r>
            <a:r>
              <a:rPr lang="en-US" altLang="zh-TW" dirty="0"/>
              <a:t>, </a:t>
            </a:r>
            <a:r>
              <a:rPr lang="en-US" altLang="zh-TW" dirty="0" err="1" smtClean="0"/>
              <a:t>LagTime</a:t>
            </a:r>
            <a:r>
              <a:rPr lang="en-US" altLang="zh-TW" dirty="0" smtClean="0"/>
              <a:t>, Low Time, </a:t>
            </a:r>
            <a:r>
              <a:rPr lang="en-US" altLang="zh-TW" dirty="0"/>
              <a:t>Low Trust, </a:t>
            </a:r>
            <a:r>
              <a:rPr lang="en-US" altLang="zh-TW" dirty="0" err="1" smtClean="0"/>
              <a:t>MonotonicTime</a:t>
            </a:r>
            <a:r>
              <a:rPr lang="en-US" altLang="zh-TW" dirty="0"/>
              <a:t>, </a:t>
            </a:r>
            <a:r>
              <a:rPr lang="en-US" altLang="zh-TW" dirty="0" err="1" smtClean="0"/>
              <a:t>MonotonicIncrement</a:t>
            </a:r>
            <a:r>
              <a:rPr lang="en-US" altLang="zh-TW" dirty="0" smtClean="0"/>
              <a:t> &amp; Timer Mode</a:t>
            </a:r>
            <a:endParaRPr lang="zh-TW" altLang="en-US" dirty="0"/>
          </a:p>
        </p:txBody>
      </p:sp>
    </p:spTree>
    <p:extLst>
      <p:ext uri="{BB962C8B-B14F-4D97-AF65-F5344CB8AC3E}">
        <p14:creationId xmlns:p14="http://schemas.microsoft.com/office/powerpoint/2010/main" val="146092959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a:xfrm>
            <a:off x="457200" y="1556792"/>
            <a:ext cx="7467600" cy="1728192"/>
          </a:xfrm>
          <a:ln w="15875">
            <a:solidFill>
              <a:schemeClr val="accent3">
                <a:lumMod val="60000"/>
                <a:lumOff val="40000"/>
              </a:schemeClr>
            </a:solidFill>
          </a:ln>
        </p:spPr>
        <p:txBody>
          <a:bodyPr>
            <a:normAutofit lnSpcReduction="10000"/>
          </a:bodyPr>
          <a:lstStyle/>
          <a:p>
            <a:r>
              <a:rPr lang="en-US" altLang="zh-TW" sz="1800" dirty="0" smtClean="0"/>
              <a:t>Crypto Template</a:t>
            </a:r>
          </a:p>
          <a:p>
            <a:r>
              <a:rPr lang="en-US" altLang="zh-TW" sz="1800" dirty="0"/>
              <a:t>The Crypto Template provides a set of cryptographic methods that operate on public and </a:t>
            </a:r>
            <a:r>
              <a:rPr lang="en-US" altLang="zh-TW" sz="1800" dirty="0" smtClean="0"/>
              <a:t>symmetric key </a:t>
            </a:r>
            <a:r>
              <a:rPr lang="en-US" altLang="zh-TW" sz="1800" dirty="0"/>
              <a:t>store tables, collectively called Credential tables, provided by the Base and other Templates. </a:t>
            </a:r>
            <a:r>
              <a:rPr lang="en-US" altLang="zh-TW" sz="1800" dirty="0" smtClean="0"/>
              <a:t>The Crypto </a:t>
            </a:r>
            <a:r>
              <a:rPr lang="en-US" altLang="zh-TW" sz="1800" dirty="0"/>
              <a:t>Template also provides a set of tables that supports these </a:t>
            </a:r>
            <a:r>
              <a:rPr lang="en-US" altLang="zh-TW" sz="1800" dirty="0" smtClean="0"/>
              <a:t>methods that enable host invoked cryptographic operations with host-supplied data to occur in the SD.</a:t>
            </a:r>
            <a:endParaRPr lang="zh-TW" altLang="en-US" sz="1800" dirty="0"/>
          </a:p>
        </p:txBody>
      </p:sp>
      <p:grpSp>
        <p:nvGrpSpPr>
          <p:cNvPr id="4" name="群組 3"/>
          <p:cNvGrpSpPr/>
          <p:nvPr/>
        </p:nvGrpSpPr>
        <p:grpSpPr>
          <a:xfrm>
            <a:off x="467544" y="4027773"/>
            <a:ext cx="1754056" cy="1584176"/>
            <a:chOff x="5652120" y="1983417"/>
            <a:chExt cx="1754056" cy="1854402"/>
          </a:xfrm>
        </p:grpSpPr>
        <p:sp>
          <p:nvSpPr>
            <p:cNvPr id="5" name="圓角矩形 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5852468" y="2059562"/>
              <a:ext cx="1378904" cy="252194"/>
            </a:xfrm>
            <a:prstGeom prst="rect">
              <a:avLst/>
            </a:prstGeom>
            <a:noFill/>
            <a:ln>
              <a:noFill/>
            </a:ln>
          </p:spPr>
          <p:txBody>
            <a:bodyPr wrap="none" rtlCol="0">
              <a:spAutoFit/>
            </a:bodyPr>
            <a:lstStyle/>
            <a:p>
              <a:r>
                <a:rPr lang="en-US" altLang="zh-TW" sz="800" dirty="0"/>
                <a:t>Cryptographic Support Group</a:t>
              </a:r>
              <a:endParaRPr lang="zh-TW" altLang="en-US" dirty="0"/>
            </a:p>
          </p:txBody>
        </p:sp>
        <p:sp>
          <p:nvSpPr>
            <p:cNvPr id="7" name="矩形 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H_SHA_1</a:t>
              </a:r>
              <a:endParaRPr lang="zh-TW" altLang="en-US" sz="4400" dirty="0">
                <a:solidFill>
                  <a:srgbClr val="C00000"/>
                </a:solidFill>
              </a:endParaRPr>
            </a:p>
          </p:txBody>
        </p:sp>
        <p:sp>
          <p:nvSpPr>
            <p:cNvPr id="8" name="矩形 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H_SHA_256</a:t>
              </a:r>
              <a:endParaRPr lang="zh-TW" altLang="en-US" sz="4400" dirty="0">
                <a:solidFill>
                  <a:srgbClr val="C00000"/>
                </a:solidFill>
              </a:endParaRPr>
            </a:p>
          </p:txBody>
        </p:sp>
        <p:sp>
          <p:nvSpPr>
            <p:cNvPr id="9" name="矩形 8"/>
            <p:cNvSpPr/>
            <p:nvPr/>
          </p:nvSpPr>
          <p:spPr>
            <a:xfrm>
              <a:off x="5799940" y="3079200"/>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H_SHA_384</a:t>
              </a:r>
              <a:endParaRPr lang="zh-TW" altLang="en-US" sz="4400" dirty="0">
                <a:solidFill>
                  <a:srgbClr val="C00000"/>
                </a:solidFill>
              </a:endParaRPr>
            </a:p>
          </p:txBody>
        </p:sp>
        <p:sp>
          <p:nvSpPr>
            <p:cNvPr id="10" name="矩形 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H_SHA_512</a:t>
              </a:r>
              <a:endParaRPr lang="zh-TW" altLang="en-US" sz="4400" dirty="0">
                <a:solidFill>
                  <a:srgbClr val="C00000"/>
                </a:solidFill>
              </a:endParaRPr>
            </a:p>
          </p:txBody>
        </p:sp>
      </p:grpSp>
      <p:sp>
        <p:nvSpPr>
          <p:cNvPr id="11" name="文字方塊 10"/>
          <p:cNvSpPr txBox="1"/>
          <p:nvPr/>
        </p:nvSpPr>
        <p:spPr>
          <a:xfrm>
            <a:off x="962096" y="3537304"/>
            <a:ext cx="764953" cy="369332"/>
          </a:xfrm>
          <a:prstGeom prst="rect">
            <a:avLst/>
          </a:prstGeom>
          <a:noFill/>
        </p:spPr>
        <p:txBody>
          <a:bodyPr wrap="none" rtlCol="0">
            <a:spAutoFit/>
          </a:bodyPr>
          <a:lstStyle/>
          <a:p>
            <a:r>
              <a:rPr lang="en-US" altLang="zh-TW" dirty="0" smtClean="0"/>
              <a:t>Tables</a:t>
            </a:r>
            <a:endParaRPr lang="zh-TW" altLang="en-US" dirty="0"/>
          </a:p>
        </p:txBody>
      </p:sp>
      <p:sp>
        <p:nvSpPr>
          <p:cNvPr id="12" name="文字方塊 11"/>
          <p:cNvSpPr txBox="1"/>
          <p:nvPr/>
        </p:nvSpPr>
        <p:spPr>
          <a:xfrm>
            <a:off x="5571383" y="3442587"/>
            <a:ext cx="946093" cy="369332"/>
          </a:xfrm>
          <a:prstGeom prst="rect">
            <a:avLst/>
          </a:prstGeom>
          <a:noFill/>
        </p:spPr>
        <p:txBody>
          <a:bodyPr wrap="none" rtlCol="0">
            <a:spAutoFit/>
          </a:bodyPr>
          <a:lstStyle/>
          <a:p>
            <a:r>
              <a:rPr lang="en-US" altLang="zh-TW" dirty="0" smtClean="0"/>
              <a:t>Methods</a:t>
            </a:r>
            <a:endParaRPr lang="zh-TW" altLang="en-US" dirty="0"/>
          </a:p>
        </p:txBody>
      </p:sp>
      <p:grpSp>
        <p:nvGrpSpPr>
          <p:cNvPr id="58" name="群組 57"/>
          <p:cNvGrpSpPr/>
          <p:nvPr/>
        </p:nvGrpSpPr>
        <p:grpSpPr>
          <a:xfrm>
            <a:off x="5929787" y="5354620"/>
            <a:ext cx="1019890" cy="1369559"/>
            <a:chOff x="4655836" y="5396770"/>
            <a:chExt cx="1019890" cy="1369559"/>
          </a:xfrm>
        </p:grpSpPr>
        <p:sp>
          <p:nvSpPr>
            <p:cNvPr id="14" name="圓角矩形 13"/>
            <p:cNvSpPr/>
            <p:nvPr/>
          </p:nvSpPr>
          <p:spPr>
            <a:xfrm>
              <a:off x="4655836" y="5396770"/>
              <a:ext cx="1019890" cy="1369559"/>
            </a:xfrm>
            <a:prstGeom prst="round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5" name="文字方塊 14"/>
            <p:cNvSpPr txBox="1"/>
            <p:nvPr/>
          </p:nvSpPr>
          <p:spPr>
            <a:xfrm>
              <a:off x="4932040" y="5461093"/>
              <a:ext cx="484428" cy="215444"/>
            </a:xfrm>
            <a:prstGeom prst="rect">
              <a:avLst/>
            </a:prstGeom>
            <a:noFill/>
            <a:ln>
              <a:noFill/>
            </a:ln>
          </p:spPr>
          <p:txBody>
            <a:bodyPr wrap="none" rtlCol="0">
              <a:spAutoFit/>
            </a:bodyPr>
            <a:lstStyle/>
            <a:p>
              <a:r>
                <a:rPr lang="en-US" altLang="zh-TW" sz="800" dirty="0" smtClean="0"/>
                <a:t>Method</a:t>
              </a:r>
              <a:endParaRPr lang="zh-TW" altLang="en-US" dirty="0"/>
            </a:p>
          </p:txBody>
        </p:sp>
        <p:sp>
          <p:nvSpPr>
            <p:cNvPr id="16" name="矩形 15"/>
            <p:cNvSpPr/>
            <p:nvPr/>
          </p:nvSpPr>
          <p:spPr>
            <a:xfrm>
              <a:off x="4780689" y="5751779"/>
              <a:ext cx="716979"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XOR</a:t>
              </a:r>
              <a:endParaRPr lang="zh-TW" altLang="en-US" sz="4400" dirty="0">
                <a:solidFill>
                  <a:srgbClr val="C00000"/>
                </a:solidFill>
              </a:endParaRPr>
            </a:p>
          </p:txBody>
        </p:sp>
        <p:sp>
          <p:nvSpPr>
            <p:cNvPr id="17" name="矩形 16"/>
            <p:cNvSpPr/>
            <p:nvPr/>
          </p:nvSpPr>
          <p:spPr>
            <a:xfrm>
              <a:off x="4775712" y="6112345"/>
              <a:ext cx="721956"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Sign</a:t>
              </a:r>
              <a:endParaRPr lang="zh-TW" altLang="en-US" sz="4400" dirty="0">
                <a:solidFill>
                  <a:srgbClr val="C00000"/>
                </a:solidFill>
              </a:endParaRPr>
            </a:p>
          </p:txBody>
        </p:sp>
        <p:sp>
          <p:nvSpPr>
            <p:cNvPr id="18" name="矩形 17"/>
            <p:cNvSpPr/>
            <p:nvPr/>
          </p:nvSpPr>
          <p:spPr>
            <a:xfrm>
              <a:off x="4775712" y="6461863"/>
              <a:ext cx="787774" cy="215302"/>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Verify</a:t>
              </a:r>
              <a:endParaRPr lang="zh-TW" altLang="en-US" sz="4400" dirty="0">
                <a:solidFill>
                  <a:srgbClr val="C00000"/>
                </a:solidFill>
              </a:endParaRPr>
            </a:p>
          </p:txBody>
        </p:sp>
      </p:grpSp>
      <p:grpSp>
        <p:nvGrpSpPr>
          <p:cNvPr id="19" name="群組 18"/>
          <p:cNvGrpSpPr/>
          <p:nvPr/>
        </p:nvGrpSpPr>
        <p:grpSpPr>
          <a:xfrm>
            <a:off x="4816869" y="3810743"/>
            <a:ext cx="1662124" cy="1368436"/>
            <a:chOff x="5868892" y="1994221"/>
            <a:chExt cx="1662124" cy="1601862"/>
          </a:xfrm>
        </p:grpSpPr>
        <p:sp>
          <p:nvSpPr>
            <p:cNvPr id="20" name="圓角矩形 19"/>
            <p:cNvSpPr/>
            <p:nvPr/>
          </p:nvSpPr>
          <p:spPr>
            <a:xfrm>
              <a:off x="5868892" y="1994221"/>
              <a:ext cx="1662124" cy="1601862"/>
            </a:xfrm>
            <a:prstGeom prst="round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21" name="文字方塊 20"/>
            <p:cNvSpPr txBox="1"/>
            <p:nvPr/>
          </p:nvSpPr>
          <p:spPr>
            <a:xfrm>
              <a:off x="6090652" y="2107799"/>
              <a:ext cx="1218603" cy="252194"/>
            </a:xfrm>
            <a:prstGeom prst="rect">
              <a:avLst/>
            </a:prstGeom>
            <a:noFill/>
            <a:ln>
              <a:noFill/>
            </a:ln>
          </p:spPr>
          <p:txBody>
            <a:bodyPr wrap="none" rtlCol="0">
              <a:spAutoFit/>
            </a:bodyPr>
            <a:lstStyle/>
            <a:p>
              <a:r>
                <a:rPr lang="en-US" altLang="zh-TW" sz="800" dirty="0"/>
                <a:t>Decryption Method Group</a:t>
              </a:r>
              <a:endParaRPr lang="zh-TW" altLang="en-US" dirty="0"/>
            </a:p>
          </p:txBody>
        </p:sp>
        <p:sp>
          <p:nvSpPr>
            <p:cNvPr id="22" name="矩形 21"/>
            <p:cNvSpPr/>
            <p:nvPr/>
          </p:nvSpPr>
          <p:spPr>
            <a:xfrm>
              <a:off x="6154059" y="2448382"/>
              <a:ext cx="1187407"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DecryptInit</a:t>
              </a:r>
              <a:r>
                <a:rPr lang="en-US" altLang="zh-TW" dirty="0">
                  <a:solidFill>
                    <a:srgbClr val="C00000"/>
                  </a:solidFill>
                </a:rPr>
                <a:t> </a:t>
              </a:r>
              <a:endParaRPr lang="zh-TW" altLang="en-US" sz="4400" dirty="0">
                <a:solidFill>
                  <a:srgbClr val="C00000"/>
                </a:solidFill>
              </a:endParaRPr>
            </a:p>
          </p:txBody>
        </p:sp>
        <p:sp>
          <p:nvSpPr>
            <p:cNvPr id="23" name="矩形 22"/>
            <p:cNvSpPr/>
            <p:nvPr/>
          </p:nvSpPr>
          <p:spPr>
            <a:xfrm>
              <a:off x="6043559" y="2826747"/>
              <a:ext cx="1408408" cy="229490"/>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DecryptFinalize</a:t>
              </a:r>
              <a:r>
                <a:rPr lang="en-US" altLang="zh-TW" sz="1600" dirty="0">
                  <a:solidFill>
                    <a:srgbClr val="C00000"/>
                  </a:solidFill>
                </a:rPr>
                <a:t> </a:t>
              </a:r>
              <a:endParaRPr lang="zh-TW" altLang="en-US" sz="4000" dirty="0">
                <a:solidFill>
                  <a:srgbClr val="C00000"/>
                </a:solidFill>
              </a:endParaRPr>
            </a:p>
          </p:txBody>
        </p:sp>
        <p:sp>
          <p:nvSpPr>
            <p:cNvPr id="24" name="矩形 23"/>
            <p:cNvSpPr/>
            <p:nvPr/>
          </p:nvSpPr>
          <p:spPr>
            <a:xfrm>
              <a:off x="6221622" y="3142918"/>
              <a:ext cx="948416" cy="252028"/>
            </a:xfrm>
            <a:prstGeom prst="rect">
              <a:avLst/>
            </a:prstGeom>
            <a:no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Decrypt </a:t>
              </a:r>
              <a:endParaRPr lang="zh-TW" altLang="en-US" sz="4400" dirty="0">
                <a:solidFill>
                  <a:srgbClr val="C00000"/>
                </a:solidFill>
              </a:endParaRPr>
            </a:p>
          </p:txBody>
        </p:sp>
      </p:grpSp>
      <p:grpSp>
        <p:nvGrpSpPr>
          <p:cNvPr id="32" name="群組 31"/>
          <p:cNvGrpSpPr/>
          <p:nvPr/>
        </p:nvGrpSpPr>
        <p:grpSpPr>
          <a:xfrm>
            <a:off x="7116575" y="5480140"/>
            <a:ext cx="1104781" cy="1019155"/>
            <a:chOff x="6637759" y="5500428"/>
            <a:chExt cx="1104781" cy="1019155"/>
          </a:xfrm>
        </p:grpSpPr>
        <p:grpSp>
          <p:nvGrpSpPr>
            <p:cNvPr id="33" name="群組 32"/>
            <p:cNvGrpSpPr/>
            <p:nvPr/>
          </p:nvGrpSpPr>
          <p:grpSpPr>
            <a:xfrm>
              <a:off x="6637759" y="5500428"/>
              <a:ext cx="1104781" cy="1019155"/>
              <a:chOff x="6637759" y="5402955"/>
              <a:chExt cx="1104781" cy="1019155"/>
            </a:xfrm>
          </p:grpSpPr>
          <p:grpSp>
            <p:nvGrpSpPr>
              <p:cNvPr id="35" name="群組 34"/>
              <p:cNvGrpSpPr/>
              <p:nvPr/>
            </p:nvGrpSpPr>
            <p:grpSpPr>
              <a:xfrm>
                <a:off x="6637759" y="5402955"/>
                <a:ext cx="1104781" cy="1019155"/>
                <a:chOff x="6112714" y="1983417"/>
                <a:chExt cx="1104781" cy="1193001"/>
              </a:xfrm>
            </p:grpSpPr>
            <p:sp>
              <p:nvSpPr>
                <p:cNvPr id="37" name="圓角矩形 36"/>
                <p:cNvSpPr/>
                <p:nvPr/>
              </p:nvSpPr>
              <p:spPr>
                <a:xfrm>
                  <a:off x="6112714" y="1983417"/>
                  <a:ext cx="1104781" cy="1193001"/>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38" name="矩形 37"/>
                <p:cNvSpPr/>
                <p:nvPr/>
              </p:nvSpPr>
              <p:spPr>
                <a:xfrm>
                  <a:off x="6209382" y="2386047"/>
                  <a:ext cx="975023"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Random</a:t>
                  </a:r>
                  <a:endParaRPr lang="zh-TW" altLang="en-US" sz="4400" dirty="0">
                    <a:solidFill>
                      <a:srgbClr val="C00000"/>
                    </a:solidFill>
                  </a:endParaRPr>
                </a:p>
              </p:txBody>
            </p:sp>
          </p:grpSp>
          <p:sp>
            <p:nvSpPr>
              <p:cNvPr id="36" name="文字方塊 35"/>
              <p:cNvSpPr txBox="1"/>
              <p:nvPr/>
            </p:nvSpPr>
            <p:spPr>
              <a:xfrm>
                <a:off x="6637760" y="5411232"/>
                <a:ext cx="1104780" cy="338554"/>
              </a:xfrm>
              <a:prstGeom prst="rect">
                <a:avLst/>
              </a:prstGeom>
              <a:noFill/>
            </p:spPr>
            <p:txBody>
              <a:bodyPr wrap="square" rtlCol="0">
                <a:spAutoFit/>
              </a:bodyPr>
              <a:lstStyle/>
              <a:p>
                <a:r>
                  <a:rPr lang="en-US" altLang="zh-TW" sz="800" dirty="0"/>
                  <a:t>Random Number Related Method Group</a:t>
                </a:r>
                <a:endParaRPr lang="zh-TW" altLang="en-US" sz="800" dirty="0"/>
              </a:p>
            </p:txBody>
          </p:sp>
        </p:grpSp>
        <p:sp>
          <p:nvSpPr>
            <p:cNvPr id="34" name="矩形 33"/>
            <p:cNvSpPr/>
            <p:nvPr/>
          </p:nvSpPr>
          <p:spPr>
            <a:xfrm>
              <a:off x="6957348" y="6206256"/>
              <a:ext cx="497160" cy="21530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Stir</a:t>
              </a:r>
              <a:endParaRPr lang="zh-TW" altLang="en-US" sz="4400" dirty="0">
                <a:solidFill>
                  <a:srgbClr val="C00000"/>
                </a:solidFill>
              </a:endParaRPr>
            </a:p>
          </p:txBody>
        </p:sp>
      </p:grpSp>
      <p:grpSp>
        <p:nvGrpSpPr>
          <p:cNvPr id="39" name="群組 38"/>
          <p:cNvGrpSpPr/>
          <p:nvPr/>
        </p:nvGrpSpPr>
        <p:grpSpPr>
          <a:xfrm>
            <a:off x="6588224" y="3810743"/>
            <a:ext cx="1754056" cy="1500282"/>
            <a:chOff x="5652120" y="1983417"/>
            <a:chExt cx="1754056" cy="1756198"/>
          </a:xfrm>
        </p:grpSpPr>
        <p:sp>
          <p:nvSpPr>
            <p:cNvPr id="40" name="圓角矩形 39"/>
            <p:cNvSpPr/>
            <p:nvPr/>
          </p:nvSpPr>
          <p:spPr>
            <a:xfrm>
              <a:off x="5652120" y="1983417"/>
              <a:ext cx="1754056" cy="1756198"/>
            </a:xfrm>
            <a:prstGeom prst="round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1" name="文字方塊 40"/>
            <p:cNvSpPr txBox="1"/>
            <p:nvPr/>
          </p:nvSpPr>
          <p:spPr>
            <a:xfrm>
              <a:off x="5912595" y="2059562"/>
              <a:ext cx="1218603" cy="252194"/>
            </a:xfrm>
            <a:prstGeom prst="rect">
              <a:avLst/>
            </a:prstGeom>
            <a:noFill/>
            <a:ln>
              <a:solidFill>
                <a:schemeClr val="bg2">
                  <a:lumMod val="25000"/>
                </a:schemeClr>
              </a:solidFill>
            </a:ln>
          </p:spPr>
          <p:txBody>
            <a:bodyPr wrap="none" rtlCol="0">
              <a:spAutoFit/>
            </a:bodyPr>
            <a:lstStyle/>
            <a:p>
              <a:r>
                <a:rPr lang="en-US" altLang="zh-TW" sz="800" dirty="0"/>
                <a:t>Encryption Method Group</a:t>
              </a:r>
              <a:endParaRPr lang="zh-TW" altLang="en-US" dirty="0"/>
            </a:p>
          </p:txBody>
        </p:sp>
        <p:sp>
          <p:nvSpPr>
            <p:cNvPr id="42" name="矩形 41"/>
            <p:cNvSpPr/>
            <p:nvPr/>
          </p:nvSpPr>
          <p:spPr>
            <a:xfrm>
              <a:off x="5776973" y="2398983"/>
              <a:ext cx="1514304" cy="25202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EncryptInit</a:t>
              </a:r>
              <a:r>
                <a:rPr lang="en-US" altLang="zh-TW" dirty="0">
                  <a:solidFill>
                    <a:srgbClr val="C00000"/>
                  </a:solidFill>
                </a:rPr>
                <a:t> </a:t>
              </a:r>
              <a:endParaRPr lang="zh-TW" altLang="en-US" sz="4400" dirty="0">
                <a:solidFill>
                  <a:srgbClr val="C00000"/>
                </a:solidFill>
              </a:endParaRPr>
            </a:p>
          </p:txBody>
        </p:sp>
        <p:sp>
          <p:nvSpPr>
            <p:cNvPr id="43" name="矩形 42"/>
            <p:cNvSpPr/>
            <p:nvPr/>
          </p:nvSpPr>
          <p:spPr>
            <a:xfrm>
              <a:off x="5771996" y="2774889"/>
              <a:ext cx="1514304" cy="458980"/>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EncryptFinalize</a:t>
              </a:r>
              <a:r>
                <a:rPr lang="en-US" altLang="zh-TW" sz="1600" dirty="0">
                  <a:solidFill>
                    <a:srgbClr val="C00000"/>
                  </a:solidFill>
                </a:rPr>
                <a:t> </a:t>
              </a:r>
              <a:endParaRPr lang="zh-TW" altLang="en-US" sz="4000" dirty="0">
                <a:solidFill>
                  <a:srgbClr val="C00000"/>
                </a:solidFill>
              </a:endParaRPr>
            </a:p>
          </p:txBody>
        </p:sp>
        <p:sp>
          <p:nvSpPr>
            <p:cNvPr id="44" name="矩形 43"/>
            <p:cNvSpPr/>
            <p:nvPr/>
          </p:nvSpPr>
          <p:spPr>
            <a:xfrm>
              <a:off x="5799940" y="3346906"/>
              <a:ext cx="1514304" cy="252028"/>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Encrypt </a:t>
              </a:r>
              <a:endParaRPr lang="zh-TW" altLang="en-US" sz="4400" dirty="0">
                <a:solidFill>
                  <a:srgbClr val="C00000"/>
                </a:solidFill>
              </a:endParaRPr>
            </a:p>
          </p:txBody>
        </p:sp>
      </p:grpSp>
      <p:grpSp>
        <p:nvGrpSpPr>
          <p:cNvPr id="45" name="群組 44"/>
          <p:cNvGrpSpPr/>
          <p:nvPr/>
        </p:nvGrpSpPr>
        <p:grpSpPr>
          <a:xfrm>
            <a:off x="3319922" y="3777224"/>
            <a:ext cx="1367707" cy="1401955"/>
            <a:chOff x="5652120" y="1983416"/>
            <a:chExt cx="1367707" cy="1641099"/>
          </a:xfrm>
        </p:grpSpPr>
        <p:sp>
          <p:nvSpPr>
            <p:cNvPr id="46" name="圓角矩形 45"/>
            <p:cNvSpPr/>
            <p:nvPr/>
          </p:nvSpPr>
          <p:spPr>
            <a:xfrm>
              <a:off x="5652120" y="1983416"/>
              <a:ext cx="1367707" cy="1641099"/>
            </a:xfrm>
            <a:prstGeom prst="round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47" name="文字方塊 46"/>
            <p:cNvSpPr txBox="1"/>
            <p:nvPr/>
          </p:nvSpPr>
          <p:spPr>
            <a:xfrm>
              <a:off x="5834858" y="2094609"/>
              <a:ext cx="981359" cy="252194"/>
            </a:xfrm>
            <a:prstGeom prst="rect">
              <a:avLst/>
            </a:prstGeom>
            <a:noFill/>
            <a:ln>
              <a:noFill/>
            </a:ln>
          </p:spPr>
          <p:txBody>
            <a:bodyPr wrap="none" rtlCol="0">
              <a:spAutoFit/>
            </a:bodyPr>
            <a:lstStyle/>
            <a:p>
              <a:r>
                <a:rPr lang="en-US" altLang="zh-TW" sz="800" dirty="0"/>
                <a:t>Hash Method Group</a:t>
              </a:r>
              <a:endParaRPr lang="zh-TW" altLang="en-US" dirty="0"/>
            </a:p>
          </p:txBody>
        </p:sp>
        <p:sp>
          <p:nvSpPr>
            <p:cNvPr id="48" name="矩形 47"/>
            <p:cNvSpPr/>
            <p:nvPr/>
          </p:nvSpPr>
          <p:spPr>
            <a:xfrm>
              <a:off x="5848981" y="2398983"/>
              <a:ext cx="967236" cy="252028"/>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HashInit</a:t>
              </a:r>
              <a:r>
                <a:rPr lang="en-US" altLang="zh-TW" dirty="0">
                  <a:solidFill>
                    <a:srgbClr val="C00000"/>
                  </a:solidFill>
                </a:rPr>
                <a:t> </a:t>
              </a:r>
              <a:endParaRPr lang="zh-TW" altLang="en-US" sz="4400" dirty="0">
                <a:solidFill>
                  <a:srgbClr val="C00000"/>
                </a:solidFill>
              </a:endParaRPr>
            </a:p>
          </p:txBody>
        </p:sp>
        <p:sp>
          <p:nvSpPr>
            <p:cNvPr id="49" name="矩形 48"/>
            <p:cNvSpPr/>
            <p:nvPr/>
          </p:nvSpPr>
          <p:spPr>
            <a:xfrm>
              <a:off x="5966460" y="2778421"/>
              <a:ext cx="777749" cy="255560"/>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a:solidFill>
                    <a:srgbClr val="C00000"/>
                  </a:solidFill>
                </a:rPr>
                <a:t>Hash </a:t>
              </a:r>
              <a:endParaRPr lang="zh-TW" altLang="en-US" sz="4000" dirty="0">
                <a:solidFill>
                  <a:srgbClr val="C00000"/>
                </a:solidFill>
              </a:endParaRPr>
            </a:p>
          </p:txBody>
        </p:sp>
        <p:sp>
          <p:nvSpPr>
            <p:cNvPr id="50" name="矩形 49"/>
            <p:cNvSpPr/>
            <p:nvPr/>
          </p:nvSpPr>
          <p:spPr>
            <a:xfrm>
              <a:off x="5736097" y="3189713"/>
              <a:ext cx="1219887" cy="252028"/>
            </a:xfrm>
            <a:prstGeom prst="rect">
              <a:avLst/>
            </a:prstGeom>
            <a:noFill/>
            <a:ln>
              <a:solidFill>
                <a:schemeClr val="accent1">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HashFinalize</a:t>
              </a:r>
              <a:r>
                <a:rPr lang="en-US" altLang="zh-TW" sz="1600" dirty="0">
                  <a:solidFill>
                    <a:srgbClr val="C00000"/>
                  </a:solidFill>
                </a:rPr>
                <a:t> </a:t>
              </a:r>
              <a:endParaRPr lang="zh-TW" altLang="en-US" sz="4000" dirty="0">
                <a:solidFill>
                  <a:srgbClr val="C00000"/>
                </a:solidFill>
              </a:endParaRPr>
            </a:p>
          </p:txBody>
        </p:sp>
      </p:grpSp>
      <p:grpSp>
        <p:nvGrpSpPr>
          <p:cNvPr id="51" name="群組 50"/>
          <p:cNvGrpSpPr/>
          <p:nvPr/>
        </p:nvGrpSpPr>
        <p:grpSpPr>
          <a:xfrm>
            <a:off x="4003776" y="5247311"/>
            <a:ext cx="1754056" cy="1584176"/>
            <a:chOff x="5652120" y="1983417"/>
            <a:chExt cx="1754056" cy="1854402"/>
          </a:xfrm>
        </p:grpSpPr>
        <p:sp>
          <p:nvSpPr>
            <p:cNvPr id="52" name="圓角矩形 51"/>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3" name="文字方塊 52"/>
            <p:cNvSpPr txBox="1"/>
            <p:nvPr/>
          </p:nvSpPr>
          <p:spPr>
            <a:xfrm>
              <a:off x="5852468" y="2059562"/>
              <a:ext cx="1071127" cy="252194"/>
            </a:xfrm>
            <a:prstGeom prst="rect">
              <a:avLst/>
            </a:prstGeom>
            <a:noFill/>
            <a:ln>
              <a:noFill/>
            </a:ln>
          </p:spPr>
          <p:txBody>
            <a:bodyPr wrap="none" rtlCol="0">
              <a:spAutoFit/>
            </a:bodyPr>
            <a:lstStyle/>
            <a:p>
              <a:r>
                <a:rPr lang="en-US" altLang="zh-TW" sz="800" dirty="0"/>
                <a:t>HMAC Method Group</a:t>
              </a:r>
              <a:endParaRPr lang="zh-TW" altLang="en-US" dirty="0"/>
            </a:p>
          </p:txBody>
        </p:sp>
        <p:sp>
          <p:nvSpPr>
            <p:cNvPr id="54" name="矩形 53"/>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HMACInit</a:t>
              </a:r>
              <a:r>
                <a:rPr lang="en-US" altLang="zh-TW" dirty="0">
                  <a:solidFill>
                    <a:srgbClr val="C00000"/>
                  </a:solidFill>
                </a:rPr>
                <a:t> </a:t>
              </a:r>
              <a:endParaRPr lang="zh-TW" altLang="en-US" sz="4400" dirty="0">
                <a:solidFill>
                  <a:srgbClr val="C00000"/>
                </a:solidFill>
              </a:endParaRPr>
            </a:p>
          </p:txBody>
        </p:sp>
        <p:sp>
          <p:nvSpPr>
            <p:cNvPr id="55" name="矩形 54"/>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HMAC </a:t>
              </a:r>
              <a:endParaRPr lang="zh-TW" altLang="en-US" sz="4400" dirty="0">
                <a:solidFill>
                  <a:srgbClr val="C00000"/>
                </a:solidFill>
              </a:endParaRPr>
            </a:p>
          </p:txBody>
        </p:sp>
        <p:sp>
          <p:nvSpPr>
            <p:cNvPr id="56" name="矩形 55"/>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HMACFinalize</a:t>
              </a:r>
              <a:r>
                <a:rPr lang="en-US" altLang="zh-TW" sz="1600" dirty="0">
                  <a:solidFill>
                    <a:srgbClr val="C00000"/>
                  </a:solidFill>
                </a:rPr>
                <a:t> </a:t>
              </a:r>
              <a:endParaRPr lang="zh-TW" altLang="en-US" sz="4000" dirty="0">
                <a:solidFill>
                  <a:srgbClr val="C00000"/>
                </a:solidFill>
              </a:endParaRPr>
            </a:p>
          </p:txBody>
        </p:sp>
        <p:sp>
          <p:nvSpPr>
            <p:cNvPr id="57" name="矩形 56"/>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H_SHA_512</a:t>
              </a:r>
              <a:endParaRPr lang="zh-TW" altLang="en-US" sz="4400" dirty="0">
                <a:solidFill>
                  <a:srgbClr val="C00000"/>
                </a:solidFill>
              </a:endParaRPr>
            </a:p>
          </p:txBody>
        </p:sp>
      </p:grpSp>
    </p:spTree>
    <p:extLst>
      <p:ext uri="{BB962C8B-B14F-4D97-AF65-F5344CB8AC3E}">
        <p14:creationId xmlns:p14="http://schemas.microsoft.com/office/powerpoint/2010/main" val="146092959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smtClean="0"/>
              <a:t>Locking Template</a:t>
            </a:r>
          </a:p>
          <a:p>
            <a:r>
              <a:rPr lang="en-US" altLang="zh-TW" sz="1800" dirty="0"/>
              <a:t>The Locking Template defines mechanisms for access control to user </a:t>
            </a:r>
            <a:r>
              <a:rPr lang="en-US" altLang="zh-TW" sz="1800" dirty="0" smtClean="0"/>
              <a:t>data (LBA), </a:t>
            </a:r>
            <a:r>
              <a:rPr lang="en-US" altLang="zh-TW" sz="1800" dirty="0"/>
              <a:t>including controlling </a:t>
            </a:r>
            <a:r>
              <a:rPr lang="en-US" altLang="zh-TW" sz="1800" dirty="0" smtClean="0"/>
              <a:t>media encryption</a:t>
            </a:r>
            <a:r>
              <a:rPr lang="en-US" altLang="zh-TW" sz="1800" dirty="0"/>
              <a:t>, user data encryption key management, and Read/Write lock state.</a:t>
            </a:r>
          </a:p>
          <a:p>
            <a:r>
              <a:rPr lang="en-US" altLang="zh-TW" sz="1800" dirty="0"/>
              <a:t>Side effects occur when writing cells of the tables of the SP that incorporates the Locking </a:t>
            </a:r>
            <a:r>
              <a:rPr lang="en-US" altLang="zh-TW" sz="1800" dirty="0" smtClean="0"/>
              <a:t>Template. These </a:t>
            </a:r>
            <a:r>
              <a:rPr lang="en-US" altLang="zh-TW" sz="1800" dirty="0"/>
              <a:t>side effects include enabling Read/Write locking, enabling encryption with a certain </a:t>
            </a:r>
            <a:r>
              <a:rPr lang="en-US" altLang="zh-TW" sz="1800" dirty="0" err="1" smtClean="0"/>
              <a:t>encryptionkey</a:t>
            </a:r>
            <a:r>
              <a:rPr lang="en-US" altLang="zh-TW" sz="1800" dirty="0"/>
              <a:t>, and initiating the re-encryption process.</a:t>
            </a:r>
            <a:endParaRPr lang="zh-TW" altLang="en-US" sz="1800" dirty="0"/>
          </a:p>
        </p:txBody>
      </p:sp>
      <p:grpSp>
        <p:nvGrpSpPr>
          <p:cNvPr id="4" name="群組 3"/>
          <p:cNvGrpSpPr/>
          <p:nvPr/>
        </p:nvGrpSpPr>
        <p:grpSpPr>
          <a:xfrm>
            <a:off x="2819728" y="4428667"/>
            <a:ext cx="1754056" cy="1584176"/>
            <a:chOff x="5652120" y="1983417"/>
            <a:chExt cx="1754056" cy="1854402"/>
          </a:xfrm>
        </p:grpSpPr>
        <p:sp>
          <p:nvSpPr>
            <p:cNvPr id="5" name="圓角矩形 4"/>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6" name="文字方塊 5"/>
            <p:cNvSpPr txBox="1"/>
            <p:nvPr/>
          </p:nvSpPr>
          <p:spPr>
            <a:xfrm>
              <a:off x="6295218" y="2073560"/>
              <a:ext cx="442750" cy="252194"/>
            </a:xfrm>
            <a:prstGeom prst="rect">
              <a:avLst/>
            </a:prstGeom>
            <a:noFill/>
            <a:ln>
              <a:noFill/>
            </a:ln>
          </p:spPr>
          <p:txBody>
            <a:bodyPr wrap="none" rtlCol="0">
              <a:spAutoFit/>
            </a:bodyPr>
            <a:lstStyle/>
            <a:p>
              <a:r>
                <a:rPr lang="en-US" altLang="zh-TW" sz="800" dirty="0" smtClean="0"/>
                <a:t>Tables</a:t>
              </a:r>
              <a:endParaRPr lang="zh-TW" altLang="en-US" dirty="0"/>
            </a:p>
          </p:txBody>
        </p:sp>
        <p:sp>
          <p:nvSpPr>
            <p:cNvPr id="7" name="矩形 6"/>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a:solidFill>
                    <a:srgbClr val="C00000"/>
                  </a:solidFill>
                </a:rPr>
                <a:t>LockingInfo</a:t>
              </a:r>
              <a:r>
                <a:rPr lang="en-US" altLang="zh-TW" dirty="0">
                  <a:solidFill>
                    <a:srgbClr val="C00000"/>
                  </a:solidFill>
                </a:rPr>
                <a:t> </a:t>
              </a:r>
              <a:endParaRPr lang="zh-TW" altLang="en-US" sz="4400" dirty="0">
                <a:solidFill>
                  <a:srgbClr val="C00000"/>
                </a:solidFill>
              </a:endParaRPr>
            </a:p>
          </p:txBody>
        </p:sp>
        <p:sp>
          <p:nvSpPr>
            <p:cNvPr id="8" name="矩形 7"/>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Locking </a:t>
              </a:r>
              <a:endParaRPr lang="zh-TW" altLang="en-US" sz="4400" dirty="0">
                <a:solidFill>
                  <a:srgbClr val="C00000"/>
                </a:solidFill>
              </a:endParaRPr>
            </a:p>
          </p:txBody>
        </p:sp>
        <p:sp>
          <p:nvSpPr>
            <p:cNvPr id="9" name="矩形 8"/>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a:solidFill>
                    <a:srgbClr val="C00000"/>
                  </a:solidFill>
                </a:rPr>
                <a:t>MBRControl</a:t>
              </a:r>
              <a:r>
                <a:rPr lang="en-US" altLang="zh-TW" sz="1600" dirty="0">
                  <a:solidFill>
                    <a:srgbClr val="C00000"/>
                  </a:solidFill>
                </a:rPr>
                <a:t> </a:t>
              </a:r>
              <a:endParaRPr lang="zh-TW" altLang="en-US" sz="4000" dirty="0">
                <a:solidFill>
                  <a:srgbClr val="C00000"/>
                </a:solidFill>
              </a:endParaRPr>
            </a:p>
          </p:txBody>
        </p:sp>
        <p:sp>
          <p:nvSpPr>
            <p:cNvPr id="10" name="矩形 9"/>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a:solidFill>
                    <a:srgbClr val="C00000"/>
                  </a:solidFill>
                </a:rPr>
                <a:t>MBR </a:t>
              </a:r>
              <a:endParaRPr lang="zh-TW" altLang="en-US" sz="4400" dirty="0">
                <a:solidFill>
                  <a:srgbClr val="C00000"/>
                </a:solidFill>
              </a:endParaRPr>
            </a:p>
          </p:txBody>
        </p:sp>
      </p:grpSp>
      <p:grpSp>
        <p:nvGrpSpPr>
          <p:cNvPr id="11" name="群組 10"/>
          <p:cNvGrpSpPr/>
          <p:nvPr/>
        </p:nvGrpSpPr>
        <p:grpSpPr>
          <a:xfrm>
            <a:off x="4703461" y="4428667"/>
            <a:ext cx="2027945" cy="1024916"/>
            <a:chOff x="6177164" y="5500428"/>
            <a:chExt cx="2027945" cy="1024916"/>
          </a:xfrm>
        </p:grpSpPr>
        <p:grpSp>
          <p:nvGrpSpPr>
            <p:cNvPr id="12" name="群組 11"/>
            <p:cNvGrpSpPr/>
            <p:nvPr/>
          </p:nvGrpSpPr>
          <p:grpSpPr>
            <a:xfrm>
              <a:off x="6177164" y="5500428"/>
              <a:ext cx="2027945" cy="1024916"/>
              <a:chOff x="6177164" y="5402955"/>
              <a:chExt cx="2027945" cy="1024916"/>
            </a:xfrm>
          </p:grpSpPr>
          <p:grpSp>
            <p:nvGrpSpPr>
              <p:cNvPr id="14" name="群組 13"/>
              <p:cNvGrpSpPr/>
              <p:nvPr/>
            </p:nvGrpSpPr>
            <p:grpSpPr>
              <a:xfrm>
                <a:off x="6177164" y="5402955"/>
                <a:ext cx="2027945" cy="1024916"/>
                <a:chOff x="5652119" y="1983417"/>
                <a:chExt cx="2027945" cy="1199745"/>
              </a:xfrm>
            </p:grpSpPr>
            <p:sp>
              <p:nvSpPr>
                <p:cNvPr id="16" name="圓角矩形 15"/>
                <p:cNvSpPr/>
                <p:nvPr/>
              </p:nvSpPr>
              <p:spPr>
                <a:xfrm>
                  <a:off x="5652119" y="1983417"/>
                  <a:ext cx="2027945" cy="119974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7" name="矩形 16"/>
                <p:cNvSpPr/>
                <p:nvPr/>
              </p:nvSpPr>
              <p:spPr>
                <a:xfrm>
                  <a:off x="6038756" y="2386047"/>
                  <a:ext cx="129614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K_AES_128</a:t>
                  </a:r>
                  <a:endParaRPr lang="zh-TW" altLang="en-US" sz="4400" dirty="0">
                    <a:solidFill>
                      <a:srgbClr val="C00000"/>
                    </a:solidFill>
                  </a:endParaRPr>
                </a:p>
              </p:txBody>
            </p:sp>
          </p:grpSp>
          <p:sp>
            <p:nvSpPr>
              <p:cNvPr id="15" name="文字方塊 14"/>
              <p:cNvSpPr txBox="1"/>
              <p:nvPr/>
            </p:nvSpPr>
            <p:spPr>
              <a:xfrm>
                <a:off x="6379054" y="5468544"/>
                <a:ext cx="1624163" cy="215444"/>
              </a:xfrm>
              <a:prstGeom prst="rect">
                <a:avLst/>
              </a:prstGeom>
              <a:noFill/>
            </p:spPr>
            <p:txBody>
              <a:bodyPr wrap="none" rtlCol="0">
                <a:spAutoFit/>
              </a:bodyPr>
              <a:lstStyle/>
              <a:p>
                <a:r>
                  <a:rPr lang="en-US" altLang="zh-TW" sz="800" dirty="0"/>
                  <a:t>Media Encryption Key Table Group </a:t>
                </a:r>
                <a:endParaRPr lang="zh-TW" altLang="en-US" sz="800" dirty="0"/>
              </a:p>
            </p:txBody>
          </p:sp>
        </p:grpSp>
        <p:sp>
          <p:nvSpPr>
            <p:cNvPr id="13" name="矩形 12"/>
            <p:cNvSpPr/>
            <p:nvPr/>
          </p:nvSpPr>
          <p:spPr>
            <a:xfrm>
              <a:off x="6543064" y="6206256"/>
              <a:ext cx="1296144" cy="21530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K_AES_256</a:t>
              </a:r>
              <a:endParaRPr lang="zh-TW" altLang="en-US" sz="4400" dirty="0">
                <a:solidFill>
                  <a:srgbClr val="C00000"/>
                </a:solidFill>
              </a:endParaRPr>
            </a:p>
          </p:txBody>
        </p:sp>
      </p:grpSp>
      <p:sp>
        <p:nvSpPr>
          <p:cNvPr id="18" name="文字方塊 17"/>
          <p:cNvSpPr txBox="1"/>
          <p:nvPr/>
        </p:nvSpPr>
        <p:spPr>
          <a:xfrm>
            <a:off x="4191307" y="3861048"/>
            <a:ext cx="764953" cy="369332"/>
          </a:xfrm>
          <a:prstGeom prst="rect">
            <a:avLst/>
          </a:prstGeom>
          <a:noFill/>
        </p:spPr>
        <p:txBody>
          <a:bodyPr wrap="none" rtlCol="0">
            <a:spAutoFit/>
          </a:bodyPr>
          <a:lstStyle/>
          <a:p>
            <a:r>
              <a:rPr lang="en-US" altLang="zh-TW" dirty="0" smtClean="0"/>
              <a:t>Tables</a:t>
            </a:r>
            <a:endParaRPr lang="zh-TW" altLang="en-US" dirty="0"/>
          </a:p>
        </p:txBody>
      </p:sp>
    </p:spTree>
    <p:extLst>
      <p:ext uri="{BB962C8B-B14F-4D97-AF65-F5344CB8AC3E}">
        <p14:creationId xmlns:p14="http://schemas.microsoft.com/office/powerpoint/2010/main" val="146092959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Template</a:t>
            </a:r>
            <a:endParaRPr lang="zh-TW" altLang="en-US" dirty="0"/>
          </a:p>
        </p:txBody>
      </p:sp>
      <p:sp>
        <p:nvSpPr>
          <p:cNvPr id="3" name="內容版面配置區 2"/>
          <p:cNvSpPr>
            <a:spLocks noGrp="1"/>
          </p:cNvSpPr>
          <p:nvPr>
            <p:ph sz="quarter" idx="1"/>
          </p:nvPr>
        </p:nvSpPr>
        <p:spPr/>
        <p:txBody>
          <a:bodyPr>
            <a:normAutofit/>
          </a:bodyPr>
          <a:lstStyle/>
          <a:p>
            <a:r>
              <a:rPr lang="en-US" altLang="zh-TW" sz="1800" dirty="0" smtClean="0"/>
              <a:t>Log Template</a:t>
            </a:r>
          </a:p>
          <a:p>
            <a:r>
              <a:rPr lang="en-US" altLang="zh-TW" sz="1800" dirty="0"/>
              <a:t>The Log Template is designed to maintain a log of the activities on the SP into which it was </a:t>
            </a:r>
            <a:r>
              <a:rPr lang="en-US" altLang="zh-TW" sz="1800" dirty="0" smtClean="0"/>
              <a:t>issued. The </a:t>
            </a:r>
            <a:r>
              <a:rPr lang="en-US" altLang="zh-TW" sz="1800" dirty="0"/>
              <a:t>purpose of providing this service is to aid in audits, forensic analysis, and general monitoring of </a:t>
            </a:r>
            <a:r>
              <a:rPr lang="en-US" altLang="zh-TW" sz="1800" dirty="0" smtClean="0"/>
              <a:t>the operation </a:t>
            </a:r>
            <a:r>
              <a:rPr lang="en-US" altLang="zh-TW" sz="1800" dirty="0"/>
              <a:t>of the SP.</a:t>
            </a:r>
            <a:endParaRPr lang="zh-TW" altLang="en-US" sz="1800" dirty="0"/>
          </a:p>
        </p:txBody>
      </p:sp>
      <p:sp>
        <p:nvSpPr>
          <p:cNvPr id="4" name="文字方塊 3"/>
          <p:cNvSpPr txBox="1"/>
          <p:nvPr/>
        </p:nvSpPr>
        <p:spPr>
          <a:xfrm>
            <a:off x="1982364" y="3249676"/>
            <a:ext cx="764953" cy="369332"/>
          </a:xfrm>
          <a:prstGeom prst="rect">
            <a:avLst/>
          </a:prstGeom>
          <a:noFill/>
        </p:spPr>
        <p:txBody>
          <a:bodyPr wrap="none" rtlCol="0">
            <a:spAutoFit/>
          </a:bodyPr>
          <a:lstStyle/>
          <a:p>
            <a:r>
              <a:rPr lang="en-US" altLang="zh-TW" dirty="0" smtClean="0"/>
              <a:t>Tables</a:t>
            </a:r>
            <a:endParaRPr lang="zh-TW" altLang="en-US" dirty="0"/>
          </a:p>
        </p:txBody>
      </p:sp>
      <p:sp>
        <p:nvSpPr>
          <p:cNvPr id="5" name="文字方塊 4"/>
          <p:cNvSpPr txBox="1"/>
          <p:nvPr/>
        </p:nvSpPr>
        <p:spPr>
          <a:xfrm>
            <a:off x="5583539" y="3249676"/>
            <a:ext cx="946093" cy="369332"/>
          </a:xfrm>
          <a:prstGeom prst="rect">
            <a:avLst/>
          </a:prstGeom>
          <a:noFill/>
        </p:spPr>
        <p:txBody>
          <a:bodyPr wrap="none" rtlCol="0">
            <a:spAutoFit/>
          </a:bodyPr>
          <a:lstStyle/>
          <a:p>
            <a:r>
              <a:rPr lang="en-US" altLang="zh-TW" dirty="0" smtClean="0"/>
              <a:t>Methods</a:t>
            </a:r>
            <a:endParaRPr lang="zh-TW" altLang="en-US" dirty="0"/>
          </a:p>
        </p:txBody>
      </p:sp>
      <p:grpSp>
        <p:nvGrpSpPr>
          <p:cNvPr id="6" name="群組 5"/>
          <p:cNvGrpSpPr/>
          <p:nvPr/>
        </p:nvGrpSpPr>
        <p:grpSpPr>
          <a:xfrm>
            <a:off x="5179557" y="3836175"/>
            <a:ext cx="1754056" cy="1584176"/>
            <a:chOff x="5652120" y="1983417"/>
            <a:chExt cx="1754056" cy="1854402"/>
          </a:xfrm>
        </p:grpSpPr>
        <p:sp>
          <p:nvSpPr>
            <p:cNvPr id="7" name="圓角矩形 6"/>
            <p:cNvSpPr/>
            <p:nvPr/>
          </p:nvSpPr>
          <p:spPr>
            <a:xfrm>
              <a:off x="5652120" y="1983417"/>
              <a:ext cx="1754056" cy="1854402"/>
            </a:xfrm>
            <a:prstGeom prst="round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8" name="文字方塊 7"/>
            <p:cNvSpPr txBox="1"/>
            <p:nvPr/>
          </p:nvSpPr>
          <p:spPr>
            <a:xfrm>
              <a:off x="6295218" y="2073560"/>
              <a:ext cx="521297" cy="252194"/>
            </a:xfrm>
            <a:prstGeom prst="rect">
              <a:avLst/>
            </a:prstGeom>
            <a:noFill/>
            <a:ln>
              <a:noFill/>
            </a:ln>
          </p:spPr>
          <p:txBody>
            <a:bodyPr wrap="none" rtlCol="0">
              <a:spAutoFit/>
            </a:bodyPr>
            <a:lstStyle/>
            <a:p>
              <a:r>
                <a:rPr lang="en-US" altLang="zh-TW" sz="800" dirty="0" smtClean="0"/>
                <a:t>Methods</a:t>
              </a:r>
              <a:endParaRPr lang="zh-TW" altLang="en-US" dirty="0"/>
            </a:p>
          </p:txBody>
        </p:sp>
        <p:sp>
          <p:nvSpPr>
            <p:cNvPr id="9" name="矩形 8"/>
            <p:cNvSpPr/>
            <p:nvPr/>
          </p:nvSpPr>
          <p:spPr>
            <a:xfrm>
              <a:off x="5776973" y="2398983"/>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AddLog</a:t>
              </a:r>
              <a:endParaRPr lang="zh-TW" altLang="en-US" sz="4400" dirty="0">
                <a:solidFill>
                  <a:srgbClr val="C00000"/>
                </a:solidFill>
              </a:endParaRPr>
            </a:p>
          </p:txBody>
        </p:sp>
        <p:sp>
          <p:nvSpPr>
            <p:cNvPr id="10" name="矩形 9"/>
            <p:cNvSpPr/>
            <p:nvPr/>
          </p:nvSpPr>
          <p:spPr>
            <a:xfrm>
              <a:off x="5771996" y="2726431"/>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CreateLog</a:t>
              </a:r>
              <a:endParaRPr lang="zh-TW" altLang="en-US" sz="4400" dirty="0">
                <a:solidFill>
                  <a:srgbClr val="C00000"/>
                </a:solidFill>
              </a:endParaRPr>
            </a:p>
          </p:txBody>
        </p:sp>
        <p:sp>
          <p:nvSpPr>
            <p:cNvPr id="11" name="矩形 10"/>
            <p:cNvSpPr/>
            <p:nvPr/>
          </p:nvSpPr>
          <p:spPr>
            <a:xfrm>
              <a:off x="5799940" y="3079200"/>
              <a:ext cx="1486360"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solidFill>
                    <a:srgbClr val="C00000"/>
                  </a:solidFill>
                </a:rPr>
                <a:t>ClearLog</a:t>
              </a:r>
              <a:endParaRPr lang="zh-TW" altLang="en-US" sz="4000" dirty="0">
                <a:solidFill>
                  <a:srgbClr val="C00000"/>
                </a:solidFill>
              </a:endParaRPr>
            </a:p>
          </p:txBody>
        </p:sp>
        <p:sp>
          <p:nvSpPr>
            <p:cNvPr id="12" name="矩形 11"/>
            <p:cNvSpPr/>
            <p:nvPr/>
          </p:nvSpPr>
          <p:spPr>
            <a:xfrm>
              <a:off x="5784167" y="3416364"/>
              <a:ext cx="1514304" cy="252028"/>
            </a:xfrm>
            <a:prstGeom prst="rect">
              <a:avLst/>
            </a:prstGeom>
            <a:noFill/>
            <a:ln>
              <a:solidFill>
                <a:schemeClr val="bg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FlushLog</a:t>
              </a:r>
              <a:endParaRPr lang="zh-TW" altLang="en-US" sz="4400" dirty="0">
                <a:solidFill>
                  <a:srgbClr val="C00000"/>
                </a:solidFill>
              </a:endParaRPr>
            </a:p>
          </p:txBody>
        </p:sp>
      </p:grpSp>
      <p:grpSp>
        <p:nvGrpSpPr>
          <p:cNvPr id="13" name="群組 12"/>
          <p:cNvGrpSpPr/>
          <p:nvPr/>
        </p:nvGrpSpPr>
        <p:grpSpPr>
          <a:xfrm>
            <a:off x="1799144" y="3836073"/>
            <a:ext cx="1131392" cy="1024916"/>
            <a:chOff x="6177165" y="5500428"/>
            <a:chExt cx="1131392" cy="1024916"/>
          </a:xfrm>
        </p:grpSpPr>
        <p:grpSp>
          <p:nvGrpSpPr>
            <p:cNvPr id="14" name="群組 13"/>
            <p:cNvGrpSpPr/>
            <p:nvPr/>
          </p:nvGrpSpPr>
          <p:grpSpPr>
            <a:xfrm>
              <a:off x="6177165" y="5500428"/>
              <a:ext cx="1131392" cy="1024916"/>
              <a:chOff x="6177165" y="5402955"/>
              <a:chExt cx="1131392" cy="1024916"/>
            </a:xfrm>
          </p:grpSpPr>
          <p:grpSp>
            <p:nvGrpSpPr>
              <p:cNvPr id="16" name="群組 15"/>
              <p:cNvGrpSpPr/>
              <p:nvPr/>
            </p:nvGrpSpPr>
            <p:grpSpPr>
              <a:xfrm>
                <a:off x="6177165" y="5402955"/>
                <a:ext cx="1131392" cy="1024916"/>
                <a:chOff x="5652120" y="1983417"/>
                <a:chExt cx="1131392" cy="1199745"/>
              </a:xfrm>
            </p:grpSpPr>
            <p:sp>
              <p:nvSpPr>
                <p:cNvPr id="18" name="圓角矩形 17"/>
                <p:cNvSpPr/>
                <p:nvPr/>
              </p:nvSpPr>
              <p:spPr>
                <a:xfrm>
                  <a:off x="5652120" y="1983417"/>
                  <a:ext cx="1131392" cy="1199745"/>
                </a:xfrm>
                <a:prstGeom prst="round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19" name="矩形 18"/>
                <p:cNvSpPr/>
                <p:nvPr/>
              </p:nvSpPr>
              <p:spPr>
                <a:xfrm>
                  <a:off x="5897670" y="2352167"/>
                  <a:ext cx="627334" cy="252028"/>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solidFill>
                        <a:srgbClr val="C00000"/>
                      </a:solidFill>
                    </a:rPr>
                    <a:t>Log</a:t>
                  </a:r>
                  <a:endParaRPr lang="zh-TW" altLang="en-US" sz="4400" dirty="0">
                    <a:solidFill>
                      <a:srgbClr val="C00000"/>
                    </a:solidFill>
                  </a:endParaRPr>
                </a:p>
              </p:txBody>
            </p:sp>
          </p:grpSp>
          <p:sp>
            <p:nvSpPr>
              <p:cNvPr id="17" name="文字方塊 16"/>
              <p:cNvSpPr txBox="1"/>
              <p:nvPr/>
            </p:nvSpPr>
            <p:spPr>
              <a:xfrm>
                <a:off x="6542636" y="5445407"/>
                <a:ext cx="405880" cy="215444"/>
              </a:xfrm>
              <a:prstGeom prst="rect">
                <a:avLst/>
              </a:prstGeom>
              <a:noFill/>
            </p:spPr>
            <p:txBody>
              <a:bodyPr wrap="none" rtlCol="0">
                <a:spAutoFit/>
              </a:bodyPr>
              <a:lstStyle/>
              <a:p>
                <a:r>
                  <a:rPr lang="en-US" altLang="zh-TW" sz="800" dirty="0" smtClean="0"/>
                  <a:t>Table</a:t>
                </a:r>
                <a:endParaRPr lang="zh-TW" altLang="en-US" sz="800" dirty="0"/>
              </a:p>
            </p:txBody>
          </p:sp>
        </p:grpSp>
        <p:sp>
          <p:nvSpPr>
            <p:cNvPr id="15" name="矩形 14"/>
            <p:cNvSpPr/>
            <p:nvPr/>
          </p:nvSpPr>
          <p:spPr>
            <a:xfrm>
              <a:off x="6281628" y="6144566"/>
              <a:ext cx="909508" cy="215302"/>
            </a:xfrm>
            <a:prstGeom prst="rect">
              <a:avLst/>
            </a:prstGeom>
            <a:no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err="1" smtClean="0">
                  <a:solidFill>
                    <a:srgbClr val="C00000"/>
                  </a:solidFill>
                </a:rPr>
                <a:t>LogList</a:t>
              </a:r>
              <a:endParaRPr lang="zh-TW" altLang="en-US" sz="4400" dirty="0">
                <a:solidFill>
                  <a:srgbClr val="C00000"/>
                </a:solidFill>
              </a:endParaRPr>
            </a:p>
          </p:txBody>
        </p:sp>
      </p:grpSp>
    </p:spTree>
    <p:extLst>
      <p:ext uri="{BB962C8B-B14F-4D97-AF65-F5344CB8AC3E}">
        <p14:creationId xmlns:p14="http://schemas.microsoft.com/office/powerpoint/2010/main" val="146092959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Access Contro</a:t>
            </a:r>
            <a:r>
              <a:rPr lang="en-US" altLang="zh-TW" dirty="0"/>
              <a:t>l</a:t>
            </a:r>
            <a:endParaRPr lang="zh-TW" altLang="en-US" dirty="0"/>
          </a:p>
        </p:txBody>
      </p:sp>
      <p:sp>
        <p:nvSpPr>
          <p:cNvPr id="3" name="內容版面配置區 2"/>
          <p:cNvSpPr>
            <a:spLocks noGrp="1"/>
          </p:cNvSpPr>
          <p:nvPr>
            <p:ph sz="quarter" idx="1"/>
          </p:nvPr>
        </p:nvSpPr>
        <p:spPr>
          <a:xfrm>
            <a:off x="457200" y="1600200"/>
            <a:ext cx="7571184" cy="4873752"/>
          </a:xfrm>
        </p:spPr>
        <p:txBody>
          <a:bodyPr/>
          <a:lstStyle/>
          <a:p>
            <a:r>
              <a:rPr lang="en-US" altLang="zh-TW" dirty="0"/>
              <a:t>Access control limits the methods that are able to </a:t>
            </a:r>
            <a:r>
              <a:rPr lang="en-US" altLang="zh-TW" dirty="0" smtClean="0"/>
              <a:t>be processed </a:t>
            </a:r>
            <a:r>
              <a:rPr lang="en-US" altLang="zh-TW" dirty="0"/>
              <a:t>on an SP, a table, or on specific rows </a:t>
            </a:r>
            <a:r>
              <a:rPr lang="en-US" altLang="zh-TW" dirty="0" smtClean="0"/>
              <a:t>and columns </a:t>
            </a:r>
            <a:r>
              <a:rPr lang="en-US" altLang="zh-TW" dirty="0"/>
              <a:t>of a table. </a:t>
            </a:r>
            <a:endParaRPr lang="en-US" altLang="zh-TW" dirty="0" smtClean="0"/>
          </a:p>
          <a:p>
            <a:r>
              <a:rPr lang="en-US" altLang="zh-TW" dirty="0" smtClean="0"/>
              <a:t>Access Control setting are configurable and assignable </a:t>
            </a:r>
          </a:p>
          <a:p>
            <a:r>
              <a:rPr lang="en-US" altLang="zh-TW" dirty="0"/>
              <a:t>Permission to process a method is governed by which secrets the method’s invoker has proven that </a:t>
            </a:r>
            <a:r>
              <a:rPr lang="en-US" altLang="zh-TW" dirty="0" smtClean="0"/>
              <a:t>it knows</a:t>
            </a:r>
            <a:r>
              <a:rPr lang="en-US" altLang="zh-TW" dirty="0"/>
              <a:t>. The secrets and their public parts are called Credentials. The operation for proving </a:t>
            </a:r>
            <a:r>
              <a:rPr lang="en-US" altLang="zh-TW" dirty="0" smtClean="0"/>
              <a:t>knowledge of </a:t>
            </a:r>
            <a:r>
              <a:rPr lang="en-US" altLang="zh-TW" dirty="0"/>
              <a:t>a secret is called an Authentication </a:t>
            </a:r>
            <a:r>
              <a:rPr lang="en-US" altLang="zh-TW" dirty="0" smtClean="0"/>
              <a:t>Operation.</a:t>
            </a:r>
          </a:p>
          <a:p>
            <a:r>
              <a:rPr lang="en-US" altLang="zh-TW" dirty="0"/>
              <a:t>An authority is used by the host application to represent a person, a role, a program agent, etc. These are distinctions of meaning to the application, not to the </a:t>
            </a:r>
            <a:r>
              <a:rPr lang="en-US" altLang="zh-TW" dirty="0" smtClean="0"/>
              <a:t>SP.</a:t>
            </a:r>
            <a:endParaRPr lang="zh-TW" altLang="en-US" dirty="0"/>
          </a:p>
        </p:txBody>
      </p:sp>
    </p:spTree>
    <p:extLst>
      <p:ext uri="{BB962C8B-B14F-4D97-AF65-F5344CB8AC3E}">
        <p14:creationId xmlns:p14="http://schemas.microsoft.com/office/powerpoint/2010/main" val="411987272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Agenda</a:t>
            </a:r>
            <a:endParaRPr lang="zh-TW" altLang="en-US" dirty="0"/>
          </a:p>
        </p:txBody>
      </p:sp>
      <p:sp>
        <p:nvSpPr>
          <p:cNvPr id="3" name="內容版面配置區 2"/>
          <p:cNvSpPr>
            <a:spLocks noGrp="1"/>
          </p:cNvSpPr>
          <p:nvPr>
            <p:ph sz="quarter" idx="1"/>
          </p:nvPr>
        </p:nvSpPr>
        <p:spPr/>
        <p:txBody>
          <a:bodyPr/>
          <a:lstStyle/>
          <a:p>
            <a:r>
              <a:rPr lang="en-US" altLang="zh-TW" dirty="0" smtClean="0"/>
              <a:t>Section 1</a:t>
            </a:r>
          </a:p>
          <a:p>
            <a:pPr lvl="1"/>
            <a:r>
              <a:rPr lang="en-US" altLang="zh-TW" dirty="0" smtClean="0"/>
              <a:t>Trusted Storage Device Introduce</a:t>
            </a:r>
          </a:p>
          <a:p>
            <a:pPr lvl="1"/>
            <a:r>
              <a:rPr lang="en-US" altLang="zh-TW" dirty="0" smtClean="0"/>
              <a:t>Security Providers</a:t>
            </a:r>
          </a:p>
          <a:p>
            <a:pPr lvl="1"/>
            <a:r>
              <a:rPr lang="en-US" altLang="zh-TW" dirty="0" smtClean="0"/>
              <a:t>Take Ownership Model</a:t>
            </a:r>
          </a:p>
          <a:p>
            <a:r>
              <a:rPr lang="en-US" altLang="zh-TW" dirty="0" smtClean="0"/>
              <a:t>Section 2</a:t>
            </a:r>
          </a:p>
          <a:p>
            <a:pPr lvl="1"/>
            <a:r>
              <a:rPr lang="en-US" altLang="zh-TW" dirty="0" smtClean="0"/>
              <a:t>Tables &amp; Methods</a:t>
            </a:r>
            <a:endParaRPr lang="en-US" altLang="zh-TW" dirty="0"/>
          </a:p>
          <a:p>
            <a:pPr lvl="1"/>
            <a:r>
              <a:rPr lang="en-US" altLang="zh-TW" dirty="0"/>
              <a:t>Templates</a:t>
            </a:r>
            <a:endParaRPr lang="en-US" altLang="zh-TW" dirty="0" smtClean="0"/>
          </a:p>
          <a:p>
            <a:pPr lvl="1"/>
            <a:r>
              <a:rPr lang="en-US" altLang="zh-TW" dirty="0" smtClean="0"/>
              <a:t>Access Control</a:t>
            </a:r>
          </a:p>
          <a:p>
            <a:pPr lvl="1"/>
            <a:r>
              <a:rPr lang="en-US" altLang="zh-TW" dirty="0" smtClean="0"/>
              <a:t>Communication</a:t>
            </a:r>
            <a:endParaRPr lang="en-US" altLang="zh-TW" dirty="0"/>
          </a:p>
          <a:p>
            <a:endParaRPr lang="en-US" altLang="zh-TW" dirty="0" smtClean="0"/>
          </a:p>
          <a:p>
            <a:r>
              <a:rPr lang="en-US" altLang="zh-TW" dirty="0" smtClean="0"/>
              <a:t>Section 3 …</a:t>
            </a:r>
            <a:endParaRPr lang="zh-TW" altLang="en-US" dirty="0"/>
          </a:p>
        </p:txBody>
      </p:sp>
    </p:spTree>
    <p:extLst>
      <p:ext uri="{BB962C8B-B14F-4D97-AF65-F5344CB8AC3E}">
        <p14:creationId xmlns:p14="http://schemas.microsoft.com/office/powerpoint/2010/main" val="244217688"/>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Access Contro</a:t>
            </a:r>
            <a:r>
              <a:rPr lang="en-US" altLang="zh-TW" dirty="0"/>
              <a:t>l</a:t>
            </a:r>
            <a:endParaRPr lang="zh-TW" altLang="en-US" dirty="0"/>
          </a:p>
        </p:txBody>
      </p:sp>
      <p:pic>
        <p:nvPicPr>
          <p:cNvPr id="819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804389" y="2646168"/>
            <a:ext cx="6773221" cy="2781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755576" y="1700808"/>
            <a:ext cx="7056784" cy="923330"/>
          </a:xfrm>
          <a:prstGeom prst="rect">
            <a:avLst/>
          </a:prstGeom>
        </p:spPr>
        <p:txBody>
          <a:bodyPr wrap="square">
            <a:spAutoFit/>
          </a:bodyPr>
          <a:lstStyle/>
          <a:p>
            <a:r>
              <a:rPr lang="en-US" altLang="zh-TW" dirty="0"/>
              <a:t>Access Control is specified in layers. The top layer of the mechanism is Access Control Lists (ACLs</a:t>
            </a:r>
            <a:r>
              <a:rPr lang="en-US" altLang="zh-TW" dirty="0" smtClean="0"/>
              <a:t>). ACLs </a:t>
            </a:r>
            <a:r>
              <a:rPr lang="en-US" altLang="zh-TW" dirty="0"/>
              <a:t>are lists of Access Control Elements (ACEs). </a:t>
            </a:r>
            <a:endParaRPr lang="zh-TW" altLang="en-US" dirty="0"/>
          </a:p>
        </p:txBody>
      </p:sp>
      <p:sp>
        <p:nvSpPr>
          <p:cNvPr id="5" name="文字方塊 4"/>
          <p:cNvSpPr txBox="1"/>
          <p:nvPr/>
        </p:nvSpPr>
        <p:spPr>
          <a:xfrm>
            <a:off x="3275856" y="3573016"/>
            <a:ext cx="1500732" cy="369332"/>
          </a:xfrm>
          <a:prstGeom prst="rect">
            <a:avLst/>
          </a:prstGeom>
          <a:noFill/>
        </p:spPr>
        <p:txBody>
          <a:bodyPr wrap="none" rtlCol="0">
            <a:spAutoFit/>
          </a:bodyPr>
          <a:lstStyle/>
          <a:p>
            <a:r>
              <a:rPr lang="en-US" altLang="zh-TW" dirty="0" smtClean="0">
                <a:solidFill>
                  <a:srgbClr val="C00000"/>
                </a:solidFill>
              </a:rPr>
              <a:t>Look up ACLs</a:t>
            </a:r>
            <a:endParaRPr lang="zh-TW" altLang="en-US" dirty="0">
              <a:solidFill>
                <a:srgbClr val="C00000"/>
              </a:solidFill>
            </a:endParaRPr>
          </a:p>
        </p:txBody>
      </p:sp>
      <p:cxnSp>
        <p:nvCxnSpPr>
          <p:cNvPr id="9" name="直線單箭頭接點 8"/>
          <p:cNvCxnSpPr/>
          <p:nvPr/>
        </p:nvCxnSpPr>
        <p:spPr>
          <a:xfrm>
            <a:off x="4776588" y="3757682"/>
            <a:ext cx="587500"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1" name="直線單箭頭接點 10"/>
          <p:cNvCxnSpPr/>
          <p:nvPr/>
        </p:nvCxnSpPr>
        <p:spPr>
          <a:xfrm flipH="1">
            <a:off x="2699792" y="3757682"/>
            <a:ext cx="576064" cy="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482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10" presetClass="entr" presetSubtype="0" fill="hold" nodeType="after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10" presetClass="entr" presetSubtype="0" fill="hold" nodeType="withEffect">
                                  <p:stCondLst>
                                    <p:cond delay="250"/>
                                  </p:stCondLst>
                                  <p:childTnLst>
                                    <p:set>
                                      <p:cBhvr>
                                        <p:cTn id="14" dur="1" fill="hold">
                                          <p:stCondLst>
                                            <p:cond delay="0"/>
                                          </p:stCondLst>
                                        </p:cTn>
                                        <p:tgtEl>
                                          <p:spTgt spid="9"/>
                                        </p:tgtEl>
                                        <p:attrNameLst>
                                          <p:attrName>style.visibility</p:attrName>
                                        </p:attrNameLst>
                                      </p:cBhvr>
                                      <p:to>
                                        <p:strVal val="visible"/>
                                      </p:to>
                                    </p:set>
                                    <p:animEffect transition="in" filter="fade">
                                      <p:cBhvr>
                                        <p:cTn id="1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Access Control -- authority</a:t>
            </a:r>
            <a:endParaRPr lang="zh-TW" altLang="en-US" dirty="0"/>
          </a:p>
        </p:txBody>
      </p:sp>
      <p:pic>
        <p:nvPicPr>
          <p:cNvPr id="921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5076056" y="4653136"/>
            <a:ext cx="3528194" cy="20833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22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628800"/>
            <a:ext cx="5020292" cy="38729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987824" y="1772816"/>
            <a:ext cx="288032" cy="864096"/>
          </a:xfrm>
          <a:prstGeom prst="rect">
            <a:avLst/>
          </a:prstGeom>
          <a:noFill/>
          <a:ln>
            <a:solidFill>
              <a:schemeClr val="accent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 name="文字方塊 2"/>
          <p:cNvSpPr txBox="1"/>
          <p:nvPr/>
        </p:nvSpPr>
        <p:spPr>
          <a:xfrm>
            <a:off x="3419872" y="1755696"/>
            <a:ext cx="2444900" cy="369332"/>
          </a:xfrm>
          <a:prstGeom prst="rect">
            <a:avLst/>
          </a:prstGeom>
          <a:noFill/>
        </p:spPr>
        <p:txBody>
          <a:bodyPr wrap="none" rtlCol="0">
            <a:spAutoFit/>
          </a:bodyPr>
          <a:lstStyle/>
          <a:p>
            <a:r>
              <a:rPr lang="en-US" altLang="zh-TW" b="1" dirty="0" smtClean="0">
                <a:solidFill>
                  <a:schemeClr val="accent1">
                    <a:lumMod val="75000"/>
                  </a:schemeClr>
                </a:solidFill>
              </a:rPr>
              <a:t>Authentication Credential</a:t>
            </a:r>
            <a:endParaRPr lang="zh-TW" altLang="en-US" b="1" dirty="0">
              <a:solidFill>
                <a:schemeClr val="accent1">
                  <a:lumMod val="75000"/>
                </a:schemeClr>
              </a:solidFill>
            </a:endParaRPr>
          </a:p>
        </p:txBody>
      </p:sp>
      <p:sp>
        <p:nvSpPr>
          <p:cNvPr id="5" name="圓角矩形 4"/>
          <p:cNvSpPr/>
          <p:nvPr/>
        </p:nvSpPr>
        <p:spPr>
          <a:xfrm>
            <a:off x="2689658" y="2125028"/>
            <a:ext cx="442182" cy="511884"/>
          </a:xfrm>
          <a:prstGeom prst="roundRect">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8" name="文字方塊 7"/>
          <p:cNvSpPr txBox="1"/>
          <p:nvPr/>
        </p:nvSpPr>
        <p:spPr>
          <a:xfrm>
            <a:off x="3779912" y="2636912"/>
            <a:ext cx="2411238" cy="646331"/>
          </a:xfrm>
          <a:prstGeom prst="rect">
            <a:avLst/>
          </a:prstGeom>
          <a:noFill/>
        </p:spPr>
        <p:txBody>
          <a:bodyPr wrap="none" rtlCol="0">
            <a:spAutoFit/>
          </a:bodyPr>
          <a:lstStyle/>
          <a:p>
            <a:r>
              <a:rPr lang="en-US" altLang="zh-TW" b="1" dirty="0" smtClean="0">
                <a:solidFill>
                  <a:schemeClr val="accent1">
                    <a:lumMod val="75000"/>
                  </a:schemeClr>
                </a:solidFill>
              </a:rPr>
              <a:t>Authentication Operation</a:t>
            </a:r>
          </a:p>
          <a:p>
            <a:r>
              <a:rPr lang="en-US" altLang="zh-TW" b="1" dirty="0" smtClean="0">
                <a:solidFill>
                  <a:schemeClr val="accent2"/>
                </a:solidFill>
              </a:rPr>
              <a:t>Required</a:t>
            </a:r>
            <a:endParaRPr lang="zh-TW" altLang="en-US" b="1" dirty="0">
              <a:solidFill>
                <a:schemeClr val="accent2"/>
              </a:solidFill>
            </a:endParaRPr>
          </a:p>
        </p:txBody>
      </p:sp>
      <p:sp>
        <p:nvSpPr>
          <p:cNvPr id="6" name="文字方塊 5"/>
          <p:cNvSpPr txBox="1"/>
          <p:nvPr/>
        </p:nvSpPr>
        <p:spPr>
          <a:xfrm>
            <a:off x="5580112" y="3789040"/>
            <a:ext cx="2587568" cy="646331"/>
          </a:xfrm>
          <a:prstGeom prst="rect">
            <a:avLst/>
          </a:prstGeom>
          <a:noFill/>
        </p:spPr>
        <p:txBody>
          <a:bodyPr wrap="none" rtlCol="0">
            <a:spAutoFit/>
          </a:bodyPr>
          <a:lstStyle/>
          <a:p>
            <a:r>
              <a:rPr lang="en-US" altLang="zh-TW" dirty="0" smtClean="0"/>
              <a:t>Credential Table (C_*)</a:t>
            </a:r>
          </a:p>
          <a:p>
            <a:r>
              <a:rPr lang="en-US" altLang="zh-TW" dirty="0" smtClean="0"/>
              <a:t>Store authentication secrets</a:t>
            </a:r>
            <a:endParaRPr lang="zh-TW" altLang="en-US" dirty="0"/>
          </a:p>
        </p:txBody>
      </p:sp>
    </p:spTree>
    <p:extLst>
      <p:ext uri="{BB962C8B-B14F-4D97-AF65-F5344CB8AC3E}">
        <p14:creationId xmlns:p14="http://schemas.microsoft.com/office/powerpoint/2010/main" val="1450818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1" presetClass="exit" presetSubtype="1" fill="hold" grpId="1" nodeType="clickEffect">
                                  <p:stCondLst>
                                    <p:cond delay="0"/>
                                  </p:stCondLst>
                                  <p:childTnLst>
                                    <p:animEffect transition="out" filter="wheel(1)">
                                      <p:cBhvr>
                                        <p:cTn id="12" dur="2000"/>
                                        <p:tgtEl>
                                          <p:spTgt spid="4"/>
                                        </p:tgtEl>
                                      </p:cBhvr>
                                    </p:animEffect>
                                    <p:set>
                                      <p:cBhvr>
                                        <p:cTn id="13" dur="1" fill="hold">
                                          <p:stCondLst>
                                            <p:cond delay="1999"/>
                                          </p:stCondLst>
                                        </p:cTn>
                                        <p:tgtEl>
                                          <p:spTgt spid="4"/>
                                        </p:tgtEl>
                                        <p:attrNameLst>
                                          <p:attrName>style.visibility</p:attrName>
                                        </p:attrNameLst>
                                      </p:cBhvr>
                                      <p:to>
                                        <p:strVal val="hidden"/>
                                      </p:to>
                                    </p:set>
                                  </p:childTnLst>
                                </p:cTn>
                              </p:par>
                              <p:par>
                                <p:cTn id="14" presetID="21" presetClass="exit" presetSubtype="1" fill="hold" grpId="1" nodeType="withEffect">
                                  <p:stCondLst>
                                    <p:cond delay="0"/>
                                  </p:stCondLst>
                                  <p:childTnLst>
                                    <p:animEffect transition="out" filter="wheel(1)">
                                      <p:cBhvr>
                                        <p:cTn id="15" dur="2000"/>
                                        <p:tgtEl>
                                          <p:spTgt spid="3"/>
                                        </p:tgtEl>
                                      </p:cBhvr>
                                    </p:animEffect>
                                    <p:set>
                                      <p:cBhvr>
                                        <p:cTn id="16" dur="1" fill="hold">
                                          <p:stCondLst>
                                            <p:cond delay="1999"/>
                                          </p:stCondLst>
                                        </p:cTn>
                                        <p:tgtEl>
                                          <p:spTgt spid="3"/>
                                        </p:tgtEl>
                                        <p:attrNameLst>
                                          <p:attrName>style.visibility</p:attrName>
                                        </p:attrNameLst>
                                      </p:cBhvr>
                                      <p:to>
                                        <p:strVal val="hidden"/>
                                      </p:to>
                                    </p:set>
                                  </p:childTnLst>
                                </p:cTn>
                              </p:par>
                              <p:par>
                                <p:cTn id="17" presetID="21" presetClass="entr" presetSubtype="1"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heel(1)">
                                      <p:cBhvr>
                                        <p:cTn id="19" dur="2000"/>
                                        <p:tgtEl>
                                          <p:spTgt spid="8"/>
                                        </p:tgtEl>
                                      </p:cBhvr>
                                    </p:animEffect>
                                  </p:childTnLst>
                                </p:cTn>
                              </p:par>
                              <p:par>
                                <p:cTn id="20" presetID="21" presetClass="entr" presetSubtype="1"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heel(1)">
                                      <p:cBhvr>
                                        <p:cTn id="22" dur="2000"/>
                                        <p:tgtEl>
                                          <p:spTgt spid="5"/>
                                        </p:tgtEl>
                                      </p:cBhvr>
                                    </p:animEffect>
                                  </p:childTnLst>
                                </p:cTn>
                              </p:par>
                            </p:childTnLst>
                          </p:cTn>
                        </p:par>
                      </p:childTnLst>
                    </p:cTn>
                  </p:par>
                  <p:par>
                    <p:cTn id="23" fill="hold">
                      <p:stCondLst>
                        <p:cond delay="indefinite"/>
                      </p:stCondLst>
                      <p:childTnLst>
                        <p:par>
                          <p:cTn id="24" fill="hold">
                            <p:stCondLst>
                              <p:cond delay="0"/>
                            </p:stCondLst>
                            <p:childTnLst>
                              <p:par>
                                <p:cTn id="25" presetID="42" presetClass="entr" presetSubtype="0" fill="hold" nodeType="clickEffect">
                                  <p:stCondLst>
                                    <p:cond delay="0"/>
                                  </p:stCondLst>
                                  <p:childTnLst>
                                    <p:set>
                                      <p:cBhvr>
                                        <p:cTn id="26" dur="1" fill="hold">
                                          <p:stCondLst>
                                            <p:cond delay="0"/>
                                          </p:stCondLst>
                                        </p:cTn>
                                        <p:tgtEl>
                                          <p:spTgt spid="9218"/>
                                        </p:tgtEl>
                                        <p:attrNameLst>
                                          <p:attrName>style.visibility</p:attrName>
                                        </p:attrNameLst>
                                      </p:cBhvr>
                                      <p:to>
                                        <p:strVal val="visible"/>
                                      </p:to>
                                    </p:set>
                                    <p:animEffect transition="in" filter="fade">
                                      <p:cBhvr>
                                        <p:cTn id="27" dur="1000"/>
                                        <p:tgtEl>
                                          <p:spTgt spid="9218"/>
                                        </p:tgtEl>
                                      </p:cBhvr>
                                    </p:animEffect>
                                    <p:anim calcmode="lin" valueType="num">
                                      <p:cBhvr>
                                        <p:cTn id="28" dur="1000" fill="hold"/>
                                        <p:tgtEl>
                                          <p:spTgt spid="9218"/>
                                        </p:tgtEl>
                                        <p:attrNameLst>
                                          <p:attrName>ppt_x</p:attrName>
                                        </p:attrNameLst>
                                      </p:cBhvr>
                                      <p:tavLst>
                                        <p:tav tm="0">
                                          <p:val>
                                            <p:strVal val="#ppt_x"/>
                                          </p:val>
                                        </p:tav>
                                        <p:tav tm="100000">
                                          <p:val>
                                            <p:strVal val="#ppt_x"/>
                                          </p:val>
                                        </p:tav>
                                      </p:tavLst>
                                    </p:anim>
                                    <p:anim calcmode="lin" valueType="num">
                                      <p:cBhvr>
                                        <p:cTn id="29" dur="1000" fill="hold"/>
                                        <p:tgtEl>
                                          <p:spTgt spid="9218"/>
                                        </p:tgtEl>
                                        <p:attrNameLst>
                                          <p:attrName>ppt_y</p:attrName>
                                        </p:attrNameLst>
                                      </p:cBhvr>
                                      <p:tavLst>
                                        <p:tav tm="0">
                                          <p:val>
                                            <p:strVal val="#ppt_y+.1"/>
                                          </p:val>
                                        </p:tav>
                                        <p:tav tm="100000">
                                          <p:val>
                                            <p:strVal val="#ppt_y"/>
                                          </p:val>
                                        </p:tav>
                                      </p:tavLst>
                                    </p:anim>
                                  </p:childTnLst>
                                </p:cTn>
                              </p:par>
                            </p:childTnLst>
                          </p:cTn>
                        </p:par>
                        <p:par>
                          <p:cTn id="30" fill="hold">
                            <p:stCondLst>
                              <p:cond delay="1000"/>
                            </p:stCondLst>
                            <p:childTnLst>
                              <p:par>
                                <p:cTn id="31" presetID="10" presetClass="entr" presetSubtype="0" fill="hold" grpId="0" nodeType="afterEffect">
                                  <p:stCondLst>
                                    <p:cond delay="25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3" grpId="0"/>
      <p:bldP spid="3" grpId="1"/>
      <p:bldP spid="5" grpId="0" animBg="1"/>
      <p:bldP spid="8"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a:t>
            </a:r>
            <a:r>
              <a:rPr lang="en-US" altLang="zh-TW" dirty="0" smtClean="0"/>
              <a:t>SP </a:t>
            </a:r>
            <a:r>
              <a:rPr lang="en-US" altLang="zh-TW" dirty="0"/>
              <a:t>Issuance</a:t>
            </a:r>
            <a:endParaRPr lang="zh-TW" altLang="en-US" dirty="0"/>
          </a:p>
        </p:txBody>
      </p:sp>
      <p:sp>
        <p:nvSpPr>
          <p:cNvPr id="3" name="內容版面配置區 2"/>
          <p:cNvSpPr>
            <a:spLocks noGrp="1"/>
          </p:cNvSpPr>
          <p:nvPr>
            <p:ph sz="quarter" idx="1"/>
          </p:nvPr>
        </p:nvSpPr>
        <p:spPr/>
        <p:txBody>
          <a:bodyPr/>
          <a:lstStyle/>
          <a:p>
            <a:r>
              <a:rPr lang="en-US" altLang="zh-TW" dirty="0"/>
              <a:t>Issuance is the cryptographically controlled creation of SPs from templates. Issuance occurs within </a:t>
            </a:r>
            <a:r>
              <a:rPr lang="en-US" altLang="zh-TW" dirty="0" smtClean="0"/>
              <a:t>a session </a:t>
            </a:r>
            <a:r>
              <a:rPr lang="en-US" altLang="zh-TW" dirty="0"/>
              <a:t>to a </a:t>
            </a:r>
            <a:r>
              <a:rPr lang="en-US" altLang="zh-TW" dirty="0" err="1"/>
              <a:t>TPer's</a:t>
            </a:r>
            <a:r>
              <a:rPr lang="en-US" altLang="zh-TW" dirty="0"/>
              <a:t> Admin SP, and is achieved by demonstrating knowledge of the secrets required </a:t>
            </a:r>
            <a:r>
              <a:rPr lang="en-US" altLang="zh-TW" dirty="0" smtClean="0"/>
              <a:t>to authorize </a:t>
            </a:r>
            <a:r>
              <a:rPr lang="en-US" altLang="zh-TW" dirty="0"/>
              <a:t>the creation of new SPs and then, for each new SP, creating a unique credential for </a:t>
            </a:r>
            <a:r>
              <a:rPr lang="en-US" altLang="zh-TW" dirty="0" smtClean="0"/>
              <a:t>the Admin </a:t>
            </a:r>
            <a:r>
              <a:rPr lang="en-US" altLang="zh-TW" dirty="0"/>
              <a:t>authority on that SP. </a:t>
            </a:r>
            <a:endParaRPr lang="zh-TW" altLang="en-US" dirty="0"/>
          </a:p>
        </p:txBody>
      </p:sp>
    </p:spTree>
    <p:extLst>
      <p:ext uri="{BB962C8B-B14F-4D97-AF65-F5344CB8AC3E}">
        <p14:creationId xmlns:p14="http://schemas.microsoft.com/office/powerpoint/2010/main" val="382236590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 SP Issuance</a:t>
            </a:r>
            <a:endParaRPr lang="zh-TW" altLang="en-US" dirty="0"/>
          </a:p>
        </p:txBody>
      </p:sp>
      <p:pic>
        <p:nvPicPr>
          <p:cNvPr id="1026"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128285" y="2684273"/>
            <a:ext cx="6125430" cy="27054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755576" y="5549550"/>
            <a:ext cx="3366627" cy="276999"/>
          </a:xfrm>
          <a:prstGeom prst="rect">
            <a:avLst/>
          </a:prstGeom>
          <a:noFill/>
        </p:spPr>
        <p:txBody>
          <a:bodyPr wrap="none" rtlCol="0">
            <a:spAutoFit/>
          </a:bodyPr>
          <a:lstStyle/>
          <a:p>
            <a:r>
              <a:rPr lang="en-US" altLang="zh-TW" sz="1200" dirty="0">
                <a:solidFill>
                  <a:schemeClr val="accent3">
                    <a:lumMod val="60000"/>
                    <a:lumOff val="40000"/>
                  </a:schemeClr>
                </a:solidFill>
              </a:rPr>
              <a:t>Every train (SP) must have an engine (Base Template)</a:t>
            </a:r>
            <a:endParaRPr lang="zh-TW" altLang="en-US" sz="1200" dirty="0">
              <a:solidFill>
                <a:schemeClr val="accent3">
                  <a:lumMod val="60000"/>
                  <a:lumOff val="40000"/>
                </a:schemeClr>
              </a:solidFill>
            </a:endParaRPr>
          </a:p>
        </p:txBody>
      </p:sp>
      <p:sp>
        <p:nvSpPr>
          <p:cNvPr id="5" name="橢圓 4"/>
          <p:cNvSpPr/>
          <p:nvPr/>
        </p:nvSpPr>
        <p:spPr>
          <a:xfrm>
            <a:off x="1115616" y="2780928"/>
            <a:ext cx="2448272" cy="1656184"/>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971600" y="2132856"/>
            <a:ext cx="3528392" cy="461665"/>
          </a:xfrm>
          <a:prstGeom prst="rect">
            <a:avLst/>
          </a:prstGeom>
          <a:noFill/>
        </p:spPr>
        <p:txBody>
          <a:bodyPr wrap="square" rtlCol="0">
            <a:spAutoFit/>
          </a:bodyPr>
          <a:lstStyle/>
          <a:p>
            <a:r>
              <a:rPr lang="en-US" altLang="zh-TW" sz="1200" dirty="0">
                <a:solidFill>
                  <a:schemeClr val="accent3">
                    <a:lumMod val="60000"/>
                    <a:lumOff val="40000"/>
                  </a:schemeClr>
                </a:solidFill>
              </a:rPr>
              <a:t>Additional cars (other Templates) providing additional capabilities are able to be added at the time of issuance</a:t>
            </a:r>
            <a:endParaRPr lang="zh-TW" altLang="en-US" sz="1200" dirty="0">
              <a:solidFill>
                <a:schemeClr val="accent3">
                  <a:lumMod val="60000"/>
                  <a:lumOff val="40000"/>
                </a:schemeClr>
              </a:solidFill>
            </a:endParaRPr>
          </a:p>
        </p:txBody>
      </p:sp>
      <p:sp>
        <p:nvSpPr>
          <p:cNvPr id="7" name="橢圓 6"/>
          <p:cNvSpPr/>
          <p:nvPr/>
        </p:nvSpPr>
        <p:spPr>
          <a:xfrm>
            <a:off x="3923928" y="4653136"/>
            <a:ext cx="3384376" cy="792088"/>
          </a:xfrm>
          <a:prstGeom prst="ellipse">
            <a:avLst/>
          </a:prstGeom>
          <a:noFill/>
          <a:ln w="254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212348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xit" presetSubtype="0" fill="hold" grpId="1" nodeType="clickEffect">
                                  <p:stCondLst>
                                    <p:cond delay="0"/>
                                  </p:stCondLst>
                                  <p:childTnLst>
                                    <p:animEffect transition="out" filter="fade">
                                      <p:cBhvr>
                                        <p:cTn id="13" dur="500"/>
                                        <p:tgtEl>
                                          <p:spTgt spid="4"/>
                                        </p:tgtEl>
                                      </p:cBhvr>
                                    </p:animEffect>
                                    <p:set>
                                      <p:cBhvr>
                                        <p:cTn id="14" dur="1" fill="hold">
                                          <p:stCondLst>
                                            <p:cond delay="499"/>
                                          </p:stCondLst>
                                        </p:cTn>
                                        <p:tgtEl>
                                          <p:spTgt spid="4"/>
                                        </p:tgtEl>
                                        <p:attrNameLst>
                                          <p:attrName>style.visibility</p:attrName>
                                        </p:attrNameLst>
                                      </p:cBhvr>
                                      <p:to>
                                        <p:strVal val="hidden"/>
                                      </p:to>
                                    </p:set>
                                  </p:childTnLst>
                                </p:cTn>
                              </p:par>
                              <p:par>
                                <p:cTn id="15" presetID="10" presetClass="entr" presetSubtype="0" fill="hold" grpId="0" nodeType="withEffect">
                                  <p:stCondLst>
                                    <p:cond delay="50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par>
                                <p:cTn id="18" presetID="10" presetClass="entr" presetSubtype="0" fill="hold" grpId="0" nodeType="withEffect">
                                  <p:stCondLst>
                                    <p:cond delay="500"/>
                                  </p:stCondLst>
                                  <p:childTnLst>
                                    <p:set>
                                      <p:cBhvr>
                                        <p:cTn id="19" dur="1" fill="hold">
                                          <p:stCondLst>
                                            <p:cond delay="0"/>
                                          </p:stCondLst>
                                        </p:cTn>
                                        <p:tgtEl>
                                          <p:spTgt spid="5"/>
                                        </p:tgtEl>
                                        <p:attrNameLst>
                                          <p:attrName>style.visibility</p:attrName>
                                        </p:attrNameLst>
                                      </p:cBhvr>
                                      <p:to>
                                        <p:strVal val="visible"/>
                                      </p:to>
                                    </p:set>
                                    <p:animEffect transition="in" filter="fade">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xit" presetSubtype="0" fill="hold" grpId="1" nodeType="clickEffect">
                                  <p:stCondLst>
                                    <p:cond delay="0"/>
                                  </p:stCondLst>
                                  <p:childTnLst>
                                    <p:animEffect transition="out" filter="fade">
                                      <p:cBhvr>
                                        <p:cTn id="24" dur="500"/>
                                        <p:tgtEl>
                                          <p:spTgt spid="6"/>
                                        </p:tgtEl>
                                      </p:cBhvr>
                                    </p:animEffect>
                                    <p:set>
                                      <p:cBhvr>
                                        <p:cTn id="25" dur="1" fill="hold">
                                          <p:stCondLst>
                                            <p:cond delay="499"/>
                                          </p:stCondLst>
                                        </p:cTn>
                                        <p:tgtEl>
                                          <p:spTgt spid="6"/>
                                        </p:tgtEl>
                                        <p:attrNameLst>
                                          <p:attrName>style.visibility</p:attrName>
                                        </p:attrNameLst>
                                      </p:cBhvr>
                                      <p:to>
                                        <p:strVal val="hidden"/>
                                      </p:to>
                                    </p:set>
                                  </p:childTnLst>
                                </p:cTn>
                              </p:par>
                              <p:par>
                                <p:cTn id="26" presetID="10" presetClass="exit" presetSubtype="0" fill="hold" grpId="1" nodeType="withEffect">
                                  <p:stCondLst>
                                    <p:cond delay="0"/>
                                  </p:stCondLst>
                                  <p:childTnLst>
                                    <p:animEffect transition="out" filter="fade">
                                      <p:cBhvr>
                                        <p:cTn id="27" dur="500"/>
                                        <p:tgtEl>
                                          <p:spTgt spid="5"/>
                                        </p:tgtEl>
                                      </p:cBhvr>
                                    </p:animEffect>
                                    <p:set>
                                      <p:cBhvr>
                                        <p:cTn id="28" dur="1" fill="hold">
                                          <p:stCondLst>
                                            <p:cond delay="499"/>
                                          </p:stCondLst>
                                        </p:cTn>
                                        <p:tgtEl>
                                          <p:spTgt spid="5"/>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6" presetClass="emph" presetSubtype="0" fill="hold" grpId="0" nodeType="clickEffect">
                                  <p:stCondLst>
                                    <p:cond delay="0"/>
                                  </p:stCondLst>
                                  <p:childTnLst>
                                    <p:animEffect transition="out" filter="fade">
                                      <p:cBhvr>
                                        <p:cTn id="32" dur="500" tmFilter="0, 0; .2, .5; .8, .5; 1, 0"/>
                                        <p:tgtEl>
                                          <p:spTgt spid="7"/>
                                        </p:tgtEl>
                                      </p:cBhvr>
                                    </p:animEffect>
                                    <p:animScale>
                                      <p:cBhvr>
                                        <p:cTn id="33" dur="250" autoRev="1" fill="hold"/>
                                        <p:tgtEl>
                                          <p:spTgt spid="7"/>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animBg="1"/>
      <p:bldP spid="5" grpId="1" animBg="1"/>
      <p:bldP spid="6" grpId="0"/>
      <p:bldP spid="6" grpId="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a:t>
            </a:r>
            <a:r>
              <a:rPr lang="en-US" altLang="zh-TW" dirty="0" smtClean="0"/>
              <a:t>-- Personalization</a:t>
            </a:r>
            <a:endParaRPr lang="zh-TW" altLang="en-US" dirty="0"/>
          </a:p>
        </p:txBody>
      </p:sp>
      <p:sp>
        <p:nvSpPr>
          <p:cNvPr id="3" name="內容版面配置區 2"/>
          <p:cNvSpPr>
            <a:spLocks noGrp="1"/>
          </p:cNvSpPr>
          <p:nvPr>
            <p:ph sz="quarter" idx="1"/>
          </p:nvPr>
        </p:nvSpPr>
        <p:spPr/>
        <p:txBody>
          <a:bodyPr/>
          <a:lstStyle/>
          <a:p>
            <a:r>
              <a:rPr lang="en-US" altLang="zh-TW" dirty="0"/>
              <a:t>Personalization follows Issuance. </a:t>
            </a:r>
            <a:endParaRPr lang="en-US" altLang="zh-TW" dirty="0" smtClean="0"/>
          </a:p>
          <a:p>
            <a:r>
              <a:rPr lang="en-US" altLang="zh-TW" dirty="0" smtClean="0"/>
              <a:t>The Admin each </a:t>
            </a:r>
            <a:r>
              <a:rPr lang="en-US" altLang="zh-TW" dirty="0"/>
              <a:t>authority on the new SP </a:t>
            </a:r>
            <a:r>
              <a:rPr lang="en-US" altLang="zh-TW" dirty="0" smtClean="0"/>
              <a:t>accomplishes personalization </a:t>
            </a:r>
            <a:r>
              <a:rPr lang="en-US" altLang="zh-TW" dirty="0"/>
              <a:t>by opening a session to the issued SP, creating new tables (in addition to the </a:t>
            </a:r>
            <a:r>
              <a:rPr lang="en-US" altLang="zh-TW" dirty="0" smtClean="0"/>
              <a:t>tables that </a:t>
            </a:r>
            <a:r>
              <a:rPr lang="en-US" altLang="zh-TW" dirty="0"/>
              <a:t>were provided by the templates), provisioning those tables, creating and configuring </a:t>
            </a:r>
            <a:r>
              <a:rPr lang="en-US" altLang="zh-TW" dirty="0" smtClean="0"/>
              <a:t>new authorities</a:t>
            </a:r>
            <a:r>
              <a:rPr lang="en-US" altLang="zh-TW" dirty="0"/>
              <a:t>, and setting the access controls on the </a:t>
            </a:r>
            <a:r>
              <a:rPr lang="en-US" altLang="zh-TW" dirty="0" smtClean="0"/>
              <a:t>SP</a:t>
            </a:r>
            <a:r>
              <a:rPr lang="en-US" altLang="zh-TW" dirty="0"/>
              <a:t>'</a:t>
            </a:r>
            <a:r>
              <a:rPr lang="en-US" altLang="zh-TW" dirty="0" smtClean="0"/>
              <a:t>s </a:t>
            </a:r>
            <a:r>
              <a:rPr lang="en-US" altLang="zh-TW" dirty="0"/>
              <a:t>methods.</a:t>
            </a:r>
            <a:endParaRPr lang="zh-TW" altLang="en-US" dirty="0"/>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5" name="矩形 4"/>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6" name="矩形 5"/>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Tree>
    <p:extLst>
      <p:ext uri="{BB962C8B-B14F-4D97-AF65-F5344CB8AC3E}">
        <p14:creationId xmlns:p14="http://schemas.microsoft.com/office/powerpoint/2010/main" val="2874168723"/>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Access Control </a:t>
            </a:r>
            <a:r>
              <a:rPr lang="en-US" altLang="zh-TW" dirty="0" smtClean="0"/>
              <a:t>– </a:t>
            </a:r>
            <a:r>
              <a:rPr lang="en-US" altLang="zh-TW" sz="2600" dirty="0" smtClean="0"/>
              <a:t>Issuance / Personalization</a:t>
            </a:r>
            <a:endParaRPr lang="zh-TW" altLang="en-US" sz="2600" dirty="0"/>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5" name="矩形 4"/>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
        <p:nvSpPr>
          <p:cNvPr id="6" name="矩形 5"/>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8174" y="1772816"/>
            <a:ext cx="8164513" cy="3905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393584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Section </a:t>
            </a:r>
            <a:r>
              <a:rPr lang="en-US" altLang="zh-TW" dirty="0" smtClean="0"/>
              <a:t>3 TCG OPAL</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164850287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sz="quarter" idx="1"/>
          </p:nvPr>
        </p:nvSpPr>
        <p:spPr/>
        <p:txBody>
          <a:bodyPr/>
          <a:lstStyle/>
          <a:p>
            <a:endParaRPr lang="zh-TW" altLang="en-US"/>
          </a:p>
        </p:txBody>
      </p:sp>
      <p:sp>
        <p:nvSpPr>
          <p:cNvPr id="4" name="矩形 3"/>
          <p:cNvSpPr/>
          <p:nvPr/>
        </p:nvSpPr>
        <p:spPr>
          <a:xfrm>
            <a:off x="4460431" y="3244334"/>
            <a:ext cx="223138" cy="369332"/>
          </a:xfrm>
          <a:prstGeom prst="rect">
            <a:avLst/>
          </a:prstGeom>
        </p:spPr>
        <p:txBody>
          <a:bodyPr wrap="none">
            <a:spAutoFit/>
          </a:bodyPr>
          <a:lstStyle/>
          <a:p>
            <a:r>
              <a:rPr lang="en-US" altLang="zh-TW" dirty="0"/>
              <a:t>'</a:t>
            </a:r>
            <a:endParaRPr lang="zh-TW" altLang="en-US" dirty="0"/>
          </a:p>
        </p:txBody>
      </p:sp>
    </p:spTree>
    <p:extLst>
      <p:ext uri="{BB962C8B-B14F-4D97-AF65-F5344CB8AC3E}">
        <p14:creationId xmlns:p14="http://schemas.microsoft.com/office/powerpoint/2010/main" val="22334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smtClean="0"/>
              <a:t>Section 1  Abstract</a:t>
            </a:r>
            <a:endParaRPr lang="zh-TW" altLang="en-US" dirty="0"/>
          </a:p>
        </p:txBody>
      </p:sp>
      <p:sp>
        <p:nvSpPr>
          <p:cNvPr id="3" name="副標題 2"/>
          <p:cNvSpPr>
            <a:spLocks noGrp="1"/>
          </p:cNvSpPr>
          <p:nvPr>
            <p:ph type="subTitle" idx="1"/>
          </p:nvPr>
        </p:nvSpPr>
        <p:spPr/>
        <p:txBody>
          <a:bodyPr/>
          <a:lstStyle/>
          <a:p>
            <a:endParaRPr lang="zh-TW" altLang="en-US"/>
          </a:p>
        </p:txBody>
      </p:sp>
    </p:spTree>
    <p:extLst>
      <p:ext uri="{BB962C8B-B14F-4D97-AF65-F5344CB8AC3E}">
        <p14:creationId xmlns:p14="http://schemas.microsoft.com/office/powerpoint/2010/main" val="55887453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Why Security ?</a:t>
            </a:r>
            <a:endParaRPr lang="zh-TW" altLang="en-US" dirty="0"/>
          </a:p>
        </p:txBody>
      </p:sp>
      <p:graphicFrame>
        <p:nvGraphicFramePr>
          <p:cNvPr id="4" name="內容版面配置區 3"/>
          <p:cNvGraphicFramePr>
            <a:graphicFrameLocks noGrp="1"/>
          </p:cNvGraphicFramePr>
          <p:nvPr>
            <p:ph sz="quarter" idx="1"/>
            <p:extLst>
              <p:ext uri="{D42A27DB-BD31-4B8C-83A1-F6EECF244321}">
                <p14:modId xmlns:p14="http://schemas.microsoft.com/office/powerpoint/2010/main" val="3967516476"/>
              </p:ext>
            </p:extLst>
          </p:nvPr>
        </p:nvGraphicFramePr>
        <p:xfrm>
          <a:off x="2051720" y="2780928"/>
          <a:ext cx="5328592" cy="316835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閃電 4"/>
          <p:cNvSpPr/>
          <p:nvPr/>
        </p:nvSpPr>
        <p:spPr>
          <a:xfrm>
            <a:off x="3757816" y="2132856"/>
            <a:ext cx="1584176" cy="576064"/>
          </a:xfrm>
          <a:prstGeom prst="lightningBol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7" name="上-下雙向箭號 6"/>
          <p:cNvSpPr/>
          <p:nvPr/>
        </p:nvSpPr>
        <p:spPr>
          <a:xfrm>
            <a:off x="4543535" y="1772816"/>
            <a:ext cx="288032" cy="1296144"/>
          </a:xfrm>
          <a:prstGeom prst="upDownArrow">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9" name="圓形箭號 8"/>
          <p:cNvSpPr/>
          <p:nvPr/>
        </p:nvSpPr>
        <p:spPr>
          <a:xfrm rot="5400000">
            <a:off x="4729924" y="4977172"/>
            <a:ext cx="1224136" cy="2160240"/>
          </a:xfrm>
          <a:prstGeom prst="circular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
        <p:nvSpPr>
          <p:cNvPr id="10" name="雲朵形圖說文字 9"/>
          <p:cNvSpPr/>
          <p:nvPr/>
        </p:nvSpPr>
        <p:spPr>
          <a:xfrm>
            <a:off x="4831567" y="836712"/>
            <a:ext cx="1756657" cy="936104"/>
          </a:xfrm>
          <a:prstGeom prst="cloudCallout">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Easy to crack</a:t>
            </a:r>
            <a:endParaRPr lang="zh-TW" altLang="en-US" dirty="0"/>
          </a:p>
        </p:txBody>
      </p:sp>
      <p:sp>
        <p:nvSpPr>
          <p:cNvPr id="12" name="流程圖: 循序存取儲存裝置 11"/>
          <p:cNvSpPr/>
          <p:nvPr/>
        </p:nvSpPr>
        <p:spPr>
          <a:xfrm>
            <a:off x="3757816" y="6110998"/>
            <a:ext cx="1318240" cy="576064"/>
          </a:xfrm>
          <a:prstGeom prst="flowChartMagneticTape">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Readable</a:t>
            </a:r>
            <a:endParaRPr lang="zh-TW" altLang="en-US" sz="1600" dirty="0"/>
          </a:p>
        </p:txBody>
      </p:sp>
      <p:sp>
        <p:nvSpPr>
          <p:cNvPr id="13" name="文字方塊 12"/>
          <p:cNvSpPr txBox="1"/>
          <p:nvPr/>
        </p:nvSpPr>
        <p:spPr>
          <a:xfrm>
            <a:off x="395535" y="1978140"/>
            <a:ext cx="6984777" cy="646331"/>
          </a:xfrm>
          <a:prstGeom prst="rect">
            <a:avLst/>
          </a:prstGeom>
          <a:noFill/>
        </p:spPr>
        <p:txBody>
          <a:bodyPr wrap="square" rtlCol="0">
            <a:spAutoFit/>
          </a:bodyPr>
          <a:lstStyle>
            <a:defPPr>
              <a:defRPr lang="zh-TW"/>
            </a:defPPr>
            <a:lvl1pPr>
              <a:defRPr>
                <a:solidFill>
                  <a:srgbClr val="00B050"/>
                </a:solidFill>
              </a:defRPr>
            </a:lvl1pPr>
          </a:lstStyle>
          <a:p>
            <a:r>
              <a:rPr lang="en-US" altLang="zh-TW" dirty="0"/>
              <a:t>Protect the confidentiality of stored user data against unauthorized access once it leaves the owner’s </a:t>
            </a:r>
            <a:r>
              <a:rPr lang="en-US" altLang="zh-TW" dirty="0" smtClean="0"/>
              <a:t>control</a:t>
            </a:r>
            <a:endParaRPr lang="zh-TW" altLang="en-US" dirty="0"/>
          </a:p>
        </p:txBody>
      </p:sp>
      <p:sp>
        <p:nvSpPr>
          <p:cNvPr id="14" name="文字方塊 13"/>
          <p:cNvSpPr txBox="1"/>
          <p:nvPr/>
        </p:nvSpPr>
        <p:spPr>
          <a:xfrm>
            <a:off x="395536" y="2566645"/>
            <a:ext cx="7372531" cy="646331"/>
          </a:xfrm>
          <a:prstGeom prst="rect">
            <a:avLst/>
          </a:prstGeom>
          <a:noFill/>
        </p:spPr>
        <p:txBody>
          <a:bodyPr wrap="none" rtlCol="0">
            <a:spAutoFit/>
          </a:bodyPr>
          <a:lstStyle/>
          <a:p>
            <a:r>
              <a:rPr lang="en-US" altLang="zh-TW" dirty="0" smtClean="0">
                <a:solidFill>
                  <a:srgbClr val="00B050"/>
                </a:solidFill>
              </a:rPr>
              <a:t>Strong Access Control</a:t>
            </a:r>
          </a:p>
          <a:p>
            <a:r>
              <a:rPr lang="en-US" altLang="zh-TW" dirty="0" smtClean="0">
                <a:solidFill>
                  <a:srgbClr val="00B050"/>
                </a:solidFill>
              </a:rPr>
              <a:t>Unobservable cryptographic operation of secret for more faster, for more secure   </a:t>
            </a:r>
            <a:endParaRPr lang="zh-TW" altLang="en-US" dirty="0">
              <a:solidFill>
                <a:srgbClr val="00B050"/>
              </a:solidFill>
            </a:endParaRPr>
          </a:p>
        </p:txBody>
      </p:sp>
    </p:spTree>
    <p:extLst>
      <p:ext uri="{BB962C8B-B14F-4D97-AF65-F5344CB8AC3E}">
        <p14:creationId xmlns:p14="http://schemas.microsoft.com/office/powerpoint/2010/main" val="12126567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arn(inVertical)">
                                      <p:cBhvr>
                                        <p:cTn id="7" dur="500"/>
                                        <p:tgtEl>
                                          <p:spTgt spid="13"/>
                                        </p:tgtEl>
                                      </p:cBhvr>
                                    </p:animEffect>
                                  </p:childTnLst>
                                </p:cTn>
                              </p:par>
                              <p:par>
                                <p:cTn id="8" presetID="30" presetClass="emph" presetSubtype="0" fill="hold" grpId="0" nodeType="withEffect">
                                  <p:stCondLst>
                                    <p:cond delay="0"/>
                                  </p:stCondLst>
                                  <p:childTnLst>
                                    <p:animClr clrSpc="hsl" dir="cw">
                                      <p:cBhvr override="childStyle">
                                        <p:cTn id="9" dur="500" fill="hold"/>
                                        <p:tgtEl>
                                          <p:spTgt spid="4">
                                            <p:graphicEl>
                                              <a:dgm id="{1C555AC7-F9D5-49C0-8446-49FA02EEC22E}"/>
                                            </p:graphicEl>
                                          </p:spTgt>
                                        </p:tgtEl>
                                        <p:attrNameLst>
                                          <p:attrName>style.color</p:attrName>
                                        </p:attrNameLst>
                                      </p:cBhvr>
                                      <p:by>
                                        <p:hsl h="0" s="12549" l="25098"/>
                                      </p:by>
                                    </p:animClr>
                                    <p:animClr clrSpc="hsl" dir="cw">
                                      <p:cBhvr>
                                        <p:cTn id="10" dur="500" fill="hold"/>
                                        <p:tgtEl>
                                          <p:spTgt spid="4">
                                            <p:graphicEl>
                                              <a:dgm id="{1C555AC7-F9D5-49C0-8446-49FA02EEC22E}"/>
                                            </p:graphicEl>
                                          </p:spTgt>
                                        </p:tgtEl>
                                        <p:attrNameLst>
                                          <p:attrName>fillcolor</p:attrName>
                                        </p:attrNameLst>
                                      </p:cBhvr>
                                      <p:by>
                                        <p:hsl h="0" s="12549" l="25098"/>
                                      </p:by>
                                    </p:animClr>
                                    <p:animClr clrSpc="hsl" dir="cw">
                                      <p:cBhvr>
                                        <p:cTn id="11" dur="500" fill="hold"/>
                                        <p:tgtEl>
                                          <p:spTgt spid="4">
                                            <p:graphicEl>
                                              <a:dgm id="{1C555AC7-F9D5-49C0-8446-49FA02EEC22E}"/>
                                            </p:graphicEl>
                                          </p:spTgt>
                                        </p:tgtEl>
                                        <p:attrNameLst>
                                          <p:attrName>stroke.color</p:attrName>
                                        </p:attrNameLst>
                                      </p:cBhvr>
                                      <p:by>
                                        <p:hsl h="0" s="12549" l="25098"/>
                                      </p:by>
                                    </p:animClr>
                                    <p:set>
                                      <p:cBhvr>
                                        <p:cTn id="12" dur="500" fill="hold"/>
                                        <p:tgtEl>
                                          <p:spTgt spid="4">
                                            <p:graphicEl>
                                              <a:dgm id="{1C555AC7-F9D5-49C0-8446-49FA02EEC22E}"/>
                                            </p:graphicEl>
                                          </p:spTgt>
                                        </p:tgtEl>
                                        <p:attrNameLst>
                                          <p:attrName>fill.type</p:attrName>
                                        </p:attrNameLst>
                                      </p:cBhvr>
                                      <p:to>
                                        <p:strVal val="solid"/>
                                      </p:to>
                                    </p:set>
                                  </p:childTnLst>
                                </p:cTn>
                              </p:par>
                              <p:par>
                                <p:cTn id="13" presetID="30" presetClass="emph" presetSubtype="0" fill="hold" grpId="0" nodeType="withEffect">
                                  <p:stCondLst>
                                    <p:cond delay="0"/>
                                  </p:stCondLst>
                                  <p:childTnLst>
                                    <p:animClr clrSpc="hsl" dir="cw">
                                      <p:cBhvr override="childStyle">
                                        <p:cTn id="14" dur="500" fill="hold"/>
                                        <p:tgtEl>
                                          <p:spTgt spid="4">
                                            <p:graphicEl>
                                              <a:dgm id="{E46BE78D-6B6B-43FA-A2CF-1F8F1E370D1C}"/>
                                            </p:graphicEl>
                                          </p:spTgt>
                                        </p:tgtEl>
                                        <p:attrNameLst>
                                          <p:attrName>style.color</p:attrName>
                                        </p:attrNameLst>
                                      </p:cBhvr>
                                      <p:by>
                                        <p:hsl h="0" s="12549" l="25098"/>
                                      </p:by>
                                    </p:animClr>
                                    <p:animClr clrSpc="hsl" dir="cw">
                                      <p:cBhvr>
                                        <p:cTn id="15" dur="500" fill="hold"/>
                                        <p:tgtEl>
                                          <p:spTgt spid="4">
                                            <p:graphicEl>
                                              <a:dgm id="{E46BE78D-6B6B-43FA-A2CF-1F8F1E370D1C}"/>
                                            </p:graphicEl>
                                          </p:spTgt>
                                        </p:tgtEl>
                                        <p:attrNameLst>
                                          <p:attrName>fillcolor</p:attrName>
                                        </p:attrNameLst>
                                      </p:cBhvr>
                                      <p:by>
                                        <p:hsl h="0" s="12549" l="25098"/>
                                      </p:by>
                                    </p:animClr>
                                    <p:animClr clrSpc="hsl" dir="cw">
                                      <p:cBhvr>
                                        <p:cTn id="16" dur="500" fill="hold"/>
                                        <p:tgtEl>
                                          <p:spTgt spid="4">
                                            <p:graphicEl>
                                              <a:dgm id="{E46BE78D-6B6B-43FA-A2CF-1F8F1E370D1C}"/>
                                            </p:graphicEl>
                                          </p:spTgt>
                                        </p:tgtEl>
                                        <p:attrNameLst>
                                          <p:attrName>stroke.color</p:attrName>
                                        </p:attrNameLst>
                                      </p:cBhvr>
                                      <p:by>
                                        <p:hsl h="0" s="12549" l="25098"/>
                                      </p:by>
                                    </p:animClr>
                                    <p:set>
                                      <p:cBhvr>
                                        <p:cTn id="17" dur="500" fill="hold"/>
                                        <p:tgtEl>
                                          <p:spTgt spid="4">
                                            <p:graphicEl>
                                              <a:dgm id="{E46BE78D-6B6B-43FA-A2CF-1F8F1E370D1C}"/>
                                            </p:graphicEl>
                                          </p:spTgt>
                                        </p:tgtEl>
                                        <p:attrNameLst>
                                          <p:attrName>fill.type</p:attrName>
                                        </p:attrNameLst>
                                      </p:cBhvr>
                                      <p:to>
                                        <p:strVal val="solid"/>
                                      </p:to>
                                    </p:set>
                                  </p:childTnLst>
                                </p:cTn>
                              </p:par>
                              <p:par>
                                <p:cTn id="18" presetID="30" presetClass="emph" presetSubtype="0" fill="hold" grpId="0" nodeType="withEffect">
                                  <p:stCondLst>
                                    <p:cond delay="0"/>
                                  </p:stCondLst>
                                  <p:childTnLst>
                                    <p:animClr clrSpc="hsl" dir="cw">
                                      <p:cBhvr override="childStyle">
                                        <p:cTn id="19" dur="500" fill="hold"/>
                                        <p:tgtEl>
                                          <p:spTgt spid="4">
                                            <p:graphicEl>
                                              <a:dgm id="{BC9C7EC7-8C21-4FA7-B8F4-3BAC7D681B0C}"/>
                                            </p:graphicEl>
                                          </p:spTgt>
                                        </p:tgtEl>
                                        <p:attrNameLst>
                                          <p:attrName>style.color</p:attrName>
                                        </p:attrNameLst>
                                      </p:cBhvr>
                                      <p:by>
                                        <p:hsl h="0" s="12549" l="25098"/>
                                      </p:by>
                                    </p:animClr>
                                    <p:animClr clrSpc="hsl" dir="cw">
                                      <p:cBhvr>
                                        <p:cTn id="20" dur="500" fill="hold"/>
                                        <p:tgtEl>
                                          <p:spTgt spid="4">
                                            <p:graphicEl>
                                              <a:dgm id="{BC9C7EC7-8C21-4FA7-B8F4-3BAC7D681B0C}"/>
                                            </p:graphicEl>
                                          </p:spTgt>
                                        </p:tgtEl>
                                        <p:attrNameLst>
                                          <p:attrName>fillcolor</p:attrName>
                                        </p:attrNameLst>
                                      </p:cBhvr>
                                      <p:by>
                                        <p:hsl h="0" s="12549" l="25098"/>
                                      </p:by>
                                    </p:animClr>
                                    <p:animClr clrSpc="hsl" dir="cw">
                                      <p:cBhvr>
                                        <p:cTn id="21" dur="500" fill="hold"/>
                                        <p:tgtEl>
                                          <p:spTgt spid="4">
                                            <p:graphicEl>
                                              <a:dgm id="{BC9C7EC7-8C21-4FA7-B8F4-3BAC7D681B0C}"/>
                                            </p:graphicEl>
                                          </p:spTgt>
                                        </p:tgtEl>
                                        <p:attrNameLst>
                                          <p:attrName>stroke.color</p:attrName>
                                        </p:attrNameLst>
                                      </p:cBhvr>
                                      <p:by>
                                        <p:hsl h="0" s="12549" l="25098"/>
                                      </p:by>
                                    </p:animClr>
                                    <p:set>
                                      <p:cBhvr>
                                        <p:cTn id="22" dur="500" fill="hold"/>
                                        <p:tgtEl>
                                          <p:spTgt spid="4">
                                            <p:graphicEl>
                                              <a:dgm id="{BC9C7EC7-8C21-4FA7-B8F4-3BAC7D681B0C}"/>
                                            </p:graphicEl>
                                          </p:spTgt>
                                        </p:tgtEl>
                                        <p:attrNameLst>
                                          <p:attrName>fill.type</p:attrName>
                                        </p:attrNameLst>
                                      </p:cBhvr>
                                      <p:to>
                                        <p:strVal val="solid"/>
                                      </p:to>
                                    </p:set>
                                  </p:childTnLst>
                                </p:cTn>
                              </p:par>
                              <p:par>
                                <p:cTn id="23" presetID="30" presetClass="emph" presetSubtype="0" fill="hold" grpId="0" nodeType="withEffect">
                                  <p:stCondLst>
                                    <p:cond delay="0"/>
                                  </p:stCondLst>
                                  <p:childTnLst>
                                    <p:animClr clrSpc="hsl" dir="cw">
                                      <p:cBhvr override="childStyle">
                                        <p:cTn id="24" dur="500" fill="hold"/>
                                        <p:tgtEl>
                                          <p:spTgt spid="4">
                                            <p:graphicEl>
                                              <a:dgm id="{C7CD059C-D4F7-450C-9E67-A6A082840416}"/>
                                            </p:graphicEl>
                                          </p:spTgt>
                                        </p:tgtEl>
                                        <p:attrNameLst>
                                          <p:attrName>style.color</p:attrName>
                                        </p:attrNameLst>
                                      </p:cBhvr>
                                      <p:by>
                                        <p:hsl h="0" s="12549" l="25098"/>
                                      </p:by>
                                    </p:animClr>
                                    <p:animClr clrSpc="hsl" dir="cw">
                                      <p:cBhvr>
                                        <p:cTn id="25" dur="500" fill="hold"/>
                                        <p:tgtEl>
                                          <p:spTgt spid="4">
                                            <p:graphicEl>
                                              <a:dgm id="{C7CD059C-D4F7-450C-9E67-A6A082840416}"/>
                                            </p:graphicEl>
                                          </p:spTgt>
                                        </p:tgtEl>
                                        <p:attrNameLst>
                                          <p:attrName>fillcolor</p:attrName>
                                        </p:attrNameLst>
                                      </p:cBhvr>
                                      <p:by>
                                        <p:hsl h="0" s="12549" l="25098"/>
                                      </p:by>
                                    </p:animClr>
                                    <p:animClr clrSpc="hsl" dir="cw">
                                      <p:cBhvr>
                                        <p:cTn id="26" dur="500" fill="hold"/>
                                        <p:tgtEl>
                                          <p:spTgt spid="4">
                                            <p:graphicEl>
                                              <a:dgm id="{C7CD059C-D4F7-450C-9E67-A6A082840416}"/>
                                            </p:graphicEl>
                                          </p:spTgt>
                                        </p:tgtEl>
                                        <p:attrNameLst>
                                          <p:attrName>stroke.color</p:attrName>
                                        </p:attrNameLst>
                                      </p:cBhvr>
                                      <p:by>
                                        <p:hsl h="0" s="12549" l="25098"/>
                                      </p:by>
                                    </p:animClr>
                                    <p:set>
                                      <p:cBhvr>
                                        <p:cTn id="27" dur="500" fill="hold"/>
                                        <p:tgtEl>
                                          <p:spTgt spid="4">
                                            <p:graphicEl>
                                              <a:dgm id="{C7CD059C-D4F7-450C-9E67-A6A082840416}"/>
                                            </p:graphicEl>
                                          </p:spTgt>
                                        </p:tgtEl>
                                        <p:attrNameLst>
                                          <p:attrName>fill.type</p:attrName>
                                        </p:attrNameLst>
                                      </p:cBhvr>
                                      <p:to>
                                        <p:strVal val="solid"/>
                                      </p:to>
                                    </p:set>
                                  </p:childTnLst>
                                </p:cTn>
                              </p:par>
                              <p:par>
                                <p:cTn id="28" presetID="30" presetClass="emph" presetSubtype="0" fill="hold" grpId="0" nodeType="withEffect">
                                  <p:stCondLst>
                                    <p:cond delay="0"/>
                                  </p:stCondLst>
                                  <p:childTnLst>
                                    <p:animClr clrSpc="hsl" dir="cw">
                                      <p:cBhvr override="childStyle">
                                        <p:cTn id="29" dur="500" fill="hold"/>
                                        <p:tgtEl>
                                          <p:spTgt spid="4">
                                            <p:graphicEl>
                                              <a:dgm id="{8775E792-5D2A-4E2F-ACCB-9213A29CB636}"/>
                                            </p:graphicEl>
                                          </p:spTgt>
                                        </p:tgtEl>
                                        <p:attrNameLst>
                                          <p:attrName>style.color</p:attrName>
                                        </p:attrNameLst>
                                      </p:cBhvr>
                                      <p:by>
                                        <p:hsl h="0" s="12549" l="25098"/>
                                      </p:by>
                                    </p:animClr>
                                    <p:animClr clrSpc="hsl" dir="cw">
                                      <p:cBhvr>
                                        <p:cTn id="30" dur="500" fill="hold"/>
                                        <p:tgtEl>
                                          <p:spTgt spid="4">
                                            <p:graphicEl>
                                              <a:dgm id="{8775E792-5D2A-4E2F-ACCB-9213A29CB636}"/>
                                            </p:graphicEl>
                                          </p:spTgt>
                                        </p:tgtEl>
                                        <p:attrNameLst>
                                          <p:attrName>fillcolor</p:attrName>
                                        </p:attrNameLst>
                                      </p:cBhvr>
                                      <p:by>
                                        <p:hsl h="0" s="12549" l="25098"/>
                                      </p:by>
                                    </p:animClr>
                                    <p:animClr clrSpc="hsl" dir="cw">
                                      <p:cBhvr>
                                        <p:cTn id="31" dur="500" fill="hold"/>
                                        <p:tgtEl>
                                          <p:spTgt spid="4">
                                            <p:graphicEl>
                                              <a:dgm id="{8775E792-5D2A-4E2F-ACCB-9213A29CB636}"/>
                                            </p:graphicEl>
                                          </p:spTgt>
                                        </p:tgtEl>
                                        <p:attrNameLst>
                                          <p:attrName>stroke.color</p:attrName>
                                        </p:attrNameLst>
                                      </p:cBhvr>
                                      <p:by>
                                        <p:hsl h="0" s="12549" l="25098"/>
                                      </p:by>
                                    </p:animClr>
                                    <p:set>
                                      <p:cBhvr>
                                        <p:cTn id="32" dur="500" fill="hold"/>
                                        <p:tgtEl>
                                          <p:spTgt spid="4">
                                            <p:graphicEl>
                                              <a:dgm id="{8775E792-5D2A-4E2F-ACCB-9213A29CB636}"/>
                                            </p:graphicEl>
                                          </p:spTgt>
                                        </p:tgtEl>
                                        <p:attrNameLst>
                                          <p:attrName>fill.type</p:attrName>
                                        </p:attrNameLst>
                                      </p:cBhvr>
                                      <p:to>
                                        <p:strVal val="solid"/>
                                      </p:to>
                                    </p:set>
                                  </p:childTnLst>
                                </p:cTn>
                              </p:par>
                              <p:par>
                                <p:cTn id="33" presetID="30" presetClass="emph" presetSubtype="0" fill="hold" grpId="0" nodeType="withEffect">
                                  <p:stCondLst>
                                    <p:cond delay="0"/>
                                  </p:stCondLst>
                                  <p:childTnLst>
                                    <p:animClr clrSpc="hsl" dir="cw">
                                      <p:cBhvr override="childStyle">
                                        <p:cTn id="34" dur="500" fill="hold"/>
                                        <p:tgtEl>
                                          <p:spTgt spid="4">
                                            <p:graphicEl>
                                              <a:dgm id="{2022D475-5143-4563-AD88-6B975335A5E6}"/>
                                            </p:graphicEl>
                                          </p:spTgt>
                                        </p:tgtEl>
                                        <p:attrNameLst>
                                          <p:attrName>style.color</p:attrName>
                                        </p:attrNameLst>
                                      </p:cBhvr>
                                      <p:by>
                                        <p:hsl h="0" s="12549" l="25098"/>
                                      </p:by>
                                    </p:animClr>
                                    <p:animClr clrSpc="hsl" dir="cw">
                                      <p:cBhvr>
                                        <p:cTn id="35" dur="500" fill="hold"/>
                                        <p:tgtEl>
                                          <p:spTgt spid="4">
                                            <p:graphicEl>
                                              <a:dgm id="{2022D475-5143-4563-AD88-6B975335A5E6}"/>
                                            </p:graphicEl>
                                          </p:spTgt>
                                        </p:tgtEl>
                                        <p:attrNameLst>
                                          <p:attrName>fillcolor</p:attrName>
                                        </p:attrNameLst>
                                      </p:cBhvr>
                                      <p:by>
                                        <p:hsl h="0" s="12549" l="25098"/>
                                      </p:by>
                                    </p:animClr>
                                    <p:animClr clrSpc="hsl" dir="cw">
                                      <p:cBhvr>
                                        <p:cTn id="36" dur="500" fill="hold"/>
                                        <p:tgtEl>
                                          <p:spTgt spid="4">
                                            <p:graphicEl>
                                              <a:dgm id="{2022D475-5143-4563-AD88-6B975335A5E6}"/>
                                            </p:graphicEl>
                                          </p:spTgt>
                                        </p:tgtEl>
                                        <p:attrNameLst>
                                          <p:attrName>stroke.color</p:attrName>
                                        </p:attrNameLst>
                                      </p:cBhvr>
                                      <p:by>
                                        <p:hsl h="0" s="12549" l="25098"/>
                                      </p:by>
                                    </p:animClr>
                                    <p:set>
                                      <p:cBhvr>
                                        <p:cTn id="37" dur="500" fill="hold"/>
                                        <p:tgtEl>
                                          <p:spTgt spid="4">
                                            <p:graphicEl>
                                              <a:dgm id="{2022D475-5143-4563-AD88-6B975335A5E6}"/>
                                            </p:graphicEl>
                                          </p:spTgt>
                                        </p:tgtEl>
                                        <p:attrNameLst>
                                          <p:attrName>fill.type</p:attrName>
                                        </p:attrNameLst>
                                      </p:cBhvr>
                                      <p:to>
                                        <p:strVal val="solid"/>
                                      </p:to>
                                    </p:set>
                                  </p:childTnLst>
                                </p:cTn>
                              </p:par>
                              <p:par>
                                <p:cTn id="38" presetID="30" presetClass="emph" presetSubtype="0" fill="hold" grpId="0" nodeType="withEffect">
                                  <p:stCondLst>
                                    <p:cond delay="0"/>
                                  </p:stCondLst>
                                  <p:childTnLst>
                                    <p:animClr clrSpc="hsl" dir="cw">
                                      <p:cBhvr override="childStyle">
                                        <p:cTn id="39" dur="500" fill="hold"/>
                                        <p:tgtEl>
                                          <p:spTgt spid="5"/>
                                        </p:tgtEl>
                                        <p:attrNameLst>
                                          <p:attrName>style.color</p:attrName>
                                        </p:attrNameLst>
                                      </p:cBhvr>
                                      <p:by>
                                        <p:hsl h="0" s="12549" l="25098"/>
                                      </p:by>
                                    </p:animClr>
                                    <p:animClr clrSpc="hsl" dir="cw">
                                      <p:cBhvr>
                                        <p:cTn id="40" dur="500" fill="hold"/>
                                        <p:tgtEl>
                                          <p:spTgt spid="5"/>
                                        </p:tgtEl>
                                        <p:attrNameLst>
                                          <p:attrName>fillcolor</p:attrName>
                                        </p:attrNameLst>
                                      </p:cBhvr>
                                      <p:by>
                                        <p:hsl h="0" s="12549" l="25098"/>
                                      </p:by>
                                    </p:animClr>
                                    <p:animClr clrSpc="hsl" dir="cw">
                                      <p:cBhvr>
                                        <p:cTn id="41" dur="500" fill="hold"/>
                                        <p:tgtEl>
                                          <p:spTgt spid="5"/>
                                        </p:tgtEl>
                                        <p:attrNameLst>
                                          <p:attrName>stroke.color</p:attrName>
                                        </p:attrNameLst>
                                      </p:cBhvr>
                                      <p:by>
                                        <p:hsl h="0" s="12549" l="25098"/>
                                      </p:by>
                                    </p:animClr>
                                    <p:set>
                                      <p:cBhvr>
                                        <p:cTn id="42" dur="500" fill="hold"/>
                                        <p:tgtEl>
                                          <p:spTgt spid="5"/>
                                        </p:tgtEl>
                                        <p:attrNameLst>
                                          <p:attrName>fill.type</p:attrName>
                                        </p:attrNameLst>
                                      </p:cBhvr>
                                      <p:to>
                                        <p:strVal val="solid"/>
                                      </p:to>
                                    </p:set>
                                  </p:childTnLst>
                                </p:cTn>
                              </p:par>
                              <p:par>
                                <p:cTn id="43" presetID="30" presetClass="emph" presetSubtype="0" fill="hold" grpId="0" nodeType="withEffect">
                                  <p:stCondLst>
                                    <p:cond delay="0"/>
                                  </p:stCondLst>
                                  <p:childTnLst>
                                    <p:animClr clrSpc="hsl" dir="cw">
                                      <p:cBhvr override="childStyle">
                                        <p:cTn id="44" dur="500" fill="hold"/>
                                        <p:tgtEl>
                                          <p:spTgt spid="7"/>
                                        </p:tgtEl>
                                        <p:attrNameLst>
                                          <p:attrName>style.color</p:attrName>
                                        </p:attrNameLst>
                                      </p:cBhvr>
                                      <p:by>
                                        <p:hsl h="0" s="12549" l="25098"/>
                                      </p:by>
                                    </p:animClr>
                                    <p:animClr clrSpc="hsl" dir="cw">
                                      <p:cBhvr>
                                        <p:cTn id="45" dur="500" fill="hold"/>
                                        <p:tgtEl>
                                          <p:spTgt spid="7"/>
                                        </p:tgtEl>
                                        <p:attrNameLst>
                                          <p:attrName>fillcolor</p:attrName>
                                        </p:attrNameLst>
                                      </p:cBhvr>
                                      <p:by>
                                        <p:hsl h="0" s="12549" l="25098"/>
                                      </p:by>
                                    </p:animClr>
                                    <p:animClr clrSpc="hsl" dir="cw">
                                      <p:cBhvr>
                                        <p:cTn id="46" dur="500" fill="hold"/>
                                        <p:tgtEl>
                                          <p:spTgt spid="7"/>
                                        </p:tgtEl>
                                        <p:attrNameLst>
                                          <p:attrName>stroke.color</p:attrName>
                                        </p:attrNameLst>
                                      </p:cBhvr>
                                      <p:by>
                                        <p:hsl h="0" s="12549" l="25098"/>
                                      </p:by>
                                    </p:animClr>
                                    <p:set>
                                      <p:cBhvr>
                                        <p:cTn id="47" dur="500" fill="hold"/>
                                        <p:tgtEl>
                                          <p:spTgt spid="7"/>
                                        </p:tgtEl>
                                        <p:attrNameLst>
                                          <p:attrName>fill.type</p:attrName>
                                        </p:attrNameLst>
                                      </p:cBhvr>
                                      <p:to>
                                        <p:strVal val="solid"/>
                                      </p:to>
                                    </p:set>
                                  </p:childTnLst>
                                </p:cTn>
                              </p:par>
                              <p:par>
                                <p:cTn id="48" presetID="30" presetClass="emph" presetSubtype="0" fill="hold" grpId="0" nodeType="withEffect">
                                  <p:stCondLst>
                                    <p:cond delay="0"/>
                                  </p:stCondLst>
                                  <p:childTnLst>
                                    <p:animClr clrSpc="hsl" dir="cw">
                                      <p:cBhvr override="childStyle">
                                        <p:cTn id="49" dur="500" fill="hold"/>
                                        <p:tgtEl>
                                          <p:spTgt spid="9"/>
                                        </p:tgtEl>
                                        <p:attrNameLst>
                                          <p:attrName>style.color</p:attrName>
                                        </p:attrNameLst>
                                      </p:cBhvr>
                                      <p:by>
                                        <p:hsl h="0" s="12549" l="25098"/>
                                      </p:by>
                                    </p:animClr>
                                    <p:animClr clrSpc="hsl" dir="cw">
                                      <p:cBhvr>
                                        <p:cTn id="50" dur="500" fill="hold"/>
                                        <p:tgtEl>
                                          <p:spTgt spid="9"/>
                                        </p:tgtEl>
                                        <p:attrNameLst>
                                          <p:attrName>fillcolor</p:attrName>
                                        </p:attrNameLst>
                                      </p:cBhvr>
                                      <p:by>
                                        <p:hsl h="0" s="12549" l="25098"/>
                                      </p:by>
                                    </p:animClr>
                                    <p:animClr clrSpc="hsl" dir="cw">
                                      <p:cBhvr>
                                        <p:cTn id="51" dur="500" fill="hold"/>
                                        <p:tgtEl>
                                          <p:spTgt spid="9"/>
                                        </p:tgtEl>
                                        <p:attrNameLst>
                                          <p:attrName>stroke.color</p:attrName>
                                        </p:attrNameLst>
                                      </p:cBhvr>
                                      <p:by>
                                        <p:hsl h="0" s="12549" l="25098"/>
                                      </p:by>
                                    </p:animClr>
                                    <p:set>
                                      <p:cBhvr>
                                        <p:cTn id="52" dur="500" fill="hold"/>
                                        <p:tgtEl>
                                          <p:spTgt spid="9"/>
                                        </p:tgtEl>
                                        <p:attrNameLst>
                                          <p:attrName>fill.type</p:attrName>
                                        </p:attrNameLst>
                                      </p:cBhvr>
                                      <p:to>
                                        <p:strVal val="solid"/>
                                      </p:to>
                                    </p:set>
                                  </p:childTnLst>
                                </p:cTn>
                              </p:par>
                              <p:par>
                                <p:cTn id="53" presetID="30" presetClass="emph" presetSubtype="0" fill="hold" grpId="0" nodeType="withEffect">
                                  <p:stCondLst>
                                    <p:cond delay="0"/>
                                  </p:stCondLst>
                                  <p:childTnLst>
                                    <p:animClr clrSpc="hsl" dir="cw">
                                      <p:cBhvr override="childStyle">
                                        <p:cTn id="54" dur="500" fill="hold"/>
                                        <p:tgtEl>
                                          <p:spTgt spid="10"/>
                                        </p:tgtEl>
                                        <p:attrNameLst>
                                          <p:attrName>style.color</p:attrName>
                                        </p:attrNameLst>
                                      </p:cBhvr>
                                      <p:by>
                                        <p:hsl h="0" s="12549" l="25098"/>
                                      </p:by>
                                    </p:animClr>
                                    <p:animClr clrSpc="hsl" dir="cw">
                                      <p:cBhvr>
                                        <p:cTn id="55" dur="500" fill="hold"/>
                                        <p:tgtEl>
                                          <p:spTgt spid="10"/>
                                        </p:tgtEl>
                                        <p:attrNameLst>
                                          <p:attrName>fillcolor</p:attrName>
                                        </p:attrNameLst>
                                      </p:cBhvr>
                                      <p:by>
                                        <p:hsl h="0" s="12549" l="25098"/>
                                      </p:by>
                                    </p:animClr>
                                    <p:animClr clrSpc="hsl" dir="cw">
                                      <p:cBhvr>
                                        <p:cTn id="56" dur="500" fill="hold"/>
                                        <p:tgtEl>
                                          <p:spTgt spid="10"/>
                                        </p:tgtEl>
                                        <p:attrNameLst>
                                          <p:attrName>stroke.color</p:attrName>
                                        </p:attrNameLst>
                                      </p:cBhvr>
                                      <p:by>
                                        <p:hsl h="0" s="12549" l="25098"/>
                                      </p:by>
                                    </p:animClr>
                                    <p:set>
                                      <p:cBhvr>
                                        <p:cTn id="57" dur="500" fill="hold"/>
                                        <p:tgtEl>
                                          <p:spTgt spid="10"/>
                                        </p:tgtEl>
                                        <p:attrNameLst>
                                          <p:attrName>fill.type</p:attrName>
                                        </p:attrNameLst>
                                      </p:cBhvr>
                                      <p:to>
                                        <p:strVal val="solid"/>
                                      </p:to>
                                    </p:set>
                                  </p:childTnLst>
                                </p:cTn>
                              </p:par>
                              <p:par>
                                <p:cTn id="58" presetID="30" presetClass="emph" presetSubtype="0" fill="hold" grpId="0" nodeType="withEffect">
                                  <p:stCondLst>
                                    <p:cond delay="0"/>
                                  </p:stCondLst>
                                  <p:childTnLst>
                                    <p:animClr clrSpc="hsl" dir="cw">
                                      <p:cBhvr override="childStyle">
                                        <p:cTn id="59" dur="500" fill="hold"/>
                                        <p:tgtEl>
                                          <p:spTgt spid="12"/>
                                        </p:tgtEl>
                                        <p:attrNameLst>
                                          <p:attrName>style.color</p:attrName>
                                        </p:attrNameLst>
                                      </p:cBhvr>
                                      <p:by>
                                        <p:hsl h="0" s="12549" l="25098"/>
                                      </p:by>
                                    </p:animClr>
                                    <p:animClr clrSpc="hsl" dir="cw">
                                      <p:cBhvr>
                                        <p:cTn id="60" dur="500" fill="hold"/>
                                        <p:tgtEl>
                                          <p:spTgt spid="12"/>
                                        </p:tgtEl>
                                        <p:attrNameLst>
                                          <p:attrName>fillcolor</p:attrName>
                                        </p:attrNameLst>
                                      </p:cBhvr>
                                      <p:by>
                                        <p:hsl h="0" s="12549" l="25098"/>
                                      </p:by>
                                    </p:animClr>
                                    <p:animClr clrSpc="hsl" dir="cw">
                                      <p:cBhvr>
                                        <p:cTn id="61" dur="500" fill="hold"/>
                                        <p:tgtEl>
                                          <p:spTgt spid="12"/>
                                        </p:tgtEl>
                                        <p:attrNameLst>
                                          <p:attrName>stroke.color</p:attrName>
                                        </p:attrNameLst>
                                      </p:cBhvr>
                                      <p:by>
                                        <p:hsl h="0" s="12549" l="25098"/>
                                      </p:by>
                                    </p:animClr>
                                    <p:set>
                                      <p:cBhvr>
                                        <p:cTn id="62" dur="500" fill="hold"/>
                                        <p:tgtEl>
                                          <p:spTgt spid="12"/>
                                        </p:tgtEl>
                                        <p:attrNameLst>
                                          <p:attrName>fill.type</p:attrName>
                                        </p:attrNameLst>
                                      </p:cBhvr>
                                      <p:to>
                                        <p:strVal val="solid"/>
                                      </p:to>
                                    </p:set>
                                  </p:childTnLst>
                                </p:cTn>
                              </p:par>
                            </p:childTnLst>
                          </p:cTn>
                        </p:par>
                      </p:childTnLst>
                    </p:cTn>
                  </p:par>
                  <p:par>
                    <p:cTn id="63" fill="hold">
                      <p:stCondLst>
                        <p:cond delay="indefinite"/>
                      </p:stCondLst>
                      <p:childTnLst>
                        <p:par>
                          <p:cTn id="64" fill="hold">
                            <p:stCondLst>
                              <p:cond delay="0"/>
                            </p:stCondLst>
                            <p:childTnLst>
                              <p:par>
                                <p:cTn id="65" presetID="16" presetClass="entr" presetSubtype="21" fill="hold" grpId="0" nodeType="clickEffect">
                                  <p:stCondLst>
                                    <p:cond delay="0"/>
                                  </p:stCondLst>
                                  <p:childTnLst>
                                    <p:set>
                                      <p:cBhvr>
                                        <p:cTn id="66" dur="1" fill="hold">
                                          <p:stCondLst>
                                            <p:cond delay="0"/>
                                          </p:stCondLst>
                                        </p:cTn>
                                        <p:tgtEl>
                                          <p:spTgt spid="14"/>
                                        </p:tgtEl>
                                        <p:attrNameLst>
                                          <p:attrName>style.visibility</p:attrName>
                                        </p:attrNameLst>
                                      </p:cBhvr>
                                      <p:to>
                                        <p:strVal val="visible"/>
                                      </p:to>
                                    </p:set>
                                    <p:animEffect transition="in" filter="barn(inVertical)">
                                      <p:cBhvr>
                                        <p:cTn id="6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p:bldSub>
      </p:bldGraphic>
      <p:bldP spid="5" grpId="0" animBg="1"/>
      <p:bldP spid="7" grpId="0" animBg="1"/>
      <p:bldP spid="9" grpId="0" animBg="1"/>
      <p:bldP spid="10" grpId="0" animBg="1"/>
      <p:bldP spid="12" grpId="0" animBg="1"/>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TCG Spirit and </a:t>
            </a:r>
            <a:r>
              <a:rPr lang="en-US" altLang="zh-TW" dirty="0" smtClean="0"/>
              <a:t>Prevention</a:t>
            </a:r>
            <a:endParaRPr lang="zh-TW" altLang="en-US" dirty="0"/>
          </a:p>
        </p:txBody>
      </p:sp>
      <p:sp>
        <p:nvSpPr>
          <p:cNvPr id="4" name="圓角矩形 3"/>
          <p:cNvSpPr/>
          <p:nvPr/>
        </p:nvSpPr>
        <p:spPr>
          <a:xfrm>
            <a:off x="179512" y="1700808"/>
            <a:ext cx="1296144" cy="792088"/>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Host Application</a:t>
            </a:r>
            <a:endParaRPr lang="zh-TW" altLang="en-US" dirty="0"/>
          </a:p>
        </p:txBody>
      </p:sp>
      <p:sp>
        <p:nvSpPr>
          <p:cNvPr id="5" name="圓角矩形 4"/>
          <p:cNvSpPr/>
          <p:nvPr/>
        </p:nvSpPr>
        <p:spPr>
          <a:xfrm>
            <a:off x="2411760" y="1916832"/>
            <a:ext cx="5112568" cy="4464496"/>
          </a:xfrm>
          <a:prstGeom prst="roundRect">
            <a:avLst/>
          </a:prstGeom>
          <a:no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6" name="文字方塊 5"/>
          <p:cNvSpPr txBox="1"/>
          <p:nvPr/>
        </p:nvSpPr>
        <p:spPr>
          <a:xfrm>
            <a:off x="4067944" y="1547500"/>
            <a:ext cx="1944216" cy="369332"/>
          </a:xfrm>
          <a:prstGeom prst="rect">
            <a:avLst/>
          </a:prstGeom>
          <a:noFill/>
        </p:spPr>
        <p:txBody>
          <a:bodyPr wrap="square" rtlCol="0">
            <a:spAutoFit/>
          </a:bodyPr>
          <a:lstStyle/>
          <a:p>
            <a:r>
              <a:rPr lang="en-US" altLang="zh-TW" dirty="0" smtClean="0"/>
              <a:t>Trusted Storage</a:t>
            </a:r>
            <a:endParaRPr lang="zh-TW" altLang="en-US" dirty="0"/>
          </a:p>
        </p:txBody>
      </p:sp>
      <p:sp>
        <p:nvSpPr>
          <p:cNvPr id="7" name="矩形 6"/>
          <p:cNvSpPr/>
          <p:nvPr/>
        </p:nvSpPr>
        <p:spPr>
          <a:xfrm>
            <a:off x="3419872" y="2643902"/>
            <a:ext cx="1224136" cy="79426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Trusted Commands</a:t>
            </a:r>
            <a:endParaRPr lang="zh-TW" altLang="en-US" dirty="0"/>
          </a:p>
        </p:txBody>
      </p:sp>
      <p:sp>
        <p:nvSpPr>
          <p:cNvPr id="8" name="文字方塊 7"/>
          <p:cNvSpPr txBox="1"/>
          <p:nvPr/>
        </p:nvSpPr>
        <p:spPr>
          <a:xfrm>
            <a:off x="2807804" y="2195572"/>
            <a:ext cx="1008112" cy="369332"/>
          </a:xfrm>
          <a:prstGeom prst="rect">
            <a:avLst/>
          </a:prstGeom>
          <a:noFill/>
        </p:spPr>
        <p:txBody>
          <a:bodyPr wrap="square" rtlCol="0">
            <a:spAutoFit/>
          </a:bodyPr>
          <a:lstStyle/>
          <a:p>
            <a:r>
              <a:rPr lang="en-US" altLang="zh-TW" dirty="0" smtClean="0"/>
              <a:t>Interface</a:t>
            </a:r>
            <a:endParaRPr lang="zh-TW" altLang="en-US" dirty="0"/>
          </a:p>
        </p:txBody>
      </p:sp>
      <p:sp>
        <p:nvSpPr>
          <p:cNvPr id="10" name="文字方塊 9"/>
          <p:cNvSpPr txBox="1"/>
          <p:nvPr/>
        </p:nvSpPr>
        <p:spPr>
          <a:xfrm rot="16200000">
            <a:off x="2021761" y="3961083"/>
            <a:ext cx="1268296" cy="369332"/>
          </a:xfrm>
          <a:prstGeom prst="rect">
            <a:avLst/>
          </a:prstGeom>
          <a:noFill/>
        </p:spPr>
        <p:txBody>
          <a:bodyPr wrap="none" rtlCol="0">
            <a:spAutoFit/>
          </a:bodyPr>
          <a:lstStyle/>
          <a:p>
            <a:r>
              <a:rPr lang="en-US" altLang="zh-TW" dirty="0" smtClean="0"/>
              <a:t>ATA / SCSI</a:t>
            </a:r>
            <a:endParaRPr lang="zh-TW" altLang="en-US" dirty="0"/>
          </a:p>
        </p:txBody>
      </p:sp>
      <p:sp>
        <p:nvSpPr>
          <p:cNvPr id="11" name="圓角矩形 10"/>
          <p:cNvSpPr/>
          <p:nvPr/>
        </p:nvSpPr>
        <p:spPr>
          <a:xfrm>
            <a:off x="4824028" y="2416195"/>
            <a:ext cx="2376264" cy="129614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Cryptography Firmware &amp; Hardware</a:t>
            </a:r>
            <a:endParaRPr lang="zh-TW" altLang="en-US" dirty="0"/>
          </a:p>
        </p:txBody>
      </p:sp>
      <p:sp>
        <p:nvSpPr>
          <p:cNvPr id="12" name="文字方塊 11"/>
          <p:cNvSpPr txBox="1"/>
          <p:nvPr/>
        </p:nvSpPr>
        <p:spPr>
          <a:xfrm rot="16200000">
            <a:off x="887181" y="3820398"/>
            <a:ext cx="2377574" cy="369332"/>
          </a:xfrm>
          <a:prstGeom prst="rect">
            <a:avLst/>
          </a:prstGeom>
          <a:noFill/>
        </p:spPr>
        <p:txBody>
          <a:bodyPr wrap="none" rtlCol="0">
            <a:spAutoFit/>
          </a:bodyPr>
          <a:lstStyle/>
          <a:p>
            <a:r>
              <a:rPr lang="en-US" altLang="zh-TW" dirty="0" smtClean="0"/>
              <a:t>T10 (SCSI) / T13 (ATA)</a:t>
            </a:r>
            <a:endParaRPr lang="zh-TW" altLang="en-US" dirty="0"/>
          </a:p>
        </p:txBody>
      </p:sp>
      <p:sp>
        <p:nvSpPr>
          <p:cNvPr id="13" name="左-右雙向箭號 12"/>
          <p:cNvSpPr/>
          <p:nvPr/>
        </p:nvSpPr>
        <p:spPr>
          <a:xfrm rot="19954123">
            <a:off x="2160608" y="3196623"/>
            <a:ext cx="1312644" cy="288032"/>
          </a:xfrm>
          <a:prstGeom prst="leftRight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4" name="左-上雙向箭號 13"/>
          <p:cNvSpPr/>
          <p:nvPr/>
        </p:nvSpPr>
        <p:spPr>
          <a:xfrm flipH="1">
            <a:off x="780672" y="2636912"/>
            <a:ext cx="838999" cy="1552818"/>
          </a:xfrm>
          <a:prstGeom prst="leftUp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5" name="圓角矩形 14"/>
          <p:cNvSpPr/>
          <p:nvPr/>
        </p:nvSpPr>
        <p:spPr>
          <a:xfrm>
            <a:off x="3131840" y="3861048"/>
            <a:ext cx="4104456" cy="21602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dirty="0" smtClean="0"/>
              <a:t>Security Provider</a:t>
            </a:r>
            <a:endParaRPr lang="zh-TW" altLang="en-US" dirty="0"/>
          </a:p>
        </p:txBody>
      </p:sp>
      <p:sp>
        <p:nvSpPr>
          <p:cNvPr id="16" name="文字方塊 15"/>
          <p:cNvSpPr txBox="1"/>
          <p:nvPr/>
        </p:nvSpPr>
        <p:spPr>
          <a:xfrm>
            <a:off x="4499992" y="4005064"/>
            <a:ext cx="1656184" cy="369332"/>
          </a:xfrm>
          <a:prstGeom prst="rect">
            <a:avLst/>
          </a:prstGeom>
          <a:noFill/>
        </p:spPr>
        <p:txBody>
          <a:bodyPr wrap="square" rtlCol="0">
            <a:spAutoFit/>
          </a:bodyPr>
          <a:lstStyle/>
          <a:p>
            <a:r>
              <a:rPr lang="en-US" altLang="zh-TW" dirty="0" smtClean="0"/>
              <a:t>Hidden Storage</a:t>
            </a:r>
            <a:endParaRPr lang="zh-TW" altLang="en-US" dirty="0"/>
          </a:p>
        </p:txBody>
      </p:sp>
      <p:cxnSp>
        <p:nvCxnSpPr>
          <p:cNvPr id="18" name="直線接點 17"/>
          <p:cNvCxnSpPr/>
          <p:nvPr/>
        </p:nvCxnSpPr>
        <p:spPr>
          <a:xfrm>
            <a:off x="2897364" y="1988840"/>
            <a:ext cx="0" cy="4320480"/>
          </a:xfrm>
          <a:prstGeom prst="line">
            <a:avLst/>
          </a:prstGeom>
          <a:ln>
            <a:solidFill>
              <a:schemeClr val="accent2">
                <a:lumMod val="50000"/>
              </a:schemeClr>
            </a:solidFill>
          </a:ln>
        </p:spPr>
        <p:style>
          <a:lnRef idx="1">
            <a:schemeClr val="accent1"/>
          </a:lnRef>
          <a:fillRef idx="0">
            <a:schemeClr val="accent1"/>
          </a:fillRef>
          <a:effectRef idx="0">
            <a:schemeClr val="accent1"/>
          </a:effectRef>
          <a:fontRef idx="minor">
            <a:schemeClr val="tx1"/>
          </a:fontRef>
        </p:style>
      </p:cxnSp>
      <p:sp>
        <p:nvSpPr>
          <p:cNvPr id="22" name="上-下雙向箭號 21"/>
          <p:cNvSpPr/>
          <p:nvPr/>
        </p:nvSpPr>
        <p:spPr>
          <a:xfrm>
            <a:off x="3883766" y="3298777"/>
            <a:ext cx="252028" cy="732428"/>
          </a:xfrm>
          <a:prstGeom prst="upDownArrow">
            <a:avLst/>
          </a:prstGeom>
          <a:solidFill>
            <a:schemeClr val="bg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23" name="橢圓 22"/>
          <p:cNvSpPr/>
          <p:nvPr/>
        </p:nvSpPr>
        <p:spPr>
          <a:xfrm>
            <a:off x="635808" y="5141020"/>
            <a:ext cx="1440160" cy="1008112"/>
          </a:xfrm>
          <a:prstGeom prst="ellipse">
            <a:avLst/>
          </a:prstGeom>
          <a:solidFill>
            <a:schemeClr val="tx2">
              <a:lumMod val="60000"/>
              <a:lumOff val="40000"/>
            </a:schemeClr>
          </a:solidFill>
          <a:ln>
            <a:solidFill>
              <a:schemeClr val="accent2">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400" b="1" dirty="0" smtClean="0">
                <a:solidFill>
                  <a:schemeClr val="tx1">
                    <a:lumMod val="75000"/>
                    <a:lumOff val="25000"/>
                  </a:schemeClr>
                </a:solidFill>
              </a:rPr>
              <a:t>Assign Hidden Storage to app by ISV</a:t>
            </a:r>
            <a:endParaRPr lang="zh-TW" altLang="en-US" sz="1400" b="1" dirty="0">
              <a:solidFill>
                <a:schemeClr val="tx1">
                  <a:lumMod val="75000"/>
                  <a:lumOff val="25000"/>
                </a:schemeClr>
              </a:solidFill>
            </a:endParaRPr>
          </a:p>
        </p:txBody>
      </p:sp>
      <p:sp>
        <p:nvSpPr>
          <p:cNvPr id="24" name="圓形箭號 23"/>
          <p:cNvSpPr/>
          <p:nvPr/>
        </p:nvSpPr>
        <p:spPr>
          <a:xfrm flipV="1">
            <a:off x="1529656" y="5337211"/>
            <a:ext cx="2054590" cy="1368152"/>
          </a:xfrm>
          <a:prstGeom prst="circularArrow">
            <a:avLst>
              <a:gd name="adj1" fmla="val 6219"/>
              <a:gd name="adj2" fmla="val 853175"/>
              <a:gd name="adj3" fmla="val 21208118"/>
              <a:gd name="adj4" fmla="val 10800000"/>
              <a:gd name="adj5" fmla="val 22003"/>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spTree>
    <p:extLst>
      <p:ext uri="{BB962C8B-B14F-4D97-AF65-F5344CB8AC3E}">
        <p14:creationId xmlns:p14="http://schemas.microsoft.com/office/powerpoint/2010/main" val="264353301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Trusted Storage Device </a:t>
            </a:r>
            <a:r>
              <a:rPr lang="en-US" altLang="zh-TW" dirty="0" smtClean="0"/>
              <a:t>Architecture Overview</a:t>
            </a:r>
            <a:endParaRPr lang="zh-TW" altLang="en-US" dirty="0"/>
          </a:p>
        </p:txBody>
      </p:sp>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755576" y="1694143"/>
            <a:ext cx="5639587" cy="46774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文字方塊 3"/>
          <p:cNvSpPr txBox="1"/>
          <p:nvPr/>
        </p:nvSpPr>
        <p:spPr>
          <a:xfrm>
            <a:off x="3851920" y="1340768"/>
            <a:ext cx="3179075" cy="369332"/>
          </a:xfrm>
          <a:prstGeom prst="rect">
            <a:avLst/>
          </a:prstGeom>
          <a:noFill/>
          <a:ln>
            <a:solidFill>
              <a:schemeClr val="accent2">
                <a:lumMod val="75000"/>
              </a:schemeClr>
            </a:solidFill>
          </a:ln>
        </p:spPr>
        <p:txBody>
          <a:bodyPr wrap="none" rtlCol="0">
            <a:spAutoFit/>
          </a:bodyPr>
          <a:lstStyle/>
          <a:p>
            <a:r>
              <a:rPr lang="en-US" altLang="zh-TW" dirty="0">
                <a:solidFill>
                  <a:srgbClr val="FF0000"/>
                </a:solidFill>
              </a:rPr>
              <a:t>Multicomponent Trusted </a:t>
            </a:r>
            <a:r>
              <a:rPr lang="en-US" altLang="zh-TW" dirty="0" smtClean="0">
                <a:solidFill>
                  <a:srgbClr val="FF0000"/>
                </a:solidFill>
              </a:rPr>
              <a:t>Platform</a:t>
            </a:r>
          </a:p>
        </p:txBody>
      </p:sp>
      <p:cxnSp>
        <p:nvCxnSpPr>
          <p:cNvPr id="6" name="直線單箭頭接點 5"/>
          <p:cNvCxnSpPr/>
          <p:nvPr/>
        </p:nvCxnSpPr>
        <p:spPr>
          <a:xfrm flipV="1">
            <a:off x="3779912" y="1710100"/>
            <a:ext cx="432048" cy="422756"/>
          </a:xfrm>
          <a:prstGeom prst="straightConnector1">
            <a:avLst/>
          </a:prstGeom>
          <a:ln w="25400">
            <a:tailEnd type="arrow"/>
          </a:ln>
        </p:spPr>
        <p:style>
          <a:lnRef idx="1">
            <a:schemeClr val="accent1"/>
          </a:lnRef>
          <a:fillRef idx="0">
            <a:schemeClr val="accent1"/>
          </a:fillRef>
          <a:effectRef idx="0">
            <a:schemeClr val="accent1"/>
          </a:effectRef>
          <a:fontRef idx="minor">
            <a:schemeClr val="tx1"/>
          </a:fontRef>
        </p:style>
      </p:cxnSp>
      <p:sp>
        <p:nvSpPr>
          <p:cNvPr id="7" name="文字方塊 6"/>
          <p:cNvSpPr txBox="1"/>
          <p:nvPr/>
        </p:nvSpPr>
        <p:spPr>
          <a:xfrm>
            <a:off x="5829384" y="1619508"/>
            <a:ext cx="2403222" cy="369332"/>
          </a:xfrm>
          <a:prstGeom prst="rect">
            <a:avLst/>
          </a:prstGeom>
          <a:noFill/>
        </p:spPr>
        <p:txBody>
          <a:bodyPr wrap="none" rtlCol="0">
            <a:spAutoFit/>
          </a:bodyPr>
          <a:lstStyle/>
          <a:p>
            <a:r>
              <a:rPr lang="en-US" altLang="zh-TW" dirty="0">
                <a:solidFill>
                  <a:srgbClr val="FF0000"/>
                </a:solidFill>
              </a:rPr>
              <a:t>supports 1 or more </a:t>
            </a:r>
            <a:r>
              <a:rPr lang="en-US" altLang="zh-TW" dirty="0" err="1" smtClean="0">
                <a:solidFill>
                  <a:srgbClr val="FF0000"/>
                </a:solidFill>
              </a:rPr>
              <a:t>TPers</a:t>
            </a:r>
            <a:endParaRPr lang="zh-TW" altLang="en-US" dirty="0">
              <a:solidFill>
                <a:srgbClr val="FF0000"/>
              </a:solidFill>
            </a:endParaRPr>
          </a:p>
        </p:txBody>
      </p:sp>
      <p:sp>
        <p:nvSpPr>
          <p:cNvPr id="8" name="文字方塊 7"/>
          <p:cNvSpPr txBox="1"/>
          <p:nvPr/>
        </p:nvSpPr>
        <p:spPr>
          <a:xfrm>
            <a:off x="6300192" y="2560779"/>
            <a:ext cx="1802096" cy="369332"/>
          </a:xfrm>
          <a:prstGeom prst="rect">
            <a:avLst/>
          </a:prstGeom>
          <a:noFill/>
        </p:spPr>
        <p:txBody>
          <a:bodyPr wrap="none" rtlCol="0">
            <a:spAutoFit/>
          </a:bodyPr>
          <a:lstStyle/>
          <a:p>
            <a:r>
              <a:rPr lang="en-US" altLang="zh-TW" b="1" dirty="0" smtClean="0">
                <a:solidFill>
                  <a:schemeClr val="accent1">
                    <a:lumMod val="75000"/>
                  </a:schemeClr>
                </a:solidFill>
              </a:rPr>
              <a:t>Trusted Peripheral</a:t>
            </a:r>
            <a:endParaRPr lang="zh-TW" altLang="en-US" b="1" dirty="0">
              <a:solidFill>
                <a:schemeClr val="accent1">
                  <a:lumMod val="75000"/>
                </a:schemeClr>
              </a:solidFill>
            </a:endParaRPr>
          </a:p>
        </p:txBody>
      </p:sp>
      <p:sp>
        <p:nvSpPr>
          <p:cNvPr id="10" name="文字方塊 9"/>
          <p:cNvSpPr txBox="1"/>
          <p:nvPr/>
        </p:nvSpPr>
        <p:spPr>
          <a:xfrm>
            <a:off x="6300192" y="2930111"/>
            <a:ext cx="1718740" cy="369332"/>
          </a:xfrm>
          <a:prstGeom prst="rect">
            <a:avLst/>
          </a:prstGeom>
          <a:noFill/>
        </p:spPr>
        <p:txBody>
          <a:bodyPr wrap="none" rtlCol="0">
            <a:spAutoFit/>
          </a:bodyPr>
          <a:lstStyle/>
          <a:p>
            <a:r>
              <a:rPr lang="en-US" altLang="zh-TW" b="1" dirty="0" smtClean="0">
                <a:solidFill>
                  <a:schemeClr val="accent1">
                    <a:lumMod val="75000"/>
                  </a:schemeClr>
                </a:solidFill>
              </a:rPr>
              <a:t>Security Provider</a:t>
            </a:r>
            <a:endParaRPr lang="zh-TW" altLang="en-US" b="1" dirty="0">
              <a:solidFill>
                <a:schemeClr val="accent1">
                  <a:lumMod val="75000"/>
                </a:schemeClr>
              </a:solidFill>
            </a:endParaRPr>
          </a:p>
        </p:txBody>
      </p:sp>
      <p:cxnSp>
        <p:nvCxnSpPr>
          <p:cNvPr id="11" name="直線單箭頭接點 10"/>
          <p:cNvCxnSpPr>
            <a:endCxn id="8" idx="1"/>
          </p:cNvCxnSpPr>
          <p:nvPr/>
        </p:nvCxnSpPr>
        <p:spPr>
          <a:xfrm>
            <a:off x="5076056" y="2745445"/>
            <a:ext cx="1224136" cy="0"/>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cxnSp>
        <p:nvCxnSpPr>
          <p:cNvPr id="13" name="直線單箭頭接點 12"/>
          <p:cNvCxnSpPr>
            <a:endCxn id="10" idx="1"/>
          </p:cNvCxnSpPr>
          <p:nvPr/>
        </p:nvCxnSpPr>
        <p:spPr>
          <a:xfrm>
            <a:off x="5076056" y="2930111"/>
            <a:ext cx="1224136" cy="184666"/>
          </a:xfrm>
          <a:prstGeom prst="straightConnector1">
            <a:avLst/>
          </a:prstGeom>
          <a:ln w="22225">
            <a:tailEnd type="arrow"/>
          </a:ln>
        </p:spPr>
        <p:style>
          <a:lnRef idx="1">
            <a:schemeClr val="accent1"/>
          </a:lnRef>
          <a:fillRef idx="0">
            <a:schemeClr val="accent1"/>
          </a:fillRef>
          <a:effectRef idx="0">
            <a:schemeClr val="accent1"/>
          </a:effectRef>
          <a:fontRef idx="minor">
            <a:schemeClr val="tx1"/>
          </a:fontRef>
        </p:style>
      </p:cxnSp>
      <p:sp>
        <p:nvSpPr>
          <p:cNvPr id="14" name="文字方塊 13"/>
          <p:cNvSpPr txBox="1"/>
          <p:nvPr/>
        </p:nvSpPr>
        <p:spPr>
          <a:xfrm>
            <a:off x="6329429" y="3299443"/>
            <a:ext cx="1986987" cy="1169551"/>
          </a:xfrm>
          <a:prstGeom prst="rect">
            <a:avLst/>
          </a:prstGeom>
          <a:noFill/>
        </p:spPr>
        <p:txBody>
          <a:bodyPr wrap="square" rtlCol="0">
            <a:spAutoFit/>
          </a:bodyPr>
          <a:lstStyle/>
          <a:p>
            <a:r>
              <a:rPr lang="en-US" altLang="zh-TW" sz="1400" b="1" dirty="0" smtClean="0">
                <a:solidFill>
                  <a:schemeClr val="accent1">
                    <a:lumMod val="50000"/>
                  </a:schemeClr>
                </a:solidFill>
              </a:rPr>
              <a:t>Tables &amp; Table Content </a:t>
            </a:r>
          </a:p>
          <a:p>
            <a:r>
              <a:rPr lang="en-US" altLang="zh-TW" sz="1400" b="1" dirty="0" smtClean="0">
                <a:solidFill>
                  <a:schemeClr val="accent1">
                    <a:lumMod val="50000"/>
                  </a:schemeClr>
                </a:solidFill>
              </a:rPr>
              <a:t>Methods</a:t>
            </a:r>
          </a:p>
          <a:p>
            <a:r>
              <a:rPr lang="en-US" altLang="zh-TW" sz="1400" b="1" dirty="0" smtClean="0">
                <a:solidFill>
                  <a:schemeClr val="accent1">
                    <a:lumMod val="50000"/>
                  </a:schemeClr>
                </a:solidFill>
              </a:rPr>
              <a:t>Authorities</a:t>
            </a:r>
          </a:p>
          <a:p>
            <a:r>
              <a:rPr lang="en-US" altLang="zh-TW" sz="1400" b="1" dirty="0" smtClean="0">
                <a:solidFill>
                  <a:schemeClr val="accent1">
                    <a:lumMod val="50000"/>
                  </a:schemeClr>
                </a:solidFill>
              </a:rPr>
              <a:t>Access </a:t>
            </a:r>
            <a:r>
              <a:rPr lang="en-US" altLang="zh-TW" sz="1400" b="1" dirty="0">
                <a:solidFill>
                  <a:schemeClr val="accent1">
                    <a:lumMod val="50000"/>
                  </a:schemeClr>
                </a:solidFill>
              </a:rPr>
              <a:t>Control </a:t>
            </a:r>
            <a:r>
              <a:rPr lang="en-US" altLang="zh-TW" sz="1400" b="1" dirty="0" smtClean="0">
                <a:solidFill>
                  <a:schemeClr val="accent1">
                    <a:lumMod val="50000"/>
                  </a:schemeClr>
                </a:solidFill>
              </a:rPr>
              <a:t>List &amp;</a:t>
            </a:r>
          </a:p>
          <a:p>
            <a:r>
              <a:rPr lang="en-US" altLang="zh-TW" sz="1400" b="1" dirty="0" smtClean="0">
                <a:solidFill>
                  <a:schemeClr val="accent1">
                    <a:lumMod val="50000"/>
                  </a:schemeClr>
                </a:solidFill>
              </a:rPr>
              <a:t>Access </a:t>
            </a:r>
            <a:r>
              <a:rPr lang="en-US" altLang="zh-TW" sz="1400" b="1" dirty="0">
                <a:solidFill>
                  <a:schemeClr val="accent1">
                    <a:lumMod val="50000"/>
                  </a:schemeClr>
                </a:solidFill>
              </a:rPr>
              <a:t>Control </a:t>
            </a:r>
            <a:r>
              <a:rPr lang="en-US" altLang="zh-TW" sz="1400" b="1" dirty="0" smtClean="0">
                <a:solidFill>
                  <a:schemeClr val="accent1">
                    <a:lumMod val="50000"/>
                  </a:schemeClr>
                </a:solidFill>
              </a:rPr>
              <a:t>Elements</a:t>
            </a:r>
            <a:endParaRPr lang="zh-TW" altLang="en-US" sz="1400" b="1" dirty="0">
              <a:solidFill>
                <a:schemeClr val="accent1">
                  <a:lumMod val="50000"/>
                </a:schemeClr>
              </a:solidFill>
            </a:endParaRPr>
          </a:p>
        </p:txBody>
      </p:sp>
      <p:sp>
        <p:nvSpPr>
          <p:cNvPr id="15" name="文字方塊 14"/>
          <p:cNvSpPr txBox="1"/>
          <p:nvPr/>
        </p:nvSpPr>
        <p:spPr>
          <a:xfrm>
            <a:off x="6329429" y="2930111"/>
            <a:ext cx="2491043" cy="954107"/>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dirty="0"/>
              <a:t>bilateral </a:t>
            </a:r>
            <a:r>
              <a:rPr lang="en-US" altLang="zh-TW" dirty="0" smtClean="0"/>
              <a:t>enrollment &amp; connection</a:t>
            </a:r>
          </a:p>
          <a:p>
            <a:r>
              <a:rPr lang="en-US" altLang="zh-TW" dirty="0"/>
              <a:t>Data confidentiality and access control over </a:t>
            </a:r>
            <a:r>
              <a:rPr lang="en-US" altLang="zh-TW" dirty="0" err="1"/>
              <a:t>TPer</a:t>
            </a:r>
            <a:r>
              <a:rPr lang="en-US" altLang="zh-TW" dirty="0"/>
              <a:t> features and capabilities</a:t>
            </a:r>
            <a:endParaRPr lang="zh-TW" altLang="en-US" dirty="0"/>
          </a:p>
        </p:txBody>
      </p:sp>
      <p:sp>
        <p:nvSpPr>
          <p:cNvPr id="18" name="文字方塊 17"/>
          <p:cNvSpPr txBox="1"/>
          <p:nvPr/>
        </p:nvSpPr>
        <p:spPr>
          <a:xfrm>
            <a:off x="6400928" y="2930111"/>
            <a:ext cx="2743072" cy="523220"/>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dirty="0" smtClean="0"/>
              <a:t>Readable </a:t>
            </a:r>
            <a:r>
              <a:rPr lang="en-US" altLang="zh-TW" dirty="0"/>
              <a:t>and writeable data </a:t>
            </a:r>
            <a:r>
              <a:rPr lang="en-US" altLang="zh-TW" dirty="0" smtClean="0"/>
              <a:t>areas </a:t>
            </a:r>
          </a:p>
          <a:p>
            <a:r>
              <a:rPr lang="en-US" altLang="zh-TW" dirty="0"/>
              <a:t>B</a:t>
            </a:r>
            <a:r>
              <a:rPr lang="en-US" altLang="zh-TW" dirty="0" smtClean="0"/>
              <a:t>uilt-in firmware/Hardware functions</a:t>
            </a:r>
            <a:endParaRPr lang="zh-TW" altLang="en-US" dirty="0"/>
          </a:p>
        </p:txBody>
      </p:sp>
      <p:sp>
        <p:nvSpPr>
          <p:cNvPr id="17" name="文字方塊 16"/>
          <p:cNvSpPr txBox="1"/>
          <p:nvPr/>
        </p:nvSpPr>
        <p:spPr>
          <a:xfrm>
            <a:off x="6348805" y="3269883"/>
            <a:ext cx="2543675" cy="1815882"/>
          </a:xfrm>
          <a:prstGeom prst="rect">
            <a:avLst/>
          </a:prstGeom>
          <a:noFill/>
        </p:spPr>
        <p:txBody>
          <a:bodyPr wrap="square" rtlCol="0">
            <a:spAutoFit/>
          </a:bodyPr>
          <a:lstStyle>
            <a:defPPr>
              <a:defRPr lang="zh-TW"/>
            </a:defPPr>
            <a:lvl1pPr>
              <a:defRPr sz="1400" b="1">
                <a:solidFill>
                  <a:schemeClr val="accent1">
                    <a:lumMod val="50000"/>
                  </a:schemeClr>
                </a:solidFill>
              </a:defRPr>
            </a:lvl1pPr>
          </a:lstStyle>
          <a:p>
            <a:r>
              <a:rPr lang="en-US" altLang="zh-TW" dirty="0"/>
              <a:t>SPs support functions such </a:t>
            </a:r>
            <a:r>
              <a:rPr lang="en-US" altLang="zh-TW" dirty="0" smtClean="0"/>
              <a:t>as</a:t>
            </a:r>
          </a:p>
          <a:p>
            <a:pPr marL="285750" indent="-285750">
              <a:buFont typeface="Arial" pitchFamily="34" charset="0"/>
              <a:buChar char="•"/>
            </a:pPr>
            <a:r>
              <a:rPr lang="en-US" altLang="zh-TW" dirty="0" smtClean="0"/>
              <a:t>Authentication</a:t>
            </a:r>
            <a:endParaRPr lang="en-US" altLang="zh-TW" dirty="0"/>
          </a:p>
          <a:p>
            <a:pPr marL="285750" indent="-285750">
              <a:buFont typeface="Arial" pitchFamily="34" charset="0"/>
              <a:buChar char="•"/>
            </a:pPr>
            <a:r>
              <a:rPr lang="en-US" altLang="zh-TW" dirty="0"/>
              <a:t>Secured attribute-value storage</a:t>
            </a:r>
          </a:p>
          <a:p>
            <a:pPr marL="285750" indent="-285750">
              <a:buFont typeface="Arial" pitchFamily="34" charset="0"/>
              <a:buChar char="•"/>
            </a:pPr>
            <a:r>
              <a:rPr lang="en-US" altLang="zh-TW" dirty="0"/>
              <a:t>Disk encryption/decryption</a:t>
            </a:r>
          </a:p>
          <a:p>
            <a:pPr marL="285750" indent="-285750">
              <a:buFont typeface="Arial" pitchFamily="34" charset="0"/>
              <a:buChar char="•"/>
            </a:pPr>
            <a:r>
              <a:rPr lang="en-US" altLang="zh-TW" dirty="0"/>
              <a:t>Backup</a:t>
            </a:r>
          </a:p>
          <a:p>
            <a:pPr marL="285750" indent="-285750">
              <a:buFont typeface="Arial" pitchFamily="34" charset="0"/>
              <a:buChar char="•"/>
            </a:pPr>
            <a:r>
              <a:rPr lang="en-US" altLang="zh-TW" dirty="0"/>
              <a:t>Time stamping</a:t>
            </a:r>
          </a:p>
          <a:p>
            <a:pPr marL="285750" indent="-285750">
              <a:buFont typeface="Arial" pitchFamily="34" charset="0"/>
              <a:buChar char="•"/>
            </a:pPr>
            <a:r>
              <a:rPr lang="en-US" altLang="zh-TW" dirty="0"/>
              <a:t>Event logging</a:t>
            </a:r>
            <a:endParaRPr lang="zh-TW" altLang="en-US" dirty="0"/>
          </a:p>
        </p:txBody>
      </p:sp>
    </p:spTree>
    <p:extLst>
      <p:ext uri="{BB962C8B-B14F-4D97-AF65-F5344CB8AC3E}">
        <p14:creationId xmlns:p14="http://schemas.microsoft.com/office/powerpoint/2010/main" val="18265410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par>
                          <p:cTn id="9" fill="hold">
                            <p:stCondLst>
                              <p:cond delay="0"/>
                            </p:stCondLst>
                            <p:childTnLst>
                              <p:par>
                                <p:cTn id="10" presetID="10" presetClass="entr" presetSubtype="0" fill="hold" grpId="0" nodeType="afterEffect">
                                  <p:stCondLst>
                                    <p:cond delay="15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fade">
                                      <p:cBhvr>
                                        <p:cTn id="17" dur="500"/>
                                        <p:tgtEl>
                                          <p:spTgt spid="11"/>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grpId="1" nodeType="clickEffect">
                                  <p:stCondLst>
                                    <p:cond delay="0"/>
                                  </p:stCondLst>
                                  <p:childTnLst>
                                    <p:set>
                                      <p:cBhvr>
                                        <p:cTn id="28" dur="1" fill="hold">
                                          <p:stCondLst>
                                            <p:cond delay="0"/>
                                          </p:stCondLst>
                                        </p:cTn>
                                        <p:tgtEl>
                                          <p:spTgt spid="15"/>
                                        </p:tgtEl>
                                        <p:attrNameLst>
                                          <p:attrName>style.visibility</p:attrName>
                                        </p:attrNameLst>
                                      </p:cBhvr>
                                      <p:to>
                                        <p:strVal val="hidden"/>
                                      </p:to>
                                    </p:set>
                                  </p:childTnLst>
                                </p:cTn>
                              </p:par>
                            </p:childTnLst>
                          </p:cTn>
                        </p:par>
                        <p:par>
                          <p:cTn id="29" fill="hold">
                            <p:stCondLst>
                              <p:cond delay="0"/>
                            </p:stCondLst>
                            <p:childTnLst>
                              <p:par>
                                <p:cTn id="30" presetID="10" presetClass="entr" presetSubtype="0" fill="hold" grpId="0" nodeType="after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fade">
                                      <p:cBhvr>
                                        <p:cTn id="32" dur="500"/>
                                        <p:tgtEl>
                                          <p:spTgt spid="18"/>
                                        </p:tgtEl>
                                      </p:cBhvr>
                                    </p:animEffect>
                                  </p:childTnLst>
                                </p:cTn>
                              </p:par>
                            </p:childTnLst>
                          </p:cTn>
                        </p:par>
                      </p:childTnLst>
                    </p:cTn>
                  </p:par>
                  <p:par>
                    <p:cTn id="33" fill="hold">
                      <p:stCondLst>
                        <p:cond delay="indefinite"/>
                      </p:stCondLst>
                      <p:childTnLst>
                        <p:par>
                          <p:cTn id="34" fill="hold">
                            <p:stCondLst>
                              <p:cond delay="0"/>
                            </p:stCondLst>
                            <p:childTnLst>
                              <p:par>
                                <p:cTn id="35" presetID="6" presetClass="exit" presetSubtype="32" fill="hold" grpId="1" nodeType="clickEffect">
                                  <p:stCondLst>
                                    <p:cond delay="0"/>
                                  </p:stCondLst>
                                  <p:childTnLst>
                                    <p:animEffect transition="out" filter="circle(out)">
                                      <p:cBhvr>
                                        <p:cTn id="36" dur="2000"/>
                                        <p:tgtEl>
                                          <p:spTgt spid="18"/>
                                        </p:tgtEl>
                                      </p:cBhvr>
                                    </p:animEffect>
                                    <p:set>
                                      <p:cBhvr>
                                        <p:cTn id="37" dur="1" fill="hold">
                                          <p:stCondLst>
                                            <p:cond delay="1999"/>
                                          </p:stCondLst>
                                        </p:cTn>
                                        <p:tgtEl>
                                          <p:spTgt spid="18"/>
                                        </p:tgtEl>
                                        <p:attrNameLst>
                                          <p:attrName>style.visibility</p:attrName>
                                        </p:attrNameLst>
                                      </p:cBhvr>
                                      <p:to>
                                        <p:strVal val="hidden"/>
                                      </p:to>
                                    </p:set>
                                  </p:childTnLst>
                                </p:cTn>
                              </p:par>
                            </p:childTnLst>
                          </p:cTn>
                        </p:par>
                        <p:par>
                          <p:cTn id="38" fill="hold">
                            <p:stCondLst>
                              <p:cond delay="2000"/>
                            </p:stCondLst>
                            <p:childTnLst>
                              <p:par>
                                <p:cTn id="39" presetID="10" presetClass="entr" presetSubtype="0" fill="hold" nodeType="afterEffect">
                                  <p:stCondLst>
                                    <p:cond delay="0"/>
                                  </p:stCondLst>
                                  <p:childTnLst>
                                    <p:set>
                                      <p:cBhvr>
                                        <p:cTn id="40" dur="1" fill="hold">
                                          <p:stCondLst>
                                            <p:cond delay="0"/>
                                          </p:stCondLst>
                                        </p:cTn>
                                        <p:tgtEl>
                                          <p:spTgt spid="13"/>
                                        </p:tgtEl>
                                        <p:attrNameLst>
                                          <p:attrName>style.visibility</p:attrName>
                                        </p:attrNameLst>
                                      </p:cBhvr>
                                      <p:to>
                                        <p:strVal val="visible"/>
                                      </p:to>
                                    </p:set>
                                    <p:animEffect transition="in" filter="fade">
                                      <p:cBhvr>
                                        <p:cTn id="41" dur="5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10"/>
                                        </p:tgtEl>
                                        <p:attrNameLst>
                                          <p:attrName>style.visibility</p:attrName>
                                        </p:attrNameLst>
                                      </p:cBhvr>
                                      <p:to>
                                        <p:strVal val="visible"/>
                                      </p:to>
                                    </p:set>
                                    <p:animEffect transition="in" filter="fade">
                                      <p:cBhvr>
                                        <p:cTn id="44" dur="500"/>
                                        <p:tgtEl>
                                          <p:spTgt spid="10"/>
                                        </p:tgtEl>
                                      </p:cBhvr>
                                    </p:animEffect>
                                  </p:childTnLst>
                                </p:cTn>
                              </p:par>
                            </p:childTnLst>
                          </p:cTn>
                        </p:par>
                        <p:par>
                          <p:cTn id="45" fill="hold">
                            <p:stCondLst>
                              <p:cond delay="2500"/>
                            </p:stCondLst>
                            <p:childTnLst>
                              <p:par>
                                <p:cTn id="46" presetID="10" presetClass="entr" presetSubtype="0" fill="hold" grpId="0" nodeType="afterEffect">
                                  <p:stCondLst>
                                    <p:cond delay="250"/>
                                  </p:stCondLst>
                                  <p:childTnLst>
                                    <p:set>
                                      <p:cBhvr>
                                        <p:cTn id="47" dur="1" fill="hold">
                                          <p:stCondLst>
                                            <p:cond delay="0"/>
                                          </p:stCondLst>
                                        </p:cTn>
                                        <p:tgtEl>
                                          <p:spTgt spid="14"/>
                                        </p:tgtEl>
                                        <p:attrNameLst>
                                          <p:attrName>style.visibility</p:attrName>
                                        </p:attrNameLst>
                                      </p:cBhvr>
                                      <p:to>
                                        <p:strVal val="visible"/>
                                      </p:to>
                                    </p:set>
                                    <p:animEffect transition="in" filter="fade">
                                      <p:cBhvr>
                                        <p:cTn id="48" dur="500"/>
                                        <p:tgtEl>
                                          <p:spTgt spid="14"/>
                                        </p:tgtEl>
                                      </p:cBhvr>
                                    </p:animEffect>
                                  </p:childTnLst>
                                </p:cTn>
                              </p:par>
                            </p:childTnLst>
                          </p:cTn>
                        </p:par>
                      </p:childTnLst>
                    </p:cTn>
                  </p:par>
                  <p:par>
                    <p:cTn id="49" fill="hold">
                      <p:stCondLst>
                        <p:cond delay="indefinite"/>
                      </p:stCondLst>
                      <p:childTnLst>
                        <p:par>
                          <p:cTn id="50" fill="hold">
                            <p:stCondLst>
                              <p:cond delay="0"/>
                            </p:stCondLst>
                            <p:childTnLst>
                              <p:par>
                                <p:cTn id="51" presetID="6" presetClass="exit" presetSubtype="32" fill="hold" grpId="1" nodeType="clickEffect">
                                  <p:stCondLst>
                                    <p:cond delay="0"/>
                                  </p:stCondLst>
                                  <p:childTnLst>
                                    <p:animEffect transition="out" filter="circle(out)">
                                      <p:cBhvr>
                                        <p:cTn id="52" dur="2000"/>
                                        <p:tgtEl>
                                          <p:spTgt spid="14"/>
                                        </p:tgtEl>
                                      </p:cBhvr>
                                    </p:animEffect>
                                    <p:set>
                                      <p:cBhvr>
                                        <p:cTn id="53" dur="1" fill="hold">
                                          <p:stCondLst>
                                            <p:cond delay="1999"/>
                                          </p:stCondLst>
                                        </p:cTn>
                                        <p:tgtEl>
                                          <p:spTgt spid="14"/>
                                        </p:tgtEl>
                                        <p:attrNameLst>
                                          <p:attrName>style.visibility</p:attrName>
                                        </p:attrNameLst>
                                      </p:cBhvr>
                                      <p:to>
                                        <p:strVal val="hidden"/>
                                      </p:to>
                                    </p:set>
                                  </p:childTnLst>
                                </p:cTn>
                              </p:par>
                            </p:childTnLst>
                          </p:cTn>
                        </p:par>
                        <p:par>
                          <p:cTn id="54" fill="hold">
                            <p:stCondLst>
                              <p:cond delay="2000"/>
                            </p:stCondLst>
                            <p:childTnLst>
                              <p:par>
                                <p:cTn id="55" presetID="6" presetClass="entr" presetSubtype="16" fill="hold" grpId="0" nodeType="afterEffect">
                                  <p:stCondLst>
                                    <p:cond delay="0"/>
                                  </p:stCondLst>
                                  <p:childTnLst>
                                    <p:set>
                                      <p:cBhvr>
                                        <p:cTn id="56" dur="1" fill="hold">
                                          <p:stCondLst>
                                            <p:cond delay="0"/>
                                          </p:stCondLst>
                                        </p:cTn>
                                        <p:tgtEl>
                                          <p:spTgt spid="17"/>
                                        </p:tgtEl>
                                        <p:attrNameLst>
                                          <p:attrName>style.visibility</p:attrName>
                                        </p:attrNameLst>
                                      </p:cBhvr>
                                      <p:to>
                                        <p:strVal val="visible"/>
                                      </p:to>
                                    </p:set>
                                    <p:animEffect transition="in" filter="circle(in)">
                                      <p:cBhvr>
                                        <p:cTn id="57" dur="20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p:bldP spid="8" grpId="0"/>
      <p:bldP spid="10" grpId="0"/>
      <p:bldP spid="14" grpId="0"/>
      <p:bldP spid="14" grpId="1"/>
      <p:bldP spid="15" grpId="0"/>
      <p:bldP spid="15" grpId="1"/>
      <p:bldP spid="18" grpId="0"/>
      <p:bldP spid="18" grpId="1"/>
      <p:bldP spid="17"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Trusted Storage Device </a:t>
            </a:r>
            <a:r>
              <a:rPr lang="en-US" altLang="zh-TW" dirty="0" smtClean="0"/>
              <a:t>Architecture Overview</a:t>
            </a:r>
            <a:endParaRPr lang="zh-TW" altLang="en-US" dirty="0"/>
          </a:p>
        </p:txBody>
      </p:sp>
      <p:pic>
        <p:nvPicPr>
          <p:cNvPr id="2050"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457200" y="2659114"/>
            <a:ext cx="7467600" cy="27557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2709571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smtClean="0"/>
              <a:t>Security Providers (SPs)</a:t>
            </a:r>
            <a:endParaRPr lang="zh-TW" altLang="en-US" dirty="0"/>
          </a:p>
        </p:txBody>
      </p:sp>
      <p:grpSp>
        <p:nvGrpSpPr>
          <p:cNvPr id="7" name="群組 6"/>
          <p:cNvGrpSpPr/>
          <p:nvPr/>
        </p:nvGrpSpPr>
        <p:grpSpPr>
          <a:xfrm>
            <a:off x="1115616" y="2132856"/>
            <a:ext cx="3456384" cy="3744416"/>
            <a:chOff x="1115616" y="2132856"/>
            <a:chExt cx="3456384" cy="3744416"/>
          </a:xfrm>
        </p:grpSpPr>
        <p:sp>
          <p:nvSpPr>
            <p:cNvPr id="4" name="圓角矩形 3"/>
            <p:cNvSpPr/>
            <p:nvPr/>
          </p:nvSpPr>
          <p:spPr>
            <a:xfrm>
              <a:off x="1115616" y="2132856"/>
              <a:ext cx="3456384" cy="3744416"/>
            </a:xfrm>
            <a:prstGeom prst="roundRect">
              <a:avLst/>
            </a:prstGeom>
            <a:solidFill>
              <a:schemeClr val="accent2">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sp>
          <p:nvSpPr>
            <p:cNvPr id="5" name="文字方塊 4"/>
            <p:cNvSpPr txBox="1"/>
            <p:nvPr/>
          </p:nvSpPr>
          <p:spPr>
            <a:xfrm>
              <a:off x="1475656" y="2276872"/>
              <a:ext cx="432048" cy="369332"/>
            </a:xfrm>
            <a:prstGeom prst="rect">
              <a:avLst/>
            </a:prstGeom>
            <a:noFill/>
          </p:spPr>
          <p:txBody>
            <a:bodyPr wrap="square" rtlCol="0">
              <a:spAutoFit/>
            </a:bodyPr>
            <a:lstStyle/>
            <a:p>
              <a:r>
                <a:rPr lang="en-US" altLang="zh-TW" dirty="0" smtClean="0"/>
                <a:t>SP</a:t>
              </a:r>
              <a:endParaRPr lang="zh-TW" altLang="en-US" dirty="0"/>
            </a:p>
          </p:txBody>
        </p:sp>
      </p:grpSp>
      <p:sp>
        <p:nvSpPr>
          <p:cNvPr id="6" name="矩形 5"/>
          <p:cNvSpPr/>
          <p:nvPr/>
        </p:nvSpPr>
        <p:spPr>
          <a:xfrm>
            <a:off x="2123728" y="4869160"/>
            <a:ext cx="1512168" cy="93610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smtClean="0"/>
              <a:t>Authorities </a:t>
            </a:r>
          </a:p>
          <a:p>
            <a:pPr algn="ctr"/>
            <a:r>
              <a:rPr lang="en-US" altLang="zh-TW" sz="1600" dirty="0" smtClean="0"/>
              <a:t>User 1</a:t>
            </a:r>
          </a:p>
          <a:p>
            <a:pPr algn="ctr"/>
            <a:r>
              <a:rPr lang="en-US" altLang="zh-TW" sz="1600" dirty="0" smtClean="0"/>
              <a:t>User 2</a:t>
            </a:r>
          </a:p>
          <a:p>
            <a:pPr algn="ctr"/>
            <a:r>
              <a:rPr lang="en-US" altLang="zh-TW" sz="1600" dirty="0" smtClean="0"/>
              <a:t>…</a:t>
            </a:r>
            <a:endParaRPr lang="zh-TW" altLang="en-US" sz="1600" dirty="0"/>
          </a:p>
        </p:txBody>
      </p:sp>
      <p:sp>
        <p:nvSpPr>
          <p:cNvPr id="8" name="矩形 7"/>
          <p:cNvSpPr/>
          <p:nvPr/>
        </p:nvSpPr>
        <p:spPr>
          <a:xfrm>
            <a:off x="2123728" y="4293096"/>
            <a:ext cx="1512168" cy="43204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050" dirty="0" smtClean="0"/>
              <a:t>SP Method</a:t>
            </a:r>
          </a:p>
          <a:p>
            <a:pPr algn="ctr"/>
            <a:r>
              <a:rPr lang="en-US" altLang="zh-TW" sz="1050" dirty="0" smtClean="0"/>
              <a:t>ACL = user 1</a:t>
            </a:r>
            <a:endParaRPr lang="zh-TW" altLang="en-US" sz="1050" dirty="0"/>
          </a:p>
        </p:txBody>
      </p:sp>
      <p:grpSp>
        <p:nvGrpSpPr>
          <p:cNvPr id="11" name="群組 10"/>
          <p:cNvGrpSpPr/>
          <p:nvPr/>
        </p:nvGrpSpPr>
        <p:grpSpPr>
          <a:xfrm>
            <a:off x="1812694" y="2614263"/>
            <a:ext cx="2304256" cy="1584176"/>
            <a:chOff x="1907704" y="2780928"/>
            <a:chExt cx="2016224" cy="1368152"/>
          </a:xfrm>
        </p:grpSpPr>
        <p:sp>
          <p:nvSpPr>
            <p:cNvPr id="9" name="圓角矩形 8"/>
            <p:cNvSpPr/>
            <p:nvPr/>
          </p:nvSpPr>
          <p:spPr>
            <a:xfrm>
              <a:off x="1907704" y="2780928"/>
              <a:ext cx="2016224" cy="136815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0" name="文字方塊 9"/>
            <p:cNvSpPr txBox="1"/>
            <p:nvPr/>
          </p:nvSpPr>
          <p:spPr>
            <a:xfrm>
              <a:off x="1979712" y="2852936"/>
              <a:ext cx="504056" cy="261610"/>
            </a:xfrm>
            <a:prstGeom prst="rect">
              <a:avLst/>
            </a:prstGeom>
            <a:noFill/>
          </p:spPr>
          <p:txBody>
            <a:bodyPr wrap="square" rtlCol="0">
              <a:spAutoFit/>
            </a:bodyPr>
            <a:lstStyle/>
            <a:p>
              <a:r>
                <a:rPr lang="en-US" altLang="zh-TW" sz="1100" dirty="0" smtClean="0">
                  <a:solidFill>
                    <a:schemeClr val="bg1"/>
                  </a:solidFill>
                </a:rPr>
                <a:t>Table</a:t>
              </a:r>
              <a:endParaRPr lang="zh-TW" altLang="en-US" sz="1100" dirty="0">
                <a:solidFill>
                  <a:schemeClr val="bg1"/>
                </a:solidFill>
              </a:endParaRPr>
            </a:p>
          </p:txBody>
        </p:sp>
      </p:grpSp>
      <p:graphicFrame>
        <p:nvGraphicFramePr>
          <p:cNvPr id="12" name="表格 11"/>
          <p:cNvGraphicFramePr>
            <a:graphicFrameLocks noGrp="1"/>
          </p:cNvGraphicFramePr>
          <p:nvPr>
            <p:extLst>
              <p:ext uri="{D42A27DB-BD31-4B8C-83A1-F6EECF244321}">
                <p14:modId xmlns:p14="http://schemas.microsoft.com/office/powerpoint/2010/main" val="1529748304"/>
              </p:ext>
            </p:extLst>
          </p:nvPr>
        </p:nvGraphicFramePr>
        <p:xfrm>
          <a:off x="2339752" y="3032499"/>
          <a:ext cx="1606798" cy="1066800"/>
        </p:xfrm>
        <a:graphic>
          <a:graphicData uri="http://schemas.openxmlformats.org/drawingml/2006/table">
            <a:tbl>
              <a:tblPr firstRow="1" bandRow="1">
                <a:tableStyleId>{5C22544A-7EE6-4342-B048-85BDC9FD1C3A}</a:tableStyleId>
              </a:tblPr>
              <a:tblGrid>
                <a:gridCol w="803399"/>
                <a:gridCol w="803399"/>
              </a:tblGrid>
              <a:tr h="206800">
                <a:tc>
                  <a:txBody>
                    <a:bodyPr/>
                    <a:lstStyle/>
                    <a:p>
                      <a:r>
                        <a:rPr lang="en-US" altLang="zh-TW" sz="800" b="0" dirty="0" smtClean="0"/>
                        <a:t>Method Name</a:t>
                      </a:r>
                      <a:endParaRPr lang="zh-TW" altLang="en-US" sz="800" b="0" dirty="0"/>
                    </a:p>
                  </a:txBody>
                  <a:tcPr/>
                </a:tc>
                <a:tc>
                  <a:txBody>
                    <a:bodyPr/>
                    <a:lstStyle/>
                    <a:p>
                      <a:r>
                        <a:rPr lang="en-US" altLang="zh-TW" sz="800" b="0" dirty="0" smtClean="0"/>
                        <a:t>ACL</a:t>
                      </a:r>
                      <a:endParaRPr lang="zh-TW" altLang="en-US" sz="800" b="0" dirty="0"/>
                    </a:p>
                  </a:txBody>
                  <a:tcPr/>
                </a:tc>
              </a:tr>
              <a:tr h="206800">
                <a:tc>
                  <a:txBody>
                    <a:bodyPr/>
                    <a:lstStyle/>
                    <a:p>
                      <a:r>
                        <a:rPr lang="en-US" altLang="zh-TW" sz="800" b="0" dirty="0" smtClean="0"/>
                        <a:t>Function 1</a:t>
                      </a:r>
                      <a:endParaRPr lang="zh-TW" altLang="en-US" sz="800" b="0" dirty="0"/>
                    </a:p>
                  </a:txBody>
                  <a:tcPr/>
                </a:tc>
                <a:tc>
                  <a:txBody>
                    <a:bodyPr/>
                    <a:lstStyle/>
                    <a:p>
                      <a:r>
                        <a:rPr lang="en-US" altLang="zh-TW" sz="800" b="0" dirty="0" smtClean="0"/>
                        <a:t>User 4</a:t>
                      </a:r>
                      <a:endParaRPr lang="zh-TW" altLang="en-US" sz="800" b="0" dirty="0"/>
                    </a:p>
                  </a:txBody>
                  <a:tcPr/>
                </a:tc>
              </a:tr>
              <a:tr h="206800">
                <a:tc>
                  <a:txBody>
                    <a:bodyPr/>
                    <a:lstStyle/>
                    <a:p>
                      <a:r>
                        <a:rPr lang="en-US" altLang="zh-TW" sz="800" b="0" dirty="0" smtClean="0"/>
                        <a:t>Function 2</a:t>
                      </a:r>
                      <a:endParaRPr lang="zh-TW" altLang="en-US" sz="800" b="0" dirty="0"/>
                    </a:p>
                  </a:txBody>
                  <a:tcPr/>
                </a:tc>
                <a:tc>
                  <a:txBody>
                    <a:bodyPr/>
                    <a:lstStyle/>
                    <a:p>
                      <a:r>
                        <a:rPr lang="en-US" altLang="zh-TW" sz="800" b="0" dirty="0" smtClean="0"/>
                        <a:t>User 1</a:t>
                      </a:r>
                      <a:endParaRPr lang="zh-TW" altLang="en-US" sz="800" b="0" dirty="0"/>
                    </a:p>
                  </a:txBody>
                  <a:tcPr/>
                </a:tc>
              </a:tr>
              <a:tr h="206800">
                <a:tc>
                  <a:txBody>
                    <a:bodyPr/>
                    <a:lstStyle/>
                    <a:p>
                      <a:r>
                        <a:rPr lang="en-US" altLang="zh-TW" sz="800" b="0" dirty="0" smtClean="0"/>
                        <a:t>Set</a:t>
                      </a:r>
                      <a:endParaRPr lang="zh-TW" altLang="en-US" sz="800" b="0" dirty="0"/>
                    </a:p>
                  </a:txBody>
                  <a:tcPr/>
                </a:tc>
                <a:tc>
                  <a:txBody>
                    <a:bodyPr/>
                    <a:lstStyle/>
                    <a:p>
                      <a:r>
                        <a:rPr lang="en-US" altLang="zh-TW" sz="800" b="0" dirty="0" smtClean="0"/>
                        <a:t>User 1</a:t>
                      </a:r>
                      <a:endParaRPr lang="zh-TW" altLang="en-US" sz="800" b="0" dirty="0"/>
                    </a:p>
                  </a:txBody>
                  <a:tcPr/>
                </a:tc>
              </a:tr>
              <a:tr h="206800">
                <a:tc>
                  <a:txBody>
                    <a:bodyPr/>
                    <a:lstStyle/>
                    <a:p>
                      <a:r>
                        <a:rPr lang="en-US" altLang="zh-TW" sz="800" b="0" dirty="0" smtClean="0"/>
                        <a:t>Get</a:t>
                      </a:r>
                      <a:endParaRPr lang="zh-TW" altLang="en-US" sz="800" b="0" dirty="0"/>
                    </a:p>
                  </a:txBody>
                  <a:tcPr/>
                </a:tc>
                <a:tc>
                  <a:txBody>
                    <a:bodyPr/>
                    <a:lstStyle/>
                    <a:p>
                      <a:r>
                        <a:rPr lang="en-US" altLang="zh-TW" sz="800" b="0" dirty="0" smtClean="0"/>
                        <a:t>User 2</a:t>
                      </a:r>
                      <a:endParaRPr lang="zh-TW" altLang="en-US" sz="800" b="0" dirty="0"/>
                    </a:p>
                  </a:txBody>
                  <a:tcPr/>
                </a:tc>
              </a:tr>
            </a:tbl>
          </a:graphicData>
        </a:graphic>
      </p:graphicFrame>
      <p:sp>
        <p:nvSpPr>
          <p:cNvPr id="13" name="矩形 12"/>
          <p:cNvSpPr/>
          <p:nvPr/>
        </p:nvSpPr>
        <p:spPr>
          <a:xfrm>
            <a:off x="4716016" y="2989833"/>
            <a:ext cx="3888432" cy="1477328"/>
          </a:xfrm>
          <a:prstGeom prst="rect">
            <a:avLst/>
          </a:prstGeom>
        </p:spPr>
        <p:txBody>
          <a:bodyPr wrap="square">
            <a:spAutoFit/>
          </a:bodyPr>
          <a:lstStyle/>
          <a:p>
            <a:r>
              <a:rPr lang="en-US" altLang="zh-TW" dirty="0"/>
              <a:t>A Security Provider is a set of tables and</a:t>
            </a:r>
          </a:p>
          <a:p>
            <a:r>
              <a:rPr lang="en-US" altLang="zh-TW" dirty="0"/>
              <a:t>methods that control the persistent trust state of the SP and MAY participate in control of the persistent</a:t>
            </a:r>
          </a:p>
          <a:p>
            <a:r>
              <a:rPr lang="en-US" altLang="zh-TW" dirty="0"/>
              <a:t>trust state of the </a:t>
            </a:r>
            <a:r>
              <a:rPr lang="en-US" altLang="zh-TW" dirty="0" err="1"/>
              <a:t>TPer</a:t>
            </a:r>
            <a:r>
              <a:rPr lang="en-US" altLang="zh-TW" dirty="0"/>
              <a:t>. </a:t>
            </a:r>
            <a:endParaRPr lang="zh-TW" altLang="en-US" dirty="0"/>
          </a:p>
        </p:txBody>
      </p:sp>
      <p:sp>
        <p:nvSpPr>
          <p:cNvPr id="14" name="文字方塊 13"/>
          <p:cNvSpPr txBox="1"/>
          <p:nvPr/>
        </p:nvSpPr>
        <p:spPr>
          <a:xfrm>
            <a:off x="4529591" y="1968161"/>
            <a:ext cx="4290881" cy="1077218"/>
          </a:xfrm>
          <a:prstGeom prst="rect">
            <a:avLst/>
          </a:prstGeom>
          <a:noFill/>
        </p:spPr>
        <p:txBody>
          <a:bodyPr wrap="square" rtlCol="0">
            <a:spAutoFit/>
          </a:bodyPr>
          <a:lstStyle/>
          <a:p>
            <a:r>
              <a:rPr lang="en-US" altLang="zh-TW" sz="1600" dirty="0" smtClean="0">
                <a:solidFill>
                  <a:schemeClr val="accent3">
                    <a:lumMod val="75000"/>
                  </a:schemeClr>
                </a:solidFill>
              </a:rPr>
              <a:t>SPs are created by manufacturer &amp; OEM </a:t>
            </a:r>
          </a:p>
          <a:p>
            <a:r>
              <a:rPr lang="en-US" altLang="zh-TW" sz="1600" b="1" dirty="0" smtClean="0">
                <a:solidFill>
                  <a:schemeClr val="accent3">
                    <a:lumMod val="75000"/>
                  </a:schemeClr>
                </a:solidFill>
              </a:rPr>
              <a:t>AND/OR</a:t>
            </a:r>
            <a:r>
              <a:rPr lang="en-US" altLang="zh-TW" sz="1600" dirty="0" smtClean="0">
                <a:solidFill>
                  <a:schemeClr val="accent3">
                    <a:lumMod val="75000"/>
                  </a:schemeClr>
                </a:solidFill>
              </a:rPr>
              <a:t> Issuance </a:t>
            </a:r>
          </a:p>
          <a:p>
            <a:r>
              <a:rPr lang="en-US" altLang="zh-TW" sz="1600" dirty="0" smtClean="0">
                <a:solidFill>
                  <a:schemeClr val="accent3">
                    <a:lumMod val="75000"/>
                  </a:schemeClr>
                </a:solidFill>
              </a:rPr>
              <a:t>SPs have </a:t>
            </a:r>
            <a:r>
              <a:rPr lang="en-US" altLang="zh-TW" sz="1600" dirty="0">
                <a:solidFill>
                  <a:schemeClr val="accent3">
                    <a:lumMod val="75000"/>
                  </a:schemeClr>
                </a:solidFill>
              </a:rPr>
              <a:t>its </a:t>
            </a:r>
            <a:endParaRPr lang="en-US" altLang="zh-TW" sz="1600" dirty="0" smtClean="0">
              <a:solidFill>
                <a:schemeClr val="accent3">
                  <a:lumMod val="75000"/>
                </a:schemeClr>
              </a:solidFill>
            </a:endParaRPr>
          </a:p>
          <a:p>
            <a:r>
              <a:rPr lang="en-US" altLang="zh-TW" sz="1600" dirty="0" smtClean="0">
                <a:solidFill>
                  <a:schemeClr val="accent3">
                    <a:lumMod val="75000"/>
                  </a:schemeClr>
                </a:solidFill>
              </a:rPr>
              <a:t>own </a:t>
            </a:r>
            <a:r>
              <a:rPr lang="en-US" altLang="zh-TW" sz="1600" dirty="0">
                <a:solidFill>
                  <a:schemeClr val="accent3">
                    <a:lumMod val="75000"/>
                  </a:schemeClr>
                </a:solidFill>
              </a:rPr>
              <a:t>storage, functional scope, and security domain</a:t>
            </a:r>
            <a:endParaRPr lang="zh-TW" altLang="en-US" sz="1600" dirty="0">
              <a:solidFill>
                <a:schemeClr val="accent3">
                  <a:lumMod val="75000"/>
                </a:schemeClr>
              </a:solidFill>
            </a:endParaRPr>
          </a:p>
        </p:txBody>
      </p:sp>
      <p:sp>
        <p:nvSpPr>
          <p:cNvPr id="15" name="文字方塊 14"/>
          <p:cNvSpPr txBox="1"/>
          <p:nvPr/>
        </p:nvSpPr>
        <p:spPr>
          <a:xfrm>
            <a:off x="4499992" y="3056480"/>
            <a:ext cx="3882504" cy="3293209"/>
          </a:xfrm>
          <a:prstGeom prst="rect">
            <a:avLst/>
          </a:prstGeom>
          <a:noFill/>
        </p:spPr>
        <p:txBody>
          <a:bodyPr wrap="square" rtlCol="0">
            <a:spAutoFit/>
          </a:bodyPr>
          <a:lstStyle/>
          <a:p>
            <a:pPr marL="342900" indent="-342900">
              <a:buAutoNum type="alphaLcPeriod"/>
            </a:pPr>
            <a:r>
              <a:rPr lang="en-US" altLang="zh-TW" sz="1600" dirty="0" smtClean="0">
                <a:solidFill>
                  <a:schemeClr val="accent3">
                    <a:lumMod val="75000"/>
                  </a:schemeClr>
                </a:solidFill>
              </a:rPr>
              <a:t>Tables</a:t>
            </a:r>
            <a:r>
              <a:rPr lang="en-US" altLang="zh-TW" sz="1600" dirty="0">
                <a:solidFill>
                  <a:schemeClr val="accent3">
                    <a:lumMod val="75000"/>
                  </a:schemeClr>
                </a:solidFill>
              </a:rPr>
              <a:t>. The two types of tables are described in Section 3.2.5. Tables consist of rows and columns. </a:t>
            </a:r>
            <a:endParaRPr lang="en-US" altLang="zh-TW" sz="1600" dirty="0" smtClean="0">
              <a:solidFill>
                <a:schemeClr val="accent3">
                  <a:lumMod val="75000"/>
                </a:schemeClr>
              </a:solidFill>
            </a:endParaRPr>
          </a:p>
          <a:p>
            <a:pPr marL="342900" indent="-342900">
              <a:buAutoNum type="alphaLcPeriod"/>
            </a:pPr>
            <a:r>
              <a:rPr lang="en-US" altLang="zh-TW" sz="1600" dirty="0" smtClean="0">
                <a:solidFill>
                  <a:schemeClr val="accent3">
                    <a:lumMod val="75000"/>
                  </a:schemeClr>
                </a:solidFill>
              </a:rPr>
              <a:t>Table </a:t>
            </a:r>
            <a:r>
              <a:rPr lang="en-US" altLang="zh-TW" sz="1600" dirty="0">
                <a:solidFill>
                  <a:schemeClr val="accent3">
                    <a:lumMod val="75000"/>
                  </a:schemeClr>
                </a:solidFill>
              </a:rPr>
              <a:t>content is the persistent state information of the SP. </a:t>
            </a:r>
            <a:endParaRPr lang="en-US" altLang="zh-TW" sz="1600" dirty="0" smtClean="0">
              <a:solidFill>
                <a:schemeClr val="accent3">
                  <a:lumMod val="75000"/>
                </a:schemeClr>
              </a:solidFill>
            </a:endParaRPr>
          </a:p>
          <a:p>
            <a:pPr marL="342900" indent="-342900">
              <a:buAutoNum type="alphaLcPeriod"/>
            </a:pPr>
            <a:r>
              <a:rPr lang="en-US" altLang="zh-TW" sz="1600" dirty="0" smtClean="0">
                <a:solidFill>
                  <a:schemeClr val="accent3">
                    <a:lumMod val="75000"/>
                  </a:schemeClr>
                </a:solidFill>
              </a:rPr>
              <a:t>Methods</a:t>
            </a:r>
            <a:r>
              <a:rPr lang="en-US" altLang="zh-TW" sz="1600" dirty="0">
                <a:solidFill>
                  <a:schemeClr val="accent3">
                    <a:lumMod val="75000"/>
                  </a:schemeClr>
                </a:solidFill>
              </a:rPr>
              <a:t>. Method operations include functions such as: table additions, table deletion, table read access, and table backup. </a:t>
            </a:r>
            <a:endParaRPr lang="en-US" altLang="zh-TW" sz="1600" dirty="0" smtClean="0">
              <a:solidFill>
                <a:schemeClr val="accent3">
                  <a:lumMod val="75000"/>
                </a:schemeClr>
              </a:solidFill>
            </a:endParaRPr>
          </a:p>
          <a:p>
            <a:pPr marL="342900" indent="-342900">
              <a:buAutoNum type="alphaLcPeriod"/>
            </a:pPr>
            <a:r>
              <a:rPr lang="en-US" altLang="zh-TW" sz="1600" dirty="0" smtClean="0">
                <a:solidFill>
                  <a:schemeClr val="accent3">
                    <a:lumMod val="75000"/>
                  </a:schemeClr>
                </a:solidFill>
              </a:rPr>
              <a:t>Authorities </a:t>
            </a:r>
            <a:r>
              <a:rPr lang="en-US" altLang="zh-TW" sz="1600" dirty="0">
                <a:solidFill>
                  <a:schemeClr val="accent3">
                    <a:lumMod val="75000"/>
                  </a:schemeClr>
                </a:solidFill>
              </a:rPr>
              <a:t>specify passwords or cryptographic proofs required to become authenticated within a session to the SP. </a:t>
            </a:r>
            <a:endParaRPr lang="en-US" altLang="zh-TW" sz="1600" dirty="0" smtClean="0">
              <a:solidFill>
                <a:schemeClr val="accent3">
                  <a:lumMod val="75000"/>
                </a:schemeClr>
              </a:solidFill>
            </a:endParaRPr>
          </a:p>
          <a:p>
            <a:pPr marL="342900" indent="-342900">
              <a:buAutoNum type="alphaLcPeriod"/>
            </a:pPr>
            <a:r>
              <a:rPr lang="en-US" altLang="zh-TW" sz="1600" dirty="0" smtClean="0">
                <a:solidFill>
                  <a:schemeClr val="accent3">
                    <a:lumMod val="75000"/>
                  </a:schemeClr>
                </a:solidFill>
              </a:rPr>
              <a:t>Access </a:t>
            </a:r>
            <a:r>
              <a:rPr lang="en-US" altLang="zh-TW" sz="1600" dirty="0">
                <a:solidFill>
                  <a:schemeClr val="accent3">
                    <a:lumMod val="75000"/>
                  </a:schemeClr>
                </a:solidFill>
              </a:rPr>
              <a:t>Control Lists (ACLs) and Access </a:t>
            </a:r>
            <a:endParaRPr lang="zh-TW" altLang="en-US" sz="1600" dirty="0">
              <a:solidFill>
                <a:schemeClr val="accent3">
                  <a:lumMod val="75000"/>
                </a:schemeClr>
              </a:solidFill>
            </a:endParaRPr>
          </a:p>
        </p:txBody>
      </p:sp>
    </p:spTree>
    <p:extLst>
      <p:ext uri="{BB962C8B-B14F-4D97-AF65-F5344CB8AC3E}">
        <p14:creationId xmlns:p14="http://schemas.microsoft.com/office/powerpoint/2010/main" val="31941546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125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xit" presetSubtype="0" fill="hold" grpId="1" nodeType="clickEffect">
                                  <p:stCondLst>
                                    <p:cond delay="0"/>
                                  </p:stCondLst>
                                  <p:childTnLst>
                                    <p:animEffect transition="out" filter="fade">
                                      <p:cBhvr>
                                        <p:cTn id="11" dur="500"/>
                                        <p:tgtEl>
                                          <p:spTgt spid="13"/>
                                        </p:tgtEl>
                                      </p:cBhvr>
                                    </p:animEffect>
                                    <p:set>
                                      <p:cBhvr>
                                        <p:cTn id="12" dur="1" fill="hold">
                                          <p:stCondLst>
                                            <p:cond delay="499"/>
                                          </p:stCondLst>
                                        </p:cTn>
                                        <p:tgtEl>
                                          <p:spTgt spid="13"/>
                                        </p:tgtEl>
                                        <p:attrNameLst>
                                          <p:attrName>style.visibility</p:attrName>
                                        </p:attrNameLst>
                                      </p:cBhvr>
                                      <p:to>
                                        <p:strVal val="hidden"/>
                                      </p:to>
                                    </p:se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Effect transition="in" filter="fade">
                                      <p:cBhvr>
                                        <p:cTn id="16" dur="500"/>
                                        <p:tgtEl>
                                          <p:spTgt spid="14"/>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14"/>
                                        </p:tgtEl>
                                      </p:cBhvr>
                                    </p:animEffect>
                                    <p:set>
                                      <p:cBhvr>
                                        <p:cTn id="21" dur="1" fill="hold">
                                          <p:stCondLst>
                                            <p:cond delay="499"/>
                                          </p:stCondLst>
                                        </p:cTn>
                                        <p:tgtEl>
                                          <p:spTgt spid="14"/>
                                        </p:tgtEl>
                                        <p:attrNameLst>
                                          <p:attrName>style.visibility</p:attrName>
                                        </p:attrNameLst>
                                      </p:cBhvr>
                                      <p:to>
                                        <p:strVal val="hidden"/>
                                      </p:to>
                                    </p:set>
                                  </p:childTnLst>
                                </p:cTn>
                              </p:par>
                            </p:childTnLst>
                          </p:cTn>
                        </p:par>
                        <p:par>
                          <p:cTn id="22" fill="hold">
                            <p:stCondLst>
                              <p:cond delay="500"/>
                            </p:stCondLst>
                            <p:childTnLst>
                              <p:par>
                                <p:cTn id="23" presetID="10" presetClass="entr" presetSubtype="0" fill="hold" grpId="0" nodeType="afterEffect">
                                  <p:stCondLst>
                                    <p:cond delay="0"/>
                                  </p:stCondLst>
                                  <p:childTnLst>
                                    <p:set>
                                      <p:cBhvr>
                                        <p:cTn id="24" dur="1" fill="hold">
                                          <p:stCondLst>
                                            <p:cond delay="0"/>
                                          </p:stCondLst>
                                        </p:cTn>
                                        <p:tgtEl>
                                          <p:spTgt spid="15"/>
                                        </p:tgtEl>
                                        <p:attrNameLst>
                                          <p:attrName>style.visibility</p:attrName>
                                        </p:attrNameLst>
                                      </p:cBhvr>
                                      <p:to>
                                        <p:strVal val="visible"/>
                                      </p:to>
                                    </p:set>
                                    <p:animEffect transition="in" filter="fade">
                                      <p:cBhvr>
                                        <p:cTn id="25"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3" grpId="1"/>
      <p:bldP spid="14" grpId="0"/>
      <p:bldP spid="14" grpId="1"/>
      <p:bldP spid="15"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壁窗">
  <a:themeElements>
    <a:clrScheme name="壁窗">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壁窗">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自然力">
      <a:fillStyleLst>
        <a:solidFill>
          <a:schemeClr val="phClr"/>
        </a:solidFill>
        <a:gradFill rotWithShape="1">
          <a:gsLst>
            <a:gs pos="0">
              <a:schemeClr val="phClr">
                <a:tint val="90000"/>
              </a:schemeClr>
            </a:gs>
            <a:gs pos="48000">
              <a:schemeClr val="phClr">
                <a:tint val="54000"/>
                <a:satMod val="140000"/>
              </a:schemeClr>
            </a:gs>
            <a:gs pos="100000">
              <a:schemeClr val="phClr">
                <a:tint val="24000"/>
                <a:satMod val="260000"/>
              </a:schemeClr>
            </a:gs>
          </a:gsLst>
          <a:lin ang="16200000" scaled="1"/>
        </a:gradFill>
        <a:gradFill rotWithShape="1">
          <a:gsLst>
            <a:gs pos="0">
              <a:schemeClr val="phClr"/>
            </a:gs>
            <a:gs pos="100000">
              <a:schemeClr val="phClr">
                <a:shade val="48000"/>
                <a:satMod val="180000"/>
                <a:lumMod val="94000"/>
              </a:schemeClr>
            </a:gs>
            <a:gs pos="100000">
              <a:schemeClr val="phClr">
                <a:shade val="48000"/>
                <a:satMod val="180000"/>
                <a:lumMod val="94000"/>
              </a:schemeClr>
            </a:gs>
          </a:gsLst>
          <a:lin ang="4140000" scaled="1"/>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63500" dist="12700" dir="5400000" sx="102000" sy="102000" rotWithShape="0">
              <a:srgbClr val="000000">
                <a:alpha val="32000"/>
              </a:srgbClr>
            </a:outerShdw>
          </a:effectLst>
        </a:effectStyle>
        <a:effectStyle>
          <a:effectLst>
            <a:outerShdw blurRad="76200" dist="38100" dir="5400000" rotWithShape="0">
              <a:srgbClr val="000000">
                <a:alpha val="60000"/>
              </a:srgbClr>
            </a:outerShdw>
          </a:effectLst>
          <a:scene3d>
            <a:camera prst="orthographicFront">
              <a:rot lat="0" lon="0" rev="0"/>
            </a:camera>
            <a:lightRig rig="glow" dir="tl">
              <a:rot lat="0" lon="0" rev="19800000"/>
            </a:lightRig>
          </a:scene3d>
          <a:sp3d prstMaterial="metal">
            <a:bevelT w="38100" h="38100"/>
          </a:sp3d>
        </a:effectStyle>
        <a:effectStyle>
          <a:effectLst>
            <a:outerShdw blurRad="114300" dist="114300" dir="5400000" rotWithShape="0">
              <a:srgbClr val="000000">
                <a:alpha val="70000"/>
              </a:srgbClr>
            </a:outerShdw>
          </a:effectLst>
          <a:scene3d>
            <a:camera prst="orthographicFront">
              <a:rot lat="0" lon="0" rev="0"/>
            </a:camera>
            <a:lightRig rig="threePt" dir="t">
              <a:rot lat="0" lon="0" rev="19800000"/>
            </a:lightRig>
          </a:scene3d>
          <a:sp3d prstMaterial="plastic">
            <a:bevelT w="50800" h="50800"/>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10513</TotalTime>
  <Words>2317</Words>
  <Application>Microsoft Office PowerPoint</Application>
  <PresentationFormat>如螢幕大小 (4:3)</PresentationFormat>
  <Paragraphs>396</Paragraphs>
  <Slides>37</Slides>
  <Notes>0</Notes>
  <HiddenSlides>0</HiddenSlides>
  <MMClips>0</MMClips>
  <ScaleCrop>false</ScaleCrop>
  <HeadingPairs>
    <vt:vector size="4" baseType="variant">
      <vt:variant>
        <vt:lpstr>佈景主題</vt:lpstr>
      </vt:variant>
      <vt:variant>
        <vt:i4>1</vt:i4>
      </vt:variant>
      <vt:variant>
        <vt:lpstr>投影片標題</vt:lpstr>
      </vt:variant>
      <vt:variant>
        <vt:i4>37</vt:i4>
      </vt:variant>
    </vt:vector>
  </HeadingPairs>
  <TitlesOfParts>
    <vt:vector size="38" baseType="lpstr">
      <vt:lpstr>壁窗</vt:lpstr>
      <vt:lpstr>TCG Opal Storage Architecture Core Overview</vt:lpstr>
      <vt:lpstr>Reference</vt:lpstr>
      <vt:lpstr>Agenda</vt:lpstr>
      <vt:lpstr>Section 1  Abstract</vt:lpstr>
      <vt:lpstr>Why Security ?</vt:lpstr>
      <vt:lpstr>TCG Spirit and Prevention</vt:lpstr>
      <vt:lpstr>Trusted Storage Device Architecture Overview</vt:lpstr>
      <vt:lpstr>Trusted Storage Device Architecture Overview</vt:lpstr>
      <vt:lpstr>Security Providers (SPs)</vt:lpstr>
      <vt:lpstr>Ownership Overview</vt:lpstr>
      <vt:lpstr>Host &lt;--&gt; TPer Communication Infrastructure</vt:lpstr>
      <vt:lpstr>MSID Credential</vt:lpstr>
      <vt:lpstr>MSID Credential</vt:lpstr>
      <vt:lpstr>MSID Credential</vt:lpstr>
      <vt:lpstr>Section 2 Specification</vt:lpstr>
      <vt:lpstr>Security Providers</vt:lpstr>
      <vt:lpstr>Table</vt:lpstr>
      <vt:lpstr>Table</vt:lpstr>
      <vt:lpstr>Method</vt:lpstr>
      <vt:lpstr>Method</vt:lpstr>
      <vt:lpstr>Method</vt:lpstr>
      <vt:lpstr>Template</vt:lpstr>
      <vt:lpstr>Template</vt:lpstr>
      <vt:lpstr>Template</vt:lpstr>
      <vt:lpstr>Template</vt:lpstr>
      <vt:lpstr>Template</vt:lpstr>
      <vt:lpstr>Template</vt:lpstr>
      <vt:lpstr>Template</vt:lpstr>
      <vt:lpstr>Access Control</vt:lpstr>
      <vt:lpstr>Access Control</vt:lpstr>
      <vt:lpstr>Access Control -- authority</vt:lpstr>
      <vt:lpstr>Access Control -- SP Issuance</vt:lpstr>
      <vt:lpstr>Access Control -- SP Issuance</vt:lpstr>
      <vt:lpstr>Access Control -- Personalization</vt:lpstr>
      <vt:lpstr>Access Control – Issuance / Personalization</vt:lpstr>
      <vt:lpstr>Section 3 TCG OPAL</vt:lpstr>
      <vt:lpstr>PowerPoint 簡報</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TCG Opal Storage Architecture Core Overview</dc:title>
  <dc:creator>I7-9700_ROG_Master-E</dc:creator>
  <cp:lastModifiedBy>I7-9700_ROG_Master-E</cp:lastModifiedBy>
  <cp:revision>75</cp:revision>
  <dcterms:created xsi:type="dcterms:W3CDTF">2019-08-01T07:34:38Z</dcterms:created>
  <dcterms:modified xsi:type="dcterms:W3CDTF">2019-08-12T05:59:42Z</dcterms:modified>
</cp:coreProperties>
</file>