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3" r:id="rId5"/>
    <p:sldId id="265" r:id="rId6"/>
    <p:sldId id="266" r:id="rId7"/>
    <p:sldId id="267" r:id="rId8"/>
    <p:sldId id="259" r:id="rId9"/>
    <p:sldId id="272" r:id="rId10"/>
    <p:sldId id="258" r:id="rId11"/>
    <p:sldId id="305" r:id="rId12"/>
    <p:sldId id="268" r:id="rId13"/>
    <p:sldId id="271" r:id="rId14"/>
    <p:sldId id="270" r:id="rId15"/>
    <p:sldId id="273" r:id="rId16"/>
    <p:sldId id="260" r:id="rId17"/>
    <p:sldId id="279" r:id="rId18"/>
    <p:sldId id="274" r:id="rId19"/>
    <p:sldId id="277" r:id="rId20"/>
    <p:sldId id="275" r:id="rId21"/>
    <p:sldId id="276" r:id="rId22"/>
    <p:sldId id="278" r:id="rId23"/>
    <p:sldId id="261" r:id="rId24"/>
    <p:sldId id="262" r:id="rId25"/>
    <p:sldId id="283" r:id="rId26"/>
    <p:sldId id="284" r:id="rId27"/>
    <p:sldId id="285" r:id="rId28"/>
    <p:sldId id="286" r:id="rId29"/>
    <p:sldId id="287" r:id="rId30"/>
    <p:sldId id="282" r:id="rId31"/>
    <p:sldId id="288" r:id="rId32"/>
    <p:sldId id="281" r:id="rId33"/>
    <p:sldId id="289" r:id="rId34"/>
    <p:sldId id="291" r:id="rId35"/>
    <p:sldId id="304" r:id="rId36"/>
    <p:sldId id="292" r:id="rId37"/>
    <p:sldId id="294" r:id="rId38"/>
    <p:sldId id="290" r:id="rId39"/>
    <p:sldId id="293" r:id="rId40"/>
    <p:sldId id="295" r:id="rId41"/>
    <p:sldId id="296" r:id="rId42"/>
    <p:sldId id="297" r:id="rId43"/>
    <p:sldId id="298" r:id="rId44"/>
    <p:sldId id="299" r:id="rId45"/>
    <p:sldId id="302" r:id="rId46"/>
    <p:sldId id="301" r:id="rId47"/>
    <p:sldId id="300" r:id="rId48"/>
    <p:sldId id="303" r:id="rId4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3C62AFD-D794-41E8-ABF0-BA00C5AE7E89}">
          <p14:sldIdLst>
            <p14:sldId id="256"/>
            <p14:sldId id="264"/>
            <p14:sldId id="257"/>
            <p14:sldId id="263"/>
            <p14:sldId id="265"/>
            <p14:sldId id="266"/>
            <p14:sldId id="267"/>
            <p14:sldId id="259"/>
            <p14:sldId id="272"/>
            <p14:sldId id="258"/>
            <p14:sldId id="305"/>
            <p14:sldId id="268"/>
            <p14:sldId id="271"/>
            <p14:sldId id="270"/>
            <p14:sldId id="273"/>
            <p14:sldId id="260"/>
            <p14:sldId id="279"/>
            <p14:sldId id="274"/>
            <p14:sldId id="277"/>
            <p14:sldId id="275"/>
            <p14:sldId id="276"/>
            <p14:sldId id="278"/>
            <p14:sldId id="261"/>
            <p14:sldId id="262"/>
            <p14:sldId id="283"/>
            <p14:sldId id="284"/>
            <p14:sldId id="285"/>
            <p14:sldId id="286"/>
            <p14:sldId id="287"/>
            <p14:sldId id="282"/>
            <p14:sldId id="288"/>
            <p14:sldId id="281"/>
            <p14:sldId id="289"/>
            <p14:sldId id="291"/>
            <p14:sldId id="304"/>
            <p14:sldId id="292"/>
            <p14:sldId id="294"/>
            <p14:sldId id="290"/>
            <p14:sldId id="293"/>
            <p14:sldId id="295"/>
            <p14:sldId id="296"/>
            <p14:sldId id="297"/>
            <p14:sldId id="298"/>
            <p14:sldId id="299"/>
            <p14:sldId id="302"/>
            <p14:sldId id="301"/>
            <p14:sldId id="300"/>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1" autoAdjust="0"/>
    <p:restoredTop sz="94660"/>
  </p:normalViewPr>
  <p:slideViewPr>
    <p:cSldViewPr>
      <p:cViewPr varScale="1">
        <p:scale>
          <a:sx n="62" d="100"/>
          <a:sy n="62" d="100"/>
        </p:scale>
        <p:origin x="42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355B3-96D0-4FF5-9CFA-836128497CCB}" type="doc">
      <dgm:prSet loTypeId="urn:microsoft.com/office/officeart/2005/8/layout/hierarchy4" loCatId="hierarchy" qsTypeId="urn:microsoft.com/office/officeart/2005/8/quickstyle/3d2" qsCatId="3D" csTypeId="urn:microsoft.com/office/officeart/2005/8/colors/accent2_4" csCatId="accent2" phldr="1"/>
      <dgm:spPr/>
      <dgm:t>
        <a:bodyPr/>
        <a:lstStyle/>
        <a:p>
          <a:endParaRPr lang="zh-TW" altLang="en-US"/>
        </a:p>
      </dgm:t>
    </dgm:pt>
    <dgm:pt modelId="{B219AEE9-7F93-4C3D-AB09-275B135CE799}">
      <dgm:prSet phldrT="[文字]"/>
      <dgm:spPr/>
      <dgm:t>
        <a:bodyPr/>
        <a:lstStyle/>
        <a:p>
          <a:r>
            <a:rPr lang="en-US" altLang="zh-TW" dirty="0"/>
            <a:t>Host Interface</a:t>
          </a:r>
          <a:endParaRPr lang="zh-TW" altLang="en-US" dirty="0"/>
        </a:p>
      </dgm:t>
    </dgm:pt>
    <dgm:pt modelId="{8F49D843-4616-4871-A3F2-C519850FA5FE}" type="parTrans" cxnId="{015AD3AE-E2B6-485C-80D3-147307AEC57C}">
      <dgm:prSet/>
      <dgm:spPr/>
      <dgm:t>
        <a:bodyPr/>
        <a:lstStyle/>
        <a:p>
          <a:endParaRPr lang="zh-TW" altLang="en-US"/>
        </a:p>
      </dgm:t>
    </dgm:pt>
    <dgm:pt modelId="{2D6EABEA-9EAF-41CC-BEF4-94D7279A7B22}" type="sibTrans" cxnId="{015AD3AE-E2B6-485C-80D3-147307AEC57C}">
      <dgm:prSet/>
      <dgm:spPr/>
      <dgm:t>
        <a:bodyPr/>
        <a:lstStyle/>
        <a:p>
          <a:endParaRPr lang="zh-TW" altLang="en-US"/>
        </a:p>
      </dgm:t>
    </dgm:pt>
    <dgm:pt modelId="{4BC12D9D-AA88-4091-8008-834643850FD0}">
      <dgm:prSet phldrT="[文字]"/>
      <dgm:spPr/>
      <dgm:t>
        <a:bodyPr/>
        <a:lstStyle/>
        <a:p>
          <a:r>
            <a:rPr lang="en-US" altLang="zh-TW" dirty="0"/>
            <a:t>Loadable FW</a:t>
          </a:r>
          <a:endParaRPr lang="zh-TW" altLang="en-US" dirty="0"/>
        </a:p>
      </dgm:t>
    </dgm:pt>
    <dgm:pt modelId="{6AC636FC-E4BC-466F-93F2-F44C7A769866}" type="parTrans" cxnId="{0DA35B66-2F61-43D4-8D81-AA80E44A2EB8}">
      <dgm:prSet/>
      <dgm:spPr/>
      <dgm:t>
        <a:bodyPr/>
        <a:lstStyle/>
        <a:p>
          <a:endParaRPr lang="zh-TW" altLang="en-US"/>
        </a:p>
      </dgm:t>
    </dgm:pt>
    <dgm:pt modelId="{5CC755F5-B41F-4585-A45C-56F650F042D3}" type="sibTrans" cxnId="{0DA35B66-2F61-43D4-8D81-AA80E44A2EB8}">
      <dgm:prSet/>
      <dgm:spPr/>
      <dgm:t>
        <a:bodyPr/>
        <a:lstStyle/>
        <a:p>
          <a:endParaRPr lang="zh-TW" altLang="en-US"/>
        </a:p>
      </dgm:t>
    </dgm:pt>
    <dgm:pt modelId="{973DF075-1DF5-49A2-958C-5C8A75EAB2A1}">
      <dgm:prSet phldrT="[文字]"/>
      <dgm:spPr/>
      <dgm:t>
        <a:bodyPr/>
        <a:lstStyle/>
        <a:p>
          <a:r>
            <a:rPr lang="en-US" altLang="zh-TW" dirty="0"/>
            <a:t>Function</a:t>
          </a:r>
          <a:endParaRPr lang="zh-TW" altLang="en-US" dirty="0"/>
        </a:p>
      </dgm:t>
    </dgm:pt>
    <dgm:pt modelId="{C9F47338-C1F2-4909-ABB3-AF4079875709}" type="parTrans" cxnId="{557255FF-A3C1-45A8-AE38-77E3ECC2EA80}">
      <dgm:prSet/>
      <dgm:spPr/>
      <dgm:t>
        <a:bodyPr/>
        <a:lstStyle/>
        <a:p>
          <a:endParaRPr lang="zh-TW" altLang="en-US"/>
        </a:p>
      </dgm:t>
    </dgm:pt>
    <dgm:pt modelId="{1286B836-6A7E-452C-B374-D7736F653037}" type="sibTrans" cxnId="{557255FF-A3C1-45A8-AE38-77E3ECC2EA80}">
      <dgm:prSet/>
      <dgm:spPr/>
      <dgm:t>
        <a:bodyPr/>
        <a:lstStyle/>
        <a:p>
          <a:endParaRPr lang="zh-TW" altLang="en-US"/>
        </a:p>
      </dgm:t>
    </dgm:pt>
    <dgm:pt modelId="{9C1DA9AF-3D98-4368-B534-C82BE2D1CD4C}">
      <dgm:prSet phldrT="[文字]"/>
      <dgm:spPr/>
      <dgm:t>
        <a:bodyPr/>
        <a:lstStyle/>
        <a:p>
          <a:r>
            <a:rPr lang="en-US" altLang="zh-TW" dirty="0"/>
            <a:t>Logical Storage</a:t>
          </a:r>
          <a:endParaRPr lang="zh-TW" altLang="en-US" dirty="0"/>
        </a:p>
      </dgm:t>
    </dgm:pt>
    <dgm:pt modelId="{885E534E-624A-4A03-8472-E3B9A46320B8}" type="parTrans" cxnId="{9BA19871-A50D-47E1-9987-905850B3DBDC}">
      <dgm:prSet/>
      <dgm:spPr/>
      <dgm:t>
        <a:bodyPr/>
        <a:lstStyle/>
        <a:p>
          <a:endParaRPr lang="zh-TW" altLang="en-US"/>
        </a:p>
      </dgm:t>
    </dgm:pt>
    <dgm:pt modelId="{6BCC1025-80D0-48C9-8196-5AC2345DCB43}" type="sibTrans" cxnId="{9BA19871-A50D-47E1-9987-905850B3DBDC}">
      <dgm:prSet/>
      <dgm:spPr/>
      <dgm:t>
        <a:bodyPr/>
        <a:lstStyle/>
        <a:p>
          <a:endParaRPr lang="zh-TW" altLang="en-US"/>
        </a:p>
      </dgm:t>
    </dgm:pt>
    <dgm:pt modelId="{0E916742-5BB5-49BC-9984-99899031D159}">
      <dgm:prSet phldrT="[文字]"/>
      <dgm:spPr/>
      <dgm:t>
        <a:bodyPr/>
        <a:lstStyle/>
        <a:p>
          <a:r>
            <a:rPr lang="en-US" altLang="zh-TW" dirty="0"/>
            <a:t>Special HW </a:t>
          </a:r>
          <a:r>
            <a:rPr lang="en-US" altLang="zh-TW" dirty="0" err="1"/>
            <a:t>Func</a:t>
          </a:r>
          <a:r>
            <a:rPr lang="en-US" altLang="zh-TW" dirty="0"/>
            <a:t>.</a:t>
          </a:r>
          <a:endParaRPr lang="zh-TW" altLang="en-US" dirty="0"/>
        </a:p>
      </dgm:t>
    </dgm:pt>
    <dgm:pt modelId="{5A864815-6EF2-4702-8DFA-01DCF8A70D4B}" type="parTrans" cxnId="{AB11D1AD-6B22-4F16-95ED-5B30B885A5C4}">
      <dgm:prSet/>
      <dgm:spPr/>
      <dgm:t>
        <a:bodyPr/>
        <a:lstStyle/>
        <a:p>
          <a:endParaRPr lang="zh-TW" altLang="en-US"/>
        </a:p>
      </dgm:t>
    </dgm:pt>
    <dgm:pt modelId="{9645324B-2B75-4A76-982F-CDBF40DDF541}" type="sibTrans" cxnId="{AB11D1AD-6B22-4F16-95ED-5B30B885A5C4}">
      <dgm:prSet/>
      <dgm:spPr/>
      <dgm:t>
        <a:bodyPr/>
        <a:lstStyle/>
        <a:p>
          <a:endParaRPr lang="zh-TW" altLang="en-US"/>
        </a:p>
      </dgm:t>
    </dgm:pt>
    <dgm:pt modelId="{3F3991B2-4E1F-435C-9D36-06D75A0BF9D5}">
      <dgm:prSet phldrT="[文字]"/>
      <dgm:spPr/>
      <dgm:t>
        <a:bodyPr/>
        <a:lstStyle/>
        <a:p>
          <a:r>
            <a:rPr lang="en-US" altLang="zh-TW" dirty="0"/>
            <a:t>System Block</a:t>
          </a:r>
          <a:endParaRPr lang="zh-TW" altLang="en-US" dirty="0"/>
        </a:p>
      </dgm:t>
    </dgm:pt>
    <dgm:pt modelId="{B64B4525-1349-427C-90F3-861673367861}" type="parTrans" cxnId="{98A0C92A-F246-46A9-B32B-EF0C1D029712}">
      <dgm:prSet/>
      <dgm:spPr/>
      <dgm:t>
        <a:bodyPr/>
        <a:lstStyle/>
        <a:p>
          <a:endParaRPr lang="zh-TW" altLang="en-US"/>
        </a:p>
      </dgm:t>
    </dgm:pt>
    <dgm:pt modelId="{6FC3F915-1375-418C-B5A6-C8E08943BD54}" type="sibTrans" cxnId="{98A0C92A-F246-46A9-B32B-EF0C1D029712}">
      <dgm:prSet/>
      <dgm:spPr/>
      <dgm:t>
        <a:bodyPr/>
        <a:lstStyle/>
        <a:p>
          <a:endParaRPr lang="zh-TW" altLang="en-US"/>
        </a:p>
      </dgm:t>
    </dgm:pt>
    <dgm:pt modelId="{28C4B61C-60F9-4476-A516-35972B9A6B92}" type="pres">
      <dgm:prSet presAssocID="{DD2355B3-96D0-4FF5-9CFA-836128497CCB}" presName="Name0" presStyleCnt="0">
        <dgm:presLayoutVars>
          <dgm:chPref val="1"/>
          <dgm:dir/>
          <dgm:animOne val="branch"/>
          <dgm:animLvl val="lvl"/>
          <dgm:resizeHandles/>
        </dgm:presLayoutVars>
      </dgm:prSet>
      <dgm:spPr/>
    </dgm:pt>
    <dgm:pt modelId="{E2E9D437-BA7E-4816-BDAC-97A5F4A0F211}" type="pres">
      <dgm:prSet presAssocID="{B219AEE9-7F93-4C3D-AB09-275B135CE799}" presName="vertOne" presStyleCnt="0"/>
      <dgm:spPr/>
    </dgm:pt>
    <dgm:pt modelId="{1C555AC7-F9D5-49C0-8446-49FA02EEC22E}" type="pres">
      <dgm:prSet presAssocID="{B219AEE9-7F93-4C3D-AB09-275B135CE799}" presName="txOne" presStyleLbl="node0" presStyleIdx="0" presStyleCnt="1">
        <dgm:presLayoutVars>
          <dgm:chPref val="3"/>
        </dgm:presLayoutVars>
      </dgm:prSet>
      <dgm:spPr/>
    </dgm:pt>
    <dgm:pt modelId="{BCEAC20A-EDEA-4E99-94A1-8E64EFB7A398}" type="pres">
      <dgm:prSet presAssocID="{B219AEE9-7F93-4C3D-AB09-275B135CE799}" presName="parTransOne" presStyleCnt="0"/>
      <dgm:spPr/>
    </dgm:pt>
    <dgm:pt modelId="{A129A9AD-125D-4F11-8D5C-F9A05F965213}" type="pres">
      <dgm:prSet presAssocID="{B219AEE9-7F93-4C3D-AB09-275B135CE799}" presName="horzOne" presStyleCnt="0"/>
      <dgm:spPr/>
    </dgm:pt>
    <dgm:pt modelId="{29535B9F-B2AB-44C8-BAA6-48F84A37FB8F}" type="pres">
      <dgm:prSet presAssocID="{4BC12D9D-AA88-4091-8008-834643850FD0}" presName="vertTwo" presStyleCnt="0"/>
      <dgm:spPr/>
    </dgm:pt>
    <dgm:pt modelId="{E46BE78D-6B6B-43FA-A2CF-1F8F1E370D1C}" type="pres">
      <dgm:prSet presAssocID="{4BC12D9D-AA88-4091-8008-834643850FD0}" presName="txTwo" presStyleLbl="node2" presStyleIdx="0" presStyleCnt="2">
        <dgm:presLayoutVars>
          <dgm:chPref val="3"/>
        </dgm:presLayoutVars>
      </dgm:prSet>
      <dgm:spPr/>
    </dgm:pt>
    <dgm:pt modelId="{224A0C8E-B2DA-4D75-AA1D-6CD3898EB895}" type="pres">
      <dgm:prSet presAssocID="{4BC12D9D-AA88-4091-8008-834643850FD0}" presName="parTransTwo" presStyleCnt="0"/>
      <dgm:spPr/>
    </dgm:pt>
    <dgm:pt modelId="{EC7909FE-A1FE-4668-9B98-22B18B27798F}" type="pres">
      <dgm:prSet presAssocID="{4BC12D9D-AA88-4091-8008-834643850FD0}" presName="horzTwo" presStyleCnt="0"/>
      <dgm:spPr/>
    </dgm:pt>
    <dgm:pt modelId="{18B954F6-C7FA-4745-9EFD-B66EB37C62DE}" type="pres">
      <dgm:prSet presAssocID="{973DF075-1DF5-49A2-958C-5C8A75EAB2A1}" presName="vertThree" presStyleCnt="0"/>
      <dgm:spPr/>
    </dgm:pt>
    <dgm:pt modelId="{BC9C7EC7-8C21-4FA7-B8F4-3BAC7D681B0C}" type="pres">
      <dgm:prSet presAssocID="{973DF075-1DF5-49A2-958C-5C8A75EAB2A1}" presName="txThree" presStyleLbl="node3" presStyleIdx="0" presStyleCnt="3">
        <dgm:presLayoutVars>
          <dgm:chPref val="3"/>
        </dgm:presLayoutVars>
      </dgm:prSet>
      <dgm:spPr/>
    </dgm:pt>
    <dgm:pt modelId="{07C3A425-BCA0-4E0C-BC2E-9329818F0BD8}" type="pres">
      <dgm:prSet presAssocID="{973DF075-1DF5-49A2-958C-5C8A75EAB2A1}" presName="horzThree" presStyleCnt="0"/>
      <dgm:spPr/>
    </dgm:pt>
    <dgm:pt modelId="{BAD17FE3-3082-4F38-BE4C-282564B0C9A4}" type="pres">
      <dgm:prSet presAssocID="{1286B836-6A7E-452C-B374-D7736F653037}" presName="sibSpaceThree" presStyleCnt="0"/>
      <dgm:spPr/>
    </dgm:pt>
    <dgm:pt modelId="{C5C2C169-3A01-4F4D-8FC3-5FE98CF680F4}" type="pres">
      <dgm:prSet presAssocID="{9C1DA9AF-3D98-4368-B534-C82BE2D1CD4C}" presName="vertThree" presStyleCnt="0"/>
      <dgm:spPr/>
    </dgm:pt>
    <dgm:pt modelId="{C7CD059C-D4F7-450C-9E67-A6A082840416}" type="pres">
      <dgm:prSet presAssocID="{9C1DA9AF-3D98-4368-B534-C82BE2D1CD4C}" presName="txThree" presStyleLbl="node3" presStyleIdx="1" presStyleCnt="3">
        <dgm:presLayoutVars>
          <dgm:chPref val="3"/>
        </dgm:presLayoutVars>
      </dgm:prSet>
      <dgm:spPr/>
    </dgm:pt>
    <dgm:pt modelId="{529083A0-7148-4D49-B4D9-F16780ED5294}" type="pres">
      <dgm:prSet presAssocID="{9C1DA9AF-3D98-4368-B534-C82BE2D1CD4C}" presName="horzThree" presStyleCnt="0"/>
      <dgm:spPr/>
    </dgm:pt>
    <dgm:pt modelId="{2C59DD8C-0220-424B-98D3-C6CDC0FF8A6B}" type="pres">
      <dgm:prSet presAssocID="{5CC755F5-B41F-4585-A45C-56F650F042D3}" presName="sibSpaceTwo" presStyleCnt="0"/>
      <dgm:spPr/>
    </dgm:pt>
    <dgm:pt modelId="{E85071C7-EE85-45A5-8E62-AEBD9F8F7A1F}" type="pres">
      <dgm:prSet presAssocID="{0E916742-5BB5-49BC-9984-99899031D159}" presName="vertTwo" presStyleCnt="0"/>
      <dgm:spPr/>
    </dgm:pt>
    <dgm:pt modelId="{8775E792-5D2A-4E2F-ACCB-9213A29CB636}" type="pres">
      <dgm:prSet presAssocID="{0E916742-5BB5-49BC-9984-99899031D159}" presName="txTwo" presStyleLbl="node2" presStyleIdx="1" presStyleCnt="2">
        <dgm:presLayoutVars>
          <dgm:chPref val="3"/>
        </dgm:presLayoutVars>
      </dgm:prSet>
      <dgm:spPr/>
    </dgm:pt>
    <dgm:pt modelId="{B6799671-D8BA-49BE-9944-5C150CFADB8C}" type="pres">
      <dgm:prSet presAssocID="{0E916742-5BB5-49BC-9984-99899031D159}" presName="parTransTwo" presStyleCnt="0"/>
      <dgm:spPr/>
    </dgm:pt>
    <dgm:pt modelId="{82044F5A-0590-42CD-97A8-E54A07F82629}" type="pres">
      <dgm:prSet presAssocID="{0E916742-5BB5-49BC-9984-99899031D159}" presName="horzTwo" presStyleCnt="0"/>
      <dgm:spPr/>
    </dgm:pt>
    <dgm:pt modelId="{132A610D-BA01-40C2-9F63-55015FBFF123}" type="pres">
      <dgm:prSet presAssocID="{3F3991B2-4E1F-435C-9D36-06D75A0BF9D5}" presName="vertThree" presStyleCnt="0"/>
      <dgm:spPr/>
    </dgm:pt>
    <dgm:pt modelId="{2022D475-5143-4563-AD88-6B975335A5E6}" type="pres">
      <dgm:prSet presAssocID="{3F3991B2-4E1F-435C-9D36-06D75A0BF9D5}" presName="txThree" presStyleLbl="node3" presStyleIdx="2" presStyleCnt="3">
        <dgm:presLayoutVars>
          <dgm:chPref val="3"/>
        </dgm:presLayoutVars>
      </dgm:prSet>
      <dgm:spPr/>
    </dgm:pt>
    <dgm:pt modelId="{E84D6EB9-64CC-4A1A-A788-4EA8CBFBDE7C}" type="pres">
      <dgm:prSet presAssocID="{3F3991B2-4E1F-435C-9D36-06D75A0BF9D5}" presName="horzThree" presStyleCnt="0"/>
      <dgm:spPr/>
    </dgm:pt>
  </dgm:ptLst>
  <dgm:cxnLst>
    <dgm:cxn modelId="{F9841A24-173F-4BB8-9106-6DBABD949A9B}" type="presOf" srcId="{0E916742-5BB5-49BC-9984-99899031D159}" destId="{8775E792-5D2A-4E2F-ACCB-9213A29CB636}" srcOrd="0" destOrd="0" presId="urn:microsoft.com/office/officeart/2005/8/layout/hierarchy4"/>
    <dgm:cxn modelId="{98A0C92A-F246-46A9-B32B-EF0C1D029712}" srcId="{0E916742-5BB5-49BC-9984-99899031D159}" destId="{3F3991B2-4E1F-435C-9D36-06D75A0BF9D5}" srcOrd="0" destOrd="0" parTransId="{B64B4525-1349-427C-90F3-861673367861}" sibTransId="{6FC3F915-1375-418C-B5A6-C8E08943BD54}"/>
    <dgm:cxn modelId="{2EF6AA30-ED45-42F3-9ED6-04226C740875}" type="presOf" srcId="{973DF075-1DF5-49A2-958C-5C8A75EAB2A1}" destId="{BC9C7EC7-8C21-4FA7-B8F4-3BAC7D681B0C}" srcOrd="0" destOrd="0" presId="urn:microsoft.com/office/officeart/2005/8/layout/hierarchy4"/>
    <dgm:cxn modelId="{85321733-A005-4047-9436-68BCBC5EABCC}" type="presOf" srcId="{DD2355B3-96D0-4FF5-9CFA-836128497CCB}" destId="{28C4B61C-60F9-4476-A516-35972B9A6B92}" srcOrd="0" destOrd="0" presId="urn:microsoft.com/office/officeart/2005/8/layout/hierarchy4"/>
    <dgm:cxn modelId="{8A43D061-14AE-444A-9D63-AEE33A95F2AC}" type="presOf" srcId="{B219AEE9-7F93-4C3D-AB09-275B135CE799}" destId="{1C555AC7-F9D5-49C0-8446-49FA02EEC22E}" srcOrd="0" destOrd="0" presId="urn:microsoft.com/office/officeart/2005/8/layout/hierarchy4"/>
    <dgm:cxn modelId="{0DA35B66-2F61-43D4-8D81-AA80E44A2EB8}" srcId="{B219AEE9-7F93-4C3D-AB09-275B135CE799}" destId="{4BC12D9D-AA88-4091-8008-834643850FD0}" srcOrd="0" destOrd="0" parTransId="{6AC636FC-E4BC-466F-93F2-F44C7A769866}" sibTransId="{5CC755F5-B41F-4585-A45C-56F650F042D3}"/>
    <dgm:cxn modelId="{A7AC734C-45EC-423E-A966-B52450825092}" type="presOf" srcId="{3F3991B2-4E1F-435C-9D36-06D75A0BF9D5}" destId="{2022D475-5143-4563-AD88-6B975335A5E6}" srcOrd="0" destOrd="0" presId="urn:microsoft.com/office/officeart/2005/8/layout/hierarchy4"/>
    <dgm:cxn modelId="{9BA19871-A50D-47E1-9987-905850B3DBDC}" srcId="{4BC12D9D-AA88-4091-8008-834643850FD0}" destId="{9C1DA9AF-3D98-4368-B534-C82BE2D1CD4C}" srcOrd="1" destOrd="0" parTransId="{885E534E-624A-4A03-8472-E3B9A46320B8}" sibTransId="{6BCC1025-80D0-48C9-8196-5AC2345DCB43}"/>
    <dgm:cxn modelId="{7BE0CA87-A2B4-4312-B727-C4578ECA528A}" type="presOf" srcId="{9C1DA9AF-3D98-4368-B534-C82BE2D1CD4C}" destId="{C7CD059C-D4F7-450C-9E67-A6A082840416}" srcOrd="0" destOrd="0" presId="urn:microsoft.com/office/officeart/2005/8/layout/hierarchy4"/>
    <dgm:cxn modelId="{AB11D1AD-6B22-4F16-95ED-5B30B885A5C4}" srcId="{B219AEE9-7F93-4C3D-AB09-275B135CE799}" destId="{0E916742-5BB5-49BC-9984-99899031D159}" srcOrd="1" destOrd="0" parTransId="{5A864815-6EF2-4702-8DFA-01DCF8A70D4B}" sibTransId="{9645324B-2B75-4A76-982F-CDBF40DDF541}"/>
    <dgm:cxn modelId="{015AD3AE-E2B6-485C-80D3-147307AEC57C}" srcId="{DD2355B3-96D0-4FF5-9CFA-836128497CCB}" destId="{B219AEE9-7F93-4C3D-AB09-275B135CE799}" srcOrd="0" destOrd="0" parTransId="{8F49D843-4616-4871-A3F2-C519850FA5FE}" sibTransId="{2D6EABEA-9EAF-41CC-BEF4-94D7279A7B22}"/>
    <dgm:cxn modelId="{8729C9DF-0146-4A77-911E-F1D12BCC031B}" type="presOf" srcId="{4BC12D9D-AA88-4091-8008-834643850FD0}" destId="{E46BE78D-6B6B-43FA-A2CF-1F8F1E370D1C}" srcOrd="0" destOrd="0" presId="urn:microsoft.com/office/officeart/2005/8/layout/hierarchy4"/>
    <dgm:cxn modelId="{557255FF-A3C1-45A8-AE38-77E3ECC2EA80}" srcId="{4BC12D9D-AA88-4091-8008-834643850FD0}" destId="{973DF075-1DF5-49A2-958C-5C8A75EAB2A1}" srcOrd="0" destOrd="0" parTransId="{C9F47338-C1F2-4909-ABB3-AF4079875709}" sibTransId="{1286B836-6A7E-452C-B374-D7736F653037}"/>
    <dgm:cxn modelId="{EAC069F8-AF7D-4E73-91B1-00CBE59E521A}" type="presParOf" srcId="{28C4B61C-60F9-4476-A516-35972B9A6B92}" destId="{E2E9D437-BA7E-4816-BDAC-97A5F4A0F211}" srcOrd="0" destOrd="0" presId="urn:microsoft.com/office/officeart/2005/8/layout/hierarchy4"/>
    <dgm:cxn modelId="{9E2E8F5C-6DB9-41A8-8D45-3B4437CBFE1D}" type="presParOf" srcId="{E2E9D437-BA7E-4816-BDAC-97A5F4A0F211}" destId="{1C555AC7-F9D5-49C0-8446-49FA02EEC22E}" srcOrd="0" destOrd="0" presId="urn:microsoft.com/office/officeart/2005/8/layout/hierarchy4"/>
    <dgm:cxn modelId="{D0DF88E3-3018-4515-8E10-D8BF48DE4868}" type="presParOf" srcId="{E2E9D437-BA7E-4816-BDAC-97A5F4A0F211}" destId="{BCEAC20A-EDEA-4E99-94A1-8E64EFB7A398}" srcOrd="1" destOrd="0" presId="urn:microsoft.com/office/officeart/2005/8/layout/hierarchy4"/>
    <dgm:cxn modelId="{F2CE4A26-71C8-49AA-B128-C59534EF76D1}" type="presParOf" srcId="{E2E9D437-BA7E-4816-BDAC-97A5F4A0F211}" destId="{A129A9AD-125D-4F11-8D5C-F9A05F965213}" srcOrd="2" destOrd="0" presId="urn:microsoft.com/office/officeart/2005/8/layout/hierarchy4"/>
    <dgm:cxn modelId="{535A8717-CE8D-49E6-91E0-07CC4788778C}" type="presParOf" srcId="{A129A9AD-125D-4F11-8D5C-F9A05F965213}" destId="{29535B9F-B2AB-44C8-BAA6-48F84A37FB8F}" srcOrd="0" destOrd="0" presId="urn:microsoft.com/office/officeart/2005/8/layout/hierarchy4"/>
    <dgm:cxn modelId="{A044D890-989C-427B-AFD4-6402B6FC4D25}" type="presParOf" srcId="{29535B9F-B2AB-44C8-BAA6-48F84A37FB8F}" destId="{E46BE78D-6B6B-43FA-A2CF-1F8F1E370D1C}" srcOrd="0" destOrd="0" presId="urn:microsoft.com/office/officeart/2005/8/layout/hierarchy4"/>
    <dgm:cxn modelId="{DAA54C60-7C8A-4614-A5C8-F99B90DF63C2}" type="presParOf" srcId="{29535B9F-B2AB-44C8-BAA6-48F84A37FB8F}" destId="{224A0C8E-B2DA-4D75-AA1D-6CD3898EB895}" srcOrd="1" destOrd="0" presId="urn:microsoft.com/office/officeart/2005/8/layout/hierarchy4"/>
    <dgm:cxn modelId="{5FBCF794-D462-4001-A9EB-77AE09F27D04}" type="presParOf" srcId="{29535B9F-B2AB-44C8-BAA6-48F84A37FB8F}" destId="{EC7909FE-A1FE-4668-9B98-22B18B27798F}" srcOrd="2" destOrd="0" presId="urn:microsoft.com/office/officeart/2005/8/layout/hierarchy4"/>
    <dgm:cxn modelId="{96BC274C-7157-4DAC-BC4B-3193D12A82D0}" type="presParOf" srcId="{EC7909FE-A1FE-4668-9B98-22B18B27798F}" destId="{18B954F6-C7FA-4745-9EFD-B66EB37C62DE}" srcOrd="0" destOrd="0" presId="urn:microsoft.com/office/officeart/2005/8/layout/hierarchy4"/>
    <dgm:cxn modelId="{29F1709A-CD8A-4CA1-AFA7-F97282104ADB}" type="presParOf" srcId="{18B954F6-C7FA-4745-9EFD-B66EB37C62DE}" destId="{BC9C7EC7-8C21-4FA7-B8F4-3BAC7D681B0C}" srcOrd="0" destOrd="0" presId="urn:microsoft.com/office/officeart/2005/8/layout/hierarchy4"/>
    <dgm:cxn modelId="{65D7D14B-0813-4263-80A6-07D47B61CF73}" type="presParOf" srcId="{18B954F6-C7FA-4745-9EFD-B66EB37C62DE}" destId="{07C3A425-BCA0-4E0C-BC2E-9329818F0BD8}" srcOrd="1" destOrd="0" presId="urn:microsoft.com/office/officeart/2005/8/layout/hierarchy4"/>
    <dgm:cxn modelId="{56A1FAE4-D611-424F-8544-3A06612A98A1}" type="presParOf" srcId="{EC7909FE-A1FE-4668-9B98-22B18B27798F}" destId="{BAD17FE3-3082-4F38-BE4C-282564B0C9A4}" srcOrd="1" destOrd="0" presId="urn:microsoft.com/office/officeart/2005/8/layout/hierarchy4"/>
    <dgm:cxn modelId="{0C85A01A-59D4-4A8A-BB0A-59C37799B476}" type="presParOf" srcId="{EC7909FE-A1FE-4668-9B98-22B18B27798F}" destId="{C5C2C169-3A01-4F4D-8FC3-5FE98CF680F4}" srcOrd="2" destOrd="0" presId="urn:microsoft.com/office/officeart/2005/8/layout/hierarchy4"/>
    <dgm:cxn modelId="{13CAFE6E-B573-4C60-B7B6-667ED387C813}" type="presParOf" srcId="{C5C2C169-3A01-4F4D-8FC3-5FE98CF680F4}" destId="{C7CD059C-D4F7-450C-9E67-A6A082840416}" srcOrd="0" destOrd="0" presId="urn:microsoft.com/office/officeart/2005/8/layout/hierarchy4"/>
    <dgm:cxn modelId="{B5128A9E-6C8E-4F03-84F5-7B327BB93E3F}" type="presParOf" srcId="{C5C2C169-3A01-4F4D-8FC3-5FE98CF680F4}" destId="{529083A0-7148-4D49-B4D9-F16780ED5294}" srcOrd="1" destOrd="0" presId="urn:microsoft.com/office/officeart/2005/8/layout/hierarchy4"/>
    <dgm:cxn modelId="{A324B828-A8D3-4273-8CB6-FA4CC39520EA}" type="presParOf" srcId="{A129A9AD-125D-4F11-8D5C-F9A05F965213}" destId="{2C59DD8C-0220-424B-98D3-C6CDC0FF8A6B}" srcOrd="1" destOrd="0" presId="urn:microsoft.com/office/officeart/2005/8/layout/hierarchy4"/>
    <dgm:cxn modelId="{A6E151F8-1131-481C-ABF4-C036B2505F5D}" type="presParOf" srcId="{A129A9AD-125D-4F11-8D5C-F9A05F965213}" destId="{E85071C7-EE85-45A5-8E62-AEBD9F8F7A1F}" srcOrd="2" destOrd="0" presId="urn:microsoft.com/office/officeart/2005/8/layout/hierarchy4"/>
    <dgm:cxn modelId="{1D09682A-C144-41AA-833F-7CC800EC54F0}" type="presParOf" srcId="{E85071C7-EE85-45A5-8E62-AEBD9F8F7A1F}" destId="{8775E792-5D2A-4E2F-ACCB-9213A29CB636}" srcOrd="0" destOrd="0" presId="urn:microsoft.com/office/officeart/2005/8/layout/hierarchy4"/>
    <dgm:cxn modelId="{232716EB-0E09-434B-A4D9-8481700923C1}" type="presParOf" srcId="{E85071C7-EE85-45A5-8E62-AEBD9F8F7A1F}" destId="{B6799671-D8BA-49BE-9944-5C150CFADB8C}" srcOrd="1" destOrd="0" presId="urn:microsoft.com/office/officeart/2005/8/layout/hierarchy4"/>
    <dgm:cxn modelId="{86B00793-DB58-444D-8E0F-D7FBDD983408}" type="presParOf" srcId="{E85071C7-EE85-45A5-8E62-AEBD9F8F7A1F}" destId="{82044F5A-0590-42CD-97A8-E54A07F82629}" srcOrd="2" destOrd="0" presId="urn:microsoft.com/office/officeart/2005/8/layout/hierarchy4"/>
    <dgm:cxn modelId="{56F486EC-787E-4D00-8CA5-2B93AAC5D971}" type="presParOf" srcId="{82044F5A-0590-42CD-97A8-E54A07F82629}" destId="{132A610D-BA01-40C2-9F63-55015FBFF123}" srcOrd="0" destOrd="0" presId="urn:microsoft.com/office/officeart/2005/8/layout/hierarchy4"/>
    <dgm:cxn modelId="{EE6F024C-B8EE-4BC2-B82D-6021C1AC113A}" type="presParOf" srcId="{132A610D-BA01-40C2-9F63-55015FBFF123}" destId="{2022D475-5143-4563-AD88-6B975335A5E6}" srcOrd="0" destOrd="0" presId="urn:microsoft.com/office/officeart/2005/8/layout/hierarchy4"/>
    <dgm:cxn modelId="{803142CC-C05B-4D14-A1D3-CB45C1EF4B16}" type="presParOf" srcId="{132A610D-BA01-40C2-9F63-55015FBFF123}" destId="{E84D6EB9-64CC-4A1A-A788-4EA8CBFBDE7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55AC7-F9D5-49C0-8446-49FA02EEC22E}">
      <dsp:nvSpPr>
        <dsp:cNvPr id="0" name=""/>
        <dsp:cNvSpPr/>
      </dsp:nvSpPr>
      <dsp:spPr>
        <a:xfrm>
          <a:off x="611" y="828"/>
          <a:ext cx="5327369" cy="993204"/>
        </a:xfrm>
        <a:prstGeom prst="roundRect">
          <a:avLst>
            <a:gd name="adj" fmla="val 10000"/>
          </a:avLst>
        </a:prstGeom>
        <a:gradFill rotWithShape="0">
          <a:gsLst>
            <a:gs pos="0">
              <a:schemeClr val="accent2">
                <a:shade val="60000"/>
                <a:hueOff val="0"/>
                <a:satOff val="0"/>
                <a:lumOff val="0"/>
                <a:alphaOff val="0"/>
              </a:schemeClr>
            </a:gs>
            <a:gs pos="100000">
              <a:schemeClr val="accent2">
                <a:shade val="60000"/>
                <a:hueOff val="0"/>
                <a:satOff val="0"/>
                <a:lumOff val="0"/>
                <a:alphaOff val="0"/>
                <a:shade val="48000"/>
                <a:satMod val="180000"/>
                <a:lumMod val="94000"/>
              </a:schemeClr>
            </a:gs>
            <a:gs pos="100000">
              <a:schemeClr val="accent2">
                <a:shade val="6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altLang="zh-TW" sz="4300" kern="1200" dirty="0"/>
            <a:t>Host Interface</a:t>
          </a:r>
          <a:endParaRPr lang="zh-TW" altLang="en-US" sz="4300" kern="1200" dirty="0"/>
        </a:p>
      </dsp:txBody>
      <dsp:txXfrm>
        <a:off x="29701" y="29918"/>
        <a:ext cx="5269189" cy="935024"/>
      </dsp:txXfrm>
    </dsp:sp>
    <dsp:sp modelId="{E46BE78D-6B6B-43FA-A2CF-1F8F1E370D1C}">
      <dsp:nvSpPr>
        <dsp:cNvPr id="0" name=""/>
        <dsp:cNvSpPr/>
      </dsp:nvSpPr>
      <dsp:spPr>
        <a:xfrm>
          <a:off x="611" y="1087573"/>
          <a:ext cx="3480002" cy="993204"/>
        </a:xfrm>
        <a:prstGeom prst="roundRect">
          <a:avLst>
            <a:gd name="adj" fmla="val 10000"/>
          </a:avLst>
        </a:prstGeom>
        <a:gradFill rotWithShape="0">
          <a:gsLst>
            <a:gs pos="0">
              <a:schemeClr val="accent2">
                <a:shade val="80000"/>
                <a:hueOff val="0"/>
                <a:satOff val="0"/>
                <a:lumOff val="0"/>
                <a:alphaOff val="0"/>
              </a:schemeClr>
            </a:gs>
            <a:gs pos="100000">
              <a:schemeClr val="accent2">
                <a:shade val="80000"/>
                <a:hueOff val="0"/>
                <a:satOff val="0"/>
                <a:lumOff val="0"/>
                <a:alphaOff val="0"/>
                <a:shade val="48000"/>
                <a:satMod val="180000"/>
                <a:lumMod val="94000"/>
              </a:schemeClr>
            </a:gs>
            <a:gs pos="100000">
              <a:schemeClr val="accent2">
                <a:shade val="8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Loadable FW</a:t>
          </a:r>
          <a:endParaRPr lang="zh-TW" altLang="en-US" sz="2500" kern="1200" dirty="0"/>
        </a:p>
      </dsp:txBody>
      <dsp:txXfrm>
        <a:off x="29701" y="1116663"/>
        <a:ext cx="3421822" cy="935024"/>
      </dsp:txXfrm>
    </dsp:sp>
    <dsp:sp modelId="{BC9C7EC7-8C21-4FA7-B8F4-3BAC7D681B0C}">
      <dsp:nvSpPr>
        <dsp:cNvPr id="0" name=""/>
        <dsp:cNvSpPr/>
      </dsp:nvSpPr>
      <dsp:spPr>
        <a:xfrm>
          <a:off x="611"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Function</a:t>
          </a:r>
          <a:endParaRPr lang="zh-TW" altLang="en-US" sz="2500" kern="1200" dirty="0"/>
        </a:p>
      </dsp:txBody>
      <dsp:txXfrm>
        <a:off x="29701" y="2203409"/>
        <a:ext cx="1646032" cy="935024"/>
      </dsp:txXfrm>
    </dsp:sp>
    <dsp:sp modelId="{C7CD059C-D4F7-450C-9E67-A6A082840416}">
      <dsp:nvSpPr>
        <dsp:cNvPr id="0" name=""/>
        <dsp:cNvSpPr/>
      </dsp:nvSpPr>
      <dsp:spPr>
        <a:xfrm>
          <a:off x="1776401"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Logical Storage</a:t>
          </a:r>
          <a:endParaRPr lang="zh-TW" altLang="en-US" sz="2500" kern="1200" dirty="0"/>
        </a:p>
      </dsp:txBody>
      <dsp:txXfrm>
        <a:off x="1805491" y="2203409"/>
        <a:ext cx="1646032" cy="935024"/>
      </dsp:txXfrm>
    </dsp:sp>
    <dsp:sp modelId="{8775E792-5D2A-4E2F-ACCB-9213A29CB636}">
      <dsp:nvSpPr>
        <dsp:cNvPr id="0" name=""/>
        <dsp:cNvSpPr/>
      </dsp:nvSpPr>
      <dsp:spPr>
        <a:xfrm>
          <a:off x="3623767" y="1087573"/>
          <a:ext cx="1704212" cy="993204"/>
        </a:xfrm>
        <a:prstGeom prst="roundRect">
          <a:avLst>
            <a:gd name="adj" fmla="val 10000"/>
          </a:avLst>
        </a:prstGeom>
        <a:gradFill rotWithShape="0">
          <a:gsLst>
            <a:gs pos="0">
              <a:schemeClr val="accent2">
                <a:shade val="80000"/>
                <a:hueOff val="0"/>
                <a:satOff val="0"/>
                <a:lumOff val="0"/>
                <a:alphaOff val="0"/>
              </a:schemeClr>
            </a:gs>
            <a:gs pos="100000">
              <a:schemeClr val="accent2">
                <a:shade val="80000"/>
                <a:hueOff val="0"/>
                <a:satOff val="0"/>
                <a:lumOff val="0"/>
                <a:alphaOff val="0"/>
                <a:shade val="48000"/>
                <a:satMod val="180000"/>
                <a:lumMod val="94000"/>
              </a:schemeClr>
            </a:gs>
            <a:gs pos="100000">
              <a:schemeClr val="accent2">
                <a:shade val="8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Special HW </a:t>
          </a:r>
          <a:r>
            <a:rPr lang="en-US" altLang="zh-TW" sz="2500" kern="1200" dirty="0" err="1"/>
            <a:t>Func</a:t>
          </a:r>
          <a:r>
            <a:rPr lang="en-US" altLang="zh-TW" sz="2500" kern="1200" dirty="0"/>
            <a:t>.</a:t>
          </a:r>
          <a:endParaRPr lang="zh-TW" altLang="en-US" sz="2500" kern="1200" dirty="0"/>
        </a:p>
      </dsp:txBody>
      <dsp:txXfrm>
        <a:off x="3652857" y="1116663"/>
        <a:ext cx="1646032" cy="935024"/>
      </dsp:txXfrm>
    </dsp:sp>
    <dsp:sp modelId="{2022D475-5143-4563-AD88-6B975335A5E6}">
      <dsp:nvSpPr>
        <dsp:cNvPr id="0" name=""/>
        <dsp:cNvSpPr/>
      </dsp:nvSpPr>
      <dsp:spPr>
        <a:xfrm>
          <a:off x="3623767"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System Block</a:t>
          </a:r>
          <a:endParaRPr lang="zh-TW" altLang="en-US" sz="2500" kern="1200" dirty="0"/>
        </a:p>
      </dsp:txBody>
      <dsp:txXfrm>
        <a:off x="3652857" y="2203409"/>
        <a:ext cx="1646032" cy="9350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5BBEAD13-0566-4C6C-97E7-55F17F24B09F}" type="datetimeFigureOut">
              <a:rPr lang="zh-TW" altLang="en-US" smtClean="0"/>
              <a:t>2019/12/16</a:t>
            </a:fld>
            <a:endParaRPr lang="zh-TW" alt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8" name="內容版面配置區 7"/>
          <p:cNvSpPr>
            <a:spLocks noGrp="1"/>
          </p:cNvSpPr>
          <p:nvPr>
            <p:ph sz="quarter" idx="1"/>
          </p:nvPr>
        </p:nvSpPr>
        <p:spPr>
          <a:xfrm>
            <a:off x="457200" y="1600200"/>
            <a:ext cx="7467600" cy="487375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4"/>
          </p:nvPr>
        </p:nvSpPr>
        <p:spPr/>
        <p:txBody>
          <a:bodyPr rtlCol="0"/>
          <a:lstStyle/>
          <a:p>
            <a:fld id="{5BBEAD13-0566-4C6C-97E7-55F17F24B09F}" type="datetimeFigureOut">
              <a:rPr lang="zh-TW" altLang="en-US" smtClean="0"/>
              <a:t>2019/12/16</a:t>
            </a:fld>
            <a:endParaRPr lang="zh-TW" altLang="en-US"/>
          </a:p>
        </p:txBody>
      </p:sp>
      <p:sp>
        <p:nvSpPr>
          <p:cNvPr id="9" name="投影片編號版面配置區 8"/>
          <p:cNvSpPr>
            <a:spLocks noGrp="1"/>
          </p:cNvSpPr>
          <p:nvPr>
            <p:ph type="sldNum" sz="quarter" idx="15"/>
          </p:nvPr>
        </p:nvSpPr>
        <p:spPr/>
        <p:txBody>
          <a:bodyPr rtlCol="0"/>
          <a:lstStyle/>
          <a:p>
            <a:fld id="{73DA0BB7-265A-403C-9275-D587AB510EDC}" type="slidenum">
              <a:rPr lang="zh-TW" altLang="en-US" smtClean="0"/>
              <a:t>‹#›</a:t>
            </a:fld>
            <a:endParaRPr lang="zh-TW" altLang="en-US"/>
          </a:p>
        </p:txBody>
      </p:sp>
      <p:sp>
        <p:nvSpPr>
          <p:cNvPr id="10" name="頁尾版面配置區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5BBEAD13-0566-4C6C-97E7-55F17F24B09F}" type="datetimeFigureOut">
              <a:rPr lang="zh-TW" altLang="en-US" smtClean="0"/>
              <a:t>2019/12/16</a:t>
            </a:fld>
            <a:endParaRPr lang="zh-TW" alt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73DA0BB7-265A-403C-9275-D587AB510EDC}"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a:t>按一下以編輯母片標題樣式</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2019/12/16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6" name="日期版面配置區 5"/>
          <p:cNvSpPr>
            <a:spLocks noGrp="1"/>
          </p:cNvSpPr>
          <p:nvPr>
            <p:ph type="dt" sz="half" idx="10"/>
          </p:nvPr>
        </p:nvSpPr>
        <p:spPr/>
        <p:txBody>
          <a:bodyPr rtlCol="0"/>
          <a:lstStyle/>
          <a:p>
            <a:fld id="{5BBEAD13-0566-4C6C-97E7-55F17F24B09F}" type="datetimeFigureOut">
              <a:rPr lang="zh-TW" altLang="en-US" smtClean="0"/>
              <a:t>2019/12/16</a:t>
            </a:fld>
            <a:endParaRPr lang="zh-TW" altLang="en-US"/>
          </a:p>
        </p:txBody>
      </p:sp>
      <p:sp>
        <p:nvSpPr>
          <p:cNvPr id="7" name="投影片編號版面配置區 6"/>
          <p:cNvSpPr>
            <a:spLocks noGrp="1"/>
          </p:cNvSpPr>
          <p:nvPr>
            <p:ph type="sldNum" sz="quarter" idx="11"/>
          </p:nvPr>
        </p:nvSpPr>
        <p:spPr/>
        <p:txBody>
          <a:bodyPr rtlCol="0"/>
          <a:lstStyle/>
          <a:p>
            <a:fld id="{73DA0BB7-265A-403C-9275-D587AB510EDC}" type="slidenum">
              <a:rPr lang="zh-TW" altLang="en-US" smtClean="0"/>
              <a:t>‹#›</a:t>
            </a:fld>
            <a:endParaRPr lang="zh-TW" altLang="en-US"/>
          </a:p>
        </p:txBody>
      </p:sp>
      <p:sp>
        <p:nvSpPr>
          <p:cNvPr id="8" name="頁尾版面配置區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2019/12/16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1" name="日期版面配置區 20"/>
          <p:cNvSpPr>
            <a:spLocks noGrp="1"/>
          </p:cNvSpPr>
          <p:nvPr>
            <p:ph type="dt" sz="half" idx="14"/>
          </p:nvPr>
        </p:nvSpPr>
        <p:spPr/>
        <p:txBody>
          <a:bodyPr rtlCol="0"/>
          <a:lstStyle/>
          <a:p>
            <a:fld id="{5BBEAD13-0566-4C6C-97E7-55F17F24B09F}" type="datetimeFigureOut">
              <a:rPr lang="zh-TW" altLang="en-US" smtClean="0"/>
              <a:t>2019/12/16</a:t>
            </a:fld>
            <a:endParaRPr lang="zh-TW" altLang="en-US"/>
          </a:p>
        </p:txBody>
      </p:sp>
      <p:sp>
        <p:nvSpPr>
          <p:cNvPr id="22" name="投影片編號版面配置區 21"/>
          <p:cNvSpPr>
            <a:spLocks noGrp="1"/>
          </p:cNvSpPr>
          <p:nvPr>
            <p:ph type="sldNum" sz="quarter" idx="15"/>
          </p:nvPr>
        </p:nvSpPr>
        <p:spPr/>
        <p:txBody>
          <a:bodyPr rtlCol="0"/>
          <a:lstStyle/>
          <a:p>
            <a:fld id="{73DA0BB7-265A-403C-9275-D587AB510EDC}" type="slidenum">
              <a:rPr lang="zh-TW" altLang="en-US" smtClean="0"/>
              <a:t>‹#›</a:t>
            </a:fld>
            <a:endParaRPr lang="zh-TW" altLang="en-US"/>
          </a:p>
        </p:txBody>
      </p:sp>
      <p:sp>
        <p:nvSpPr>
          <p:cNvPr id="23" name="頁尾版面配置區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5BBEAD13-0566-4C6C-97E7-55F17F24B09F}" type="datetimeFigureOut">
              <a:rPr lang="zh-TW" altLang="en-US" smtClean="0"/>
              <a:t>2019/12/16</a:t>
            </a:fld>
            <a:endParaRPr lang="zh-TW" altLang="en-US"/>
          </a:p>
        </p:txBody>
      </p:sp>
      <p:sp>
        <p:nvSpPr>
          <p:cNvPr id="18" name="投影片編號版面配置區 17"/>
          <p:cNvSpPr>
            <a:spLocks noGrp="1"/>
          </p:cNvSpPr>
          <p:nvPr>
            <p:ph type="sldNum" sz="quarter" idx="11"/>
          </p:nvPr>
        </p:nvSpPr>
        <p:spPr/>
        <p:txBody>
          <a:bodyPr rtlCol="0"/>
          <a:lstStyle/>
          <a:p>
            <a:fld id="{73DA0BB7-265A-403C-9275-D587AB510EDC}" type="slidenum">
              <a:rPr lang="zh-TW" altLang="en-US" smtClean="0"/>
              <a:t>‹#›</a:t>
            </a:fld>
            <a:endParaRPr lang="zh-TW" altLang="en-US"/>
          </a:p>
        </p:txBody>
      </p:sp>
      <p:sp>
        <p:nvSpPr>
          <p:cNvPr id="21" name="頁尾版面配置區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BBEAD13-0566-4C6C-97E7-55F17F24B09F}" type="datetimeFigureOut">
              <a:rPr lang="zh-TW" altLang="en-US" smtClean="0"/>
              <a:t>2019/12/16</a:t>
            </a:fld>
            <a:endParaRPr lang="zh-TW" alt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67744" y="836712"/>
            <a:ext cx="6172200" cy="1894362"/>
          </a:xfrm>
        </p:spPr>
        <p:txBody>
          <a:bodyPr>
            <a:normAutofit/>
          </a:bodyPr>
          <a:lstStyle/>
          <a:p>
            <a:pPr algn="ctr"/>
            <a:r>
              <a:rPr lang="en-US" altLang="zh-TW" sz="2800" dirty="0"/>
              <a:t>TCG SSC Storage Architecture Core Overview</a:t>
            </a:r>
            <a:endParaRPr lang="zh-TW" altLang="en-US" sz="2800" dirty="0"/>
          </a:p>
        </p:txBody>
      </p:sp>
      <p:sp>
        <p:nvSpPr>
          <p:cNvPr id="3" name="副標題 2"/>
          <p:cNvSpPr>
            <a:spLocks noGrp="1"/>
          </p:cNvSpPr>
          <p:nvPr>
            <p:ph type="subTitle" idx="1"/>
          </p:nvPr>
        </p:nvSpPr>
        <p:spPr>
          <a:xfrm>
            <a:off x="2627784" y="2996952"/>
            <a:ext cx="6172200" cy="1371600"/>
          </a:xfrm>
        </p:spPr>
        <p:txBody>
          <a:bodyPr/>
          <a:lstStyle/>
          <a:p>
            <a:endParaRPr lang="en-US" altLang="zh-TW" dirty="0"/>
          </a:p>
          <a:p>
            <a:pPr algn="ctr"/>
            <a:r>
              <a:rPr lang="en-US" altLang="zh-TW" dirty="0"/>
              <a:t>Eng. III  SW</a:t>
            </a:r>
          </a:p>
          <a:p>
            <a:pPr algn="ctr"/>
            <a:r>
              <a:rPr lang="en-US" altLang="zh-TW" dirty="0"/>
              <a:t>Jai</a:t>
            </a:r>
            <a:endParaRPr lang="zh-TW" altLang="en-US" dirty="0"/>
          </a:p>
        </p:txBody>
      </p:sp>
    </p:spTree>
    <p:extLst>
      <p:ext uri="{BB962C8B-B14F-4D97-AF65-F5344CB8AC3E}">
        <p14:creationId xmlns:p14="http://schemas.microsoft.com/office/powerpoint/2010/main" val="334511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Ownership Overview</a:t>
            </a:r>
            <a:endParaRPr lang="zh-TW" alt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649378"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圓角矩形 3"/>
          <p:cNvSpPr/>
          <p:nvPr/>
        </p:nvSpPr>
        <p:spPr>
          <a:xfrm>
            <a:off x="899592" y="1772816"/>
            <a:ext cx="1944216" cy="3672408"/>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899592" y="5517232"/>
            <a:ext cx="5251759" cy="1077218"/>
          </a:xfrm>
          <a:prstGeom prst="rect">
            <a:avLst/>
          </a:prstGeom>
          <a:noFill/>
        </p:spPr>
        <p:txBody>
          <a:bodyPr wrap="none" rtlCol="0">
            <a:spAutoFit/>
          </a:bodyPr>
          <a:lstStyle/>
          <a:p>
            <a:r>
              <a:rPr lang="en-US" altLang="zh-TW" sz="1600" b="1" dirty="0">
                <a:solidFill>
                  <a:schemeClr val="accent1">
                    <a:lumMod val="50000"/>
                  </a:schemeClr>
                </a:solidFill>
              </a:rPr>
              <a:t>Manufacturer to define TCG functions are performed</a:t>
            </a:r>
          </a:p>
          <a:p>
            <a:r>
              <a:rPr lang="en-US" altLang="zh-TW" sz="1600" b="1" dirty="0">
                <a:solidFill>
                  <a:schemeClr val="accent1">
                    <a:lumMod val="50000"/>
                  </a:schemeClr>
                </a:solidFill>
              </a:rPr>
              <a:t>Who has access to these functions</a:t>
            </a:r>
          </a:p>
          <a:p>
            <a:r>
              <a:rPr lang="en-US" altLang="zh-TW" sz="1600" b="1" dirty="0">
                <a:solidFill>
                  <a:schemeClr val="accent1">
                    <a:lumMod val="50000"/>
                  </a:schemeClr>
                </a:solidFill>
              </a:rPr>
              <a:t>How the </a:t>
            </a:r>
            <a:r>
              <a:rPr lang="en-US" altLang="zh-TW" sz="1600" b="1" dirty="0" err="1">
                <a:solidFill>
                  <a:schemeClr val="accent1">
                    <a:lumMod val="50000"/>
                  </a:schemeClr>
                </a:solidFill>
              </a:rPr>
              <a:t>TPer</a:t>
            </a:r>
            <a:r>
              <a:rPr lang="en-US" altLang="zh-TW" sz="1600" b="1" dirty="0">
                <a:solidFill>
                  <a:schemeClr val="accent1">
                    <a:lumMod val="50000"/>
                  </a:schemeClr>
                </a:solidFill>
              </a:rPr>
              <a:t> and SPs communicate with the Host</a:t>
            </a:r>
          </a:p>
          <a:p>
            <a:r>
              <a:rPr lang="en-US" altLang="zh-TW" sz="1600" b="1" dirty="0">
                <a:solidFill>
                  <a:schemeClr val="accent1">
                    <a:lumMod val="50000"/>
                  </a:schemeClr>
                </a:solidFill>
              </a:rPr>
              <a:t>When these events are permitted and when the events are logged.</a:t>
            </a:r>
            <a:endParaRPr lang="zh-TW" altLang="en-US" sz="1600" b="1" dirty="0">
              <a:solidFill>
                <a:schemeClr val="accent1">
                  <a:lumMod val="50000"/>
                </a:schemeClr>
              </a:solidFill>
            </a:endParaRPr>
          </a:p>
        </p:txBody>
      </p:sp>
      <p:sp>
        <p:nvSpPr>
          <p:cNvPr id="6" name="圓角矩形 5"/>
          <p:cNvSpPr/>
          <p:nvPr/>
        </p:nvSpPr>
        <p:spPr>
          <a:xfrm>
            <a:off x="2843808" y="1772816"/>
            <a:ext cx="1512168" cy="3672408"/>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411760" y="5661248"/>
            <a:ext cx="4176464" cy="584775"/>
          </a:xfrm>
          <a:prstGeom prst="rect">
            <a:avLst/>
          </a:prstGeom>
          <a:noFill/>
        </p:spPr>
        <p:txBody>
          <a:bodyPr wrap="square" rtlCol="0">
            <a:spAutoFit/>
          </a:bodyPr>
          <a:lstStyle>
            <a:defPPr>
              <a:defRPr lang="zh-TW"/>
            </a:defPPr>
            <a:lvl1pPr>
              <a:defRPr sz="1600" b="1">
                <a:solidFill>
                  <a:schemeClr val="accent1">
                    <a:lumMod val="50000"/>
                  </a:schemeClr>
                </a:solidFill>
              </a:defRPr>
            </a:lvl1pPr>
          </a:lstStyle>
          <a:p>
            <a:r>
              <a:rPr lang="en-US" altLang="zh-TW" dirty="0"/>
              <a:t>SPs are created by the manufacturer during Storage Device creation, or through the Issuance process</a:t>
            </a:r>
            <a:endParaRPr lang="zh-TW" altLang="en-US" dirty="0"/>
          </a:p>
        </p:txBody>
      </p:sp>
    </p:spTree>
    <p:extLst>
      <p:ext uri="{BB962C8B-B14F-4D97-AF65-F5344CB8AC3E}">
        <p14:creationId xmlns:p14="http://schemas.microsoft.com/office/powerpoint/2010/main" val="358990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grpId="1" nodeType="clickEffect">
                                  <p:stCondLst>
                                    <p:cond delay="0"/>
                                  </p:stCondLst>
                                  <p:childTnLst>
                                    <p:animEffect transition="out" filter="barn(inVertic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6" presetClass="exit" presetSubtype="21" fill="hold" grpId="1" nodeType="withEffect">
                                  <p:stCondLst>
                                    <p:cond delay="0"/>
                                  </p:stCondLst>
                                  <p:childTnLst>
                                    <p:animEffect transition="out" filter="barn(inVertical)">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D671F6E-DB05-429A-80D6-78A802751C3E}"/>
              </a:ext>
            </a:extLst>
          </p:cNvPr>
          <p:cNvPicPr>
            <a:picLocks noChangeAspect="1"/>
          </p:cNvPicPr>
          <p:nvPr/>
        </p:nvPicPr>
        <p:blipFill>
          <a:blip r:embed="rId2"/>
          <a:stretch>
            <a:fillRect/>
          </a:stretch>
        </p:blipFill>
        <p:spPr>
          <a:xfrm>
            <a:off x="539552" y="1916832"/>
            <a:ext cx="7829360" cy="3796475"/>
          </a:xfrm>
          <a:prstGeom prst="rect">
            <a:avLst/>
          </a:prstGeom>
        </p:spPr>
      </p:pic>
      <p:sp>
        <p:nvSpPr>
          <p:cNvPr id="5" name="標題 1">
            <a:extLst>
              <a:ext uri="{FF2B5EF4-FFF2-40B4-BE49-F238E27FC236}">
                <a16:creationId xmlns:a16="http://schemas.microsoft.com/office/drawing/2014/main" id="{7C82E5D8-1313-44D3-82E6-50B112010481}"/>
              </a:ext>
            </a:extLst>
          </p:cNvPr>
          <p:cNvSpPr>
            <a:spLocks noGrp="1"/>
          </p:cNvSpPr>
          <p:nvPr>
            <p:ph type="title"/>
          </p:nvPr>
        </p:nvSpPr>
        <p:spPr>
          <a:xfrm>
            <a:off x="457200" y="274638"/>
            <a:ext cx="7467600" cy="1143000"/>
          </a:xfrm>
        </p:spPr>
        <p:txBody>
          <a:bodyPr/>
          <a:lstStyle/>
          <a:p>
            <a:r>
              <a:rPr lang="en-US" altLang="zh-TW" dirty="0"/>
              <a:t>Ownership / Credentials</a:t>
            </a:r>
            <a:endParaRPr lang="zh-TW" altLang="en-US" dirty="0"/>
          </a:p>
        </p:txBody>
      </p:sp>
    </p:spTree>
    <p:extLst>
      <p:ext uri="{BB962C8B-B14F-4D97-AF65-F5344CB8AC3E}">
        <p14:creationId xmlns:p14="http://schemas.microsoft.com/office/powerpoint/2010/main" val="220308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Host </a:t>
            </a:r>
            <a:r>
              <a:rPr lang="en-US" altLang="zh-TW" dirty="0">
                <a:sym typeface="Wingdings" pitchFamily="2" charset="2"/>
              </a:rPr>
              <a:t>&lt;--&gt; </a:t>
            </a:r>
            <a:r>
              <a:rPr lang="en-US" altLang="zh-TW" dirty="0" err="1"/>
              <a:t>TPer</a:t>
            </a:r>
            <a:r>
              <a:rPr lang="en-US" altLang="zh-TW" dirty="0"/>
              <a:t> Communication Infrastructure</a:t>
            </a:r>
            <a:endParaRPr lang="zh-TW" alt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99792" y="3356992"/>
            <a:ext cx="3496163" cy="176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2348880"/>
            <a:ext cx="4732386" cy="830997"/>
          </a:xfrm>
          <a:prstGeom prst="rect">
            <a:avLst/>
          </a:prstGeom>
          <a:noFill/>
        </p:spPr>
        <p:txBody>
          <a:bodyPr wrap="none" rtlCol="0">
            <a:spAutoFit/>
          </a:bodyPr>
          <a:lstStyle/>
          <a:p>
            <a:r>
              <a:rPr lang="en-US" altLang="zh-TW" sz="1600" b="1" dirty="0">
                <a:solidFill>
                  <a:schemeClr val="accent1">
                    <a:lumMod val="50000"/>
                  </a:schemeClr>
                </a:solidFill>
              </a:rPr>
              <a:t>The only way to communicate with an SP is via a session.</a:t>
            </a:r>
          </a:p>
          <a:p>
            <a:r>
              <a:rPr lang="en-US" altLang="zh-TW" sz="1600" b="1" dirty="0">
                <a:solidFill>
                  <a:schemeClr val="accent1">
                    <a:lumMod val="50000"/>
                  </a:schemeClr>
                </a:solidFill>
              </a:rPr>
              <a:t>Only the host is able to open a session.</a:t>
            </a:r>
          </a:p>
          <a:p>
            <a:r>
              <a:rPr lang="en-US" altLang="zh-TW" sz="1600" b="1" dirty="0">
                <a:solidFill>
                  <a:schemeClr val="accent1">
                    <a:lumMod val="50000"/>
                  </a:schemeClr>
                </a:solidFill>
              </a:rPr>
              <a:t>Methods are invoked within sessions. </a:t>
            </a:r>
            <a:endParaRPr lang="zh-TW" altLang="en-US" sz="1600" b="1" dirty="0">
              <a:solidFill>
                <a:schemeClr val="accent1">
                  <a:lumMod val="50000"/>
                </a:schemeClr>
              </a:solidFill>
            </a:endParaRPr>
          </a:p>
        </p:txBody>
      </p:sp>
      <p:sp>
        <p:nvSpPr>
          <p:cNvPr id="5" name="矩形 4"/>
          <p:cNvSpPr/>
          <p:nvPr/>
        </p:nvSpPr>
        <p:spPr>
          <a:xfrm>
            <a:off x="3275856" y="5661248"/>
            <a:ext cx="2232248"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093661" y="5800618"/>
            <a:ext cx="596638" cy="369332"/>
          </a:xfrm>
          <a:prstGeom prst="rect">
            <a:avLst/>
          </a:prstGeom>
          <a:noFill/>
        </p:spPr>
        <p:txBody>
          <a:bodyPr wrap="none" rtlCol="0">
            <a:spAutoFit/>
          </a:bodyPr>
          <a:lstStyle/>
          <a:p>
            <a:r>
              <a:rPr lang="en-US" altLang="zh-TW" dirty="0"/>
              <a:t>Host</a:t>
            </a:r>
            <a:endParaRPr lang="zh-TW" altLang="en-US" dirty="0"/>
          </a:p>
        </p:txBody>
      </p:sp>
      <p:sp>
        <p:nvSpPr>
          <p:cNvPr id="7" name="上-下雙向箭號 6"/>
          <p:cNvSpPr/>
          <p:nvPr/>
        </p:nvSpPr>
        <p:spPr>
          <a:xfrm>
            <a:off x="4379341" y="5013176"/>
            <a:ext cx="118083"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509770" y="4937102"/>
            <a:ext cx="3235181" cy="800219"/>
          </a:xfrm>
          <a:prstGeom prst="rect">
            <a:avLst/>
          </a:prstGeom>
          <a:noFill/>
        </p:spPr>
        <p:txBody>
          <a:bodyPr wrap="none" rtlCol="0">
            <a:spAutoFit/>
          </a:bodyPr>
          <a:lstStyle/>
          <a:p>
            <a:r>
              <a:rPr lang="en-US" altLang="zh-TW" dirty="0">
                <a:solidFill>
                  <a:schemeClr val="accent2">
                    <a:lumMod val="50000"/>
                  </a:schemeClr>
                </a:solidFill>
              </a:rPr>
              <a:t>Trusted Command </a:t>
            </a:r>
          </a:p>
          <a:p>
            <a:r>
              <a:rPr lang="en-US" altLang="zh-TW" sz="1400" dirty="0">
                <a:solidFill>
                  <a:schemeClr val="accent2">
                    <a:lumMod val="50000"/>
                  </a:schemeClr>
                </a:solidFill>
              </a:rPr>
              <a:t>(i.e. T10 SECURITY PROTOCOL IN/OUT </a:t>
            </a:r>
          </a:p>
          <a:p>
            <a:r>
              <a:rPr lang="en-US" altLang="zh-TW" sz="1400" dirty="0">
                <a:solidFill>
                  <a:schemeClr val="accent2">
                    <a:lumMod val="50000"/>
                  </a:schemeClr>
                </a:solidFill>
              </a:rPr>
              <a:t>or T13 TRUSTED SEND/RECEIVE)</a:t>
            </a:r>
            <a:endParaRPr lang="zh-TW" altLang="en-US" sz="1400" dirty="0">
              <a:solidFill>
                <a:schemeClr val="accent2">
                  <a:lumMod val="50000"/>
                </a:schemeClr>
              </a:solidFill>
            </a:endParaRPr>
          </a:p>
        </p:txBody>
      </p:sp>
    </p:spTree>
    <p:extLst>
      <p:ext uri="{BB962C8B-B14F-4D97-AF65-F5344CB8AC3E}">
        <p14:creationId xmlns:p14="http://schemas.microsoft.com/office/powerpoint/2010/main" val="221136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MSID Credential</a:t>
            </a:r>
            <a:endParaRPr lang="zh-TW" altLang="en-US" dirty="0"/>
          </a:p>
        </p:txBody>
      </p:sp>
      <p:sp>
        <p:nvSpPr>
          <p:cNvPr id="3" name="內容版面配置區 2"/>
          <p:cNvSpPr>
            <a:spLocks noGrp="1"/>
          </p:cNvSpPr>
          <p:nvPr>
            <p:ph sz="quarter" idx="1"/>
          </p:nvPr>
        </p:nvSpPr>
        <p:spPr/>
        <p:txBody>
          <a:bodyPr>
            <a:normAutofit/>
          </a:bodyPr>
          <a:lstStyle/>
          <a:p>
            <a:r>
              <a:rPr lang="en-US" altLang="zh-TW" sz="2000" dirty="0"/>
              <a:t>The MSID Credential value is set at manufacturing time by the storage device vendor and is typically printed on the storage device label. It represents the </a:t>
            </a:r>
            <a:r>
              <a:rPr lang="en-US" altLang="zh-TW" dirty="0"/>
              <a:t>device's</a:t>
            </a:r>
            <a:r>
              <a:rPr lang="en-US" altLang="zh-TW" sz="2000" dirty="0"/>
              <a:t> initial storage device SID Credential value (owner's password) and uses that value to authenticate to the SID authority in the Admin SP, and then change the SID from its default value.</a:t>
            </a:r>
          </a:p>
          <a:p>
            <a:r>
              <a:rPr lang="en-US" altLang="zh-TW" sz="2000" dirty="0"/>
              <a:t>The MSID Credential is a PIN credential that does not have an associated authority. Rather, the MSID is used to store a fixed PIN value that can be read over the interface by the host by anybody. </a:t>
            </a:r>
            <a:endParaRPr lang="zh-TW" altLang="en-US" sz="2000" dirty="0"/>
          </a:p>
        </p:txBody>
      </p:sp>
    </p:spTree>
    <p:extLst>
      <p:ext uri="{BB962C8B-B14F-4D97-AF65-F5344CB8AC3E}">
        <p14:creationId xmlns:p14="http://schemas.microsoft.com/office/powerpoint/2010/main" val="175498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MSID Credential</a:t>
            </a:r>
            <a:endParaRPr lang="zh-TW" altLang="en-US" dirty="0"/>
          </a:p>
        </p:txBody>
      </p:sp>
      <p:sp>
        <p:nvSpPr>
          <p:cNvPr id="3" name="內容版面配置區 2"/>
          <p:cNvSpPr>
            <a:spLocks noGrp="1"/>
          </p:cNvSpPr>
          <p:nvPr>
            <p:ph sz="quarter" idx="1"/>
          </p:nvPr>
        </p:nvSpPr>
        <p:spPr/>
        <p:txBody>
          <a:bodyPr/>
          <a:lstStyle/>
          <a:p>
            <a:r>
              <a:rPr lang="en-US" altLang="zh-TW" dirty="0"/>
              <a:t>Opal, </a:t>
            </a:r>
            <a:r>
              <a:rPr lang="en-US" altLang="zh-TW" dirty="0" err="1"/>
              <a:t>Opalite</a:t>
            </a:r>
            <a:r>
              <a:rPr lang="en-US" altLang="zh-TW" dirty="0"/>
              <a:t> and Pyrite SSCs borrow the concept of MSID from the Enterprise</a:t>
            </a:r>
          </a:p>
          <a:p>
            <a:r>
              <a:rPr lang="en-US" altLang="zh-TW" dirty="0"/>
              <a:t>Opal SSC 2.00  and subsequent versions introduced an additional option, to set the default SID credential to a Vendor Unique value other than MSID.</a:t>
            </a:r>
            <a:endParaRPr lang="zh-TW" altLang="en-US" dirty="0"/>
          </a:p>
        </p:txBody>
      </p:sp>
    </p:spTree>
    <p:extLst>
      <p:ext uri="{BB962C8B-B14F-4D97-AF65-F5344CB8AC3E}">
        <p14:creationId xmlns:p14="http://schemas.microsoft.com/office/powerpoint/2010/main" val="199205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MSID Credential</a:t>
            </a:r>
            <a:endParaRPr lang="zh-TW"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55" y="2276872"/>
            <a:ext cx="6649378"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11179"/>
            <a:ext cx="571500" cy="457200"/>
          </a:xfrm>
          <a:prstGeom prst="rect">
            <a:avLst/>
          </a:prstGeom>
          <a:noFill/>
          <a:ln w="9525">
            <a:solidFill>
              <a:schemeClr val="tx1">
                <a:lumMod val="85000"/>
                <a:lumOff val="1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p:cNvSpPr txBox="1"/>
          <p:nvPr/>
        </p:nvSpPr>
        <p:spPr>
          <a:xfrm>
            <a:off x="2339752" y="1711178"/>
            <a:ext cx="3837910" cy="307777"/>
          </a:xfrm>
          <a:prstGeom prst="rect">
            <a:avLst/>
          </a:prstGeom>
          <a:noFill/>
        </p:spPr>
        <p:txBody>
          <a:bodyPr wrap="none" rtlCol="0">
            <a:spAutoFit/>
          </a:bodyPr>
          <a:lstStyle/>
          <a:p>
            <a:r>
              <a:rPr lang="en-US" altLang="zh-TW" sz="1400" dirty="0">
                <a:solidFill>
                  <a:schemeClr val="accent3"/>
                </a:solidFill>
              </a:rPr>
              <a:t>MFG manufactured an SED (Self-Encrypting Drives)</a:t>
            </a:r>
            <a:endParaRPr lang="zh-TW" altLang="en-US" sz="1400" dirty="0">
              <a:solidFill>
                <a:schemeClr val="accent3"/>
              </a:solidFill>
            </a:endParaRPr>
          </a:p>
        </p:txBody>
      </p:sp>
      <p:sp>
        <p:nvSpPr>
          <p:cNvPr id="7" name="文字方塊 6"/>
          <p:cNvSpPr txBox="1"/>
          <p:nvPr/>
        </p:nvSpPr>
        <p:spPr>
          <a:xfrm>
            <a:off x="3923928" y="1616613"/>
            <a:ext cx="4608512" cy="646331"/>
          </a:xfrm>
          <a:prstGeom prst="rect">
            <a:avLst/>
          </a:prstGeom>
          <a:noFill/>
        </p:spPr>
        <p:txBody>
          <a:bodyPr wrap="square" rtlCol="0">
            <a:spAutoFit/>
          </a:bodyPr>
          <a:lstStyle/>
          <a:p>
            <a:r>
              <a:rPr lang="en-US" altLang="zh-TW" sz="1200" dirty="0">
                <a:solidFill>
                  <a:schemeClr val="accent3"/>
                </a:solidFill>
              </a:rPr>
              <a:t>Shipped to a PC/Notebook OEM. </a:t>
            </a:r>
          </a:p>
          <a:p>
            <a:r>
              <a:rPr lang="en-US" altLang="zh-TW" sz="1200" dirty="0">
                <a:solidFill>
                  <a:schemeClr val="accent3"/>
                </a:solidFill>
              </a:rPr>
              <a:t>The OEM integrates the SED into the PC/Notebook but does not execute any procedure to take ownership.</a:t>
            </a:r>
            <a:endParaRPr lang="zh-TW" altLang="en-US" sz="1200" dirty="0">
              <a:solidFill>
                <a:schemeClr val="accent3"/>
              </a:solidFill>
            </a:endParaRPr>
          </a:p>
        </p:txBody>
      </p:sp>
      <p:sp>
        <p:nvSpPr>
          <p:cNvPr id="8" name="文字方塊 7"/>
          <p:cNvSpPr txBox="1"/>
          <p:nvPr/>
        </p:nvSpPr>
        <p:spPr>
          <a:xfrm>
            <a:off x="1475654" y="1616613"/>
            <a:ext cx="2734589" cy="646331"/>
          </a:xfrm>
          <a:prstGeom prst="rect">
            <a:avLst/>
          </a:prstGeom>
          <a:noFill/>
        </p:spPr>
        <p:txBody>
          <a:bodyPr wrap="square" rtlCol="0">
            <a:spAutoFit/>
          </a:bodyPr>
          <a:lstStyle/>
          <a:p>
            <a:r>
              <a:rPr lang="en-US" altLang="zh-TW" sz="1200" dirty="0">
                <a:solidFill>
                  <a:schemeClr val="accent3"/>
                </a:solidFill>
              </a:rPr>
              <a:t>The OEM includes trial security software for managing the SED, into which the user can opt.</a:t>
            </a:r>
            <a:endParaRPr lang="zh-TW" altLang="en-US" sz="1200" dirty="0">
              <a:solidFill>
                <a:schemeClr val="accent3"/>
              </a:solidFill>
            </a:endParaRPr>
          </a:p>
        </p:txBody>
      </p:sp>
      <p:sp>
        <p:nvSpPr>
          <p:cNvPr id="9" name="文字方塊 8"/>
          <p:cNvSpPr txBox="1"/>
          <p:nvPr/>
        </p:nvSpPr>
        <p:spPr>
          <a:xfrm>
            <a:off x="1506949" y="1622140"/>
            <a:ext cx="4670713" cy="830997"/>
          </a:xfrm>
          <a:prstGeom prst="rect">
            <a:avLst/>
          </a:prstGeom>
          <a:noFill/>
        </p:spPr>
        <p:txBody>
          <a:bodyPr wrap="square" rtlCol="0">
            <a:spAutoFit/>
          </a:bodyPr>
          <a:lstStyle/>
          <a:p>
            <a:r>
              <a:rPr lang="en-US" altLang="zh-TW" sz="1200" dirty="0">
                <a:solidFill>
                  <a:schemeClr val="accent3"/>
                </a:solidFill>
              </a:rPr>
              <a:t>A user purchases this PC/Notebook and does not opt into the security software offering. The user may not be aware of, or may not care about, the security features offered. This user will use the PC/Notebook as if it contained a non-SED. </a:t>
            </a:r>
            <a:endParaRPr lang="zh-TW" altLang="en-US" sz="1200" dirty="0">
              <a:solidFill>
                <a:schemeClr val="accent3"/>
              </a:solidFill>
            </a:endParaRPr>
          </a:p>
        </p:txBody>
      </p:sp>
      <p:sp>
        <p:nvSpPr>
          <p:cNvPr id="10" name="文字方塊 9"/>
          <p:cNvSpPr txBox="1"/>
          <p:nvPr/>
        </p:nvSpPr>
        <p:spPr>
          <a:xfrm>
            <a:off x="1835696" y="3140968"/>
            <a:ext cx="4896544" cy="1631216"/>
          </a:xfrm>
          <a:prstGeom prst="rect">
            <a:avLst/>
          </a:prstGeom>
          <a:noFill/>
        </p:spPr>
        <p:txBody>
          <a:bodyPr wrap="square" rtlCol="0">
            <a:spAutoFit/>
          </a:bodyPr>
          <a:lstStyle/>
          <a:p>
            <a:r>
              <a:rPr lang="en-US" altLang="zh-TW" sz="2000" b="1" dirty="0">
                <a:solidFill>
                  <a:schemeClr val="accent3"/>
                </a:solidFill>
              </a:rPr>
              <a:t>In this scenario, since neither the OEM nor the end user took steps to take ownership by changing the SID PIN, the value of the SID PIN will still be the same as the MSID Credential value and what is readable by anybody.</a:t>
            </a:r>
            <a:endParaRPr lang="zh-TW" altLang="en-US" sz="2000" b="1" dirty="0">
              <a:solidFill>
                <a:schemeClr val="accent3"/>
              </a:solidFill>
            </a:endParaRPr>
          </a:p>
        </p:txBody>
      </p:sp>
    </p:spTree>
    <p:extLst>
      <p:ext uri="{BB962C8B-B14F-4D97-AF65-F5344CB8AC3E}">
        <p14:creationId xmlns:p14="http://schemas.microsoft.com/office/powerpoint/2010/main" val="66242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42" presetClass="path" presetSubtype="0" accel="50000" decel="50000" fill="hold" nodeType="afterEffect">
                                  <p:stCondLst>
                                    <p:cond delay="0"/>
                                  </p:stCondLst>
                                  <p:childTnLst>
                                    <p:animMotion origin="layout" path="M 5.55556E-7 -4.06893E-6 L 0.14983 -0.00347 " pathEditMode="relative" rAng="0" ptsTypes="AA">
                                      <p:cBhvr>
                                        <p:cTn id="19" dur="2000" fill="hold"/>
                                        <p:tgtEl>
                                          <p:spTgt spid="5122"/>
                                        </p:tgtEl>
                                        <p:attrNameLst>
                                          <p:attrName>ppt_x</p:attrName>
                                          <p:attrName>ppt_y</p:attrName>
                                        </p:attrNameLst>
                                      </p:cBhvr>
                                      <p:rCtr x="7483" y="-185"/>
                                    </p:animMotion>
                                  </p:childTnLst>
                                </p:cTn>
                              </p:par>
                            </p:childTnLst>
                          </p:cTn>
                        </p:par>
                        <p:par>
                          <p:cTn id="20" fill="hold">
                            <p:stCondLst>
                              <p:cond delay="2000"/>
                            </p:stCondLst>
                            <p:childTnLst>
                              <p:par>
                                <p:cTn id="21" presetID="1" presetClass="entr" presetSubtype="0"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500"/>
                            </p:stCondLst>
                            <p:childTnLst>
                              <p:par>
                                <p:cTn id="29" presetID="42" presetClass="path" presetSubtype="0" accel="50000" decel="50000" fill="hold" nodeType="afterEffect">
                                  <p:stCondLst>
                                    <p:cond delay="500"/>
                                  </p:stCondLst>
                                  <p:childTnLst>
                                    <p:animMotion origin="layout" path="M 0.14983 -0.00347 L 0.32309 -0.00347 " pathEditMode="relative" rAng="0" ptsTypes="AA">
                                      <p:cBhvr>
                                        <p:cTn id="30" dur="2000" fill="hold"/>
                                        <p:tgtEl>
                                          <p:spTgt spid="5122"/>
                                        </p:tgtEl>
                                        <p:attrNameLst>
                                          <p:attrName>ppt_x</p:attrName>
                                          <p:attrName>ppt_y</p:attrName>
                                        </p:attrNameLst>
                                      </p:cBhvr>
                                      <p:rCtr x="8663" y="0"/>
                                    </p:animMotion>
                                  </p:childTnLst>
                                </p:cTn>
                              </p:par>
                            </p:childTnLst>
                          </p:cTn>
                        </p:par>
                        <p:par>
                          <p:cTn id="31" fill="hold">
                            <p:stCondLst>
                              <p:cond delay="3000"/>
                            </p:stCondLst>
                            <p:childTnLst>
                              <p:par>
                                <p:cTn id="32" presetID="10" presetClass="entr" presetSubtype="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42" presetClass="path" presetSubtype="0" accel="50000" decel="50000" fill="hold" nodeType="afterEffect">
                                  <p:stCondLst>
                                    <p:cond delay="0"/>
                                  </p:stCondLst>
                                  <p:childTnLst>
                                    <p:animMotion origin="layout" path="M 0.32309 -0.00347 L 0.48837 -0.00347 " pathEditMode="relative" rAng="0" ptsTypes="AA">
                                      <p:cBhvr>
                                        <p:cTn id="42" dur="2000" fill="hold"/>
                                        <p:tgtEl>
                                          <p:spTgt spid="5122"/>
                                        </p:tgtEl>
                                        <p:attrNameLst>
                                          <p:attrName>ppt_x</p:attrName>
                                          <p:attrName>ppt_y</p:attrName>
                                        </p:attrNameLst>
                                      </p:cBhvr>
                                      <p:rCtr x="8264" y="0"/>
                                    </p:animMotion>
                                  </p:childTnLst>
                                </p:cTn>
                              </p:par>
                              <p:par>
                                <p:cTn id="43" presetID="22" presetClass="entr" presetSubtype="4"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nodeType="click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par>
                          <p:cTn id="53" fill="hold">
                            <p:stCondLst>
                              <p:cond delay="0"/>
                            </p:stCondLst>
                            <p:childTnLst>
                              <p:par>
                                <p:cTn id="54" presetID="10" presetClass="entr" presetSubtype="0" fill="hold" grpId="0" nodeType="afterEffect">
                                  <p:stCondLst>
                                    <p:cond delay="25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Section 2 Specification</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5887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Security Providers</a:t>
            </a:r>
            <a:endParaRPr lang="zh-TW" altLang="en-US" dirty="0"/>
          </a:p>
        </p:txBody>
      </p:sp>
      <p:sp>
        <p:nvSpPr>
          <p:cNvPr id="3" name="內容版面配置區 2"/>
          <p:cNvSpPr>
            <a:spLocks noGrp="1"/>
          </p:cNvSpPr>
          <p:nvPr>
            <p:ph sz="quarter" idx="1"/>
          </p:nvPr>
        </p:nvSpPr>
        <p:spPr/>
        <p:txBody>
          <a:bodyPr/>
          <a:lstStyle/>
          <a:p>
            <a:r>
              <a:rPr lang="en-US" altLang="zh-TW" dirty="0">
                <a:solidFill>
                  <a:schemeClr val="accent3">
                    <a:lumMod val="75000"/>
                  </a:schemeClr>
                </a:solidFill>
              </a:rPr>
              <a:t>SPs are created by manufacturer &amp; OEM </a:t>
            </a:r>
            <a:r>
              <a:rPr lang="en-US" altLang="zh-TW" b="1" dirty="0">
                <a:solidFill>
                  <a:schemeClr val="accent3">
                    <a:lumMod val="75000"/>
                  </a:schemeClr>
                </a:solidFill>
              </a:rPr>
              <a:t>AND/OR</a:t>
            </a:r>
            <a:r>
              <a:rPr lang="en-US" altLang="zh-TW" dirty="0">
                <a:solidFill>
                  <a:schemeClr val="accent3">
                    <a:lumMod val="75000"/>
                  </a:schemeClr>
                </a:solidFill>
              </a:rPr>
              <a:t> Issuance </a:t>
            </a:r>
          </a:p>
          <a:p>
            <a:r>
              <a:rPr lang="en-US" altLang="zh-TW" dirty="0">
                <a:solidFill>
                  <a:schemeClr val="accent3">
                    <a:lumMod val="75000"/>
                  </a:schemeClr>
                </a:solidFill>
              </a:rPr>
              <a:t>SPs have its own storage, functional scope, and security domain</a:t>
            </a:r>
          </a:p>
          <a:p>
            <a:r>
              <a:rPr lang="en-US" altLang="zh-TW" dirty="0">
                <a:solidFill>
                  <a:schemeClr val="accent3">
                    <a:lumMod val="75000"/>
                  </a:schemeClr>
                </a:solidFill>
              </a:rPr>
              <a:t>A SPs is a set of tables and methods that control the persistent trust state of the SP and MAY participate in control of the persistent trust state of the </a:t>
            </a:r>
            <a:r>
              <a:rPr lang="en-US" altLang="zh-TW" dirty="0" err="1">
                <a:solidFill>
                  <a:schemeClr val="accent3">
                    <a:lumMod val="75000"/>
                  </a:schemeClr>
                </a:solidFill>
              </a:rPr>
              <a:t>TPer</a:t>
            </a:r>
            <a:r>
              <a:rPr lang="en-US" altLang="zh-TW" dirty="0">
                <a:solidFill>
                  <a:schemeClr val="accent3">
                    <a:lumMod val="75000"/>
                  </a:schemeClr>
                </a:solidFill>
              </a:rPr>
              <a:t>. </a:t>
            </a:r>
            <a:endParaRPr lang="zh-TW" altLang="en-US" dirty="0">
              <a:solidFill>
                <a:schemeClr val="accent3">
                  <a:lumMod val="75000"/>
                </a:schemeClr>
              </a:solidFill>
            </a:endParaRPr>
          </a:p>
          <a:p>
            <a:endParaRPr lang="zh-TW" altLang="en-US" dirty="0">
              <a:solidFill>
                <a:schemeClr val="accent3">
                  <a:lumMod val="75000"/>
                </a:schemeClr>
              </a:solidFill>
            </a:endParaRPr>
          </a:p>
        </p:txBody>
      </p:sp>
    </p:spTree>
    <p:extLst>
      <p:ext uri="{BB962C8B-B14F-4D97-AF65-F5344CB8AC3E}">
        <p14:creationId xmlns:p14="http://schemas.microsoft.com/office/powerpoint/2010/main" val="65873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a:t>
            </a:r>
            <a:endParaRPr lang="zh-TW" altLang="en-US" dirty="0"/>
          </a:p>
        </p:txBody>
      </p:sp>
      <p:sp>
        <p:nvSpPr>
          <p:cNvPr id="3" name="內容版面配置區 2"/>
          <p:cNvSpPr>
            <a:spLocks noGrp="1"/>
          </p:cNvSpPr>
          <p:nvPr>
            <p:ph sz="quarter" idx="1"/>
          </p:nvPr>
        </p:nvSpPr>
        <p:spPr/>
        <p:txBody>
          <a:bodyPr/>
          <a:lstStyle/>
          <a:p>
            <a:r>
              <a:rPr lang="en-US" altLang="zh-TW" dirty="0"/>
              <a:t>Tables SHALL be stored in SP-specific parts of the secure storage area of the </a:t>
            </a:r>
            <a:r>
              <a:rPr lang="en-US" altLang="zh-TW" dirty="0" err="1"/>
              <a:t>TPer</a:t>
            </a:r>
            <a:r>
              <a:rPr lang="en-US" altLang="zh-TW" dirty="0"/>
              <a:t>. The SP-related secure storage area(s) of a </a:t>
            </a:r>
            <a:r>
              <a:rPr lang="en-US" altLang="zh-TW" dirty="0" err="1"/>
              <a:t>TPer</a:t>
            </a:r>
            <a:r>
              <a:rPr lang="en-US" altLang="zh-TW" dirty="0"/>
              <a:t> SHALL only be accessible via the host interface-specific IF-SEND and IF-RECV commands</a:t>
            </a:r>
            <a:endParaRPr lang="zh-TW" altLang="en-US" dirty="0"/>
          </a:p>
        </p:txBody>
      </p:sp>
    </p:spTree>
    <p:extLst>
      <p:ext uri="{BB962C8B-B14F-4D97-AF65-F5344CB8AC3E}">
        <p14:creationId xmlns:p14="http://schemas.microsoft.com/office/powerpoint/2010/main" val="409318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a:t>
            </a:r>
            <a:endParaRPr lang="zh-TW" altLang="en-US" dirty="0"/>
          </a:p>
        </p:txBody>
      </p:sp>
      <p:sp>
        <p:nvSpPr>
          <p:cNvPr id="3" name="內容版面配置區 2"/>
          <p:cNvSpPr>
            <a:spLocks noGrp="1"/>
          </p:cNvSpPr>
          <p:nvPr>
            <p:ph sz="quarter" idx="1"/>
          </p:nvPr>
        </p:nvSpPr>
        <p:spPr/>
        <p:txBody>
          <a:bodyPr/>
          <a:lstStyle/>
          <a:p>
            <a:r>
              <a:rPr lang="en-US" altLang="zh-TW" dirty="0"/>
              <a:t>There are two kinds of tables :  Byte Table &amp; Object Table</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8225079"/>
              </p:ext>
            </p:extLst>
          </p:nvPr>
        </p:nvGraphicFramePr>
        <p:xfrm>
          <a:off x="1608110" y="2636912"/>
          <a:ext cx="1595738" cy="28041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03650">
                  <a:extLst>
                    <a:ext uri="{9D8B030D-6E8A-4147-A177-3AD203B41FA5}">
                      <a16:colId xmlns:a16="http://schemas.microsoft.com/office/drawing/2014/main" val="20001"/>
                    </a:ext>
                  </a:extLst>
                </a:gridCol>
              </a:tblGrid>
              <a:tr h="370840">
                <a:tc gridSpan="2">
                  <a:txBody>
                    <a:bodyPr/>
                    <a:lstStyle/>
                    <a:p>
                      <a:pPr algn="ctr"/>
                      <a:r>
                        <a:rPr lang="en-US" altLang="zh-TW" dirty="0"/>
                        <a:t>Byte Table</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Index</a:t>
                      </a:r>
                    </a:p>
                  </a:txBody>
                  <a:tcPr/>
                </a:tc>
                <a:tc>
                  <a:txBody>
                    <a:bodyPr/>
                    <a:lstStyle/>
                    <a:p>
                      <a:pPr algn="ctr"/>
                      <a:r>
                        <a:rPr lang="en-US" altLang="zh-TW" sz="1600" dirty="0"/>
                        <a:t>Column</a:t>
                      </a:r>
                      <a:endParaRPr lang="zh-TW" altLang="en-US" sz="1200" dirty="0"/>
                    </a:p>
                  </a:txBody>
                  <a:tcPr/>
                </a:tc>
                <a:extLst>
                  <a:ext uri="{0D108BD9-81ED-4DB2-BD59-A6C34878D82A}">
                    <a16:rowId xmlns:a16="http://schemas.microsoft.com/office/drawing/2014/main" val="10001"/>
                  </a:ext>
                </a:extLst>
              </a:tr>
              <a:tr h="370840">
                <a:tc>
                  <a:txBody>
                    <a:bodyPr/>
                    <a:lstStyle/>
                    <a:p>
                      <a:r>
                        <a:rPr lang="en-US" altLang="zh-TW" dirty="0"/>
                        <a:t>0</a:t>
                      </a:r>
                    </a:p>
                  </a:txBody>
                  <a:tcPr/>
                </a:tc>
                <a:tc>
                  <a:txBody>
                    <a:bodyPr/>
                    <a:lstStyle/>
                    <a:p>
                      <a:r>
                        <a:rPr lang="en-US" altLang="zh-TW" dirty="0"/>
                        <a:t>0x00</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1</a:t>
                      </a:r>
                      <a:endParaRPr lang="zh-TW" altLang="en-US" dirty="0"/>
                    </a:p>
                  </a:txBody>
                  <a:tcPr/>
                </a:tc>
                <a:tc>
                  <a:txBody>
                    <a:bodyPr/>
                    <a:lstStyle/>
                    <a:p>
                      <a:r>
                        <a:rPr lang="en-US" altLang="zh-TW" dirty="0"/>
                        <a:t>0x30</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2</a:t>
                      </a:r>
                      <a:endParaRPr lang="zh-TW" altLang="en-US" dirty="0"/>
                    </a:p>
                  </a:txBody>
                  <a:tcPr/>
                </a:tc>
                <a:tc>
                  <a:txBody>
                    <a:bodyPr/>
                    <a:lstStyle/>
                    <a:p>
                      <a:r>
                        <a:rPr lang="en-US" altLang="zh-TW" dirty="0"/>
                        <a:t>0x40</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0005"/>
                  </a:ext>
                </a:extLst>
              </a:tr>
              <a:tr h="370840">
                <a:tc>
                  <a:txBody>
                    <a:bodyPr/>
                    <a:lstStyle/>
                    <a:p>
                      <a:r>
                        <a:rPr lang="en-US" altLang="zh-TW" dirty="0"/>
                        <a:t>n</a:t>
                      </a:r>
                      <a:endParaRPr lang="zh-TW" altLang="en-US" dirty="0"/>
                    </a:p>
                  </a:txBody>
                  <a:tcPr/>
                </a:tc>
                <a:tc>
                  <a:txBody>
                    <a:bodyPr/>
                    <a:lstStyle/>
                    <a:p>
                      <a:r>
                        <a:rPr lang="en-US" altLang="zh-TW" dirty="0"/>
                        <a:t>0x41</a:t>
                      </a:r>
                      <a:endParaRPr lang="zh-TW" altLang="en-US" dirty="0"/>
                    </a:p>
                  </a:txBody>
                  <a:tcPr/>
                </a:tc>
                <a:extLst>
                  <a:ext uri="{0D108BD9-81ED-4DB2-BD59-A6C34878D82A}">
                    <a16:rowId xmlns:a16="http://schemas.microsoft.com/office/drawing/2014/main" val="10006"/>
                  </a:ext>
                </a:extLst>
              </a:tr>
            </a:tbl>
          </a:graphicData>
        </a:graphic>
      </p:graphicFrame>
      <p:sp>
        <p:nvSpPr>
          <p:cNvPr id="5" name="文字方塊 4"/>
          <p:cNvSpPr txBox="1"/>
          <p:nvPr/>
        </p:nvSpPr>
        <p:spPr>
          <a:xfrm>
            <a:off x="251520" y="2348880"/>
            <a:ext cx="1368152" cy="738664"/>
          </a:xfrm>
          <a:prstGeom prst="rect">
            <a:avLst/>
          </a:prstGeom>
          <a:noFill/>
        </p:spPr>
        <p:txBody>
          <a:bodyPr wrap="square" rtlCol="0">
            <a:spAutoFit/>
          </a:bodyPr>
          <a:lstStyle/>
          <a:p>
            <a:r>
              <a:rPr lang="en-US" altLang="zh-TW" sz="1400" dirty="0">
                <a:solidFill>
                  <a:schemeClr val="accent3"/>
                </a:solidFill>
              </a:rPr>
              <a:t>The address of the first row in a byte table is 0</a:t>
            </a:r>
            <a:endParaRPr lang="zh-TW" altLang="en-US" sz="1400" dirty="0">
              <a:solidFill>
                <a:schemeClr val="accent3"/>
              </a:solidFill>
            </a:endParaRPr>
          </a:p>
        </p:txBody>
      </p:sp>
      <p:cxnSp>
        <p:nvCxnSpPr>
          <p:cNvPr id="7" name="直線單箭頭接點 6"/>
          <p:cNvCxnSpPr>
            <a:cxnSpLocks/>
          </p:cNvCxnSpPr>
          <p:nvPr/>
        </p:nvCxnSpPr>
        <p:spPr>
          <a:xfrm>
            <a:off x="1115616" y="3173564"/>
            <a:ext cx="576064" cy="39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97514" y="5445224"/>
            <a:ext cx="2232248" cy="954107"/>
          </a:xfrm>
          <a:prstGeom prst="rect">
            <a:avLst/>
          </a:prstGeom>
          <a:noFill/>
        </p:spPr>
        <p:txBody>
          <a:bodyPr wrap="square" rtlCol="0">
            <a:spAutoFit/>
          </a:bodyPr>
          <a:lstStyle/>
          <a:p>
            <a:r>
              <a:rPr lang="en-US" altLang="zh-TW" sz="1400" dirty="0">
                <a:solidFill>
                  <a:schemeClr val="accent3"/>
                </a:solidFill>
              </a:rPr>
              <a:t>Upon creation, the value of all cells in a byte table SHALL be 0x00, length is one byte</a:t>
            </a:r>
            <a:endParaRPr lang="zh-TW" altLang="en-US" sz="1400" dirty="0">
              <a:solidFill>
                <a:schemeClr val="accent3"/>
              </a:solidFill>
            </a:endParaRPr>
          </a:p>
        </p:txBody>
      </p:sp>
      <p:cxnSp>
        <p:nvCxnSpPr>
          <p:cNvPr id="10" name="直線單箭頭接點 9"/>
          <p:cNvCxnSpPr>
            <a:stCxn id="8" idx="0"/>
          </p:cNvCxnSpPr>
          <p:nvPr/>
        </p:nvCxnSpPr>
        <p:spPr>
          <a:xfrm flipV="1">
            <a:off x="1313638" y="4653136"/>
            <a:ext cx="142215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679550492"/>
              </p:ext>
            </p:extLst>
          </p:nvPr>
        </p:nvGraphicFramePr>
        <p:xfrm>
          <a:off x="4692352" y="3173564"/>
          <a:ext cx="3552056" cy="2113280"/>
        </p:xfrm>
        <a:graphic>
          <a:graphicData uri="http://schemas.openxmlformats.org/drawingml/2006/table">
            <a:tbl>
              <a:tblPr firstRow="1" bandRow="1">
                <a:tableStyleId>{5C22544A-7EE6-4342-B048-85BDC9FD1C3A}</a:tableStyleId>
              </a:tblPr>
              <a:tblGrid>
                <a:gridCol w="88776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gridSpan="4">
                  <a:txBody>
                    <a:bodyPr/>
                    <a:lstStyle/>
                    <a:p>
                      <a:pPr algn="ctr"/>
                      <a:r>
                        <a:rPr lang="en-US" altLang="zh-TW" dirty="0"/>
                        <a:t>Object Table</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370840">
                <a:tc>
                  <a:txBody>
                    <a:bodyPr/>
                    <a:lstStyle/>
                    <a:p>
                      <a:r>
                        <a:rPr lang="en-US" altLang="zh-TW" sz="1400" dirty="0"/>
                        <a:t>UID</a:t>
                      </a:r>
                      <a:endParaRPr lang="zh-TW" altLang="en-US" sz="1400" dirty="0"/>
                    </a:p>
                  </a:txBody>
                  <a:tcPr/>
                </a:tc>
                <a:tc>
                  <a:txBody>
                    <a:bodyPr/>
                    <a:lstStyle/>
                    <a:p>
                      <a:r>
                        <a:rPr lang="en-US" altLang="zh-TW" sz="1400" dirty="0"/>
                        <a:t>Column 1</a:t>
                      </a:r>
                      <a:endParaRPr lang="zh-TW" altLang="en-US" sz="1400" dirty="0"/>
                    </a:p>
                  </a:txBody>
                  <a:tcPr/>
                </a:tc>
                <a:tc>
                  <a:txBody>
                    <a:bodyPr/>
                    <a:lstStyle/>
                    <a:p>
                      <a:r>
                        <a:rPr lang="en-US" altLang="zh-TW" sz="1400" dirty="0"/>
                        <a:t>Column 2</a:t>
                      </a:r>
                      <a:endParaRPr lang="zh-TW" altLang="en-US" sz="1400" dirty="0"/>
                    </a:p>
                  </a:txBody>
                  <a:tcPr/>
                </a:tc>
                <a:tc>
                  <a:txBody>
                    <a:bodyPr/>
                    <a:lstStyle/>
                    <a:p>
                      <a:r>
                        <a:rPr lang="en-US" altLang="zh-TW" sz="1400" dirty="0"/>
                        <a:t>Column 3</a:t>
                      </a:r>
                      <a:endParaRPr lang="zh-TW" altLang="en-US" sz="1400" dirty="0"/>
                    </a:p>
                  </a:txBody>
                  <a:tcPr/>
                </a:tc>
                <a:extLst>
                  <a:ext uri="{0D108BD9-81ED-4DB2-BD59-A6C34878D82A}">
                    <a16:rowId xmlns:a16="http://schemas.microsoft.com/office/drawing/2014/main" val="10001"/>
                  </a:ext>
                </a:extLst>
              </a:tr>
              <a:tr h="370840">
                <a:tc>
                  <a:txBody>
                    <a:bodyPr/>
                    <a:lstStyle/>
                    <a:p>
                      <a:r>
                        <a:rPr lang="en-US" altLang="zh-TW" sz="1100" dirty="0"/>
                        <a:t>8 byte UID 1</a:t>
                      </a:r>
                      <a:endParaRPr lang="zh-TW" altLang="en-US" sz="1100" dirty="0"/>
                    </a:p>
                  </a:txBody>
                  <a:tcPr/>
                </a:tc>
                <a:tc>
                  <a:txBody>
                    <a:bodyPr/>
                    <a:lstStyle/>
                    <a:p>
                      <a:r>
                        <a:rPr lang="en-US" altLang="zh-TW" sz="1400"/>
                        <a:t>Data</a:t>
                      </a:r>
                      <a:endParaRPr lang="zh-TW" altLang="en-US" sz="1400" dirty="0"/>
                    </a:p>
                  </a:txBody>
                  <a:tcPr/>
                </a:tc>
                <a:tc>
                  <a:txBody>
                    <a:bodyPr/>
                    <a:lstStyle/>
                    <a:p>
                      <a:r>
                        <a:rPr lang="en-US" altLang="zh-TW" sz="1400"/>
                        <a:t>Data</a:t>
                      </a:r>
                      <a:endParaRPr lang="zh-TW" altLang="en-US" sz="1400" dirty="0"/>
                    </a:p>
                  </a:txBody>
                  <a:tcPr/>
                </a:tc>
                <a:tc>
                  <a:txBody>
                    <a:bodyPr/>
                    <a:lstStyle/>
                    <a:p>
                      <a:r>
                        <a:rPr lang="en-US" altLang="zh-TW" sz="1400"/>
                        <a:t>Data</a:t>
                      </a:r>
                      <a:endParaRPr lang="zh-TW" alt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a:t>8 byte UID 2</a:t>
                      </a:r>
                      <a:endParaRPr lang="zh-TW" altLang="en-US" sz="1100" dirty="0"/>
                    </a:p>
                  </a:txBody>
                  <a:tcPr/>
                </a:tc>
                <a:tc>
                  <a:txBody>
                    <a:bodyPr/>
                    <a:lstStyle/>
                    <a:p>
                      <a:r>
                        <a:rPr lang="en-US" altLang="zh-TW" sz="1400"/>
                        <a:t>Data</a:t>
                      </a:r>
                      <a:endParaRPr lang="zh-TW" altLang="en-US" sz="1400" dirty="0"/>
                    </a:p>
                  </a:txBody>
                  <a:tcPr/>
                </a:tc>
                <a:tc>
                  <a:txBody>
                    <a:bodyPr/>
                    <a:lstStyle/>
                    <a:p>
                      <a:r>
                        <a:rPr lang="en-US" altLang="zh-TW" sz="1400"/>
                        <a:t>Data</a:t>
                      </a:r>
                      <a:endParaRPr lang="zh-TW" altLang="en-US" sz="1400" dirty="0"/>
                    </a:p>
                  </a:txBody>
                  <a:tcPr/>
                </a:tc>
                <a:tc>
                  <a:txBody>
                    <a:bodyPr/>
                    <a:lstStyle/>
                    <a:p>
                      <a:r>
                        <a:rPr lang="en-US" altLang="zh-TW" sz="1400" dirty="0"/>
                        <a:t>Data</a:t>
                      </a:r>
                      <a:endParaRPr lang="zh-TW" altLang="en-US" sz="1400" dirty="0"/>
                    </a:p>
                  </a:txBody>
                  <a:tcPr/>
                </a:tc>
                <a:extLst>
                  <a:ext uri="{0D108BD9-81ED-4DB2-BD59-A6C34878D82A}">
                    <a16:rowId xmlns:a16="http://schemas.microsoft.com/office/drawing/2014/main" val="10003"/>
                  </a:ext>
                </a:extLst>
              </a:tr>
              <a:tr h="370840">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tc>
                  <a:txBody>
                    <a:bodyPr/>
                    <a:lstStyle/>
                    <a:p>
                      <a:r>
                        <a:rPr lang="en-US" altLang="zh-TW" dirty="0"/>
                        <a:t>…</a:t>
                      </a:r>
                      <a:endParaRPr lang="zh-TW" altLang="en-US" dirty="0"/>
                    </a:p>
                  </a:txBody>
                  <a:tcPr/>
                </a:tc>
                <a:extLst>
                  <a:ext uri="{0D108BD9-81ED-4DB2-BD59-A6C34878D82A}">
                    <a16:rowId xmlns:a16="http://schemas.microsoft.com/office/drawing/2014/main" val="10004"/>
                  </a:ext>
                </a:extLst>
              </a:tr>
            </a:tbl>
          </a:graphicData>
        </a:graphic>
      </p:graphicFrame>
      <p:sp>
        <p:nvSpPr>
          <p:cNvPr id="14" name="文字方塊 13"/>
          <p:cNvSpPr txBox="1"/>
          <p:nvPr/>
        </p:nvSpPr>
        <p:spPr>
          <a:xfrm>
            <a:off x="5076056" y="5919663"/>
            <a:ext cx="3051900" cy="461665"/>
          </a:xfrm>
          <a:prstGeom prst="rect">
            <a:avLst/>
          </a:prstGeom>
          <a:noFill/>
        </p:spPr>
        <p:txBody>
          <a:bodyPr wrap="square" rtlCol="0">
            <a:spAutoFit/>
          </a:bodyPr>
          <a:lstStyle/>
          <a:p>
            <a:r>
              <a:rPr lang="en-US" altLang="zh-TW" sz="1200" dirty="0">
                <a:solidFill>
                  <a:schemeClr val="accent3"/>
                </a:solidFill>
              </a:rPr>
              <a:t>The columns of the object table define the contents of each object in it. And have same type</a:t>
            </a:r>
            <a:endParaRPr lang="zh-TW" altLang="en-US" sz="1200" dirty="0">
              <a:solidFill>
                <a:schemeClr val="accent3"/>
              </a:solidFill>
            </a:endParaRPr>
          </a:p>
        </p:txBody>
      </p:sp>
      <p:cxnSp>
        <p:nvCxnSpPr>
          <p:cNvPr id="16" name="直線單箭頭接點 15"/>
          <p:cNvCxnSpPr>
            <a:stCxn id="14" idx="0"/>
          </p:cNvCxnSpPr>
          <p:nvPr/>
        </p:nvCxnSpPr>
        <p:spPr>
          <a:xfrm flipV="1">
            <a:off x="6602006" y="4854352"/>
            <a:ext cx="130234" cy="10653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4355976" y="2204864"/>
            <a:ext cx="4032448" cy="523220"/>
          </a:xfrm>
          <a:prstGeom prst="rect">
            <a:avLst/>
          </a:prstGeom>
          <a:noFill/>
        </p:spPr>
        <p:txBody>
          <a:bodyPr wrap="square" rtlCol="0">
            <a:spAutoFit/>
          </a:bodyPr>
          <a:lstStyle/>
          <a:p>
            <a:r>
              <a:rPr lang="en-US" altLang="zh-TW" sz="1400" dirty="0">
                <a:solidFill>
                  <a:schemeClr val="accent3"/>
                </a:solidFill>
              </a:rPr>
              <a:t>Object tables provide storage for data that binds a set of methods and access controls to that data.</a:t>
            </a:r>
            <a:endParaRPr lang="zh-TW" altLang="en-US" sz="1400" dirty="0">
              <a:solidFill>
                <a:schemeClr val="accent3"/>
              </a:solidFill>
            </a:endParaRPr>
          </a:p>
        </p:txBody>
      </p:sp>
      <p:sp>
        <p:nvSpPr>
          <p:cNvPr id="20" name="文字方塊 19"/>
          <p:cNvSpPr txBox="1"/>
          <p:nvPr/>
        </p:nvSpPr>
        <p:spPr>
          <a:xfrm>
            <a:off x="3419872" y="2800092"/>
            <a:ext cx="1296144" cy="1384995"/>
          </a:xfrm>
          <a:prstGeom prst="rect">
            <a:avLst/>
          </a:prstGeom>
          <a:noFill/>
        </p:spPr>
        <p:txBody>
          <a:bodyPr wrap="square" rtlCol="0">
            <a:spAutoFit/>
          </a:bodyPr>
          <a:lstStyle/>
          <a:p>
            <a:r>
              <a:rPr lang="en-US" altLang="zh-TW" sz="1200" dirty="0">
                <a:solidFill>
                  <a:schemeClr val="accent3"/>
                </a:solidFill>
              </a:rPr>
              <a:t>This column contains an 8-byte unique identifier for that row. Each row has an SP-wide unique value in this column</a:t>
            </a:r>
            <a:endParaRPr lang="zh-TW" altLang="en-US" sz="1200" dirty="0">
              <a:solidFill>
                <a:schemeClr val="accent3"/>
              </a:solidFill>
            </a:endParaRPr>
          </a:p>
        </p:txBody>
      </p:sp>
      <p:cxnSp>
        <p:nvCxnSpPr>
          <p:cNvPr id="22" name="直線單箭頭接點 21"/>
          <p:cNvCxnSpPr/>
          <p:nvPr/>
        </p:nvCxnSpPr>
        <p:spPr>
          <a:xfrm>
            <a:off x="4499992" y="364502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sz="quarter" idx="1"/>
          </p:nvPr>
        </p:nvSpPr>
        <p:spPr>
          <a:xfrm>
            <a:off x="706853" y="1950926"/>
            <a:ext cx="7467600" cy="2692896"/>
          </a:xfrm>
        </p:spPr>
        <p:txBody>
          <a:bodyPr>
            <a:normAutofit fontScale="92500"/>
          </a:bodyPr>
          <a:lstStyle/>
          <a:p>
            <a:r>
              <a:rPr lang="en-US" altLang="zh-TW" sz="1200" dirty="0"/>
              <a:t>[1] Trusted Computing Group (TCG), “TCG Storage Architecture Core Specification”, Version 2.01</a:t>
            </a:r>
          </a:p>
          <a:p>
            <a:r>
              <a:rPr lang="en-US" altLang="zh-TW" sz="1200" dirty="0"/>
              <a:t>[2] Trusted Computing Group (TCG), “TCG Storage Security Subsystem Class: Opal”, Version 2.01</a:t>
            </a:r>
          </a:p>
          <a:p>
            <a:r>
              <a:rPr lang="en-US" altLang="zh-TW" sz="1200" dirty="0"/>
              <a:t>[3] Trusted Computing Group (TCG), “TCG Storage Opal SSC Test Cases Specification”, Version 2.01</a:t>
            </a:r>
          </a:p>
          <a:p>
            <a:r>
              <a:rPr lang="en-US" altLang="zh-TW" sz="1200" dirty="0"/>
              <a:t>[4] Trusted Computing Group (TCG), “TCG Storage IEEE1667 Opal Test Cases Specification”, Version 1.00</a:t>
            </a:r>
          </a:p>
          <a:p>
            <a:endParaRPr lang="en-US" altLang="zh-TW" sz="1200" dirty="0"/>
          </a:p>
          <a:p>
            <a:endParaRPr lang="en-US" altLang="zh-TW" sz="1200" dirty="0"/>
          </a:p>
          <a:p>
            <a:r>
              <a:rPr lang="en-US" altLang="zh-TW" sz="1200" dirty="0">
                <a:solidFill>
                  <a:srgbClr val="92D050"/>
                </a:solidFill>
              </a:rPr>
              <a:t>*Trusted Computing Group (TCG), “TCG Storage Security Subsystem Class: Enterprise”, Version 1.00</a:t>
            </a:r>
          </a:p>
          <a:p>
            <a:r>
              <a:rPr lang="en-US" altLang="zh-TW" sz="1200" dirty="0">
                <a:solidFill>
                  <a:srgbClr val="92D050"/>
                </a:solidFill>
              </a:rPr>
              <a:t>*Trusted Computing Group (TCG), “TCG Storage Security Subsystem Class: </a:t>
            </a:r>
            <a:r>
              <a:rPr lang="en-US" altLang="zh-TW" sz="1200" dirty="0" err="1">
                <a:solidFill>
                  <a:srgbClr val="92D050"/>
                </a:solidFill>
              </a:rPr>
              <a:t>Opalite</a:t>
            </a:r>
            <a:r>
              <a:rPr lang="en-US" altLang="zh-TW" sz="1200" dirty="0">
                <a:solidFill>
                  <a:srgbClr val="92D050"/>
                </a:solidFill>
              </a:rPr>
              <a:t>”, Version 1.00</a:t>
            </a:r>
          </a:p>
          <a:p>
            <a:r>
              <a:rPr lang="en-US" altLang="zh-TW" sz="1200" dirty="0">
                <a:solidFill>
                  <a:srgbClr val="92D050"/>
                </a:solidFill>
              </a:rPr>
              <a:t>*Trusted Computing Group (TCG), “TCG Storage Security Subsystem Class: Pyrite”, Version 1.00</a:t>
            </a:r>
          </a:p>
          <a:p>
            <a:r>
              <a:rPr lang="en-US" altLang="zh-TW" sz="1200" dirty="0">
                <a:solidFill>
                  <a:srgbClr val="92D050"/>
                </a:solidFill>
              </a:rPr>
              <a:t>*Trusted Computing Group (TCG), “TCG Storage Opal Family Test Cases Specification”, Specification Version 1.00, Revision 1.14</a:t>
            </a:r>
            <a:endParaRPr lang="zh-TW" altLang="en-US" sz="1200" dirty="0">
              <a:solidFill>
                <a:srgbClr val="92D050"/>
              </a:solidFill>
            </a:endParaRPr>
          </a:p>
        </p:txBody>
      </p:sp>
      <p:sp>
        <p:nvSpPr>
          <p:cNvPr id="4" name="流程圖: 多重文件 3"/>
          <p:cNvSpPr/>
          <p:nvPr/>
        </p:nvSpPr>
        <p:spPr>
          <a:xfrm>
            <a:off x="3203848" y="2492896"/>
            <a:ext cx="2524042" cy="1570626"/>
          </a:xfrm>
          <a:prstGeom prst="flowChartMultidocumen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rPr>
              <a:t>SSC</a:t>
            </a:r>
          </a:p>
          <a:p>
            <a:pPr algn="ctr"/>
            <a:r>
              <a:rPr lang="en-US" altLang="zh-TW" dirty="0">
                <a:solidFill>
                  <a:schemeClr val="tx1">
                    <a:lumMod val="75000"/>
                    <a:lumOff val="25000"/>
                  </a:schemeClr>
                </a:solidFill>
              </a:rPr>
              <a:t>Opal, Enterprise, </a:t>
            </a:r>
            <a:r>
              <a:rPr lang="en-US" altLang="zh-TW" dirty="0" err="1">
                <a:solidFill>
                  <a:schemeClr val="tx1">
                    <a:lumMod val="75000"/>
                    <a:lumOff val="25000"/>
                  </a:schemeClr>
                </a:solidFill>
              </a:rPr>
              <a:t>Opalite</a:t>
            </a:r>
            <a:r>
              <a:rPr lang="en-US" altLang="zh-TW" dirty="0">
                <a:solidFill>
                  <a:schemeClr val="tx1">
                    <a:lumMod val="75000"/>
                    <a:lumOff val="25000"/>
                  </a:schemeClr>
                </a:solidFill>
              </a:rPr>
              <a:t> &amp; Pyrite</a:t>
            </a:r>
            <a:endParaRPr lang="zh-TW" altLang="en-US" dirty="0">
              <a:solidFill>
                <a:schemeClr val="tx1">
                  <a:lumMod val="75000"/>
                  <a:lumOff val="25000"/>
                </a:schemeClr>
              </a:solidFill>
            </a:endParaRPr>
          </a:p>
        </p:txBody>
      </p:sp>
      <p:sp>
        <p:nvSpPr>
          <p:cNvPr id="5" name="文字方塊 4"/>
          <p:cNvSpPr txBox="1"/>
          <p:nvPr/>
        </p:nvSpPr>
        <p:spPr>
          <a:xfrm>
            <a:off x="721661" y="1349125"/>
            <a:ext cx="1053494" cy="400110"/>
          </a:xfrm>
          <a:prstGeom prst="rect">
            <a:avLst/>
          </a:prstGeom>
          <a:noFill/>
        </p:spPr>
        <p:txBody>
          <a:bodyPr wrap="none" rtlCol="0">
            <a:spAutoFit/>
          </a:bodyPr>
          <a:lstStyle/>
          <a:p>
            <a:r>
              <a:rPr lang="en-US" altLang="zh-TW" sz="2000" b="1" dirty="0"/>
              <a:t>General</a:t>
            </a:r>
            <a:endParaRPr lang="zh-TW" altLang="en-US" sz="2000" b="1" dirty="0"/>
          </a:p>
        </p:txBody>
      </p:sp>
      <p:sp>
        <p:nvSpPr>
          <p:cNvPr id="6" name="文字方塊 5"/>
          <p:cNvSpPr txBox="1"/>
          <p:nvPr/>
        </p:nvSpPr>
        <p:spPr>
          <a:xfrm>
            <a:off x="721661" y="3078154"/>
            <a:ext cx="1034257" cy="400110"/>
          </a:xfrm>
          <a:prstGeom prst="rect">
            <a:avLst/>
          </a:prstGeom>
          <a:noFill/>
        </p:spPr>
        <p:txBody>
          <a:bodyPr wrap="none" rtlCol="0">
            <a:spAutoFit/>
          </a:bodyPr>
          <a:lstStyle/>
          <a:p>
            <a:r>
              <a:rPr lang="en-US" altLang="zh-TW" sz="2000" b="1" dirty="0"/>
              <a:t>Specific</a:t>
            </a:r>
            <a:endParaRPr lang="zh-TW" altLang="en-US" sz="2000" b="1" dirty="0"/>
          </a:p>
        </p:txBody>
      </p:sp>
      <p:sp>
        <p:nvSpPr>
          <p:cNvPr id="7" name="文字方塊 6"/>
          <p:cNvSpPr txBox="1"/>
          <p:nvPr/>
        </p:nvSpPr>
        <p:spPr>
          <a:xfrm>
            <a:off x="706853" y="5301208"/>
            <a:ext cx="1356462" cy="400110"/>
          </a:xfrm>
          <a:prstGeom prst="rect">
            <a:avLst/>
          </a:prstGeom>
          <a:noFill/>
        </p:spPr>
        <p:txBody>
          <a:bodyPr wrap="none" rtlCol="0">
            <a:spAutoFit/>
          </a:bodyPr>
          <a:lstStyle/>
          <a:p>
            <a:r>
              <a:rPr lang="en-US" altLang="zh-TW" sz="2000" b="1" dirty="0"/>
              <a:t>Test Cases</a:t>
            </a:r>
            <a:endParaRPr lang="zh-TW" altLang="en-US" sz="2000" b="1" dirty="0"/>
          </a:p>
        </p:txBody>
      </p:sp>
      <p:sp>
        <p:nvSpPr>
          <p:cNvPr id="8" name="流程圖: 多重文件 7"/>
          <p:cNvSpPr/>
          <p:nvPr/>
        </p:nvSpPr>
        <p:spPr>
          <a:xfrm>
            <a:off x="3059832" y="4653136"/>
            <a:ext cx="1826711" cy="1570626"/>
          </a:xfrm>
          <a:prstGeom prst="flowChartMultidocument">
            <a:avLst/>
          </a:prstGeom>
          <a:solidFill>
            <a:schemeClr val="accent3">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Compliance &amp; Test Cases</a:t>
            </a:r>
            <a:endParaRPr lang="zh-TW" altLang="en-US" dirty="0"/>
          </a:p>
        </p:txBody>
      </p:sp>
      <p:sp>
        <p:nvSpPr>
          <p:cNvPr id="9" name="流程圖: 文件 8"/>
          <p:cNvSpPr/>
          <p:nvPr/>
        </p:nvSpPr>
        <p:spPr>
          <a:xfrm>
            <a:off x="2627784" y="809065"/>
            <a:ext cx="1682695" cy="108012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TCG Storage Architecture Core Specification</a:t>
            </a:r>
            <a:endParaRPr lang="zh-TW" altLang="en-US" sz="1400" dirty="0"/>
          </a:p>
        </p:txBody>
      </p:sp>
      <p:sp>
        <p:nvSpPr>
          <p:cNvPr id="10" name="流程圖: 文件 9"/>
          <p:cNvSpPr/>
          <p:nvPr/>
        </p:nvSpPr>
        <p:spPr>
          <a:xfrm>
            <a:off x="4886543" y="809065"/>
            <a:ext cx="1682695" cy="1080120"/>
          </a:xfrm>
          <a:prstGeom prst="flowChartDocumen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Storage Interface</a:t>
            </a:r>
            <a:endParaRPr lang="zh-TW" altLang="en-US" dirty="0"/>
          </a:p>
        </p:txBody>
      </p:sp>
      <p:cxnSp>
        <p:nvCxnSpPr>
          <p:cNvPr id="12" name="直線單箭頭接點 11"/>
          <p:cNvCxnSpPr>
            <a:stCxn id="9" idx="2"/>
            <a:endCxn id="4" idx="0"/>
          </p:cNvCxnSpPr>
          <p:nvPr/>
        </p:nvCxnSpPr>
        <p:spPr>
          <a:xfrm>
            <a:off x="3469132" y="1817777"/>
            <a:ext cx="1170382" cy="675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4" idx="0"/>
          </p:cNvCxnSpPr>
          <p:nvPr/>
        </p:nvCxnSpPr>
        <p:spPr>
          <a:xfrm flipH="1">
            <a:off x="4639514" y="1889185"/>
            <a:ext cx="1088376" cy="603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8" idx="0"/>
            <a:endCxn id="4" idx="2"/>
          </p:cNvCxnSpPr>
          <p:nvPr/>
        </p:nvCxnSpPr>
        <p:spPr>
          <a:xfrm flipV="1">
            <a:off x="4098858" y="4004042"/>
            <a:ext cx="191497" cy="649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a:t>
            </a:r>
            <a:endParaRPr lang="zh-TW" altLang="en-US" dirty="0"/>
          </a:p>
        </p:txBody>
      </p:sp>
      <p:sp>
        <p:nvSpPr>
          <p:cNvPr id="3" name="內容版面配置區 2"/>
          <p:cNvSpPr>
            <a:spLocks noGrp="1"/>
          </p:cNvSpPr>
          <p:nvPr>
            <p:ph sz="quarter" idx="1"/>
          </p:nvPr>
        </p:nvSpPr>
        <p:spPr/>
        <p:txBody>
          <a:bodyPr/>
          <a:lstStyle/>
          <a:p>
            <a:r>
              <a:rPr lang="en-US" altLang="zh-TW" dirty="0"/>
              <a:t>Methods are remote procedure calls invoked by the host to manipulate SP state, methods operate on table or SP itself, and are used for session startup, authentication, table manipulation and access control customization.</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562" y="3601014"/>
            <a:ext cx="3945806" cy="314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827584" y="3789040"/>
            <a:ext cx="2733441" cy="1477328"/>
          </a:xfrm>
          <a:prstGeom prst="rect">
            <a:avLst/>
          </a:prstGeom>
          <a:noFill/>
        </p:spPr>
        <p:txBody>
          <a:bodyPr wrap="none" rtlCol="0">
            <a:spAutoFit/>
          </a:bodyPr>
          <a:lstStyle/>
          <a:p>
            <a:pPr marL="285750" indent="-285750">
              <a:buFont typeface="Arial" pitchFamily="34" charset="0"/>
              <a:buChar char="•"/>
            </a:pPr>
            <a:r>
              <a:rPr lang="en-US" altLang="zh-TW" dirty="0"/>
              <a:t>Table Management</a:t>
            </a:r>
          </a:p>
          <a:p>
            <a:pPr marL="285750" indent="-285750">
              <a:buFont typeface="Arial" pitchFamily="34" charset="0"/>
              <a:buChar char="•"/>
            </a:pPr>
            <a:r>
              <a:rPr lang="en-US" altLang="zh-TW" dirty="0"/>
              <a:t>Table read/write</a:t>
            </a:r>
          </a:p>
          <a:p>
            <a:pPr marL="285750" indent="-285750">
              <a:buFont typeface="Arial" pitchFamily="34" charset="0"/>
              <a:buChar char="•"/>
            </a:pPr>
            <a:r>
              <a:rPr lang="en-US" altLang="zh-TW" dirty="0"/>
              <a:t>Authentication</a:t>
            </a:r>
          </a:p>
          <a:p>
            <a:pPr marL="285750" indent="-285750">
              <a:buFont typeface="Arial" pitchFamily="34" charset="0"/>
              <a:buChar char="•"/>
            </a:pPr>
            <a:r>
              <a:rPr lang="en-US" altLang="zh-TW" dirty="0"/>
              <a:t>Access Ctrl. Management</a:t>
            </a:r>
          </a:p>
          <a:p>
            <a:endParaRPr lang="zh-TW" altLang="en-US" dirty="0"/>
          </a:p>
        </p:txBody>
      </p:sp>
    </p:spTree>
    <p:extLst>
      <p:ext uri="{BB962C8B-B14F-4D97-AF65-F5344CB8AC3E}">
        <p14:creationId xmlns:p14="http://schemas.microsoft.com/office/powerpoint/2010/main" val="2508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a:t>
            </a:r>
            <a:endParaRPr lang="zh-TW" altLang="en-US" dirty="0"/>
          </a:p>
        </p:txBody>
      </p:sp>
      <p:sp>
        <p:nvSpPr>
          <p:cNvPr id="3" name="內容版面配置區 2"/>
          <p:cNvSpPr>
            <a:spLocks noGrp="1"/>
          </p:cNvSpPr>
          <p:nvPr>
            <p:ph sz="quarter" idx="1"/>
          </p:nvPr>
        </p:nvSpPr>
        <p:spPr/>
        <p:txBody>
          <a:bodyPr/>
          <a:lstStyle/>
          <a:p>
            <a:r>
              <a:rPr lang="en-US" altLang="zh-TW" sz="2000" dirty="0"/>
              <a:t>A method invocation is made up of the following parts: </a:t>
            </a:r>
          </a:p>
          <a:p>
            <a:r>
              <a:rPr lang="en-US" altLang="zh-TW" sz="2000" dirty="0"/>
              <a:t>Header</a:t>
            </a:r>
          </a:p>
          <a:p>
            <a:pPr lvl="1"/>
            <a:r>
              <a:rPr lang="en-US" altLang="zh-TW" sz="2000" dirty="0" err="1"/>
              <a:t>InvokingID</a:t>
            </a:r>
            <a:endParaRPr lang="en-US" altLang="zh-TW" sz="2000" dirty="0"/>
          </a:p>
          <a:p>
            <a:pPr lvl="1"/>
            <a:r>
              <a:rPr lang="en-US" altLang="zh-TW" sz="2000" dirty="0" err="1"/>
              <a:t>MethodID</a:t>
            </a:r>
            <a:endParaRPr lang="en-US" altLang="zh-TW" sz="2000" dirty="0"/>
          </a:p>
          <a:p>
            <a:r>
              <a:rPr lang="en-US" altLang="zh-TW" sz="2000" dirty="0"/>
              <a:t>Parameter</a:t>
            </a:r>
          </a:p>
          <a:p>
            <a:pPr lvl="1"/>
            <a:r>
              <a:rPr lang="en-US" altLang="zh-TW" sz="2000" dirty="0"/>
              <a:t>Required parameters</a:t>
            </a:r>
          </a:p>
          <a:p>
            <a:pPr lvl="1"/>
            <a:r>
              <a:rPr lang="en-US" altLang="zh-TW" sz="2000" dirty="0"/>
              <a:t>Optional parameters</a:t>
            </a:r>
            <a:endParaRPr lang="zh-TW" altLang="en-US" sz="2000" dirty="0"/>
          </a:p>
        </p:txBody>
      </p:sp>
      <p:sp>
        <p:nvSpPr>
          <p:cNvPr id="4" name="文字方塊 3"/>
          <p:cNvSpPr txBox="1"/>
          <p:nvPr/>
        </p:nvSpPr>
        <p:spPr>
          <a:xfrm>
            <a:off x="1763688" y="5733256"/>
            <a:ext cx="5633273" cy="400110"/>
          </a:xfrm>
          <a:prstGeom prst="rect">
            <a:avLst/>
          </a:prstGeom>
          <a:noFill/>
        </p:spPr>
        <p:txBody>
          <a:bodyPr wrap="none" rtlCol="0">
            <a:spAutoFit/>
          </a:bodyPr>
          <a:lstStyle/>
          <a:p>
            <a:r>
              <a:rPr lang="en-US" altLang="zh-TW" sz="2000" dirty="0" err="1">
                <a:solidFill>
                  <a:schemeClr val="accent2">
                    <a:lumMod val="75000"/>
                  </a:schemeClr>
                </a:solidFill>
              </a:rPr>
              <a:t>InvokingID.MethodID</a:t>
            </a:r>
            <a:r>
              <a:rPr lang="en-US" altLang="zh-TW" sz="2000" dirty="0">
                <a:solidFill>
                  <a:schemeClr val="accent2">
                    <a:lumMod val="75000"/>
                  </a:schemeClr>
                </a:solidFill>
              </a:rPr>
              <a:t> [parameters] ==&gt; Method Result</a:t>
            </a:r>
            <a:endParaRPr lang="zh-TW" altLang="en-US" sz="2000" dirty="0">
              <a:solidFill>
                <a:schemeClr val="accent2">
                  <a:lumMod val="75000"/>
                </a:schemeClr>
              </a:solidFill>
            </a:endParaRPr>
          </a:p>
        </p:txBody>
      </p:sp>
      <p:sp>
        <p:nvSpPr>
          <p:cNvPr id="5" name="文字方塊 4"/>
          <p:cNvSpPr txBox="1"/>
          <p:nvPr/>
        </p:nvSpPr>
        <p:spPr>
          <a:xfrm>
            <a:off x="467544" y="4941168"/>
            <a:ext cx="2592287" cy="646331"/>
          </a:xfrm>
          <a:prstGeom prst="rect">
            <a:avLst/>
          </a:prstGeom>
          <a:noFill/>
        </p:spPr>
        <p:txBody>
          <a:bodyPr wrap="square" rtlCol="0">
            <a:spAutoFit/>
          </a:bodyPr>
          <a:lstStyle/>
          <a:p>
            <a:r>
              <a:rPr lang="en-US" altLang="zh-TW" sz="1200" dirty="0">
                <a:solidFill>
                  <a:schemeClr val="accent3"/>
                </a:solidFill>
              </a:rPr>
              <a:t>This is the 8-byte UID of the table, object, or SP upon which the method is being invoked.</a:t>
            </a:r>
            <a:endParaRPr lang="zh-TW" altLang="en-US" sz="1200" dirty="0">
              <a:solidFill>
                <a:schemeClr val="accent3"/>
              </a:solidFill>
            </a:endParaRPr>
          </a:p>
        </p:txBody>
      </p:sp>
      <p:cxnSp>
        <p:nvCxnSpPr>
          <p:cNvPr id="7" name="直線單箭頭接點 6"/>
          <p:cNvCxnSpPr>
            <a:stCxn id="5" idx="2"/>
          </p:cNvCxnSpPr>
          <p:nvPr/>
        </p:nvCxnSpPr>
        <p:spPr>
          <a:xfrm>
            <a:off x="1763688" y="5587499"/>
            <a:ext cx="648072" cy="217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979712" y="6313634"/>
            <a:ext cx="3214341" cy="276999"/>
          </a:xfrm>
          <a:prstGeom prst="rect">
            <a:avLst/>
          </a:prstGeom>
          <a:noFill/>
        </p:spPr>
        <p:txBody>
          <a:bodyPr wrap="none" rtlCol="0">
            <a:spAutoFit/>
          </a:bodyPr>
          <a:lstStyle/>
          <a:p>
            <a:r>
              <a:rPr lang="en-US" altLang="zh-TW" sz="1200" dirty="0">
                <a:solidFill>
                  <a:srgbClr val="C00000"/>
                </a:solidFill>
              </a:rPr>
              <a:t>This is the 8-byte UID of the method being invoked</a:t>
            </a:r>
            <a:endParaRPr lang="zh-TW" altLang="en-US" sz="1200" dirty="0">
              <a:solidFill>
                <a:srgbClr val="C00000"/>
              </a:solidFill>
            </a:endParaRPr>
          </a:p>
        </p:txBody>
      </p:sp>
      <p:cxnSp>
        <p:nvCxnSpPr>
          <p:cNvPr id="10" name="直線單箭頭接點 9"/>
          <p:cNvCxnSpPr>
            <a:stCxn id="8" idx="0"/>
          </p:cNvCxnSpPr>
          <p:nvPr/>
        </p:nvCxnSpPr>
        <p:spPr>
          <a:xfrm flipH="1" flipV="1">
            <a:off x="3491880" y="6021288"/>
            <a:ext cx="95003" cy="2923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3635896" y="4556310"/>
            <a:ext cx="2160240" cy="1015663"/>
          </a:xfrm>
          <a:prstGeom prst="rect">
            <a:avLst/>
          </a:prstGeom>
          <a:noFill/>
        </p:spPr>
        <p:txBody>
          <a:bodyPr wrap="square" rtlCol="0">
            <a:spAutoFit/>
          </a:bodyPr>
          <a:lstStyle/>
          <a:p>
            <a:r>
              <a:rPr lang="en-US" altLang="zh-TW" sz="1200" dirty="0">
                <a:solidFill>
                  <a:srgbClr val="C00000"/>
                </a:solidFill>
              </a:rPr>
              <a:t>This is a list of the parameters submitted to the method. These parameters MAY be one of two types. </a:t>
            </a:r>
          </a:p>
          <a:p>
            <a:r>
              <a:rPr lang="en-US" altLang="zh-TW" sz="1200" dirty="0">
                <a:solidFill>
                  <a:srgbClr val="C00000"/>
                </a:solidFill>
              </a:rPr>
              <a:t>Send by Host</a:t>
            </a:r>
            <a:endParaRPr lang="zh-TW" altLang="en-US" sz="1200" dirty="0">
              <a:solidFill>
                <a:srgbClr val="C00000"/>
              </a:solidFill>
            </a:endParaRPr>
          </a:p>
        </p:txBody>
      </p:sp>
      <p:cxnSp>
        <p:nvCxnSpPr>
          <p:cNvPr id="13" name="直線單箭頭接點 12"/>
          <p:cNvCxnSpPr/>
          <p:nvPr/>
        </p:nvCxnSpPr>
        <p:spPr>
          <a:xfrm>
            <a:off x="4716016" y="5264333"/>
            <a:ext cx="0" cy="5409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582650" y="4802531"/>
            <a:ext cx="1882209" cy="523220"/>
          </a:xfrm>
          <a:prstGeom prst="rect">
            <a:avLst/>
          </a:prstGeom>
          <a:noFill/>
        </p:spPr>
        <p:txBody>
          <a:bodyPr wrap="square" rtlCol="0">
            <a:spAutoFit/>
          </a:bodyPr>
          <a:lstStyle/>
          <a:p>
            <a:r>
              <a:rPr lang="en-US" altLang="zh-TW" sz="1400" dirty="0"/>
              <a:t>Generated &amp; Response from </a:t>
            </a:r>
            <a:r>
              <a:rPr lang="en-US" altLang="zh-TW" sz="1400" dirty="0" err="1"/>
              <a:t>TPer</a:t>
            </a:r>
            <a:r>
              <a:rPr lang="en-US" altLang="zh-TW" sz="1400" dirty="0"/>
              <a:t> </a:t>
            </a:r>
            <a:endParaRPr lang="zh-TW" altLang="en-US" sz="1400" dirty="0"/>
          </a:p>
        </p:txBody>
      </p:sp>
      <p:cxnSp>
        <p:nvCxnSpPr>
          <p:cNvPr id="16" name="直線單箭頭接點 15"/>
          <p:cNvCxnSpPr>
            <a:cxnSpLocks/>
            <a:stCxn id="14" idx="2"/>
          </p:cNvCxnSpPr>
          <p:nvPr/>
        </p:nvCxnSpPr>
        <p:spPr>
          <a:xfrm>
            <a:off x="7523755" y="5325751"/>
            <a:ext cx="573" cy="4795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53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a:t>
            </a: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716713"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21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a:xfrm>
            <a:off x="457200" y="1600200"/>
            <a:ext cx="7467600" cy="3989040"/>
          </a:xfrm>
        </p:spPr>
        <p:txBody>
          <a:bodyPr>
            <a:normAutofit fontScale="92500" lnSpcReduction="10000"/>
          </a:bodyPr>
          <a:lstStyle/>
          <a:p>
            <a:r>
              <a:rPr lang="en-US" altLang="zh-TW" sz="2000" b="1" dirty="0"/>
              <a:t>Base Template</a:t>
            </a:r>
            <a:r>
              <a:rPr lang="en-US" altLang="zh-TW" sz="2000" dirty="0"/>
              <a:t>: Provides the tables and methods common for all SPs.</a:t>
            </a:r>
          </a:p>
          <a:p>
            <a:r>
              <a:rPr lang="en-US" altLang="zh-TW" sz="2000" b="1" dirty="0"/>
              <a:t>Admin Template</a:t>
            </a:r>
            <a:r>
              <a:rPr lang="en-US" altLang="zh-TW" sz="2000" dirty="0"/>
              <a:t>: Provides administrative control over other SPs and the </a:t>
            </a:r>
            <a:r>
              <a:rPr lang="en-US" altLang="zh-TW" sz="2000" dirty="0" err="1"/>
              <a:t>TPer</a:t>
            </a:r>
            <a:r>
              <a:rPr lang="en-US" altLang="zh-TW" sz="2000" dirty="0"/>
              <a:t> settings as a whole, and control over Issuance of new SPs.</a:t>
            </a:r>
          </a:p>
          <a:p>
            <a:r>
              <a:rPr lang="en-US" altLang="zh-TW" sz="2000" b="1" dirty="0"/>
              <a:t>Clock Template</a:t>
            </a:r>
            <a:r>
              <a:rPr lang="en-US" altLang="zh-TW" sz="2000" dirty="0"/>
              <a:t>: Contains tables and methods specialized for forensic and cryptographic clocks.</a:t>
            </a:r>
          </a:p>
          <a:p>
            <a:r>
              <a:rPr lang="en-US" altLang="zh-TW" sz="2000" b="1" dirty="0"/>
              <a:t>Crypto Template</a:t>
            </a:r>
            <a:r>
              <a:rPr lang="en-US" altLang="zh-TW" sz="2000" dirty="0"/>
              <a:t>: Contains functional extensions to the Base SP cryptographic and procedural capabilities.</a:t>
            </a:r>
          </a:p>
          <a:p>
            <a:r>
              <a:rPr lang="en-US" altLang="zh-TW" sz="2000" b="1" dirty="0"/>
              <a:t>Locking Template</a:t>
            </a:r>
            <a:r>
              <a:rPr lang="en-US" altLang="zh-TW" sz="2000" dirty="0"/>
              <a:t>: Provides tables and methods for storage encryption/decryption and read/write lock state control.</a:t>
            </a:r>
          </a:p>
          <a:p>
            <a:r>
              <a:rPr lang="en-US" altLang="zh-TW" sz="2000" b="1" dirty="0"/>
              <a:t>Log Template</a:t>
            </a:r>
            <a:r>
              <a:rPr lang="en-US" altLang="zh-TW" sz="2000" dirty="0"/>
              <a:t>: Contains tables and methods specialized to forensic logging.</a:t>
            </a:r>
            <a:endParaRPr lang="zh-TW" altLang="en-US" sz="2000" dirty="0"/>
          </a:p>
        </p:txBody>
      </p:sp>
      <p:sp>
        <p:nvSpPr>
          <p:cNvPr id="4" name="文字方塊 3"/>
          <p:cNvSpPr txBox="1"/>
          <p:nvPr/>
        </p:nvSpPr>
        <p:spPr>
          <a:xfrm>
            <a:off x="683568" y="1763524"/>
            <a:ext cx="7848872" cy="646331"/>
          </a:xfrm>
          <a:prstGeom prst="rect">
            <a:avLst/>
          </a:prstGeom>
          <a:noFill/>
        </p:spPr>
        <p:txBody>
          <a:bodyPr wrap="square" rtlCol="0">
            <a:spAutoFit/>
          </a:bodyPr>
          <a:lstStyle/>
          <a:p>
            <a:r>
              <a:rPr lang="en-US" altLang="zh-TW" dirty="0"/>
              <a:t>Templates are sets of tables &amp; methods grouped by feature, from which SPs are built.</a:t>
            </a:r>
            <a:endParaRPr lang="zh-TW" altLang="en-US" dirty="0"/>
          </a:p>
        </p:txBody>
      </p:sp>
    </p:spTree>
    <p:extLst>
      <p:ext uri="{BB962C8B-B14F-4D97-AF65-F5344CB8AC3E}">
        <p14:creationId xmlns:p14="http://schemas.microsoft.com/office/powerpoint/2010/main" val="42483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4" name="文字方塊 3"/>
          <p:cNvSpPr txBox="1"/>
          <p:nvPr/>
        </p:nvSpPr>
        <p:spPr>
          <a:xfrm>
            <a:off x="444596" y="1619508"/>
            <a:ext cx="1486304" cy="369332"/>
          </a:xfrm>
          <a:prstGeom prst="rect">
            <a:avLst/>
          </a:prstGeom>
          <a:noFill/>
        </p:spPr>
        <p:txBody>
          <a:bodyPr wrap="none" rtlCol="0">
            <a:spAutoFit/>
          </a:bodyPr>
          <a:lstStyle/>
          <a:p>
            <a:r>
              <a:rPr lang="en-US" altLang="zh-TW" dirty="0"/>
              <a:t>Base Template</a:t>
            </a:r>
            <a:endParaRPr lang="zh-TW" altLang="en-US" dirty="0"/>
          </a:p>
        </p:txBody>
      </p:sp>
      <p:grpSp>
        <p:nvGrpSpPr>
          <p:cNvPr id="11" name="群組 10"/>
          <p:cNvGrpSpPr/>
          <p:nvPr/>
        </p:nvGrpSpPr>
        <p:grpSpPr>
          <a:xfrm>
            <a:off x="352937" y="1995766"/>
            <a:ext cx="1656184" cy="900390"/>
            <a:chOff x="4139952" y="2060848"/>
            <a:chExt cx="1656184" cy="1080120"/>
          </a:xfrm>
        </p:grpSpPr>
        <p:sp>
          <p:nvSpPr>
            <p:cNvPr id="5" name="圓角矩形 4"/>
            <p:cNvSpPr/>
            <p:nvPr/>
          </p:nvSpPr>
          <p:spPr>
            <a:xfrm>
              <a:off x="4139952" y="2060848"/>
              <a:ext cx="1656184" cy="108012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283968" y="2420888"/>
              <a:ext cx="1368152" cy="28803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SPInfo</a:t>
              </a:r>
              <a:endParaRPr lang="zh-TW" altLang="en-US" dirty="0">
                <a:solidFill>
                  <a:srgbClr val="C00000"/>
                </a:solidFill>
              </a:endParaRPr>
            </a:p>
          </p:txBody>
        </p:sp>
        <p:sp>
          <p:nvSpPr>
            <p:cNvPr id="7" name="矩形 6"/>
            <p:cNvSpPr/>
            <p:nvPr/>
          </p:nvSpPr>
          <p:spPr>
            <a:xfrm>
              <a:off x="4283968" y="2780928"/>
              <a:ext cx="1368152" cy="28803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SPTemplates</a:t>
              </a:r>
              <a:endParaRPr lang="zh-TW" altLang="en-US" dirty="0">
                <a:solidFill>
                  <a:srgbClr val="C00000"/>
                </a:solidFill>
              </a:endParaRPr>
            </a:p>
          </p:txBody>
        </p:sp>
        <p:sp>
          <p:nvSpPr>
            <p:cNvPr id="8" name="文字方塊 7"/>
            <p:cNvSpPr txBox="1"/>
            <p:nvPr/>
          </p:nvSpPr>
          <p:spPr>
            <a:xfrm>
              <a:off x="4427984" y="2132856"/>
              <a:ext cx="1151277" cy="215444"/>
            </a:xfrm>
            <a:prstGeom prst="rect">
              <a:avLst/>
            </a:prstGeom>
            <a:noFill/>
          </p:spPr>
          <p:txBody>
            <a:bodyPr wrap="none" rtlCol="0">
              <a:spAutoFit/>
            </a:bodyPr>
            <a:lstStyle/>
            <a:p>
              <a:r>
                <a:rPr lang="en-US" altLang="zh-TW" sz="800" dirty="0"/>
                <a:t>General Metadata Group</a:t>
              </a:r>
              <a:endParaRPr lang="zh-TW" altLang="en-US" dirty="0"/>
            </a:p>
          </p:txBody>
        </p:sp>
      </p:grpSp>
      <p:grpSp>
        <p:nvGrpSpPr>
          <p:cNvPr id="18" name="群組 17"/>
          <p:cNvGrpSpPr/>
          <p:nvPr/>
        </p:nvGrpSpPr>
        <p:grpSpPr>
          <a:xfrm>
            <a:off x="255930" y="4289154"/>
            <a:ext cx="1754056" cy="2342199"/>
            <a:chOff x="5652120" y="1983416"/>
            <a:chExt cx="1754056" cy="2741728"/>
          </a:xfrm>
        </p:grpSpPr>
        <p:sp>
          <p:nvSpPr>
            <p:cNvPr id="9" name="圓角矩形 8"/>
            <p:cNvSpPr/>
            <p:nvPr/>
          </p:nvSpPr>
          <p:spPr>
            <a:xfrm>
              <a:off x="5652120" y="1983416"/>
              <a:ext cx="1754056" cy="2741728"/>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5749127" y="2063390"/>
              <a:ext cx="1560042" cy="215444"/>
            </a:xfrm>
            <a:prstGeom prst="rect">
              <a:avLst/>
            </a:prstGeom>
            <a:noFill/>
          </p:spPr>
          <p:txBody>
            <a:bodyPr wrap="none" rtlCol="0">
              <a:spAutoFit/>
            </a:bodyPr>
            <a:lstStyle/>
            <a:p>
              <a:r>
                <a:rPr lang="en-US" altLang="zh-TW" sz="800" dirty="0"/>
                <a:t>Table and Method Metadata Group</a:t>
              </a:r>
              <a:endParaRPr lang="zh-TW" altLang="en-US" dirty="0"/>
            </a:p>
          </p:txBody>
        </p:sp>
        <p:sp>
          <p:nvSpPr>
            <p:cNvPr id="12" name="矩形 11"/>
            <p:cNvSpPr/>
            <p:nvPr/>
          </p:nvSpPr>
          <p:spPr>
            <a:xfrm>
              <a:off x="5868144" y="2343457"/>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Table</a:t>
              </a:r>
              <a:r>
                <a:rPr lang="en-US" altLang="zh-TW" dirty="0">
                  <a:solidFill>
                    <a:srgbClr val="C00000"/>
                  </a:solidFill>
                </a:rPr>
                <a:t> </a:t>
              </a:r>
              <a:endParaRPr lang="zh-TW" altLang="en-US" sz="4400" dirty="0">
                <a:solidFill>
                  <a:srgbClr val="C00000"/>
                </a:solidFill>
              </a:endParaRPr>
            </a:p>
          </p:txBody>
        </p:sp>
        <p:sp>
          <p:nvSpPr>
            <p:cNvPr id="13" name="矩形 12"/>
            <p:cNvSpPr/>
            <p:nvPr/>
          </p:nvSpPr>
          <p:spPr>
            <a:xfrm>
              <a:off x="5868144" y="2708920"/>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Column</a:t>
              </a:r>
              <a:endParaRPr lang="zh-TW" altLang="en-US" dirty="0">
                <a:solidFill>
                  <a:srgbClr val="C00000"/>
                </a:solidFill>
              </a:endParaRPr>
            </a:p>
          </p:txBody>
        </p:sp>
        <p:sp>
          <p:nvSpPr>
            <p:cNvPr id="14" name="矩形 13"/>
            <p:cNvSpPr/>
            <p:nvPr/>
          </p:nvSpPr>
          <p:spPr>
            <a:xfrm>
              <a:off x="5868144" y="3087783"/>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Type</a:t>
              </a:r>
              <a:endParaRPr lang="zh-TW" altLang="en-US" dirty="0">
                <a:solidFill>
                  <a:srgbClr val="C00000"/>
                </a:solidFill>
              </a:endParaRPr>
            </a:p>
          </p:txBody>
        </p:sp>
        <p:sp>
          <p:nvSpPr>
            <p:cNvPr id="15" name="矩形 14"/>
            <p:cNvSpPr/>
            <p:nvPr/>
          </p:nvSpPr>
          <p:spPr>
            <a:xfrm>
              <a:off x="5868144" y="3429000"/>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MethodID</a:t>
              </a:r>
              <a:endParaRPr lang="zh-TW" altLang="en-US" dirty="0">
                <a:solidFill>
                  <a:srgbClr val="C00000"/>
                </a:solidFill>
              </a:endParaRPr>
            </a:p>
          </p:txBody>
        </p:sp>
        <p:sp>
          <p:nvSpPr>
            <p:cNvPr id="16" name="矩形 15"/>
            <p:cNvSpPr/>
            <p:nvPr/>
          </p:nvSpPr>
          <p:spPr>
            <a:xfrm>
              <a:off x="5868144" y="3789040"/>
              <a:ext cx="144102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AccessControl</a:t>
              </a:r>
              <a:endParaRPr lang="zh-TW" altLang="en-US" sz="2000" dirty="0">
                <a:solidFill>
                  <a:srgbClr val="C00000"/>
                </a:solidFill>
              </a:endParaRPr>
            </a:p>
          </p:txBody>
        </p:sp>
        <p:sp>
          <p:nvSpPr>
            <p:cNvPr id="17" name="矩形 16"/>
            <p:cNvSpPr/>
            <p:nvPr/>
          </p:nvSpPr>
          <p:spPr>
            <a:xfrm>
              <a:off x="5868143" y="4149080"/>
              <a:ext cx="1441025"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SecretProtect</a:t>
              </a:r>
              <a:endParaRPr lang="zh-TW" altLang="en-US" dirty="0">
                <a:solidFill>
                  <a:srgbClr val="C00000"/>
                </a:solidFill>
              </a:endParaRPr>
            </a:p>
          </p:txBody>
        </p:sp>
      </p:grpSp>
      <p:grpSp>
        <p:nvGrpSpPr>
          <p:cNvPr id="19" name="群組 18"/>
          <p:cNvGrpSpPr/>
          <p:nvPr/>
        </p:nvGrpSpPr>
        <p:grpSpPr>
          <a:xfrm>
            <a:off x="352937" y="2996389"/>
            <a:ext cx="1656184" cy="1179784"/>
            <a:chOff x="4139952" y="2060847"/>
            <a:chExt cx="1656184" cy="1451917"/>
          </a:xfrm>
        </p:grpSpPr>
        <p:sp>
          <p:nvSpPr>
            <p:cNvPr id="20" name="圓角矩形 19"/>
            <p:cNvSpPr/>
            <p:nvPr/>
          </p:nvSpPr>
          <p:spPr>
            <a:xfrm>
              <a:off x="4139952" y="2060847"/>
              <a:ext cx="1656184" cy="1451917"/>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4283968" y="242088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ACE</a:t>
              </a:r>
              <a:endParaRPr lang="zh-TW" altLang="en-US" dirty="0">
                <a:solidFill>
                  <a:srgbClr val="C00000"/>
                </a:solidFill>
              </a:endParaRPr>
            </a:p>
          </p:txBody>
        </p:sp>
        <p:sp>
          <p:nvSpPr>
            <p:cNvPr id="22" name="矩形 21"/>
            <p:cNvSpPr/>
            <p:nvPr/>
          </p:nvSpPr>
          <p:spPr>
            <a:xfrm>
              <a:off x="4283968" y="278092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Authority</a:t>
              </a:r>
              <a:endParaRPr lang="zh-TW" altLang="en-US" dirty="0">
                <a:solidFill>
                  <a:srgbClr val="C00000"/>
                </a:solidFill>
              </a:endParaRPr>
            </a:p>
          </p:txBody>
        </p:sp>
        <p:sp>
          <p:nvSpPr>
            <p:cNvPr id="23" name="文字方塊 22"/>
            <p:cNvSpPr txBox="1"/>
            <p:nvPr/>
          </p:nvSpPr>
          <p:spPr>
            <a:xfrm>
              <a:off x="4254854" y="2132856"/>
              <a:ext cx="1439818" cy="215444"/>
            </a:xfrm>
            <a:prstGeom prst="rect">
              <a:avLst/>
            </a:prstGeom>
            <a:noFill/>
            <a:ln>
              <a:noFill/>
            </a:ln>
          </p:spPr>
          <p:txBody>
            <a:bodyPr wrap="none" rtlCol="0">
              <a:spAutoFit/>
            </a:bodyPr>
            <a:lstStyle/>
            <a:p>
              <a:r>
                <a:rPr lang="en-US" altLang="zh-TW" sz="800" dirty="0"/>
                <a:t>Access Control Metadata Group</a:t>
              </a:r>
              <a:endParaRPr lang="zh-TW" altLang="en-US" dirty="0"/>
            </a:p>
          </p:txBody>
        </p:sp>
        <p:sp>
          <p:nvSpPr>
            <p:cNvPr id="24" name="矩形 23"/>
            <p:cNvSpPr/>
            <p:nvPr/>
          </p:nvSpPr>
          <p:spPr>
            <a:xfrm>
              <a:off x="4283968" y="314096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Certificates</a:t>
              </a:r>
              <a:endParaRPr lang="zh-TW" altLang="en-US" dirty="0">
                <a:solidFill>
                  <a:srgbClr val="C00000"/>
                </a:solidFill>
              </a:endParaRPr>
            </a:p>
          </p:txBody>
        </p:sp>
      </p:grpSp>
      <p:grpSp>
        <p:nvGrpSpPr>
          <p:cNvPr id="64" name="群組 63"/>
          <p:cNvGrpSpPr/>
          <p:nvPr/>
        </p:nvGrpSpPr>
        <p:grpSpPr>
          <a:xfrm>
            <a:off x="2114079" y="1988840"/>
            <a:ext cx="2916200" cy="3596403"/>
            <a:chOff x="7344432" y="2082366"/>
            <a:chExt cx="2916200" cy="4082937"/>
          </a:xfrm>
        </p:grpSpPr>
        <p:grpSp>
          <p:nvGrpSpPr>
            <p:cNvPr id="25" name="群組 24"/>
            <p:cNvGrpSpPr/>
            <p:nvPr/>
          </p:nvGrpSpPr>
          <p:grpSpPr>
            <a:xfrm>
              <a:off x="7344432" y="2082366"/>
              <a:ext cx="2916200" cy="4082937"/>
              <a:chOff x="5652120" y="1983415"/>
              <a:chExt cx="2916200" cy="4082937"/>
            </a:xfrm>
          </p:grpSpPr>
          <p:sp>
            <p:nvSpPr>
              <p:cNvPr id="26" name="圓角矩形 25"/>
              <p:cNvSpPr/>
              <p:nvPr/>
            </p:nvSpPr>
            <p:spPr>
              <a:xfrm>
                <a:off x="5652120" y="1983415"/>
                <a:ext cx="2916200" cy="408293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文字方塊 26"/>
              <p:cNvSpPr txBox="1"/>
              <p:nvPr/>
            </p:nvSpPr>
            <p:spPr>
              <a:xfrm>
                <a:off x="5974348" y="2063390"/>
                <a:ext cx="1109599" cy="215444"/>
              </a:xfrm>
              <a:prstGeom prst="rect">
                <a:avLst/>
              </a:prstGeom>
              <a:noFill/>
              <a:ln>
                <a:noFill/>
              </a:ln>
            </p:spPr>
            <p:txBody>
              <a:bodyPr wrap="none" rtlCol="0">
                <a:spAutoFit/>
              </a:bodyPr>
              <a:lstStyle/>
              <a:p>
                <a:r>
                  <a:rPr lang="en-US" altLang="zh-TW" sz="800" dirty="0"/>
                  <a:t>Credential Table Group</a:t>
                </a:r>
                <a:endParaRPr lang="zh-TW" altLang="en-US" dirty="0"/>
              </a:p>
            </p:txBody>
          </p:sp>
          <p:sp>
            <p:nvSpPr>
              <p:cNvPr id="28" name="矩形 27"/>
              <p:cNvSpPr/>
              <p:nvPr/>
            </p:nvSpPr>
            <p:spPr>
              <a:xfrm>
                <a:off x="5868144" y="2343457"/>
                <a:ext cx="899976"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C_PIN</a:t>
                </a:r>
                <a:endParaRPr lang="zh-TW" altLang="en-US" sz="1400" dirty="0">
                  <a:solidFill>
                    <a:srgbClr val="C00000"/>
                  </a:solidFill>
                </a:endParaRPr>
              </a:p>
            </p:txBody>
          </p:sp>
        </p:grpSp>
        <p:sp>
          <p:nvSpPr>
            <p:cNvPr id="46" name="矩形 45"/>
            <p:cNvSpPr/>
            <p:nvPr/>
          </p:nvSpPr>
          <p:spPr>
            <a:xfrm>
              <a:off x="7558494" y="2805733"/>
              <a:ext cx="1244038"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latin typeface="+mj-lt"/>
                </a:rPr>
                <a:t>C_RSA_1024</a:t>
              </a:r>
              <a:endParaRPr lang="zh-TW" altLang="en-US" sz="1200" dirty="0">
                <a:solidFill>
                  <a:srgbClr val="C00000"/>
                </a:solidFill>
                <a:latin typeface="+mj-lt"/>
              </a:endParaRPr>
            </a:p>
          </p:txBody>
        </p:sp>
        <p:sp>
          <p:nvSpPr>
            <p:cNvPr id="47" name="矩形 46"/>
            <p:cNvSpPr/>
            <p:nvPr/>
          </p:nvSpPr>
          <p:spPr>
            <a:xfrm>
              <a:off x="7542032" y="3176377"/>
              <a:ext cx="1241438"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latin typeface="+mj-lt"/>
                </a:rPr>
                <a:t>C_RSA_2048</a:t>
              </a:r>
              <a:endParaRPr lang="zh-TW" altLang="en-US" sz="1200" dirty="0">
                <a:solidFill>
                  <a:srgbClr val="C00000"/>
                </a:solidFill>
                <a:latin typeface="+mj-lt"/>
              </a:endParaRPr>
            </a:p>
          </p:txBody>
        </p:sp>
        <p:sp>
          <p:nvSpPr>
            <p:cNvPr id="48" name="矩形 47"/>
            <p:cNvSpPr/>
            <p:nvPr/>
          </p:nvSpPr>
          <p:spPr>
            <a:xfrm>
              <a:off x="7560455" y="3573016"/>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C_AES_128</a:t>
              </a:r>
              <a:endParaRPr lang="zh-TW" altLang="en-US" sz="1400" dirty="0">
                <a:solidFill>
                  <a:srgbClr val="C00000"/>
                </a:solidFill>
                <a:latin typeface="+mj-lt"/>
              </a:endParaRPr>
            </a:p>
          </p:txBody>
        </p:sp>
        <p:sp>
          <p:nvSpPr>
            <p:cNvPr id="49" name="矩形 48"/>
            <p:cNvSpPr/>
            <p:nvPr/>
          </p:nvSpPr>
          <p:spPr>
            <a:xfrm>
              <a:off x="7567667" y="4329100"/>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C_EC_160</a:t>
              </a:r>
              <a:endParaRPr lang="zh-TW" altLang="en-US" sz="1400" dirty="0">
                <a:solidFill>
                  <a:srgbClr val="C00000"/>
                </a:solidFill>
                <a:latin typeface="+mj-lt"/>
              </a:endParaRPr>
            </a:p>
          </p:txBody>
        </p:sp>
        <p:sp>
          <p:nvSpPr>
            <p:cNvPr id="50" name="矩形 49"/>
            <p:cNvSpPr/>
            <p:nvPr/>
          </p:nvSpPr>
          <p:spPr>
            <a:xfrm>
              <a:off x="7567667" y="3969060"/>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C_AES_256</a:t>
              </a:r>
              <a:endParaRPr lang="zh-TW" altLang="en-US" sz="1400" dirty="0">
                <a:solidFill>
                  <a:srgbClr val="C00000"/>
                </a:solidFill>
                <a:latin typeface="+mj-lt"/>
              </a:endParaRPr>
            </a:p>
          </p:txBody>
        </p:sp>
        <p:sp>
          <p:nvSpPr>
            <p:cNvPr id="51" name="矩形 50"/>
            <p:cNvSpPr/>
            <p:nvPr/>
          </p:nvSpPr>
          <p:spPr>
            <a:xfrm>
              <a:off x="7558494" y="4741941"/>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C_EC_192</a:t>
              </a:r>
              <a:endParaRPr lang="zh-TW" altLang="en-US" sz="1400" dirty="0">
                <a:solidFill>
                  <a:srgbClr val="C00000"/>
                </a:solidFill>
                <a:latin typeface="+mj-lt"/>
              </a:endParaRPr>
            </a:p>
          </p:txBody>
        </p:sp>
        <p:sp>
          <p:nvSpPr>
            <p:cNvPr id="52" name="矩形 51"/>
            <p:cNvSpPr/>
            <p:nvPr/>
          </p:nvSpPr>
          <p:spPr>
            <a:xfrm>
              <a:off x="7542031" y="5112585"/>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C_EC_224</a:t>
              </a:r>
              <a:endParaRPr lang="zh-TW" altLang="en-US" sz="1400" dirty="0">
                <a:solidFill>
                  <a:srgbClr val="C00000"/>
                </a:solidFill>
                <a:latin typeface="+mj-lt"/>
              </a:endParaRPr>
            </a:p>
          </p:txBody>
        </p:sp>
        <p:sp>
          <p:nvSpPr>
            <p:cNvPr id="53" name="矩形 52"/>
            <p:cNvSpPr/>
            <p:nvPr/>
          </p:nvSpPr>
          <p:spPr>
            <a:xfrm>
              <a:off x="7560455" y="5509224"/>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latin typeface="+mj-lt"/>
                </a:rPr>
                <a:t>C_EC_256</a:t>
              </a:r>
              <a:endParaRPr lang="zh-TW" altLang="en-US" sz="1400" dirty="0">
                <a:solidFill>
                  <a:srgbClr val="C00000"/>
                </a:solidFill>
                <a:latin typeface="+mj-lt"/>
              </a:endParaRPr>
            </a:p>
          </p:txBody>
        </p:sp>
        <p:sp>
          <p:nvSpPr>
            <p:cNvPr id="54" name="矩形 53"/>
            <p:cNvSpPr/>
            <p:nvPr/>
          </p:nvSpPr>
          <p:spPr>
            <a:xfrm>
              <a:off x="8964488" y="2799751"/>
              <a:ext cx="100811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C_EC_521</a:t>
              </a:r>
              <a:endParaRPr lang="zh-TW" altLang="en-US" sz="1200" dirty="0">
                <a:solidFill>
                  <a:srgbClr val="C00000"/>
                </a:solidFill>
                <a:latin typeface="+mj-lt"/>
              </a:endParaRPr>
            </a:p>
          </p:txBody>
        </p:sp>
        <p:sp>
          <p:nvSpPr>
            <p:cNvPr id="55" name="矩形 54"/>
            <p:cNvSpPr/>
            <p:nvPr/>
          </p:nvSpPr>
          <p:spPr>
            <a:xfrm>
              <a:off x="8946064" y="3138801"/>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C_EC_163</a:t>
              </a:r>
              <a:endParaRPr lang="zh-TW" altLang="en-US" sz="1400" dirty="0">
                <a:solidFill>
                  <a:srgbClr val="C00000"/>
                </a:solidFill>
                <a:latin typeface="+mj-lt"/>
              </a:endParaRPr>
            </a:p>
          </p:txBody>
        </p:sp>
        <p:sp>
          <p:nvSpPr>
            <p:cNvPr id="56" name="矩形 55"/>
            <p:cNvSpPr/>
            <p:nvPr/>
          </p:nvSpPr>
          <p:spPr>
            <a:xfrm>
              <a:off x="8964488" y="3535440"/>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C_EC_233</a:t>
              </a:r>
              <a:endParaRPr lang="zh-TW" altLang="en-US" sz="1400" dirty="0">
                <a:solidFill>
                  <a:srgbClr val="C00000"/>
                </a:solidFill>
                <a:latin typeface="+mj-lt"/>
              </a:endParaRPr>
            </a:p>
          </p:txBody>
        </p:sp>
        <p:sp>
          <p:nvSpPr>
            <p:cNvPr id="57" name="矩形 56"/>
            <p:cNvSpPr/>
            <p:nvPr/>
          </p:nvSpPr>
          <p:spPr>
            <a:xfrm>
              <a:off x="8886874" y="4323832"/>
              <a:ext cx="128893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C_HMAC_160</a:t>
              </a:r>
              <a:endParaRPr lang="zh-TW" altLang="en-US" sz="1200" dirty="0">
                <a:solidFill>
                  <a:srgbClr val="C00000"/>
                </a:solidFill>
                <a:latin typeface="+mj-lt"/>
              </a:endParaRPr>
            </a:p>
          </p:txBody>
        </p:sp>
        <p:sp>
          <p:nvSpPr>
            <p:cNvPr id="58" name="矩形 57"/>
            <p:cNvSpPr/>
            <p:nvPr/>
          </p:nvSpPr>
          <p:spPr>
            <a:xfrm>
              <a:off x="8971700" y="3931484"/>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C_EC_283</a:t>
              </a:r>
              <a:endParaRPr lang="zh-TW" altLang="en-US" sz="1400" dirty="0">
                <a:solidFill>
                  <a:srgbClr val="C00000"/>
                </a:solidFill>
                <a:latin typeface="+mj-lt"/>
              </a:endParaRPr>
            </a:p>
          </p:txBody>
        </p:sp>
        <p:sp>
          <p:nvSpPr>
            <p:cNvPr id="59" name="矩形 58"/>
            <p:cNvSpPr/>
            <p:nvPr/>
          </p:nvSpPr>
          <p:spPr>
            <a:xfrm>
              <a:off x="8886874" y="4704365"/>
              <a:ext cx="1246205"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C_HMAC_256</a:t>
              </a:r>
              <a:endParaRPr lang="zh-TW" altLang="en-US" sz="1200" dirty="0">
                <a:solidFill>
                  <a:srgbClr val="C00000"/>
                </a:solidFill>
                <a:latin typeface="+mj-lt"/>
              </a:endParaRPr>
            </a:p>
          </p:txBody>
        </p:sp>
        <p:sp>
          <p:nvSpPr>
            <p:cNvPr id="60" name="矩形 59"/>
            <p:cNvSpPr/>
            <p:nvPr/>
          </p:nvSpPr>
          <p:spPr>
            <a:xfrm>
              <a:off x="8886874" y="5075009"/>
              <a:ext cx="122974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C_HMAC_384</a:t>
              </a:r>
              <a:endParaRPr lang="zh-TW" altLang="en-US" sz="1200" dirty="0">
                <a:solidFill>
                  <a:srgbClr val="C00000"/>
                </a:solidFill>
                <a:latin typeface="+mj-lt"/>
              </a:endParaRPr>
            </a:p>
          </p:txBody>
        </p:sp>
        <p:sp>
          <p:nvSpPr>
            <p:cNvPr id="61" name="矩形 60"/>
            <p:cNvSpPr/>
            <p:nvPr/>
          </p:nvSpPr>
          <p:spPr>
            <a:xfrm>
              <a:off x="8886874" y="5471648"/>
              <a:ext cx="1248166"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C_HMAC_512</a:t>
              </a:r>
              <a:endParaRPr lang="zh-TW" altLang="en-US" sz="1200" dirty="0">
                <a:solidFill>
                  <a:srgbClr val="C00000"/>
                </a:solidFill>
                <a:latin typeface="+mj-lt"/>
              </a:endParaRPr>
            </a:p>
          </p:txBody>
        </p:sp>
        <p:sp>
          <p:nvSpPr>
            <p:cNvPr id="62" name="矩形 61"/>
            <p:cNvSpPr/>
            <p:nvPr/>
          </p:nvSpPr>
          <p:spPr>
            <a:xfrm>
              <a:off x="8964488" y="2439711"/>
              <a:ext cx="100811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C00000"/>
                  </a:solidFill>
                </a:rPr>
                <a:t>C_EC_384</a:t>
              </a:r>
              <a:endParaRPr lang="zh-TW" altLang="en-US" sz="1200" dirty="0">
                <a:solidFill>
                  <a:srgbClr val="C00000"/>
                </a:solidFill>
                <a:latin typeface="+mj-lt"/>
              </a:endParaRPr>
            </a:p>
          </p:txBody>
        </p:sp>
      </p:grpSp>
      <p:sp>
        <p:nvSpPr>
          <p:cNvPr id="65" name="矩形 64"/>
          <p:cNvSpPr/>
          <p:nvPr/>
        </p:nvSpPr>
        <p:spPr>
          <a:xfrm>
            <a:off x="2592288" y="1137518"/>
            <a:ext cx="4572000" cy="923330"/>
          </a:xfrm>
          <a:prstGeom prst="rect">
            <a:avLst/>
          </a:prstGeom>
        </p:spPr>
        <p:txBody>
          <a:bodyPr>
            <a:spAutoFit/>
          </a:bodyPr>
          <a:lstStyle/>
          <a:p>
            <a:r>
              <a:rPr lang="en-US" altLang="zh-TW" dirty="0"/>
              <a:t>The Base Template defines a common set of tables and methods, a subset of which SHALL be</a:t>
            </a:r>
          </a:p>
          <a:p>
            <a:r>
              <a:rPr lang="en-US" altLang="zh-TW" dirty="0"/>
              <a:t>incorporated into all SPs. </a:t>
            </a:r>
            <a:endParaRPr lang="zh-TW" altLang="en-US" dirty="0"/>
          </a:p>
        </p:txBody>
      </p:sp>
      <p:sp>
        <p:nvSpPr>
          <p:cNvPr id="66" name="矩形 65"/>
          <p:cNvSpPr/>
          <p:nvPr/>
        </p:nvSpPr>
        <p:spPr>
          <a:xfrm>
            <a:off x="2338612" y="1404064"/>
            <a:ext cx="3654152" cy="430887"/>
          </a:xfrm>
          <a:prstGeom prst="rect">
            <a:avLst/>
          </a:prstGeom>
          <a:ln>
            <a:solidFill>
              <a:schemeClr val="tx1"/>
            </a:solidFill>
          </a:ln>
        </p:spPr>
        <p:txBody>
          <a:bodyPr wrap="square">
            <a:spAutoFit/>
          </a:bodyPr>
          <a:lstStyle/>
          <a:p>
            <a:r>
              <a:rPr lang="en-US" altLang="zh-TW" sz="1100" dirty="0"/>
              <a:t>store an SP’s self-descriptive information, such as SP identification, size, and version numbers.</a:t>
            </a:r>
            <a:endParaRPr lang="zh-TW" altLang="en-US" sz="1100" dirty="0"/>
          </a:p>
        </p:txBody>
      </p:sp>
      <p:cxnSp>
        <p:nvCxnSpPr>
          <p:cNvPr id="68" name="直線單箭頭接點 67"/>
          <p:cNvCxnSpPr>
            <a:stCxn id="8" idx="3"/>
          </p:cNvCxnSpPr>
          <p:nvPr/>
        </p:nvCxnSpPr>
        <p:spPr>
          <a:xfrm flipV="1">
            <a:off x="1792246" y="1619508"/>
            <a:ext cx="519432" cy="52608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2466720" y="5737099"/>
            <a:ext cx="3689456" cy="276999"/>
          </a:xfrm>
          <a:prstGeom prst="rect">
            <a:avLst/>
          </a:prstGeom>
          <a:ln>
            <a:solidFill>
              <a:schemeClr val="tx1"/>
            </a:solidFill>
          </a:ln>
        </p:spPr>
        <p:txBody>
          <a:bodyPr wrap="square">
            <a:spAutoFit/>
          </a:bodyPr>
          <a:lstStyle/>
          <a:p>
            <a:r>
              <a:rPr lang="en-US" altLang="zh-TW" sz="1200" dirty="0"/>
              <a:t>store data about the tables and methods that make up this SP. </a:t>
            </a:r>
            <a:endParaRPr lang="zh-TW" altLang="en-US" sz="1200" dirty="0"/>
          </a:p>
        </p:txBody>
      </p:sp>
      <p:cxnSp>
        <p:nvCxnSpPr>
          <p:cNvPr id="71" name="直線單箭頭接點 70"/>
          <p:cNvCxnSpPr>
            <a:stCxn id="10" idx="3"/>
            <a:endCxn id="69" idx="1"/>
          </p:cNvCxnSpPr>
          <p:nvPr/>
        </p:nvCxnSpPr>
        <p:spPr>
          <a:xfrm>
            <a:off x="1912979" y="4449499"/>
            <a:ext cx="553741" cy="14261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2436307" y="5677569"/>
            <a:ext cx="4572000" cy="461665"/>
          </a:xfrm>
          <a:prstGeom prst="rect">
            <a:avLst/>
          </a:prstGeom>
          <a:ln>
            <a:solidFill>
              <a:schemeClr val="tx1"/>
            </a:solidFill>
          </a:ln>
        </p:spPr>
        <p:txBody>
          <a:bodyPr>
            <a:spAutoFit/>
          </a:bodyPr>
          <a:lstStyle/>
          <a:p>
            <a:r>
              <a:rPr lang="en-US" altLang="zh-TW" sz="1200" dirty="0"/>
              <a:t>define authorities, the secrets and authentication methods those authorities require, and the access control associations that permit method operation.</a:t>
            </a:r>
          </a:p>
        </p:txBody>
      </p:sp>
      <p:cxnSp>
        <p:nvCxnSpPr>
          <p:cNvPr id="75" name="直線單箭頭接點 74"/>
          <p:cNvCxnSpPr>
            <a:stCxn id="23" idx="3"/>
            <a:endCxn id="73" idx="1"/>
          </p:cNvCxnSpPr>
          <p:nvPr/>
        </p:nvCxnSpPr>
        <p:spPr>
          <a:xfrm>
            <a:off x="1907657" y="3142433"/>
            <a:ext cx="528650" cy="276596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292080" y="2273056"/>
            <a:ext cx="3574169" cy="646331"/>
          </a:xfrm>
          <a:prstGeom prst="rect">
            <a:avLst/>
          </a:prstGeom>
          <a:ln>
            <a:solidFill>
              <a:schemeClr val="tx1"/>
            </a:solidFill>
          </a:ln>
        </p:spPr>
        <p:txBody>
          <a:bodyPr wrap="square">
            <a:spAutoFit/>
          </a:bodyPr>
          <a:lstStyle/>
          <a:p>
            <a:r>
              <a:rPr lang="en-US" altLang="zh-TW" sz="1200" dirty="0"/>
              <a:t>define available encryption/decryption algorithms and authentication mechanisms, and also store associated secrets or keys. </a:t>
            </a:r>
          </a:p>
        </p:txBody>
      </p:sp>
      <p:cxnSp>
        <p:nvCxnSpPr>
          <p:cNvPr id="82" name="直線單箭頭接點 81"/>
          <p:cNvCxnSpPr>
            <a:stCxn id="27" idx="3"/>
            <a:endCxn id="80" idx="1"/>
          </p:cNvCxnSpPr>
          <p:nvPr/>
        </p:nvCxnSpPr>
        <p:spPr>
          <a:xfrm>
            <a:off x="3545906" y="2154171"/>
            <a:ext cx="1746174" cy="44205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281989" y="1340768"/>
            <a:ext cx="3312368" cy="461665"/>
          </a:xfrm>
          <a:prstGeom prst="rect">
            <a:avLst/>
          </a:prstGeom>
          <a:ln>
            <a:solidFill>
              <a:schemeClr val="tx1"/>
            </a:solidFill>
          </a:ln>
        </p:spPr>
        <p:txBody>
          <a:bodyPr wrap="square">
            <a:spAutoFit/>
          </a:bodyPr>
          <a:lstStyle/>
          <a:p>
            <a:r>
              <a:rPr lang="en-US" altLang="zh-TW" sz="1200" dirty="0"/>
              <a:t>enable creation of tables, addition and deletion of rows to tables, and modification of table cell values.</a:t>
            </a:r>
            <a:endParaRPr lang="zh-TW" altLang="en-US" sz="1200" dirty="0"/>
          </a:p>
        </p:txBody>
      </p:sp>
      <p:sp>
        <p:nvSpPr>
          <p:cNvPr id="93" name="矩形 92"/>
          <p:cNvSpPr/>
          <p:nvPr/>
        </p:nvSpPr>
        <p:spPr>
          <a:xfrm>
            <a:off x="1599531" y="5210133"/>
            <a:ext cx="3331764" cy="461665"/>
          </a:xfrm>
          <a:prstGeom prst="rect">
            <a:avLst/>
          </a:prstGeom>
          <a:ln>
            <a:solidFill>
              <a:schemeClr val="tx1"/>
            </a:solidFill>
          </a:ln>
        </p:spPr>
        <p:txBody>
          <a:bodyPr wrap="square">
            <a:spAutoFit/>
          </a:bodyPr>
          <a:lstStyle/>
          <a:p>
            <a:r>
              <a:rPr lang="en-US" altLang="zh-TW" sz="1200" dirty="0"/>
              <a:t>define which authorities are permitted to successfully invoke which methods and modify ACLs</a:t>
            </a:r>
            <a:endParaRPr lang="zh-TW" altLang="en-US" sz="1200" dirty="0"/>
          </a:p>
        </p:txBody>
      </p:sp>
      <p:grpSp>
        <p:nvGrpSpPr>
          <p:cNvPr id="94" name="群組 93"/>
          <p:cNvGrpSpPr/>
          <p:nvPr/>
        </p:nvGrpSpPr>
        <p:grpSpPr>
          <a:xfrm>
            <a:off x="5277012" y="1988840"/>
            <a:ext cx="1754056" cy="708272"/>
            <a:chOff x="5652120" y="1983417"/>
            <a:chExt cx="1754056" cy="829088"/>
          </a:xfrm>
        </p:grpSpPr>
        <p:sp>
          <p:nvSpPr>
            <p:cNvPr id="95" name="圓角矩形 9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6" name="文字方塊 95"/>
            <p:cNvSpPr txBox="1"/>
            <p:nvPr/>
          </p:nvSpPr>
          <p:spPr>
            <a:xfrm>
              <a:off x="6070528" y="2063390"/>
              <a:ext cx="917239" cy="252194"/>
            </a:xfrm>
            <a:prstGeom prst="rect">
              <a:avLst/>
            </a:prstGeom>
            <a:noFill/>
            <a:ln>
              <a:noFill/>
            </a:ln>
          </p:spPr>
          <p:txBody>
            <a:bodyPr wrap="none" rtlCol="0">
              <a:spAutoFit/>
            </a:bodyPr>
            <a:lstStyle/>
            <a:p>
              <a:r>
                <a:rPr lang="en-US" altLang="zh-TW" sz="800" dirty="0"/>
                <a:t>SP Method Group </a:t>
              </a:r>
              <a:endParaRPr lang="zh-TW" altLang="en-US" dirty="0"/>
            </a:p>
          </p:txBody>
        </p:sp>
        <p:sp>
          <p:nvSpPr>
            <p:cNvPr id="97" name="矩形 9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DeleteSP</a:t>
              </a:r>
              <a:r>
                <a:rPr lang="en-US" altLang="zh-TW" dirty="0">
                  <a:solidFill>
                    <a:srgbClr val="C00000"/>
                  </a:solidFill>
                </a:rPr>
                <a:t> </a:t>
              </a:r>
              <a:endParaRPr lang="zh-TW" altLang="en-US" sz="4400" dirty="0">
                <a:solidFill>
                  <a:srgbClr val="C00000"/>
                </a:solidFill>
              </a:endParaRPr>
            </a:p>
          </p:txBody>
        </p:sp>
      </p:grpSp>
      <p:grpSp>
        <p:nvGrpSpPr>
          <p:cNvPr id="98" name="群組 97"/>
          <p:cNvGrpSpPr/>
          <p:nvPr/>
        </p:nvGrpSpPr>
        <p:grpSpPr>
          <a:xfrm>
            <a:off x="5277012" y="2851621"/>
            <a:ext cx="2890274" cy="1850080"/>
            <a:chOff x="5652120" y="1983416"/>
            <a:chExt cx="2890274" cy="2165664"/>
          </a:xfrm>
        </p:grpSpPr>
        <p:sp>
          <p:nvSpPr>
            <p:cNvPr id="99" name="圓角矩形 98"/>
            <p:cNvSpPr/>
            <p:nvPr/>
          </p:nvSpPr>
          <p:spPr>
            <a:xfrm>
              <a:off x="5652120" y="1983416"/>
              <a:ext cx="2890274" cy="2165664"/>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0" name="文字方塊 99"/>
            <p:cNvSpPr txBox="1"/>
            <p:nvPr/>
          </p:nvSpPr>
          <p:spPr>
            <a:xfrm>
              <a:off x="6559770" y="2062032"/>
              <a:ext cx="1247457" cy="252194"/>
            </a:xfrm>
            <a:prstGeom prst="rect">
              <a:avLst/>
            </a:prstGeom>
            <a:noFill/>
            <a:ln>
              <a:noFill/>
            </a:ln>
          </p:spPr>
          <p:txBody>
            <a:bodyPr wrap="none" rtlCol="0">
              <a:spAutoFit/>
            </a:bodyPr>
            <a:lstStyle/>
            <a:p>
              <a:r>
                <a:rPr lang="en-US" altLang="zh-TW" sz="800" dirty="0"/>
                <a:t>Basic Table Method Group</a:t>
              </a:r>
              <a:endParaRPr lang="zh-TW" altLang="en-US" dirty="0"/>
            </a:p>
          </p:txBody>
        </p:sp>
        <p:sp>
          <p:nvSpPr>
            <p:cNvPr id="101" name="矩形 100"/>
            <p:cNvSpPr/>
            <p:nvPr/>
          </p:nvSpPr>
          <p:spPr>
            <a:xfrm>
              <a:off x="5868144" y="2343457"/>
              <a:ext cx="1271800"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CreateTable</a:t>
              </a:r>
              <a:r>
                <a:rPr lang="en-US" altLang="zh-TW" dirty="0">
                  <a:solidFill>
                    <a:srgbClr val="C00000"/>
                  </a:solidFill>
                </a:rPr>
                <a:t> </a:t>
              </a:r>
              <a:endParaRPr lang="zh-TW" altLang="en-US" sz="4400" dirty="0">
                <a:solidFill>
                  <a:srgbClr val="C00000"/>
                </a:solidFill>
              </a:endParaRPr>
            </a:p>
          </p:txBody>
        </p:sp>
        <p:sp>
          <p:nvSpPr>
            <p:cNvPr id="102" name="矩形 101"/>
            <p:cNvSpPr/>
            <p:nvPr/>
          </p:nvSpPr>
          <p:spPr>
            <a:xfrm>
              <a:off x="5868144" y="2708920"/>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Delete</a:t>
              </a:r>
              <a:endParaRPr lang="zh-TW" altLang="en-US" dirty="0">
                <a:solidFill>
                  <a:srgbClr val="C00000"/>
                </a:solidFill>
              </a:endParaRPr>
            </a:p>
          </p:txBody>
        </p:sp>
        <p:sp>
          <p:nvSpPr>
            <p:cNvPr id="103" name="矩形 102"/>
            <p:cNvSpPr/>
            <p:nvPr/>
          </p:nvSpPr>
          <p:spPr>
            <a:xfrm>
              <a:off x="5868144" y="3087783"/>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CreateRow</a:t>
              </a:r>
              <a:endParaRPr lang="zh-TW" altLang="en-US" dirty="0">
                <a:solidFill>
                  <a:srgbClr val="C00000"/>
                </a:solidFill>
              </a:endParaRPr>
            </a:p>
          </p:txBody>
        </p:sp>
        <p:sp>
          <p:nvSpPr>
            <p:cNvPr id="104" name="矩形 103"/>
            <p:cNvSpPr/>
            <p:nvPr/>
          </p:nvSpPr>
          <p:spPr>
            <a:xfrm>
              <a:off x="5868144" y="3429000"/>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DeleteRow</a:t>
              </a:r>
              <a:endParaRPr lang="zh-TW" altLang="en-US" dirty="0">
                <a:solidFill>
                  <a:srgbClr val="C00000"/>
                </a:solidFill>
              </a:endParaRPr>
            </a:p>
          </p:txBody>
        </p:sp>
        <p:sp>
          <p:nvSpPr>
            <p:cNvPr id="105" name="矩形 104"/>
            <p:cNvSpPr/>
            <p:nvPr/>
          </p:nvSpPr>
          <p:spPr>
            <a:xfrm>
              <a:off x="5868144" y="3789040"/>
              <a:ext cx="1313282"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Get</a:t>
              </a:r>
              <a:endParaRPr lang="zh-TW" altLang="en-US" sz="2000" dirty="0">
                <a:solidFill>
                  <a:srgbClr val="C00000"/>
                </a:solidFill>
              </a:endParaRPr>
            </a:p>
          </p:txBody>
        </p:sp>
        <p:sp>
          <p:nvSpPr>
            <p:cNvPr id="106" name="矩形 105"/>
            <p:cNvSpPr/>
            <p:nvPr/>
          </p:nvSpPr>
          <p:spPr>
            <a:xfrm>
              <a:off x="7291277" y="2343457"/>
              <a:ext cx="1060561"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Set</a:t>
              </a:r>
              <a:endParaRPr lang="zh-TW" altLang="en-US" dirty="0">
                <a:solidFill>
                  <a:srgbClr val="C00000"/>
                </a:solidFill>
              </a:endParaRPr>
            </a:p>
          </p:txBody>
        </p:sp>
        <p:sp>
          <p:nvSpPr>
            <p:cNvPr id="107" name="矩形 106"/>
            <p:cNvSpPr/>
            <p:nvPr/>
          </p:nvSpPr>
          <p:spPr>
            <a:xfrm>
              <a:off x="7291277" y="2708920"/>
              <a:ext cx="1060561"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Next</a:t>
              </a:r>
              <a:endParaRPr lang="zh-TW" altLang="en-US" sz="1600" dirty="0">
                <a:solidFill>
                  <a:srgbClr val="C00000"/>
                </a:solidFill>
              </a:endParaRPr>
            </a:p>
          </p:txBody>
        </p:sp>
        <p:sp>
          <p:nvSpPr>
            <p:cNvPr id="108" name="矩形 107"/>
            <p:cNvSpPr/>
            <p:nvPr/>
          </p:nvSpPr>
          <p:spPr>
            <a:xfrm>
              <a:off x="7181427" y="3087783"/>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rgbClr val="C00000"/>
                  </a:solidFill>
                </a:rPr>
                <a:t>GetFreeSpace</a:t>
              </a:r>
              <a:endParaRPr lang="zh-TW" altLang="en-US" sz="1200" dirty="0">
                <a:solidFill>
                  <a:srgbClr val="C00000"/>
                </a:solidFill>
              </a:endParaRPr>
            </a:p>
          </p:txBody>
        </p:sp>
        <p:sp>
          <p:nvSpPr>
            <p:cNvPr id="109" name="矩形 108"/>
            <p:cNvSpPr/>
            <p:nvPr/>
          </p:nvSpPr>
          <p:spPr>
            <a:xfrm>
              <a:off x="7181427" y="3429000"/>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GetFreeRow</a:t>
              </a:r>
              <a:endParaRPr lang="zh-TW" altLang="en-US" sz="1400" dirty="0">
                <a:solidFill>
                  <a:srgbClr val="C00000"/>
                </a:solidFill>
              </a:endParaRPr>
            </a:p>
          </p:txBody>
        </p:sp>
      </p:grpSp>
      <p:grpSp>
        <p:nvGrpSpPr>
          <p:cNvPr id="110" name="群組 109"/>
          <p:cNvGrpSpPr/>
          <p:nvPr/>
        </p:nvGrpSpPr>
        <p:grpSpPr>
          <a:xfrm>
            <a:off x="7112193" y="2005774"/>
            <a:ext cx="1754056" cy="708272"/>
            <a:chOff x="5652120" y="1983417"/>
            <a:chExt cx="1754056" cy="829088"/>
          </a:xfrm>
        </p:grpSpPr>
        <p:sp>
          <p:nvSpPr>
            <p:cNvPr id="111" name="圓角矩形 110"/>
            <p:cNvSpPr/>
            <p:nvPr/>
          </p:nvSpPr>
          <p:spPr>
            <a:xfrm>
              <a:off x="5652120" y="1983417"/>
              <a:ext cx="1754056" cy="8290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2" name="文字方塊 111"/>
            <p:cNvSpPr txBox="1"/>
            <p:nvPr/>
          </p:nvSpPr>
          <p:spPr>
            <a:xfrm>
              <a:off x="5852468" y="2059562"/>
              <a:ext cx="1305165" cy="252194"/>
            </a:xfrm>
            <a:prstGeom prst="rect">
              <a:avLst/>
            </a:prstGeom>
            <a:noFill/>
            <a:ln>
              <a:noFill/>
            </a:ln>
          </p:spPr>
          <p:txBody>
            <a:bodyPr wrap="none" rtlCol="0">
              <a:spAutoFit/>
            </a:bodyPr>
            <a:lstStyle/>
            <a:p>
              <a:r>
                <a:rPr lang="en-US" altLang="zh-TW" sz="800" dirty="0"/>
                <a:t>Method Manipulation Group</a:t>
              </a:r>
              <a:endParaRPr lang="zh-TW" altLang="en-US" dirty="0"/>
            </a:p>
          </p:txBody>
        </p:sp>
        <p:sp>
          <p:nvSpPr>
            <p:cNvPr id="113" name="矩形 112"/>
            <p:cNvSpPr/>
            <p:nvPr/>
          </p:nvSpPr>
          <p:spPr>
            <a:xfrm>
              <a:off x="5776973" y="2398983"/>
              <a:ext cx="1514304"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DeleteMethod</a:t>
              </a:r>
              <a:endParaRPr lang="zh-TW" altLang="en-US" sz="4000" dirty="0">
                <a:solidFill>
                  <a:srgbClr val="C00000"/>
                </a:solidFill>
              </a:endParaRPr>
            </a:p>
          </p:txBody>
        </p:sp>
      </p:grpSp>
      <p:grpSp>
        <p:nvGrpSpPr>
          <p:cNvPr id="114" name="群組 113"/>
          <p:cNvGrpSpPr/>
          <p:nvPr/>
        </p:nvGrpSpPr>
        <p:grpSpPr>
          <a:xfrm>
            <a:off x="5162113" y="4839648"/>
            <a:ext cx="1754056" cy="1584176"/>
            <a:chOff x="5652120" y="1983417"/>
            <a:chExt cx="1754056" cy="1854402"/>
          </a:xfrm>
        </p:grpSpPr>
        <p:sp>
          <p:nvSpPr>
            <p:cNvPr id="115" name="圓角矩形 11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6" name="文字方塊 115"/>
            <p:cNvSpPr txBox="1"/>
            <p:nvPr/>
          </p:nvSpPr>
          <p:spPr>
            <a:xfrm>
              <a:off x="5852468" y="2059562"/>
              <a:ext cx="1378904" cy="252194"/>
            </a:xfrm>
            <a:prstGeom prst="rect">
              <a:avLst/>
            </a:prstGeom>
            <a:noFill/>
            <a:ln>
              <a:noFill/>
            </a:ln>
          </p:spPr>
          <p:txBody>
            <a:bodyPr wrap="none" rtlCol="0">
              <a:spAutoFit/>
            </a:bodyPr>
            <a:lstStyle/>
            <a:p>
              <a:r>
                <a:rPr lang="en-US" altLang="zh-TW" sz="800" dirty="0"/>
                <a:t>Access Control Method Group</a:t>
              </a:r>
              <a:endParaRPr lang="zh-TW" altLang="en-US" dirty="0"/>
            </a:p>
          </p:txBody>
        </p:sp>
        <p:sp>
          <p:nvSpPr>
            <p:cNvPr id="117" name="矩形 11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Authenticate</a:t>
              </a:r>
              <a:r>
                <a:rPr lang="en-US" altLang="zh-TW" dirty="0">
                  <a:solidFill>
                    <a:srgbClr val="C00000"/>
                  </a:solidFill>
                </a:rPr>
                <a:t> </a:t>
              </a:r>
              <a:endParaRPr lang="zh-TW" altLang="en-US" sz="4400" dirty="0">
                <a:solidFill>
                  <a:srgbClr val="C00000"/>
                </a:solidFill>
              </a:endParaRPr>
            </a:p>
          </p:txBody>
        </p:sp>
        <p:sp>
          <p:nvSpPr>
            <p:cNvPr id="118" name="矩形 11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GetACL</a:t>
              </a:r>
              <a:endParaRPr lang="zh-TW" altLang="en-US" sz="4400" dirty="0">
                <a:solidFill>
                  <a:srgbClr val="C00000"/>
                </a:solidFill>
              </a:endParaRPr>
            </a:p>
          </p:txBody>
        </p:sp>
        <p:sp>
          <p:nvSpPr>
            <p:cNvPr id="119" name="矩形 118"/>
            <p:cNvSpPr/>
            <p:nvPr/>
          </p:nvSpPr>
          <p:spPr>
            <a:xfrm>
              <a:off x="5799940" y="3079200"/>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AddACE</a:t>
              </a:r>
              <a:endParaRPr lang="zh-TW" altLang="en-US" sz="4400" dirty="0">
                <a:solidFill>
                  <a:srgbClr val="C00000"/>
                </a:solidFill>
              </a:endParaRPr>
            </a:p>
          </p:txBody>
        </p:sp>
        <p:sp>
          <p:nvSpPr>
            <p:cNvPr id="120" name="矩形 11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RemoveACE</a:t>
              </a:r>
              <a:endParaRPr lang="zh-TW" altLang="en-US" sz="4400" dirty="0">
                <a:solidFill>
                  <a:srgbClr val="C00000"/>
                </a:solidFill>
              </a:endParaRPr>
            </a:p>
          </p:txBody>
        </p:sp>
      </p:grpSp>
      <p:grpSp>
        <p:nvGrpSpPr>
          <p:cNvPr id="121" name="群組 120"/>
          <p:cNvGrpSpPr/>
          <p:nvPr/>
        </p:nvGrpSpPr>
        <p:grpSpPr>
          <a:xfrm>
            <a:off x="7025238" y="4879966"/>
            <a:ext cx="1754056" cy="1224136"/>
            <a:chOff x="5560188" y="1988126"/>
            <a:chExt cx="1754056" cy="1432947"/>
          </a:xfrm>
        </p:grpSpPr>
        <p:sp>
          <p:nvSpPr>
            <p:cNvPr id="122" name="圓角矩形 121"/>
            <p:cNvSpPr/>
            <p:nvPr/>
          </p:nvSpPr>
          <p:spPr>
            <a:xfrm>
              <a:off x="5560188" y="1988126"/>
              <a:ext cx="1754056" cy="143294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3" name="文字方塊 122"/>
            <p:cNvSpPr txBox="1"/>
            <p:nvPr/>
          </p:nvSpPr>
          <p:spPr>
            <a:xfrm>
              <a:off x="5901932" y="2059562"/>
              <a:ext cx="1268296" cy="252194"/>
            </a:xfrm>
            <a:prstGeom prst="rect">
              <a:avLst/>
            </a:prstGeom>
            <a:noFill/>
            <a:ln>
              <a:noFill/>
            </a:ln>
          </p:spPr>
          <p:txBody>
            <a:bodyPr wrap="none" rtlCol="0">
              <a:spAutoFit/>
            </a:bodyPr>
            <a:lstStyle/>
            <a:p>
              <a:r>
                <a:rPr lang="en-US" altLang="zh-TW" sz="800" dirty="0"/>
                <a:t>Key Related Method Group</a:t>
              </a:r>
              <a:endParaRPr lang="zh-TW" altLang="en-US" dirty="0"/>
            </a:p>
          </p:txBody>
        </p:sp>
        <p:sp>
          <p:nvSpPr>
            <p:cNvPr id="124" name="矩形 123"/>
            <p:cNvSpPr/>
            <p:nvPr/>
          </p:nvSpPr>
          <p:spPr>
            <a:xfrm>
              <a:off x="5776973" y="2398983"/>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GenKey</a:t>
              </a:r>
              <a:endParaRPr lang="zh-TW" altLang="en-US" sz="4400" dirty="0">
                <a:solidFill>
                  <a:srgbClr val="C00000"/>
                </a:solidFill>
              </a:endParaRPr>
            </a:p>
          </p:txBody>
        </p:sp>
        <p:sp>
          <p:nvSpPr>
            <p:cNvPr id="125" name="矩形 124"/>
            <p:cNvSpPr/>
            <p:nvPr/>
          </p:nvSpPr>
          <p:spPr>
            <a:xfrm>
              <a:off x="5771996" y="2726431"/>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GetPackage</a:t>
              </a:r>
              <a:endParaRPr lang="zh-TW" altLang="en-US" sz="4400" dirty="0">
                <a:solidFill>
                  <a:srgbClr val="C00000"/>
                </a:solidFill>
              </a:endParaRPr>
            </a:p>
          </p:txBody>
        </p:sp>
        <p:sp>
          <p:nvSpPr>
            <p:cNvPr id="126" name="矩形 125"/>
            <p:cNvSpPr/>
            <p:nvPr/>
          </p:nvSpPr>
          <p:spPr>
            <a:xfrm>
              <a:off x="5799940" y="3079200"/>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SetPackage</a:t>
              </a:r>
              <a:endParaRPr lang="zh-TW" altLang="en-US" sz="4400" dirty="0">
                <a:solidFill>
                  <a:srgbClr val="C00000"/>
                </a:solidFill>
              </a:endParaRPr>
            </a:p>
          </p:txBody>
        </p:sp>
      </p:grpSp>
      <p:sp>
        <p:nvSpPr>
          <p:cNvPr id="127" name="左大括弧 126"/>
          <p:cNvSpPr/>
          <p:nvPr/>
        </p:nvSpPr>
        <p:spPr>
          <a:xfrm rot="5400000">
            <a:off x="6927721" y="87930"/>
            <a:ext cx="287818" cy="35892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1189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68"/>
                                        </p:tgtEl>
                                      </p:cBhvr>
                                    </p:animEffect>
                                    <p:set>
                                      <p:cBhvr>
                                        <p:cTn id="13" dur="1" fill="hold">
                                          <p:stCondLst>
                                            <p:cond delay="499"/>
                                          </p:stCondLst>
                                        </p:cTn>
                                        <p:tgtEl>
                                          <p:spTgt spid="68"/>
                                        </p:tgtEl>
                                        <p:attrNameLst>
                                          <p:attrName>style.visibility</p:attrName>
                                        </p:attrNameLst>
                                      </p:cBhvr>
                                      <p:to>
                                        <p:strVal val="hidden"/>
                                      </p:to>
                                    </p:set>
                                  </p:childTnLst>
                                </p:cTn>
                              </p:par>
                              <p:par>
                                <p:cTn id="14" presetID="22" presetClass="exit" presetSubtype="4" fill="hold" grpId="1" nodeType="withEffect">
                                  <p:stCondLst>
                                    <p:cond delay="0"/>
                                  </p:stCondLst>
                                  <p:childTnLst>
                                    <p:animEffect transition="out" filter="wipe(down)">
                                      <p:cBhvr>
                                        <p:cTn id="15" dur="500"/>
                                        <p:tgtEl>
                                          <p:spTgt spid="66"/>
                                        </p:tgtEl>
                                      </p:cBhvr>
                                    </p:animEffect>
                                    <p:set>
                                      <p:cBhvr>
                                        <p:cTn id="16" dur="1" fill="hold">
                                          <p:stCondLst>
                                            <p:cond delay="499"/>
                                          </p:stCondLst>
                                        </p:cTn>
                                        <p:tgtEl>
                                          <p:spTgt spid="66"/>
                                        </p:tgtEl>
                                        <p:attrNameLst>
                                          <p:attrName>style.visibility</p:attrName>
                                        </p:attrNameLst>
                                      </p:cBhvr>
                                      <p:to>
                                        <p:strVal val="hidden"/>
                                      </p:to>
                                    </p:se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p:cTn id="20" dur="500" fill="hold"/>
                                        <p:tgtEl>
                                          <p:spTgt spid="69"/>
                                        </p:tgtEl>
                                        <p:attrNameLst>
                                          <p:attrName>ppt_w</p:attrName>
                                        </p:attrNameLst>
                                      </p:cBhvr>
                                      <p:tavLst>
                                        <p:tav tm="0">
                                          <p:val>
                                            <p:fltVal val="0"/>
                                          </p:val>
                                        </p:tav>
                                        <p:tav tm="100000">
                                          <p:val>
                                            <p:strVal val="#ppt_w"/>
                                          </p:val>
                                        </p:tav>
                                      </p:tavLst>
                                    </p:anim>
                                    <p:anim calcmode="lin" valueType="num">
                                      <p:cBhvr>
                                        <p:cTn id="21" dur="500" fill="hold"/>
                                        <p:tgtEl>
                                          <p:spTgt spid="69"/>
                                        </p:tgtEl>
                                        <p:attrNameLst>
                                          <p:attrName>ppt_h</p:attrName>
                                        </p:attrNameLst>
                                      </p:cBhvr>
                                      <p:tavLst>
                                        <p:tav tm="0">
                                          <p:val>
                                            <p:fltVal val="0"/>
                                          </p:val>
                                        </p:tav>
                                        <p:tav tm="100000">
                                          <p:val>
                                            <p:strVal val="#ppt_h"/>
                                          </p:val>
                                        </p:tav>
                                      </p:tavLst>
                                    </p:anim>
                                    <p:animEffect transition="in" filter="fade">
                                      <p:cBhvr>
                                        <p:cTn id="22" dur="500"/>
                                        <p:tgtEl>
                                          <p:spTgt spid="69"/>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9"/>
                                        </p:tgtEl>
                                      </p:cBhvr>
                                    </p:animEffect>
                                    <p:set>
                                      <p:cBhvr>
                                        <p:cTn id="33" dur="1" fill="hold">
                                          <p:stCondLst>
                                            <p:cond delay="499"/>
                                          </p:stCondLst>
                                        </p:cTn>
                                        <p:tgtEl>
                                          <p:spTgt spid="6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xit" presetSubtype="32" fill="hold" grpId="1" nodeType="clickEffect">
                                  <p:stCondLst>
                                    <p:cond delay="0"/>
                                  </p:stCondLst>
                                  <p:childTnLst>
                                    <p:animEffect transition="out" filter="circle(out)">
                                      <p:cBhvr>
                                        <p:cTn id="46" dur="2000"/>
                                        <p:tgtEl>
                                          <p:spTgt spid="73"/>
                                        </p:tgtEl>
                                      </p:cBhvr>
                                    </p:animEffect>
                                    <p:set>
                                      <p:cBhvr>
                                        <p:cTn id="47" dur="1" fill="hold">
                                          <p:stCondLst>
                                            <p:cond delay="1999"/>
                                          </p:stCondLst>
                                        </p:cTn>
                                        <p:tgtEl>
                                          <p:spTgt spid="73"/>
                                        </p:tgtEl>
                                        <p:attrNameLst>
                                          <p:attrName>style.visibility</p:attrName>
                                        </p:attrNameLst>
                                      </p:cBhvr>
                                      <p:to>
                                        <p:strVal val="hidden"/>
                                      </p:to>
                                    </p:set>
                                  </p:childTnLst>
                                </p:cTn>
                              </p:par>
                              <p:par>
                                <p:cTn id="48" presetID="6" presetClass="exit" presetSubtype="32" fill="hold" nodeType="withEffect">
                                  <p:stCondLst>
                                    <p:cond delay="0"/>
                                  </p:stCondLst>
                                  <p:childTnLst>
                                    <p:animEffect transition="out" filter="circle(out)">
                                      <p:cBhvr>
                                        <p:cTn id="49" dur="2000"/>
                                        <p:tgtEl>
                                          <p:spTgt spid="75"/>
                                        </p:tgtEl>
                                      </p:cBhvr>
                                    </p:animEffect>
                                    <p:set>
                                      <p:cBhvr>
                                        <p:cTn id="50" dur="1" fill="hold">
                                          <p:stCondLst>
                                            <p:cond delay="1999"/>
                                          </p:stCondLst>
                                        </p:cTn>
                                        <p:tgtEl>
                                          <p:spTgt spid="75"/>
                                        </p:tgtEl>
                                        <p:attrNameLst>
                                          <p:attrName>style.visibility</p:attrName>
                                        </p:attrNameLst>
                                      </p:cBhvr>
                                      <p:to>
                                        <p:strVal val="hidden"/>
                                      </p:to>
                                    </p:set>
                                  </p:childTnLst>
                                </p:cTn>
                              </p:par>
                              <p:par>
                                <p:cTn id="51" presetID="21" presetClass="entr" presetSubtype="1"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heel(1)">
                                      <p:cBhvr>
                                        <p:cTn id="53" dur="2000"/>
                                        <p:tgtEl>
                                          <p:spTgt spid="80"/>
                                        </p:tgtEl>
                                      </p:cBhvr>
                                    </p:animEffect>
                                  </p:childTnLst>
                                </p:cTn>
                              </p:par>
                              <p:par>
                                <p:cTn id="54" presetID="21" presetClass="entr" presetSubtype="1"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heel(1)">
                                      <p:cBhvr>
                                        <p:cTn id="56" dur="20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xit" presetSubtype="21" fill="hold" grpId="1" nodeType="clickEffect">
                                  <p:stCondLst>
                                    <p:cond delay="0"/>
                                  </p:stCondLst>
                                  <p:childTnLst>
                                    <p:animEffect transition="out" filter="barn(inVertical)">
                                      <p:cBhvr>
                                        <p:cTn id="60" dur="500"/>
                                        <p:tgtEl>
                                          <p:spTgt spid="80"/>
                                        </p:tgtEl>
                                      </p:cBhvr>
                                    </p:animEffect>
                                    <p:set>
                                      <p:cBhvr>
                                        <p:cTn id="61" dur="1" fill="hold">
                                          <p:stCondLst>
                                            <p:cond delay="499"/>
                                          </p:stCondLst>
                                        </p:cTn>
                                        <p:tgtEl>
                                          <p:spTgt spid="80"/>
                                        </p:tgtEl>
                                        <p:attrNameLst>
                                          <p:attrName>style.visibility</p:attrName>
                                        </p:attrNameLst>
                                      </p:cBhvr>
                                      <p:to>
                                        <p:strVal val="hidden"/>
                                      </p:to>
                                    </p:set>
                                  </p:childTnLst>
                                </p:cTn>
                              </p:par>
                              <p:par>
                                <p:cTn id="62" presetID="16" presetClass="exit" presetSubtype="21" fill="hold" nodeType="withEffect">
                                  <p:stCondLst>
                                    <p:cond delay="0"/>
                                  </p:stCondLst>
                                  <p:childTnLst>
                                    <p:animEffect transition="out" filter="barn(inVertical)">
                                      <p:cBhvr>
                                        <p:cTn id="63" dur="500"/>
                                        <p:tgtEl>
                                          <p:spTgt spid="82"/>
                                        </p:tgtEl>
                                      </p:cBhvr>
                                    </p:animEffect>
                                    <p:set>
                                      <p:cBhvr>
                                        <p:cTn id="64" dur="1" fill="hold">
                                          <p:stCondLst>
                                            <p:cond delay="499"/>
                                          </p:stCondLst>
                                        </p:cTn>
                                        <p:tgtEl>
                                          <p:spTgt spid="8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fade">
                                      <p:cBhvr>
                                        <p:cTn id="69" dur="500"/>
                                        <p:tgtEl>
                                          <p:spTgt spid="110"/>
                                        </p:tgtEl>
                                      </p:cBhvr>
                                    </p:animEffect>
                                  </p:childTnLst>
                                </p:cTn>
                              </p:par>
                              <p:par>
                                <p:cTn id="70" presetID="10"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nodeType="with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fade">
                                      <p:cBhvr>
                                        <p:cTn id="75" dur="500"/>
                                        <p:tgtEl>
                                          <p:spTgt spid="98"/>
                                        </p:tgtEl>
                                      </p:cBhvr>
                                    </p:animEffect>
                                  </p:childTnLst>
                                </p:cTn>
                              </p:par>
                              <p:par>
                                <p:cTn id="76" presetID="10" presetClass="entr" presetSubtype="0" fill="hold" nodeType="withEffect">
                                  <p:stCondLst>
                                    <p:cond delay="0"/>
                                  </p:stCondLst>
                                  <p:childTnLst>
                                    <p:set>
                                      <p:cBhvr>
                                        <p:cTn id="77" dur="1" fill="hold">
                                          <p:stCondLst>
                                            <p:cond delay="0"/>
                                          </p:stCondLst>
                                        </p:cTn>
                                        <p:tgtEl>
                                          <p:spTgt spid="121"/>
                                        </p:tgtEl>
                                        <p:attrNameLst>
                                          <p:attrName>style.visibility</p:attrName>
                                        </p:attrNameLst>
                                      </p:cBhvr>
                                      <p:to>
                                        <p:strVal val="visible"/>
                                      </p:to>
                                    </p:set>
                                    <p:animEffect transition="in" filter="fade">
                                      <p:cBhvr>
                                        <p:cTn id="78" dur="500"/>
                                        <p:tgtEl>
                                          <p:spTgt spid="121"/>
                                        </p:tgtEl>
                                      </p:cBhvr>
                                    </p:animEffect>
                                  </p:childTnLst>
                                </p:cTn>
                              </p:par>
                            </p:childTnLst>
                          </p:cTn>
                        </p:par>
                        <p:par>
                          <p:cTn id="79" fill="hold">
                            <p:stCondLst>
                              <p:cond delay="500"/>
                            </p:stCondLst>
                            <p:childTnLst>
                              <p:par>
                                <p:cTn id="80" presetID="1" presetClass="entr" presetSubtype="0" fill="hold" grpId="0" nodeType="afterEffect">
                                  <p:stCondLst>
                                    <p:cond delay="250"/>
                                  </p:stCondLst>
                                  <p:childTnLst>
                                    <p:set>
                                      <p:cBhvr>
                                        <p:cTn id="81" dur="1" fill="hold">
                                          <p:stCondLst>
                                            <p:cond delay="0"/>
                                          </p:stCondLst>
                                        </p:cTn>
                                        <p:tgtEl>
                                          <p:spTgt spid="127"/>
                                        </p:tgtEl>
                                        <p:attrNameLst>
                                          <p:attrName>style.visibility</p:attrName>
                                        </p:attrNameLst>
                                      </p:cBhvr>
                                      <p:to>
                                        <p:strVal val="visible"/>
                                      </p:to>
                                    </p:set>
                                  </p:childTnLst>
                                </p:cTn>
                              </p:par>
                            </p:childTnLst>
                          </p:cTn>
                        </p:par>
                        <p:par>
                          <p:cTn id="82" fill="hold">
                            <p:stCondLst>
                              <p:cond delay="750"/>
                            </p:stCondLst>
                            <p:childTnLst>
                              <p:par>
                                <p:cTn id="83" presetID="1" presetClass="entr" presetSubtype="0" fill="hold" grpId="0" nodeType="afterEffect">
                                  <p:stCondLst>
                                    <p:cond delay="25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27"/>
                                        </p:tgtEl>
                                      </p:cBhvr>
                                    </p:animEffect>
                                    <p:set>
                                      <p:cBhvr>
                                        <p:cTn id="89" dur="1" fill="hold">
                                          <p:stCondLst>
                                            <p:cond delay="499"/>
                                          </p:stCondLst>
                                        </p:cTn>
                                        <p:tgtEl>
                                          <p:spTgt spid="12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92"/>
                                        </p:tgtEl>
                                      </p:cBhvr>
                                    </p:animEffect>
                                    <p:set>
                                      <p:cBhvr>
                                        <p:cTn id="92" dur="1" fill="hold">
                                          <p:stCondLst>
                                            <p:cond delay="499"/>
                                          </p:stCondLst>
                                        </p:cTn>
                                        <p:tgtEl>
                                          <p:spTgt spid="92"/>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fade">
                                      <p:cBhvr>
                                        <p:cTn id="95" dur="500"/>
                                        <p:tgtEl>
                                          <p:spTgt spid="114"/>
                                        </p:tgtEl>
                                      </p:cBhvr>
                                    </p:animEffect>
                                  </p:childTnLst>
                                </p:cTn>
                              </p:par>
                            </p:childTnLst>
                          </p:cTn>
                        </p:par>
                        <p:par>
                          <p:cTn id="96" fill="hold">
                            <p:stCondLst>
                              <p:cond delay="500"/>
                            </p:stCondLst>
                            <p:childTnLst>
                              <p:par>
                                <p:cTn id="97" presetID="2" presetClass="entr" presetSubtype="4" fill="hold" grpId="0" nodeType="afterEffect">
                                  <p:stCondLst>
                                    <p:cond delay="0"/>
                                  </p:stCondLst>
                                  <p:childTnLst>
                                    <p:set>
                                      <p:cBhvr>
                                        <p:cTn id="98" dur="1" fill="hold">
                                          <p:stCondLst>
                                            <p:cond delay="0"/>
                                          </p:stCondLst>
                                        </p:cTn>
                                        <p:tgtEl>
                                          <p:spTgt spid="93"/>
                                        </p:tgtEl>
                                        <p:attrNameLst>
                                          <p:attrName>style.visibility</p:attrName>
                                        </p:attrNameLst>
                                      </p:cBhvr>
                                      <p:to>
                                        <p:strVal val="visible"/>
                                      </p:to>
                                    </p:set>
                                    <p:anim calcmode="lin" valueType="num">
                                      <p:cBhvr additive="base">
                                        <p:cTn id="99" dur="500" fill="hold"/>
                                        <p:tgtEl>
                                          <p:spTgt spid="93"/>
                                        </p:tgtEl>
                                        <p:attrNameLst>
                                          <p:attrName>ppt_x</p:attrName>
                                        </p:attrNameLst>
                                      </p:cBhvr>
                                      <p:tavLst>
                                        <p:tav tm="0">
                                          <p:val>
                                            <p:strVal val="#ppt_x"/>
                                          </p:val>
                                        </p:tav>
                                        <p:tav tm="100000">
                                          <p:val>
                                            <p:strVal val="#ppt_x"/>
                                          </p:val>
                                        </p:tav>
                                      </p:tavLst>
                                    </p:anim>
                                    <p:anim calcmode="lin" valueType="num">
                                      <p:cBhvr additive="base">
                                        <p:cTn id="10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9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mph" presetSubtype="0" nodeType="clickEffect">
                                  <p:stCondLst>
                                    <p:cond delay="0"/>
                                  </p:stCondLst>
                                  <p:childTnLst>
                                    <p:set>
                                      <p:cBhvr rctx="PPT">
                                        <p:cTn id="108" dur="indefinite"/>
                                        <p:tgtEl>
                                          <p:spTgt spid="110"/>
                                        </p:tgtEl>
                                        <p:attrNameLst>
                                          <p:attrName>style.opacity</p:attrName>
                                        </p:attrNameLst>
                                      </p:cBhvr>
                                      <p:to>
                                        <p:strVal val="0.5"/>
                                      </p:to>
                                    </p:set>
                                    <p:animEffect filter="image" prLst="opacity: 0.5">
                                      <p:cBhvr rctx="IE">
                                        <p:cTn id="109" dur="indefinite"/>
                                        <p:tgtEl>
                                          <p:spTgt spid="110"/>
                                        </p:tgtEl>
                                      </p:cBhvr>
                                    </p:animEffect>
                                  </p:childTnLst>
                                </p:cTn>
                              </p:par>
                              <p:par>
                                <p:cTn id="110" presetID="9" presetClass="emph" presetSubtype="0" nodeType="withEffect">
                                  <p:stCondLst>
                                    <p:cond delay="0"/>
                                  </p:stCondLst>
                                  <p:childTnLst>
                                    <p:set>
                                      <p:cBhvr rctx="PPT">
                                        <p:cTn id="111" dur="indefinite"/>
                                        <p:tgtEl>
                                          <p:spTgt spid="94"/>
                                        </p:tgtEl>
                                        <p:attrNameLst>
                                          <p:attrName>style.opacity</p:attrName>
                                        </p:attrNameLst>
                                      </p:cBhvr>
                                      <p:to>
                                        <p:strVal val="0.5"/>
                                      </p:to>
                                    </p:set>
                                    <p:animEffect filter="image" prLst="opacity: 0.5">
                                      <p:cBhvr rctx="IE">
                                        <p:cTn id="112" dur="indefinite"/>
                                        <p:tgtEl>
                                          <p:spTgt spid="94"/>
                                        </p:tgtEl>
                                      </p:cBhvr>
                                    </p:animEffect>
                                  </p:childTnLst>
                                </p:cTn>
                              </p:par>
                              <p:par>
                                <p:cTn id="113" presetID="9" presetClass="emph" presetSubtype="0" nodeType="withEffect">
                                  <p:stCondLst>
                                    <p:cond delay="0"/>
                                  </p:stCondLst>
                                  <p:childTnLst>
                                    <p:set>
                                      <p:cBhvr rctx="PPT">
                                        <p:cTn id="114" dur="indefinite"/>
                                        <p:tgtEl>
                                          <p:spTgt spid="98"/>
                                        </p:tgtEl>
                                        <p:attrNameLst>
                                          <p:attrName>style.opacity</p:attrName>
                                        </p:attrNameLst>
                                      </p:cBhvr>
                                      <p:to>
                                        <p:strVal val="0.5"/>
                                      </p:to>
                                    </p:set>
                                    <p:animEffect filter="image" prLst="opacity: 0.5">
                                      <p:cBhvr rctx="IE">
                                        <p:cTn id="115" dur="indefinite"/>
                                        <p:tgtEl>
                                          <p:spTgt spid="98"/>
                                        </p:tgtEl>
                                      </p:cBhvr>
                                    </p:animEffect>
                                  </p:childTnLst>
                                </p:cTn>
                              </p:par>
                              <p:par>
                                <p:cTn id="116" presetID="9" presetClass="emph" presetSubtype="0" nodeType="withEffect">
                                  <p:stCondLst>
                                    <p:cond delay="0"/>
                                  </p:stCondLst>
                                  <p:childTnLst>
                                    <p:set>
                                      <p:cBhvr rctx="PPT">
                                        <p:cTn id="117" dur="indefinite"/>
                                        <p:tgtEl>
                                          <p:spTgt spid="121"/>
                                        </p:tgtEl>
                                        <p:attrNameLst>
                                          <p:attrName>style.opacity</p:attrName>
                                        </p:attrNameLst>
                                      </p:cBhvr>
                                      <p:to>
                                        <p:strVal val="0.5"/>
                                      </p:to>
                                    </p:set>
                                    <p:animEffect filter="image" prLst="opacity: 0.5">
                                      <p:cBhvr rctx="IE">
                                        <p:cTn id="118" dur="indefinite"/>
                                        <p:tgtEl>
                                          <p:spTgt spid="121"/>
                                        </p:tgtEl>
                                      </p:cBhvr>
                                    </p:animEffect>
                                  </p:childTnLst>
                                </p:cTn>
                              </p:par>
                              <p:par>
                                <p:cTn id="119" presetID="9" presetClass="emph" presetSubtype="0" nodeType="withEffect">
                                  <p:stCondLst>
                                    <p:cond delay="0"/>
                                  </p:stCondLst>
                                  <p:childTnLst>
                                    <p:set>
                                      <p:cBhvr rctx="PPT">
                                        <p:cTn id="120" dur="indefinite"/>
                                        <p:tgtEl>
                                          <p:spTgt spid="114"/>
                                        </p:tgtEl>
                                        <p:attrNameLst>
                                          <p:attrName>style.opacity</p:attrName>
                                        </p:attrNameLst>
                                      </p:cBhvr>
                                      <p:to>
                                        <p:strVal val="0.5"/>
                                      </p:to>
                                    </p:set>
                                    <p:animEffect filter="image" prLst="opacity: 0.5">
                                      <p:cBhvr rctx="IE">
                                        <p:cTn id="121" dur="indefinite"/>
                                        <p:tgtEl>
                                          <p:spTgt spid="114"/>
                                        </p:tgtEl>
                                      </p:cBhvr>
                                    </p:animEffect>
                                  </p:childTnLst>
                                </p:cTn>
                              </p:par>
                              <p:par>
                                <p:cTn id="122" presetID="9" presetClass="emph" presetSubtype="0" nodeType="withEffect">
                                  <p:stCondLst>
                                    <p:cond delay="0"/>
                                  </p:stCondLst>
                                  <p:childTnLst>
                                    <p:set>
                                      <p:cBhvr rctx="PPT">
                                        <p:cTn id="123" dur="indefinite"/>
                                        <p:tgtEl>
                                          <p:spTgt spid="11"/>
                                        </p:tgtEl>
                                        <p:attrNameLst>
                                          <p:attrName>style.opacity</p:attrName>
                                        </p:attrNameLst>
                                      </p:cBhvr>
                                      <p:to>
                                        <p:strVal val="0.5"/>
                                      </p:to>
                                    </p:set>
                                    <p:animEffect filter="image" prLst="opacity: 0.5">
                                      <p:cBhvr rctx="IE">
                                        <p:cTn id="124" dur="indefinite"/>
                                        <p:tgtEl>
                                          <p:spTgt spid="11"/>
                                        </p:tgtEl>
                                      </p:cBhvr>
                                    </p:animEffect>
                                  </p:childTnLst>
                                </p:cTn>
                              </p:par>
                              <p:par>
                                <p:cTn id="125" presetID="9" presetClass="emph" presetSubtype="0" nodeType="withEffect">
                                  <p:stCondLst>
                                    <p:cond delay="0"/>
                                  </p:stCondLst>
                                  <p:childTnLst>
                                    <p:set>
                                      <p:cBhvr rctx="PPT">
                                        <p:cTn id="126" dur="indefinite"/>
                                        <p:tgtEl>
                                          <p:spTgt spid="19"/>
                                        </p:tgtEl>
                                        <p:attrNameLst>
                                          <p:attrName>style.opacity</p:attrName>
                                        </p:attrNameLst>
                                      </p:cBhvr>
                                      <p:to>
                                        <p:strVal val="0.5"/>
                                      </p:to>
                                    </p:set>
                                    <p:animEffect filter="image" prLst="opacity: 0.5">
                                      <p:cBhvr rctx="IE">
                                        <p:cTn id="127" dur="indefinite"/>
                                        <p:tgtEl>
                                          <p:spTgt spid="19"/>
                                        </p:tgtEl>
                                      </p:cBhvr>
                                    </p:animEffect>
                                  </p:childTnLst>
                                </p:cTn>
                              </p:par>
                              <p:par>
                                <p:cTn id="128" presetID="9" presetClass="emph" presetSubtype="0" nodeType="withEffect">
                                  <p:stCondLst>
                                    <p:cond delay="0"/>
                                  </p:stCondLst>
                                  <p:childTnLst>
                                    <p:set>
                                      <p:cBhvr rctx="PPT">
                                        <p:cTn id="129" dur="indefinite"/>
                                        <p:tgtEl>
                                          <p:spTgt spid="18"/>
                                        </p:tgtEl>
                                        <p:attrNameLst>
                                          <p:attrName>style.opacity</p:attrName>
                                        </p:attrNameLst>
                                      </p:cBhvr>
                                      <p:to>
                                        <p:strVal val="0.5"/>
                                      </p:to>
                                    </p:set>
                                    <p:animEffect filter="image" prLst="opacity: 0.5">
                                      <p:cBhvr rctx="IE">
                                        <p:cTn id="130" dur="indefinite"/>
                                        <p:tgtEl>
                                          <p:spTgt spid="18"/>
                                        </p:tgtEl>
                                      </p:cBhvr>
                                    </p:animEffect>
                                  </p:childTnLst>
                                </p:cTn>
                              </p:par>
                              <p:par>
                                <p:cTn id="131" presetID="9" presetClass="emph" presetSubtype="0" nodeType="withEffect">
                                  <p:stCondLst>
                                    <p:cond delay="0"/>
                                  </p:stCondLst>
                                  <p:childTnLst>
                                    <p:set>
                                      <p:cBhvr rctx="PPT">
                                        <p:cTn id="132" dur="indefinite"/>
                                        <p:tgtEl>
                                          <p:spTgt spid="64"/>
                                        </p:tgtEl>
                                        <p:attrNameLst>
                                          <p:attrName>style.opacity</p:attrName>
                                        </p:attrNameLst>
                                      </p:cBhvr>
                                      <p:to>
                                        <p:strVal val="0.5"/>
                                      </p:to>
                                    </p:set>
                                    <p:animEffect filter="image" prLst="opacity: 0.5">
                                      <p:cBhvr rctx="IE">
                                        <p:cTn id="133" dur="indefinite"/>
                                        <p:tgtEl>
                                          <p:spTgt spid="64"/>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grpId="0" nodeType="click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barn(inVertical)">
                                      <p:cBhvr>
                                        <p:cTn id="1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P spid="66" grpId="1" animBg="1"/>
      <p:bldP spid="69" grpId="0" animBg="1"/>
      <p:bldP spid="69" grpId="1" animBg="1"/>
      <p:bldP spid="73" grpId="0" animBg="1"/>
      <p:bldP spid="73" grpId="1" animBg="1"/>
      <p:bldP spid="80" grpId="0" animBg="1"/>
      <p:bldP spid="80" grpId="1" animBg="1"/>
      <p:bldP spid="92" grpId="0" animBg="1"/>
      <p:bldP spid="92" grpId="1" animBg="1"/>
      <p:bldP spid="93" grpId="0" animBg="1"/>
      <p:bldP spid="93" grpId="1" animBg="1"/>
      <p:bldP spid="127" grpId="0" animBg="1"/>
      <p:bldP spid="1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a:xfrm>
            <a:off x="457200" y="1600200"/>
            <a:ext cx="7571184" cy="4873752"/>
          </a:xfrm>
        </p:spPr>
        <p:txBody>
          <a:bodyPr/>
          <a:lstStyle/>
          <a:p>
            <a:r>
              <a:rPr lang="en-US" altLang="zh-TW" sz="1800" dirty="0"/>
              <a:t>Admin Template</a:t>
            </a:r>
          </a:p>
          <a:p>
            <a:r>
              <a:rPr lang="en-US" altLang="zh-TW" sz="1800" dirty="0"/>
              <a:t>The purpose of the Admin Template is to provide to the Admin SP the capability to optionally issue additional SPs and to maintain information about the </a:t>
            </a:r>
            <a:r>
              <a:rPr lang="en-US" altLang="zh-TW" sz="1800" dirty="0" err="1"/>
              <a:t>TPer</a:t>
            </a:r>
            <a:r>
              <a:rPr lang="en-US" altLang="zh-TW" sz="1800" dirty="0"/>
              <a:t>.</a:t>
            </a:r>
            <a:r>
              <a:rPr lang="en-US" altLang="zh-TW" dirty="0"/>
              <a:t> </a:t>
            </a:r>
            <a:endParaRPr lang="zh-TW" altLang="en-US" dirty="0"/>
          </a:p>
        </p:txBody>
      </p:sp>
      <p:grpSp>
        <p:nvGrpSpPr>
          <p:cNvPr id="4" name="群組 3"/>
          <p:cNvGrpSpPr/>
          <p:nvPr/>
        </p:nvGrpSpPr>
        <p:grpSpPr>
          <a:xfrm>
            <a:off x="1534732" y="3619008"/>
            <a:ext cx="1754056" cy="708272"/>
            <a:chOff x="5652120" y="1983417"/>
            <a:chExt cx="1754056" cy="829088"/>
          </a:xfrm>
        </p:grpSpPr>
        <p:sp>
          <p:nvSpPr>
            <p:cNvPr id="5" name="圓角矩形 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070528" y="2063390"/>
              <a:ext cx="1083951" cy="252194"/>
            </a:xfrm>
            <a:prstGeom prst="rect">
              <a:avLst/>
            </a:prstGeom>
            <a:noFill/>
            <a:ln>
              <a:noFill/>
            </a:ln>
          </p:spPr>
          <p:txBody>
            <a:bodyPr wrap="none" rtlCol="0">
              <a:spAutoFit/>
            </a:bodyPr>
            <a:lstStyle/>
            <a:p>
              <a:r>
                <a:rPr lang="en-US" altLang="zh-TW" sz="800" dirty="0"/>
                <a:t>SPs on the </a:t>
              </a:r>
              <a:r>
                <a:rPr lang="en-US" altLang="zh-TW" sz="800" dirty="0" err="1"/>
                <a:t>TPer</a:t>
              </a:r>
              <a:r>
                <a:rPr lang="en-US" altLang="zh-TW" sz="800" dirty="0"/>
                <a:t> Group</a:t>
              </a:r>
              <a:endParaRPr lang="zh-TW" altLang="en-US" dirty="0"/>
            </a:p>
          </p:txBody>
        </p:sp>
        <p:sp>
          <p:nvSpPr>
            <p:cNvPr id="7" name="矩形 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SP </a:t>
              </a:r>
              <a:endParaRPr lang="zh-TW" altLang="en-US" sz="4400" dirty="0">
                <a:solidFill>
                  <a:srgbClr val="C00000"/>
                </a:solidFill>
              </a:endParaRPr>
            </a:p>
          </p:txBody>
        </p:sp>
      </p:grpSp>
      <p:grpSp>
        <p:nvGrpSpPr>
          <p:cNvPr id="8" name="群組 7"/>
          <p:cNvGrpSpPr/>
          <p:nvPr/>
        </p:nvGrpSpPr>
        <p:grpSpPr>
          <a:xfrm>
            <a:off x="5088988" y="3619008"/>
            <a:ext cx="1754056" cy="708272"/>
            <a:chOff x="5652120" y="1983417"/>
            <a:chExt cx="1754056" cy="829088"/>
          </a:xfrm>
        </p:grpSpPr>
        <p:sp>
          <p:nvSpPr>
            <p:cNvPr id="9" name="圓角矩形 8"/>
            <p:cNvSpPr/>
            <p:nvPr/>
          </p:nvSpPr>
          <p:spPr>
            <a:xfrm>
              <a:off x="5652120" y="1983417"/>
              <a:ext cx="1754056" cy="8290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6317556" y="2059562"/>
              <a:ext cx="484428" cy="252194"/>
            </a:xfrm>
            <a:prstGeom prst="rect">
              <a:avLst/>
            </a:prstGeom>
            <a:noFill/>
            <a:ln>
              <a:noFill/>
            </a:ln>
          </p:spPr>
          <p:txBody>
            <a:bodyPr wrap="none" rtlCol="0">
              <a:spAutoFit/>
            </a:bodyPr>
            <a:lstStyle/>
            <a:p>
              <a:r>
                <a:rPr lang="en-US" altLang="zh-TW" sz="800" dirty="0"/>
                <a:t>Method</a:t>
              </a:r>
              <a:endParaRPr lang="zh-TW" altLang="en-US" dirty="0"/>
            </a:p>
          </p:txBody>
        </p:sp>
        <p:sp>
          <p:nvSpPr>
            <p:cNvPr id="11" name="矩形 10"/>
            <p:cNvSpPr/>
            <p:nvPr/>
          </p:nvSpPr>
          <p:spPr>
            <a:xfrm>
              <a:off x="5776973" y="2398983"/>
              <a:ext cx="1514304"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IssueSP</a:t>
              </a:r>
              <a:endParaRPr lang="zh-TW" altLang="en-US" sz="4400" dirty="0">
                <a:solidFill>
                  <a:srgbClr val="C00000"/>
                </a:solidFill>
              </a:endParaRPr>
            </a:p>
          </p:txBody>
        </p:sp>
      </p:grpSp>
      <p:grpSp>
        <p:nvGrpSpPr>
          <p:cNvPr id="12" name="群組 11"/>
          <p:cNvGrpSpPr/>
          <p:nvPr/>
        </p:nvGrpSpPr>
        <p:grpSpPr>
          <a:xfrm>
            <a:off x="1506788" y="4527626"/>
            <a:ext cx="1754056" cy="1500282"/>
            <a:chOff x="5652120" y="1983417"/>
            <a:chExt cx="1754056" cy="1756198"/>
          </a:xfrm>
        </p:grpSpPr>
        <p:sp>
          <p:nvSpPr>
            <p:cNvPr id="13" name="圓角矩形 12"/>
            <p:cNvSpPr/>
            <p:nvPr/>
          </p:nvSpPr>
          <p:spPr>
            <a:xfrm>
              <a:off x="5652120" y="1983417"/>
              <a:ext cx="1754056" cy="175619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文字方塊 13"/>
            <p:cNvSpPr txBox="1"/>
            <p:nvPr/>
          </p:nvSpPr>
          <p:spPr>
            <a:xfrm>
              <a:off x="5901932" y="2059562"/>
              <a:ext cx="1032655" cy="252194"/>
            </a:xfrm>
            <a:prstGeom prst="rect">
              <a:avLst/>
            </a:prstGeom>
            <a:noFill/>
            <a:ln>
              <a:noFill/>
            </a:ln>
          </p:spPr>
          <p:txBody>
            <a:bodyPr wrap="none" rtlCol="0">
              <a:spAutoFit/>
            </a:bodyPr>
            <a:lstStyle/>
            <a:p>
              <a:r>
                <a:rPr lang="en-US" altLang="zh-TW" sz="800" dirty="0" err="1"/>
                <a:t>TPer</a:t>
              </a:r>
              <a:r>
                <a:rPr lang="en-US" altLang="zh-TW" sz="800" dirty="0"/>
                <a:t> Metadata Group</a:t>
              </a:r>
              <a:endParaRPr lang="zh-TW" altLang="en-US" dirty="0"/>
            </a:p>
          </p:txBody>
        </p:sp>
        <p:sp>
          <p:nvSpPr>
            <p:cNvPr id="15" name="矩形 14"/>
            <p:cNvSpPr/>
            <p:nvPr/>
          </p:nvSpPr>
          <p:spPr>
            <a:xfrm>
              <a:off x="5776973" y="2398983"/>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TPerInfo</a:t>
              </a:r>
              <a:endParaRPr lang="zh-TW" altLang="en-US" sz="4400" dirty="0">
                <a:solidFill>
                  <a:srgbClr val="C00000"/>
                </a:solidFill>
              </a:endParaRPr>
            </a:p>
          </p:txBody>
        </p:sp>
        <p:sp>
          <p:nvSpPr>
            <p:cNvPr id="16" name="矩形 15"/>
            <p:cNvSpPr/>
            <p:nvPr/>
          </p:nvSpPr>
          <p:spPr>
            <a:xfrm>
              <a:off x="5771996" y="2774889"/>
              <a:ext cx="1514304" cy="4589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Serial Number Contents</a:t>
              </a:r>
              <a:endParaRPr lang="zh-TW" altLang="en-US" sz="3600" dirty="0">
                <a:solidFill>
                  <a:srgbClr val="C00000"/>
                </a:solidFill>
              </a:endParaRPr>
            </a:p>
          </p:txBody>
        </p:sp>
        <p:sp>
          <p:nvSpPr>
            <p:cNvPr id="17" name="矩形 16"/>
            <p:cNvSpPr/>
            <p:nvPr/>
          </p:nvSpPr>
          <p:spPr>
            <a:xfrm>
              <a:off x="5799940" y="3346906"/>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CryptoSuite</a:t>
              </a:r>
              <a:endParaRPr lang="zh-TW" altLang="en-US" sz="4400" dirty="0">
                <a:solidFill>
                  <a:srgbClr val="C00000"/>
                </a:solidFill>
              </a:endParaRPr>
            </a:p>
          </p:txBody>
        </p:sp>
      </p:grpSp>
      <p:sp>
        <p:nvSpPr>
          <p:cNvPr id="18" name="文字方塊 17"/>
          <p:cNvSpPr txBox="1"/>
          <p:nvPr/>
        </p:nvSpPr>
        <p:spPr>
          <a:xfrm>
            <a:off x="1982364" y="3249676"/>
            <a:ext cx="764953" cy="369332"/>
          </a:xfrm>
          <a:prstGeom prst="rect">
            <a:avLst/>
          </a:prstGeom>
          <a:noFill/>
        </p:spPr>
        <p:txBody>
          <a:bodyPr wrap="none" rtlCol="0">
            <a:spAutoFit/>
          </a:bodyPr>
          <a:lstStyle/>
          <a:p>
            <a:r>
              <a:rPr lang="en-US" altLang="zh-TW" dirty="0"/>
              <a:t>Tables</a:t>
            </a:r>
            <a:endParaRPr lang="zh-TW" altLang="en-US" dirty="0"/>
          </a:p>
        </p:txBody>
      </p:sp>
      <p:sp>
        <p:nvSpPr>
          <p:cNvPr id="19" name="文字方塊 18"/>
          <p:cNvSpPr txBox="1"/>
          <p:nvPr/>
        </p:nvSpPr>
        <p:spPr>
          <a:xfrm>
            <a:off x="5583539" y="3249676"/>
            <a:ext cx="946093" cy="369332"/>
          </a:xfrm>
          <a:prstGeom prst="rect">
            <a:avLst/>
          </a:prstGeom>
          <a:noFill/>
        </p:spPr>
        <p:txBody>
          <a:bodyPr wrap="none" rtlCol="0">
            <a:spAutoFit/>
          </a:bodyPr>
          <a:lstStyle/>
          <a:p>
            <a:r>
              <a:rPr lang="en-US" altLang="zh-TW" dirty="0"/>
              <a:t>Methods</a:t>
            </a:r>
            <a:endParaRPr lang="zh-TW" altLang="en-US" dirty="0"/>
          </a:p>
        </p:txBody>
      </p:sp>
    </p:spTree>
    <p:extLst>
      <p:ext uri="{BB962C8B-B14F-4D97-AF65-F5344CB8AC3E}">
        <p14:creationId xmlns:p14="http://schemas.microsoft.com/office/powerpoint/2010/main" val="703005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a:t>Clock Template</a:t>
            </a:r>
          </a:p>
          <a:p>
            <a:r>
              <a:rPr lang="en-US" altLang="zh-TW" sz="1800" dirty="0"/>
              <a:t>The Clock Template enables an SP to manage information about time. </a:t>
            </a:r>
            <a:endParaRPr lang="zh-TW" altLang="en-US" sz="1800" dirty="0"/>
          </a:p>
        </p:txBody>
      </p:sp>
      <p:grpSp>
        <p:nvGrpSpPr>
          <p:cNvPr id="4" name="群組 3"/>
          <p:cNvGrpSpPr/>
          <p:nvPr/>
        </p:nvGrpSpPr>
        <p:grpSpPr>
          <a:xfrm>
            <a:off x="1449792" y="3659048"/>
            <a:ext cx="1754056" cy="708272"/>
            <a:chOff x="5652120" y="1983417"/>
            <a:chExt cx="1754056" cy="829088"/>
          </a:xfrm>
        </p:grpSpPr>
        <p:sp>
          <p:nvSpPr>
            <p:cNvPr id="5" name="圓角矩形 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070528" y="2063390"/>
              <a:ext cx="184731" cy="432332"/>
            </a:xfrm>
            <a:prstGeom prst="rect">
              <a:avLst/>
            </a:prstGeom>
            <a:noFill/>
            <a:ln>
              <a:noFill/>
            </a:ln>
          </p:spPr>
          <p:txBody>
            <a:bodyPr wrap="none" rtlCol="0">
              <a:spAutoFit/>
            </a:bodyPr>
            <a:lstStyle/>
            <a:p>
              <a:endParaRPr lang="zh-TW" altLang="en-US" dirty="0"/>
            </a:p>
          </p:txBody>
        </p:sp>
        <p:sp>
          <p:nvSpPr>
            <p:cNvPr id="7" name="矩形 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ClockTime</a:t>
              </a:r>
              <a:r>
                <a:rPr lang="en-US" altLang="zh-TW" dirty="0">
                  <a:solidFill>
                    <a:srgbClr val="C00000"/>
                  </a:solidFill>
                </a:rPr>
                <a:t> </a:t>
              </a:r>
              <a:endParaRPr lang="zh-TW" altLang="en-US" sz="4400" dirty="0">
                <a:solidFill>
                  <a:srgbClr val="C00000"/>
                </a:solidFill>
              </a:endParaRPr>
            </a:p>
          </p:txBody>
        </p:sp>
      </p:grpSp>
      <p:grpSp>
        <p:nvGrpSpPr>
          <p:cNvPr id="8" name="群組 7"/>
          <p:cNvGrpSpPr/>
          <p:nvPr/>
        </p:nvGrpSpPr>
        <p:grpSpPr>
          <a:xfrm>
            <a:off x="4599178" y="3659048"/>
            <a:ext cx="2890274" cy="1589940"/>
            <a:chOff x="5652120" y="1983416"/>
            <a:chExt cx="2890274" cy="1861150"/>
          </a:xfrm>
        </p:grpSpPr>
        <p:sp>
          <p:nvSpPr>
            <p:cNvPr id="9" name="圓角矩形 8"/>
            <p:cNvSpPr/>
            <p:nvPr/>
          </p:nvSpPr>
          <p:spPr>
            <a:xfrm>
              <a:off x="5652120" y="1983416"/>
              <a:ext cx="2890274" cy="18611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6920778" y="2062032"/>
              <a:ext cx="521297" cy="252194"/>
            </a:xfrm>
            <a:prstGeom prst="rect">
              <a:avLst/>
            </a:prstGeom>
            <a:noFill/>
            <a:ln>
              <a:noFill/>
            </a:ln>
          </p:spPr>
          <p:txBody>
            <a:bodyPr wrap="none" rtlCol="0">
              <a:spAutoFit/>
            </a:bodyPr>
            <a:lstStyle/>
            <a:p>
              <a:r>
                <a:rPr lang="en-US" altLang="zh-TW" sz="800" dirty="0"/>
                <a:t>Methods</a:t>
              </a:r>
              <a:endParaRPr lang="zh-TW" altLang="en-US" dirty="0"/>
            </a:p>
          </p:txBody>
        </p:sp>
        <p:sp>
          <p:nvSpPr>
            <p:cNvPr id="11" name="矩形 10"/>
            <p:cNvSpPr/>
            <p:nvPr/>
          </p:nvSpPr>
          <p:spPr>
            <a:xfrm>
              <a:off x="5868144" y="2343457"/>
              <a:ext cx="1271800"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GetClock</a:t>
              </a:r>
              <a:r>
                <a:rPr lang="en-US" altLang="zh-TW" dirty="0">
                  <a:solidFill>
                    <a:srgbClr val="C00000"/>
                  </a:solidFill>
                </a:rPr>
                <a:t> </a:t>
              </a:r>
              <a:endParaRPr lang="zh-TW" altLang="en-US" sz="4400" dirty="0">
                <a:solidFill>
                  <a:srgbClr val="C00000"/>
                </a:solidFill>
              </a:endParaRPr>
            </a:p>
          </p:txBody>
        </p:sp>
        <p:sp>
          <p:nvSpPr>
            <p:cNvPr id="12" name="矩形 11"/>
            <p:cNvSpPr/>
            <p:nvPr/>
          </p:nvSpPr>
          <p:spPr>
            <a:xfrm>
              <a:off x="5848980" y="2708920"/>
              <a:ext cx="1423133"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SetClockHigh</a:t>
              </a:r>
              <a:endParaRPr lang="zh-TW" altLang="en-US" dirty="0">
                <a:solidFill>
                  <a:srgbClr val="C00000"/>
                </a:solidFill>
              </a:endParaRPr>
            </a:p>
          </p:txBody>
        </p:sp>
        <p:sp>
          <p:nvSpPr>
            <p:cNvPr id="13" name="矩形 12"/>
            <p:cNvSpPr/>
            <p:nvPr/>
          </p:nvSpPr>
          <p:spPr>
            <a:xfrm>
              <a:off x="5868144" y="3087783"/>
              <a:ext cx="1229113"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SetLagHigh</a:t>
              </a:r>
              <a:endParaRPr lang="zh-TW" altLang="en-US" dirty="0">
                <a:solidFill>
                  <a:srgbClr val="C00000"/>
                </a:solidFill>
              </a:endParaRPr>
            </a:p>
          </p:txBody>
        </p:sp>
        <p:sp>
          <p:nvSpPr>
            <p:cNvPr id="14" name="矩形 13"/>
            <p:cNvSpPr/>
            <p:nvPr/>
          </p:nvSpPr>
          <p:spPr>
            <a:xfrm>
              <a:off x="6031965" y="3429000"/>
              <a:ext cx="2012686"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IncrementCounter</a:t>
              </a:r>
              <a:r>
                <a:rPr lang="en-US" altLang="zh-TW" dirty="0">
                  <a:solidFill>
                    <a:srgbClr val="C00000"/>
                  </a:solidFill>
                </a:rPr>
                <a:t> </a:t>
              </a:r>
              <a:endParaRPr lang="zh-TW" altLang="en-US" dirty="0">
                <a:solidFill>
                  <a:srgbClr val="C00000"/>
                </a:solidFill>
              </a:endParaRPr>
            </a:p>
          </p:txBody>
        </p:sp>
        <p:sp>
          <p:nvSpPr>
            <p:cNvPr id="15" name="矩形 14"/>
            <p:cNvSpPr/>
            <p:nvPr/>
          </p:nvSpPr>
          <p:spPr>
            <a:xfrm>
              <a:off x="7181427" y="2343457"/>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ResetClock</a:t>
              </a:r>
              <a:endParaRPr lang="zh-TW" altLang="en-US" dirty="0">
                <a:solidFill>
                  <a:srgbClr val="C00000"/>
                </a:solidFill>
              </a:endParaRPr>
            </a:p>
          </p:txBody>
        </p:sp>
        <p:sp>
          <p:nvSpPr>
            <p:cNvPr id="16" name="矩形 15"/>
            <p:cNvSpPr/>
            <p:nvPr/>
          </p:nvSpPr>
          <p:spPr>
            <a:xfrm>
              <a:off x="7291277" y="2708920"/>
              <a:ext cx="1179107"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SetLagLow</a:t>
              </a:r>
              <a:endParaRPr lang="zh-TW" altLang="en-US" sz="1600" dirty="0">
                <a:solidFill>
                  <a:srgbClr val="C00000"/>
                </a:solidFill>
              </a:endParaRPr>
            </a:p>
          </p:txBody>
        </p:sp>
        <p:sp>
          <p:nvSpPr>
            <p:cNvPr id="17" name="矩形 16"/>
            <p:cNvSpPr/>
            <p:nvPr/>
          </p:nvSpPr>
          <p:spPr>
            <a:xfrm>
              <a:off x="7181427" y="3087783"/>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SetClockLow</a:t>
              </a:r>
              <a:endParaRPr lang="zh-TW" altLang="en-US" sz="1600" dirty="0">
                <a:solidFill>
                  <a:srgbClr val="C00000"/>
                </a:solidFill>
              </a:endParaRPr>
            </a:p>
          </p:txBody>
        </p:sp>
      </p:grpSp>
      <p:sp>
        <p:nvSpPr>
          <p:cNvPr id="19" name="文字方塊 18"/>
          <p:cNvSpPr txBox="1"/>
          <p:nvPr/>
        </p:nvSpPr>
        <p:spPr>
          <a:xfrm>
            <a:off x="1982364" y="3249676"/>
            <a:ext cx="764953" cy="369332"/>
          </a:xfrm>
          <a:prstGeom prst="rect">
            <a:avLst/>
          </a:prstGeom>
          <a:noFill/>
        </p:spPr>
        <p:txBody>
          <a:bodyPr wrap="none" rtlCol="0">
            <a:spAutoFit/>
          </a:bodyPr>
          <a:lstStyle/>
          <a:p>
            <a:r>
              <a:rPr lang="en-US" altLang="zh-TW" dirty="0"/>
              <a:t>Tables</a:t>
            </a:r>
            <a:endParaRPr lang="zh-TW" altLang="en-US" dirty="0"/>
          </a:p>
        </p:txBody>
      </p:sp>
      <p:sp>
        <p:nvSpPr>
          <p:cNvPr id="20" name="文字方塊 19"/>
          <p:cNvSpPr txBox="1"/>
          <p:nvPr/>
        </p:nvSpPr>
        <p:spPr>
          <a:xfrm>
            <a:off x="5583539" y="3249676"/>
            <a:ext cx="946093" cy="369332"/>
          </a:xfrm>
          <a:prstGeom prst="rect">
            <a:avLst/>
          </a:prstGeom>
          <a:noFill/>
        </p:spPr>
        <p:txBody>
          <a:bodyPr wrap="none" rtlCol="0">
            <a:spAutoFit/>
          </a:bodyPr>
          <a:lstStyle/>
          <a:p>
            <a:r>
              <a:rPr lang="en-US" altLang="zh-TW" dirty="0"/>
              <a:t>Methods</a:t>
            </a:r>
            <a:endParaRPr lang="zh-TW" altLang="en-US" dirty="0"/>
          </a:p>
        </p:txBody>
      </p:sp>
      <p:sp>
        <p:nvSpPr>
          <p:cNvPr id="21" name="矩形 20"/>
          <p:cNvSpPr/>
          <p:nvPr/>
        </p:nvSpPr>
        <p:spPr>
          <a:xfrm>
            <a:off x="467544" y="4602485"/>
            <a:ext cx="3586703" cy="1477328"/>
          </a:xfrm>
          <a:prstGeom prst="rect">
            <a:avLst/>
          </a:prstGeom>
        </p:spPr>
        <p:txBody>
          <a:bodyPr wrap="square">
            <a:spAutoFit/>
          </a:bodyPr>
          <a:lstStyle/>
          <a:p>
            <a:r>
              <a:rPr lang="en-US" altLang="zh-TW" dirty="0"/>
              <a:t>Tern such as :</a:t>
            </a:r>
          </a:p>
          <a:p>
            <a:r>
              <a:rPr lang="en-US" altLang="zh-TW" dirty="0" err="1"/>
              <a:t>ExactTime</a:t>
            </a:r>
            <a:r>
              <a:rPr lang="en-US" altLang="zh-TW" dirty="0"/>
              <a:t>, </a:t>
            </a:r>
            <a:r>
              <a:rPr lang="en-US" altLang="zh-TW" dirty="0" err="1"/>
              <a:t>HighTime</a:t>
            </a:r>
            <a:r>
              <a:rPr lang="en-US" altLang="zh-TW" dirty="0"/>
              <a:t>, High Trust, </a:t>
            </a:r>
            <a:r>
              <a:rPr lang="en-US" altLang="zh-TW" dirty="0" err="1"/>
              <a:t>IncrementalClock</a:t>
            </a:r>
            <a:r>
              <a:rPr lang="en-US" altLang="zh-TW" dirty="0"/>
              <a:t>, </a:t>
            </a:r>
            <a:r>
              <a:rPr lang="en-US" altLang="zh-TW" dirty="0" err="1"/>
              <a:t>LagTime</a:t>
            </a:r>
            <a:r>
              <a:rPr lang="en-US" altLang="zh-TW" dirty="0"/>
              <a:t>, Low Time, Low Trust, </a:t>
            </a:r>
            <a:r>
              <a:rPr lang="en-US" altLang="zh-TW" dirty="0" err="1"/>
              <a:t>MonotonicTime</a:t>
            </a:r>
            <a:r>
              <a:rPr lang="en-US" altLang="zh-TW" dirty="0"/>
              <a:t>, </a:t>
            </a:r>
            <a:r>
              <a:rPr lang="en-US" altLang="zh-TW" dirty="0" err="1"/>
              <a:t>MonotonicIncrement</a:t>
            </a:r>
            <a:r>
              <a:rPr lang="en-US" altLang="zh-TW" dirty="0"/>
              <a:t> &amp; Timer Mode</a:t>
            </a:r>
            <a:endParaRPr lang="zh-TW" altLang="en-US" dirty="0"/>
          </a:p>
        </p:txBody>
      </p:sp>
    </p:spTree>
    <p:extLst>
      <p:ext uri="{BB962C8B-B14F-4D97-AF65-F5344CB8AC3E}">
        <p14:creationId xmlns:p14="http://schemas.microsoft.com/office/powerpoint/2010/main" val="1460929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a:xfrm>
            <a:off x="457200" y="1556792"/>
            <a:ext cx="7467600" cy="1728192"/>
          </a:xfrm>
          <a:ln w="15875">
            <a:solidFill>
              <a:schemeClr val="accent3">
                <a:lumMod val="60000"/>
                <a:lumOff val="40000"/>
              </a:schemeClr>
            </a:solidFill>
          </a:ln>
        </p:spPr>
        <p:txBody>
          <a:bodyPr>
            <a:normAutofit fontScale="92500" lnSpcReduction="20000"/>
          </a:bodyPr>
          <a:lstStyle/>
          <a:p>
            <a:r>
              <a:rPr lang="en-US" altLang="zh-TW" sz="1800" dirty="0"/>
              <a:t>Crypto Template</a:t>
            </a:r>
          </a:p>
          <a:p>
            <a:r>
              <a:rPr lang="en-US" altLang="zh-TW" sz="1800" dirty="0"/>
              <a:t>The Crypto Template provides a set of cryptographic methods that operate on public and symmetric key store tables, collectively called Credential tables, provided by the Base and other Templates. The Crypto Template also provides a set of tables that supports these methods that enable host invoked cryptographic operations with host-supplied data to occur in the SD.</a:t>
            </a:r>
            <a:endParaRPr lang="zh-TW" altLang="en-US" sz="1800" dirty="0"/>
          </a:p>
        </p:txBody>
      </p:sp>
      <p:grpSp>
        <p:nvGrpSpPr>
          <p:cNvPr id="4" name="群組 3"/>
          <p:cNvGrpSpPr/>
          <p:nvPr/>
        </p:nvGrpSpPr>
        <p:grpSpPr>
          <a:xfrm>
            <a:off x="467544" y="4027773"/>
            <a:ext cx="1754056" cy="1584176"/>
            <a:chOff x="5652120" y="1983417"/>
            <a:chExt cx="1754056" cy="1854402"/>
          </a:xfrm>
        </p:grpSpPr>
        <p:sp>
          <p:nvSpPr>
            <p:cNvPr id="5" name="圓角矩形 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5852468" y="2059562"/>
              <a:ext cx="1378904" cy="252194"/>
            </a:xfrm>
            <a:prstGeom prst="rect">
              <a:avLst/>
            </a:prstGeom>
            <a:noFill/>
            <a:ln>
              <a:noFill/>
            </a:ln>
          </p:spPr>
          <p:txBody>
            <a:bodyPr wrap="none" rtlCol="0">
              <a:spAutoFit/>
            </a:bodyPr>
            <a:lstStyle/>
            <a:p>
              <a:r>
                <a:rPr lang="en-US" altLang="zh-TW" sz="800" dirty="0"/>
                <a:t>Cryptographic Support Group</a:t>
              </a:r>
              <a:endParaRPr lang="zh-TW" altLang="en-US" dirty="0"/>
            </a:p>
          </p:txBody>
        </p:sp>
        <p:sp>
          <p:nvSpPr>
            <p:cNvPr id="7" name="矩形 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H_SHA_1</a:t>
              </a:r>
              <a:endParaRPr lang="zh-TW" altLang="en-US" sz="4000" dirty="0">
                <a:solidFill>
                  <a:srgbClr val="C00000"/>
                </a:solidFill>
              </a:endParaRPr>
            </a:p>
          </p:txBody>
        </p:sp>
        <p:sp>
          <p:nvSpPr>
            <p:cNvPr id="8" name="矩形 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H_SHA_256</a:t>
              </a:r>
              <a:endParaRPr lang="zh-TW" altLang="en-US" sz="4000" dirty="0">
                <a:solidFill>
                  <a:srgbClr val="C00000"/>
                </a:solidFill>
              </a:endParaRPr>
            </a:p>
          </p:txBody>
        </p:sp>
        <p:sp>
          <p:nvSpPr>
            <p:cNvPr id="9" name="矩形 8"/>
            <p:cNvSpPr/>
            <p:nvPr/>
          </p:nvSpPr>
          <p:spPr>
            <a:xfrm>
              <a:off x="5799940" y="3079200"/>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H_SHA_384</a:t>
              </a:r>
              <a:endParaRPr lang="zh-TW" altLang="en-US" sz="4000" dirty="0">
                <a:solidFill>
                  <a:srgbClr val="C00000"/>
                </a:solidFill>
              </a:endParaRPr>
            </a:p>
          </p:txBody>
        </p:sp>
        <p:sp>
          <p:nvSpPr>
            <p:cNvPr id="10" name="矩形 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H_SHA_512</a:t>
              </a:r>
              <a:endParaRPr lang="zh-TW" altLang="en-US" sz="4000" dirty="0">
                <a:solidFill>
                  <a:srgbClr val="C00000"/>
                </a:solidFill>
              </a:endParaRPr>
            </a:p>
          </p:txBody>
        </p:sp>
      </p:grpSp>
      <p:sp>
        <p:nvSpPr>
          <p:cNvPr id="11" name="文字方塊 10"/>
          <p:cNvSpPr txBox="1"/>
          <p:nvPr/>
        </p:nvSpPr>
        <p:spPr>
          <a:xfrm>
            <a:off x="962096" y="3537304"/>
            <a:ext cx="764953" cy="369332"/>
          </a:xfrm>
          <a:prstGeom prst="rect">
            <a:avLst/>
          </a:prstGeom>
          <a:noFill/>
        </p:spPr>
        <p:txBody>
          <a:bodyPr wrap="none" rtlCol="0">
            <a:spAutoFit/>
          </a:bodyPr>
          <a:lstStyle/>
          <a:p>
            <a:r>
              <a:rPr lang="en-US" altLang="zh-TW" dirty="0"/>
              <a:t>Tables</a:t>
            </a:r>
            <a:endParaRPr lang="zh-TW" altLang="en-US" dirty="0"/>
          </a:p>
        </p:txBody>
      </p:sp>
      <p:sp>
        <p:nvSpPr>
          <p:cNvPr id="12" name="文字方塊 11"/>
          <p:cNvSpPr txBox="1"/>
          <p:nvPr/>
        </p:nvSpPr>
        <p:spPr>
          <a:xfrm>
            <a:off x="5571383" y="3442587"/>
            <a:ext cx="946093" cy="369332"/>
          </a:xfrm>
          <a:prstGeom prst="rect">
            <a:avLst/>
          </a:prstGeom>
          <a:noFill/>
        </p:spPr>
        <p:txBody>
          <a:bodyPr wrap="none" rtlCol="0">
            <a:spAutoFit/>
          </a:bodyPr>
          <a:lstStyle/>
          <a:p>
            <a:r>
              <a:rPr lang="en-US" altLang="zh-TW" dirty="0"/>
              <a:t>Methods</a:t>
            </a:r>
            <a:endParaRPr lang="zh-TW" altLang="en-US" dirty="0"/>
          </a:p>
        </p:txBody>
      </p:sp>
      <p:grpSp>
        <p:nvGrpSpPr>
          <p:cNvPr id="58" name="群組 57"/>
          <p:cNvGrpSpPr/>
          <p:nvPr/>
        </p:nvGrpSpPr>
        <p:grpSpPr>
          <a:xfrm>
            <a:off x="5929787" y="5354620"/>
            <a:ext cx="1019890" cy="1369559"/>
            <a:chOff x="4655836" y="5396770"/>
            <a:chExt cx="1019890" cy="1369559"/>
          </a:xfrm>
        </p:grpSpPr>
        <p:sp>
          <p:nvSpPr>
            <p:cNvPr id="14" name="圓角矩形 13"/>
            <p:cNvSpPr/>
            <p:nvPr/>
          </p:nvSpPr>
          <p:spPr>
            <a:xfrm>
              <a:off x="4655836" y="5396770"/>
              <a:ext cx="1019890" cy="136955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文字方塊 14"/>
            <p:cNvSpPr txBox="1"/>
            <p:nvPr/>
          </p:nvSpPr>
          <p:spPr>
            <a:xfrm>
              <a:off x="4932040" y="5461093"/>
              <a:ext cx="484428" cy="215444"/>
            </a:xfrm>
            <a:prstGeom prst="rect">
              <a:avLst/>
            </a:prstGeom>
            <a:noFill/>
            <a:ln>
              <a:noFill/>
            </a:ln>
          </p:spPr>
          <p:txBody>
            <a:bodyPr wrap="none" rtlCol="0">
              <a:spAutoFit/>
            </a:bodyPr>
            <a:lstStyle/>
            <a:p>
              <a:r>
                <a:rPr lang="en-US" altLang="zh-TW" sz="800" dirty="0"/>
                <a:t>Method</a:t>
              </a:r>
              <a:endParaRPr lang="zh-TW" altLang="en-US" dirty="0"/>
            </a:p>
          </p:txBody>
        </p:sp>
        <p:sp>
          <p:nvSpPr>
            <p:cNvPr id="16" name="矩形 15"/>
            <p:cNvSpPr/>
            <p:nvPr/>
          </p:nvSpPr>
          <p:spPr>
            <a:xfrm>
              <a:off x="4780689" y="5751779"/>
              <a:ext cx="716979"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XOR</a:t>
              </a:r>
              <a:endParaRPr lang="zh-TW" altLang="en-US" sz="4400" dirty="0">
                <a:solidFill>
                  <a:srgbClr val="C00000"/>
                </a:solidFill>
              </a:endParaRPr>
            </a:p>
          </p:txBody>
        </p:sp>
        <p:sp>
          <p:nvSpPr>
            <p:cNvPr id="17" name="矩形 16"/>
            <p:cNvSpPr/>
            <p:nvPr/>
          </p:nvSpPr>
          <p:spPr>
            <a:xfrm>
              <a:off x="4775712" y="6112345"/>
              <a:ext cx="721956"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Sign</a:t>
              </a:r>
              <a:endParaRPr lang="zh-TW" altLang="en-US" sz="4400" dirty="0">
                <a:solidFill>
                  <a:srgbClr val="C00000"/>
                </a:solidFill>
              </a:endParaRPr>
            </a:p>
          </p:txBody>
        </p:sp>
        <p:sp>
          <p:nvSpPr>
            <p:cNvPr id="18" name="矩形 17"/>
            <p:cNvSpPr/>
            <p:nvPr/>
          </p:nvSpPr>
          <p:spPr>
            <a:xfrm>
              <a:off x="4775712" y="6461863"/>
              <a:ext cx="787774"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Verify</a:t>
              </a:r>
              <a:endParaRPr lang="zh-TW" altLang="en-US" sz="4400" dirty="0">
                <a:solidFill>
                  <a:srgbClr val="C00000"/>
                </a:solidFill>
              </a:endParaRPr>
            </a:p>
          </p:txBody>
        </p:sp>
      </p:grpSp>
      <p:grpSp>
        <p:nvGrpSpPr>
          <p:cNvPr id="19" name="群組 18"/>
          <p:cNvGrpSpPr/>
          <p:nvPr/>
        </p:nvGrpSpPr>
        <p:grpSpPr>
          <a:xfrm>
            <a:off x="4816869" y="3810743"/>
            <a:ext cx="1662124" cy="1368436"/>
            <a:chOff x="5868892" y="1994221"/>
            <a:chExt cx="1662124" cy="1601862"/>
          </a:xfrm>
        </p:grpSpPr>
        <p:sp>
          <p:nvSpPr>
            <p:cNvPr id="20" name="圓角矩形 19"/>
            <p:cNvSpPr/>
            <p:nvPr/>
          </p:nvSpPr>
          <p:spPr>
            <a:xfrm>
              <a:off x="5868892" y="1994221"/>
              <a:ext cx="1662124" cy="160186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文字方塊 20"/>
            <p:cNvSpPr txBox="1"/>
            <p:nvPr/>
          </p:nvSpPr>
          <p:spPr>
            <a:xfrm>
              <a:off x="6090652" y="2107799"/>
              <a:ext cx="1218603" cy="252194"/>
            </a:xfrm>
            <a:prstGeom prst="rect">
              <a:avLst/>
            </a:prstGeom>
            <a:noFill/>
            <a:ln>
              <a:noFill/>
            </a:ln>
          </p:spPr>
          <p:txBody>
            <a:bodyPr wrap="none" rtlCol="0">
              <a:spAutoFit/>
            </a:bodyPr>
            <a:lstStyle/>
            <a:p>
              <a:r>
                <a:rPr lang="en-US" altLang="zh-TW" sz="800" dirty="0"/>
                <a:t>Decryption Method Group</a:t>
              </a:r>
              <a:endParaRPr lang="zh-TW" altLang="en-US" dirty="0"/>
            </a:p>
          </p:txBody>
        </p:sp>
        <p:sp>
          <p:nvSpPr>
            <p:cNvPr id="22" name="矩形 21"/>
            <p:cNvSpPr/>
            <p:nvPr/>
          </p:nvSpPr>
          <p:spPr>
            <a:xfrm>
              <a:off x="6154059" y="2448382"/>
              <a:ext cx="1187407"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DecryptInit</a:t>
              </a:r>
              <a:r>
                <a:rPr lang="en-US" altLang="zh-TW" dirty="0">
                  <a:solidFill>
                    <a:srgbClr val="C00000"/>
                  </a:solidFill>
                </a:rPr>
                <a:t> </a:t>
              </a:r>
              <a:endParaRPr lang="zh-TW" altLang="en-US" sz="4400" dirty="0">
                <a:solidFill>
                  <a:srgbClr val="C00000"/>
                </a:solidFill>
              </a:endParaRPr>
            </a:p>
          </p:txBody>
        </p:sp>
        <p:sp>
          <p:nvSpPr>
            <p:cNvPr id="23" name="矩形 22"/>
            <p:cNvSpPr/>
            <p:nvPr/>
          </p:nvSpPr>
          <p:spPr>
            <a:xfrm>
              <a:off x="6043559" y="2826747"/>
              <a:ext cx="1408408" cy="2294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rgbClr val="C00000"/>
                  </a:solidFill>
                </a:rPr>
                <a:t>DecryptFinalize</a:t>
              </a:r>
              <a:r>
                <a:rPr lang="en-US" altLang="zh-TW" sz="1600" dirty="0">
                  <a:solidFill>
                    <a:srgbClr val="C00000"/>
                  </a:solidFill>
                </a:rPr>
                <a:t> </a:t>
              </a:r>
              <a:endParaRPr lang="zh-TW" altLang="en-US" sz="4000" dirty="0">
                <a:solidFill>
                  <a:srgbClr val="C00000"/>
                </a:solidFill>
              </a:endParaRPr>
            </a:p>
          </p:txBody>
        </p:sp>
        <p:sp>
          <p:nvSpPr>
            <p:cNvPr id="24" name="矩形 23"/>
            <p:cNvSpPr/>
            <p:nvPr/>
          </p:nvSpPr>
          <p:spPr>
            <a:xfrm>
              <a:off x="6221622" y="3142918"/>
              <a:ext cx="948416"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Decrypt </a:t>
              </a:r>
              <a:endParaRPr lang="zh-TW" altLang="en-US" sz="3600" dirty="0">
                <a:solidFill>
                  <a:srgbClr val="C00000"/>
                </a:solidFill>
              </a:endParaRPr>
            </a:p>
          </p:txBody>
        </p:sp>
      </p:grpSp>
      <p:grpSp>
        <p:nvGrpSpPr>
          <p:cNvPr id="32" name="群組 31"/>
          <p:cNvGrpSpPr/>
          <p:nvPr/>
        </p:nvGrpSpPr>
        <p:grpSpPr>
          <a:xfrm>
            <a:off x="7116575" y="5480140"/>
            <a:ext cx="1104781" cy="1019155"/>
            <a:chOff x="6637759" y="5500428"/>
            <a:chExt cx="1104781" cy="1019155"/>
          </a:xfrm>
        </p:grpSpPr>
        <p:grpSp>
          <p:nvGrpSpPr>
            <p:cNvPr id="33" name="群組 32"/>
            <p:cNvGrpSpPr/>
            <p:nvPr/>
          </p:nvGrpSpPr>
          <p:grpSpPr>
            <a:xfrm>
              <a:off x="6637759" y="5500428"/>
              <a:ext cx="1104781" cy="1019155"/>
              <a:chOff x="6637759" y="5402955"/>
              <a:chExt cx="1104781" cy="1019155"/>
            </a:xfrm>
          </p:grpSpPr>
          <p:grpSp>
            <p:nvGrpSpPr>
              <p:cNvPr id="35" name="群組 34"/>
              <p:cNvGrpSpPr/>
              <p:nvPr/>
            </p:nvGrpSpPr>
            <p:grpSpPr>
              <a:xfrm>
                <a:off x="6637759" y="5402955"/>
                <a:ext cx="1104781" cy="1019155"/>
                <a:chOff x="6112714" y="1983417"/>
                <a:chExt cx="1104781" cy="1193001"/>
              </a:xfrm>
            </p:grpSpPr>
            <p:sp>
              <p:nvSpPr>
                <p:cNvPr id="37" name="圓角矩形 36"/>
                <p:cNvSpPr/>
                <p:nvPr/>
              </p:nvSpPr>
              <p:spPr>
                <a:xfrm>
                  <a:off x="6112714" y="1983417"/>
                  <a:ext cx="1104781" cy="1193001"/>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37"/>
                <p:cNvSpPr/>
                <p:nvPr/>
              </p:nvSpPr>
              <p:spPr>
                <a:xfrm>
                  <a:off x="6209382" y="2386047"/>
                  <a:ext cx="975023"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Random</a:t>
                  </a:r>
                  <a:endParaRPr lang="zh-TW" altLang="en-US" sz="4400" dirty="0">
                    <a:solidFill>
                      <a:srgbClr val="C00000"/>
                    </a:solidFill>
                  </a:endParaRPr>
                </a:p>
              </p:txBody>
            </p:sp>
          </p:grpSp>
          <p:sp>
            <p:nvSpPr>
              <p:cNvPr id="36" name="文字方塊 35"/>
              <p:cNvSpPr txBox="1"/>
              <p:nvPr/>
            </p:nvSpPr>
            <p:spPr>
              <a:xfrm>
                <a:off x="6637760" y="5411232"/>
                <a:ext cx="1104780" cy="338554"/>
              </a:xfrm>
              <a:prstGeom prst="rect">
                <a:avLst/>
              </a:prstGeom>
              <a:noFill/>
            </p:spPr>
            <p:txBody>
              <a:bodyPr wrap="square" rtlCol="0">
                <a:spAutoFit/>
              </a:bodyPr>
              <a:lstStyle/>
              <a:p>
                <a:r>
                  <a:rPr lang="en-US" altLang="zh-TW" sz="800" dirty="0"/>
                  <a:t>Random Number Related Method Group</a:t>
                </a:r>
                <a:endParaRPr lang="zh-TW" altLang="en-US" sz="800" dirty="0"/>
              </a:p>
            </p:txBody>
          </p:sp>
        </p:grpSp>
        <p:sp>
          <p:nvSpPr>
            <p:cNvPr id="34" name="矩形 33"/>
            <p:cNvSpPr/>
            <p:nvPr/>
          </p:nvSpPr>
          <p:spPr>
            <a:xfrm>
              <a:off x="6901496" y="6203704"/>
              <a:ext cx="686990" cy="217854"/>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Stir</a:t>
              </a:r>
              <a:endParaRPr lang="zh-TW" altLang="en-US" sz="4400" dirty="0">
                <a:solidFill>
                  <a:srgbClr val="C00000"/>
                </a:solidFill>
              </a:endParaRPr>
            </a:p>
          </p:txBody>
        </p:sp>
      </p:grpSp>
      <p:grpSp>
        <p:nvGrpSpPr>
          <p:cNvPr id="39" name="群組 38"/>
          <p:cNvGrpSpPr/>
          <p:nvPr/>
        </p:nvGrpSpPr>
        <p:grpSpPr>
          <a:xfrm>
            <a:off x="6588224" y="3810743"/>
            <a:ext cx="1754056" cy="1500282"/>
            <a:chOff x="5652120" y="1983417"/>
            <a:chExt cx="1754056" cy="1756198"/>
          </a:xfrm>
        </p:grpSpPr>
        <p:sp>
          <p:nvSpPr>
            <p:cNvPr id="40" name="圓角矩形 39"/>
            <p:cNvSpPr/>
            <p:nvPr/>
          </p:nvSpPr>
          <p:spPr>
            <a:xfrm>
              <a:off x="5652120" y="1983417"/>
              <a:ext cx="1754056" cy="1756198"/>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文字方塊 40"/>
            <p:cNvSpPr txBox="1"/>
            <p:nvPr/>
          </p:nvSpPr>
          <p:spPr>
            <a:xfrm>
              <a:off x="5912595" y="2059562"/>
              <a:ext cx="1218603" cy="252194"/>
            </a:xfrm>
            <a:prstGeom prst="rect">
              <a:avLst/>
            </a:prstGeom>
            <a:noFill/>
            <a:ln>
              <a:solidFill>
                <a:schemeClr val="bg2">
                  <a:lumMod val="25000"/>
                </a:schemeClr>
              </a:solidFill>
            </a:ln>
          </p:spPr>
          <p:txBody>
            <a:bodyPr wrap="none" rtlCol="0">
              <a:spAutoFit/>
            </a:bodyPr>
            <a:lstStyle/>
            <a:p>
              <a:r>
                <a:rPr lang="en-US" altLang="zh-TW" sz="800" dirty="0"/>
                <a:t>Encryption Method Group</a:t>
              </a:r>
              <a:endParaRPr lang="zh-TW" altLang="en-US" dirty="0"/>
            </a:p>
          </p:txBody>
        </p:sp>
        <p:sp>
          <p:nvSpPr>
            <p:cNvPr id="42" name="矩形 41"/>
            <p:cNvSpPr/>
            <p:nvPr/>
          </p:nvSpPr>
          <p:spPr>
            <a:xfrm>
              <a:off x="5776973" y="2398983"/>
              <a:ext cx="1514304" cy="25202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EncryptInit</a:t>
              </a:r>
              <a:r>
                <a:rPr lang="en-US" altLang="zh-TW" dirty="0">
                  <a:solidFill>
                    <a:srgbClr val="C00000"/>
                  </a:solidFill>
                </a:rPr>
                <a:t> </a:t>
              </a:r>
              <a:endParaRPr lang="zh-TW" altLang="en-US" sz="4400" dirty="0">
                <a:solidFill>
                  <a:srgbClr val="C00000"/>
                </a:solidFill>
              </a:endParaRPr>
            </a:p>
          </p:txBody>
        </p:sp>
        <p:sp>
          <p:nvSpPr>
            <p:cNvPr id="43" name="矩形 42"/>
            <p:cNvSpPr/>
            <p:nvPr/>
          </p:nvSpPr>
          <p:spPr>
            <a:xfrm>
              <a:off x="5771996" y="2774889"/>
              <a:ext cx="1514304" cy="458980"/>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EncryptFinalize</a:t>
              </a:r>
              <a:r>
                <a:rPr lang="en-US" altLang="zh-TW" sz="1400" dirty="0">
                  <a:solidFill>
                    <a:srgbClr val="C00000"/>
                  </a:solidFill>
                </a:rPr>
                <a:t> </a:t>
              </a:r>
              <a:endParaRPr lang="zh-TW" altLang="en-US" sz="3600" dirty="0">
                <a:solidFill>
                  <a:srgbClr val="C00000"/>
                </a:solidFill>
              </a:endParaRPr>
            </a:p>
          </p:txBody>
        </p:sp>
        <p:sp>
          <p:nvSpPr>
            <p:cNvPr id="44" name="矩形 43"/>
            <p:cNvSpPr/>
            <p:nvPr/>
          </p:nvSpPr>
          <p:spPr>
            <a:xfrm>
              <a:off x="5799940" y="3346906"/>
              <a:ext cx="1514304" cy="25202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Encrypt</a:t>
              </a:r>
              <a:r>
                <a:rPr lang="en-US" altLang="zh-TW" dirty="0">
                  <a:solidFill>
                    <a:srgbClr val="C00000"/>
                  </a:solidFill>
                </a:rPr>
                <a:t> </a:t>
              </a:r>
              <a:endParaRPr lang="zh-TW" altLang="en-US" sz="4400" dirty="0">
                <a:solidFill>
                  <a:srgbClr val="C00000"/>
                </a:solidFill>
              </a:endParaRPr>
            </a:p>
          </p:txBody>
        </p:sp>
      </p:grpSp>
      <p:grpSp>
        <p:nvGrpSpPr>
          <p:cNvPr id="45" name="群組 44"/>
          <p:cNvGrpSpPr/>
          <p:nvPr/>
        </p:nvGrpSpPr>
        <p:grpSpPr>
          <a:xfrm>
            <a:off x="3319922" y="3777224"/>
            <a:ext cx="1367707" cy="1401955"/>
            <a:chOff x="5652120" y="1983416"/>
            <a:chExt cx="1367707" cy="1641099"/>
          </a:xfrm>
        </p:grpSpPr>
        <p:sp>
          <p:nvSpPr>
            <p:cNvPr id="46" name="圓角矩形 45"/>
            <p:cNvSpPr/>
            <p:nvPr/>
          </p:nvSpPr>
          <p:spPr>
            <a:xfrm>
              <a:off x="5652120" y="1983416"/>
              <a:ext cx="1367707" cy="164109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文字方塊 46"/>
            <p:cNvSpPr txBox="1"/>
            <p:nvPr/>
          </p:nvSpPr>
          <p:spPr>
            <a:xfrm>
              <a:off x="5834858" y="2094609"/>
              <a:ext cx="981359" cy="252194"/>
            </a:xfrm>
            <a:prstGeom prst="rect">
              <a:avLst/>
            </a:prstGeom>
            <a:noFill/>
            <a:ln>
              <a:noFill/>
            </a:ln>
          </p:spPr>
          <p:txBody>
            <a:bodyPr wrap="none" rtlCol="0">
              <a:spAutoFit/>
            </a:bodyPr>
            <a:lstStyle/>
            <a:p>
              <a:r>
                <a:rPr lang="en-US" altLang="zh-TW" sz="800" dirty="0"/>
                <a:t>Hash Method Group</a:t>
              </a:r>
              <a:endParaRPr lang="zh-TW" altLang="en-US" dirty="0"/>
            </a:p>
          </p:txBody>
        </p:sp>
        <p:sp>
          <p:nvSpPr>
            <p:cNvPr id="48" name="矩形 47"/>
            <p:cNvSpPr/>
            <p:nvPr/>
          </p:nvSpPr>
          <p:spPr>
            <a:xfrm>
              <a:off x="5848981" y="2398983"/>
              <a:ext cx="967236" cy="252028"/>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HashInit</a:t>
              </a:r>
              <a:r>
                <a:rPr lang="en-US" altLang="zh-TW" dirty="0">
                  <a:solidFill>
                    <a:srgbClr val="C00000"/>
                  </a:solidFill>
                </a:rPr>
                <a:t> </a:t>
              </a:r>
              <a:endParaRPr lang="zh-TW" altLang="en-US" sz="4400" dirty="0">
                <a:solidFill>
                  <a:srgbClr val="C00000"/>
                </a:solidFill>
              </a:endParaRPr>
            </a:p>
          </p:txBody>
        </p:sp>
        <p:sp>
          <p:nvSpPr>
            <p:cNvPr id="49" name="矩形 48"/>
            <p:cNvSpPr/>
            <p:nvPr/>
          </p:nvSpPr>
          <p:spPr>
            <a:xfrm>
              <a:off x="5966460" y="2778421"/>
              <a:ext cx="777749" cy="2555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Hash</a:t>
              </a:r>
              <a:r>
                <a:rPr lang="en-US" altLang="zh-TW" sz="1600" dirty="0">
                  <a:solidFill>
                    <a:srgbClr val="C00000"/>
                  </a:solidFill>
                </a:rPr>
                <a:t> </a:t>
              </a:r>
              <a:endParaRPr lang="zh-TW" altLang="en-US" sz="4000" dirty="0">
                <a:solidFill>
                  <a:srgbClr val="C00000"/>
                </a:solidFill>
              </a:endParaRPr>
            </a:p>
          </p:txBody>
        </p:sp>
        <p:sp>
          <p:nvSpPr>
            <p:cNvPr id="50" name="矩形 49"/>
            <p:cNvSpPr/>
            <p:nvPr/>
          </p:nvSpPr>
          <p:spPr>
            <a:xfrm>
              <a:off x="5672342" y="3189713"/>
              <a:ext cx="1303864" cy="22665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HashFinalize</a:t>
              </a:r>
              <a:r>
                <a:rPr lang="en-US" altLang="zh-TW" sz="1400" dirty="0">
                  <a:solidFill>
                    <a:srgbClr val="C00000"/>
                  </a:solidFill>
                </a:rPr>
                <a:t> </a:t>
              </a:r>
              <a:endParaRPr lang="zh-TW" altLang="en-US" sz="3600" dirty="0">
                <a:solidFill>
                  <a:srgbClr val="C00000"/>
                </a:solidFill>
              </a:endParaRPr>
            </a:p>
          </p:txBody>
        </p:sp>
      </p:grpSp>
      <p:grpSp>
        <p:nvGrpSpPr>
          <p:cNvPr id="51" name="群組 50"/>
          <p:cNvGrpSpPr/>
          <p:nvPr/>
        </p:nvGrpSpPr>
        <p:grpSpPr>
          <a:xfrm>
            <a:off x="4003776" y="5247311"/>
            <a:ext cx="1754056" cy="1584176"/>
            <a:chOff x="5652120" y="1983417"/>
            <a:chExt cx="1754056" cy="1854402"/>
          </a:xfrm>
        </p:grpSpPr>
        <p:sp>
          <p:nvSpPr>
            <p:cNvPr id="52" name="圓角矩形 51"/>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文字方塊 52"/>
            <p:cNvSpPr txBox="1"/>
            <p:nvPr/>
          </p:nvSpPr>
          <p:spPr>
            <a:xfrm>
              <a:off x="5852468" y="2059562"/>
              <a:ext cx="1071127" cy="252194"/>
            </a:xfrm>
            <a:prstGeom prst="rect">
              <a:avLst/>
            </a:prstGeom>
            <a:noFill/>
            <a:ln>
              <a:noFill/>
            </a:ln>
          </p:spPr>
          <p:txBody>
            <a:bodyPr wrap="none" rtlCol="0">
              <a:spAutoFit/>
            </a:bodyPr>
            <a:lstStyle/>
            <a:p>
              <a:r>
                <a:rPr lang="en-US" altLang="zh-TW" sz="800" dirty="0"/>
                <a:t>HMAC Method Group</a:t>
              </a:r>
              <a:endParaRPr lang="zh-TW" altLang="en-US" dirty="0"/>
            </a:p>
          </p:txBody>
        </p:sp>
        <p:sp>
          <p:nvSpPr>
            <p:cNvPr id="54" name="矩形 53"/>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HMACInit</a:t>
              </a:r>
              <a:r>
                <a:rPr lang="en-US" altLang="zh-TW" dirty="0">
                  <a:solidFill>
                    <a:srgbClr val="C00000"/>
                  </a:solidFill>
                </a:rPr>
                <a:t> </a:t>
              </a:r>
              <a:endParaRPr lang="zh-TW" altLang="en-US" sz="4400" dirty="0">
                <a:solidFill>
                  <a:srgbClr val="C00000"/>
                </a:solidFill>
              </a:endParaRPr>
            </a:p>
          </p:txBody>
        </p:sp>
        <p:sp>
          <p:nvSpPr>
            <p:cNvPr id="55" name="矩形 54"/>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HMAC</a:t>
              </a:r>
              <a:r>
                <a:rPr lang="en-US" altLang="zh-TW" dirty="0">
                  <a:solidFill>
                    <a:srgbClr val="C00000"/>
                  </a:solidFill>
                </a:rPr>
                <a:t> </a:t>
              </a:r>
              <a:endParaRPr lang="zh-TW" altLang="en-US" sz="4400" dirty="0">
                <a:solidFill>
                  <a:srgbClr val="C00000"/>
                </a:solidFill>
              </a:endParaRPr>
            </a:p>
          </p:txBody>
        </p:sp>
        <p:sp>
          <p:nvSpPr>
            <p:cNvPr id="56" name="矩形 55"/>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HMACFinalize</a:t>
              </a:r>
              <a:r>
                <a:rPr lang="en-US" altLang="zh-TW" sz="1600" dirty="0">
                  <a:solidFill>
                    <a:srgbClr val="C00000"/>
                  </a:solidFill>
                </a:rPr>
                <a:t> </a:t>
              </a:r>
              <a:endParaRPr lang="zh-TW" altLang="en-US" sz="4000" dirty="0">
                <a:solidFill>
                  <a:srgbClr val="C00000"/>
                </a:solidFill>
              </a:endParaRPr>
            </a:p>
          </p:txBody>
        </p:sp>
        <p:sp>
          <p:nvSpPr>
            <p:cNvPr id="57" name="矩形 56"/>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H_SHA_512</a:t>
              </a:r>
              <a:endParaRPr lang="zh-TW" altLang="en-US" sz="3600" dirty="0">
                <a:solidFill>
                  <a:srgbClr val="C00000"/>
                </a:solidFill>
              </a:endParaRPr>
            </a:p>
          </p:txBody>
        </p:sp>
      </p:grpSp>
    </p:spTree>
    <p:extLst>
      <p:ext uri="{BB962C8B-B14F-4D97-AF65-F5344CB8AC3E}">
        <p14:creationId xmlns:p14="http://schemas.microsoft.com/office/powerpoint/2010/main" val="1460929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a:t>Locking Template</a:t>
            </a:r>
          </a:p>
          <a:p>
            <a:r>
              <a:rPr lang="en-US" altLang="zh-TW" sz="1800" dirty="0"/>
              <a:t>The Locking Template defines mechanisms for access control to user data (LBA), including controlling media encryption, user data encryption key management, and Read/Write lock state.</a:t>
            </a:r>
          </a:p>
          <a:p>
            <a:r>
              <a:rPr lang="en-US" altLang="zh-TW" sz="1800" dirty="0"/>
              <a:t>Side effects occur when writing cells of the tables of the SP that incorporates the Locking Template. These side effects include enabling Read/Write locking, enabling encryption with a certain </a:t>
            </a:r>
            <a:r>
              <a:rPr lang="en-US" altLang="zh-TW" sz="1800" dirty="0" err="1"/>
              <a:t>encryptionkey</a:t>
            </a:r>
            <a:r>
              <a:rPr lang="en-US" altLang="zh-TW" sz="1800" dirty="0"/>
              <a:t>, and initiating the re-encryption process.</a:t>
            </a:r>
            <a:endParaRPr lang="zh-TW" altLang="en-US" sz="1800" dirty="0"/>
          </a:p>
        </p:txBody>
      </p:sp>
      <p:grpSp>
        <p:nvGrpSpPr>
          <p:cNvPr id="4" name="群組 3"/>
          <p:cNvGrpSpPr/>
          <p:nvPr/>
        </p:nvGrpSpPr>
        <p:grpSpPr>
          <a:xfrm>
            <a:off x="2819728" y="4428667"/>
            <a:ext cx="1754056" cy="1584176"/>
            <a:chOff x="5652120" y="1983417"/>
            <a:chExt cx="1754056" cy="1854402"/>
          </a:xfrm>
        </p:grpSpPr>
        <p:sp>
          <p:nvSpPr>
            <p:cNvPr id="5" name="圓角矩形 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295218" y="2073560"/>
              <a:ext cx="442750" cy="252194"/>
            </a:xfrm>
            <a:prstGeom prst="rect">
              <a:avLst/>
            </a:prstGeom>
            <a:noFill/>
            <a:ln>
              <a:noFill/>
            </a:ln>
          </p:spPr>
          <p:txBody>
            <a:bodyPr wrap="none" rtlCol="0">
              <a:spAutoFit/>
            </a:bodyPr>
            <a:lstStyle/>
            <a:p>
              <a:r>
                <a:rPr lang="en-US" altLang="zh-TW" sz="800" dirty="0"/>
                <a:t>Tables</a:t>
              </a:r>
              <a:endParaRPr lang="zh-TW" altLang="en-US" dirty="0"/>
            </a:p>
          </p:txBody>
        </p:sp>
        <p:sp>
          <p:nvSpPr>
            <p:cNvPr id="7" name="矩形 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LockingInfo</a:t>
              </a:r>
              <a:r>
                <a:rPr lang="en-US" altLang="zh-TW" dirty="0">
                  <a:solidFill>
                    <a:srgbClr val="C00000"/>
                  </a:solidFill>
                </a:rPr>
                <a:t> </a:t>
              </a:r>
              <a:endParaRPr lang="zh-TW" altLang="en-US" sz="4400" dirty="0">
                <a:solidFill>
                  <a:srgbClr val="C00000"/>
                </a:solidFill>
              </a:endParaRPr>
            </a:p>
          </p:txBody>
        </p:sp>
        <p:sp>
          <p:nvSpPr>
            <p:cNvPr id="8" name="矩形 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Locking</a:t>
              </a:r>
              <a:r>
                <a:rPr lang="en-US" altLang="zh-TW" dirty="0">
                  <a:solidFill>
                    <a:srgbClr val="C00000"/>
                  </a:solidFill>
                </a:rPr>
                <a:t> </a:t>
              </a:r>
              <a:endParaRPr lang="zh-TW" altLang="en-US" sz="4400" dirty="0">
                <a:solidFill>
                  <a:srgbClr val="C00000"/>
                </a:solidFill>
              </a:endParaRPr>
            </a:p>
          </p:txBody>
        </p:sp>
        <p:sp>
          <p:nvSpPr>
            <p:cNvPr id="9" name="矩形 8"/>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MBRControl</a:t>
              </a:r>
              <a:r>
                <a:rPr lang="en-US" altLang="zh-TW" sz="1600" dirty="0">
                  <a:solidFill>
                    <a:srgbClr val="C00000"/>
                  </a:solidFill>
                </a:rPr>
                <a:t> </a:t>
              </a:r>
              <a:endParaRPr lang="zh-TW" altLang="en-US" sz="4000" dirty="0">
                <a:solidFill>
                  <a:srgbClr val="C00000"/>
                </a:solidFill>
              </a:endParaRPr>
            </a:p>
          </p:txBody>
        </p:sp>
        <p:sp>
          <p:nvSpPr>
            <p:cNvPr id="10" name="矩形 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MBR</a:t>
              </a:r>
              <a:r>
                <a:rPr lang="en-US" altLang="zh-TW" dirty="0">
                  <a:solidFill>
                    <a:srgbClr val="C00000"/>
                  </a:solidFill>
                </a:rPr>
                <a:t> </a:t>
              </a:r>
              <a:endParaRPr lang="zh-TW" altLang="en-US" sz="4400" dirty="0">
                <a:solidFill>
                  <a:srgbClr val="C00000"/>
                </a:solidFill>
              </a:endParaRPr>
            </a:p>
          </p:txBody>
        </p:sp>
      </p:grpSp>
      <p:grpSp>
        <p:nvGrpSpPr>
          <p:cNvPr id="11" name="群組 10"/>
          <p:cNvGrpSpPr/>
          <p:nvPr/>
        </p:nvGrpSpPr>
        <p:grpSpPr>
          <a:xfrm>
            <a:off x="4703461" y="4428667"/>
            <a:ext cx="2027945" cy="1024916"/>
            <a:chOff x="6177164" y="5500428"/>
            <a:chExt cx="2027945" cy="1024916"/>
          </a:xfrm>
        </p:grpSpPr>
        <p:grpSp>
          <p:nvGrpSpPr>
            <p:cNvPr id="12" name="群組 11"/>
            <p:cNvGrpSpPr/>
            <p:nvPr/>
          </p:nvGrpSpPr>
          <p:grpSpPr>
            <a:xfrm>
              <a:off x="6177164" y="5500428"/>
              <a:ext cx="2027945" cy="1024916"/>
              <a:chOff x="6177164" y="5402955"/>
              <a:chExt cx="2027945" cy="1024916"/>
            </a:xfrm>
          </p:grpSpPr>
          <p:grpSp>
            <p:nvGrpSpPr>
              <p:cNvPr id="14" name="群組 13"/>
              <p:cNvGrpSpPr/>
              <p:nvPr/>
            </p:nvGrpSpPr>
            <p:grpSpPr>
              <a:xfrm>
                <a:off x="6177164" y="5402955"/>
                <a:ext cx="2027945" cy="1024916"/>
                <a:chOff x="5652119" y="1983417"/>
                <a:chExt cx="2027945" cy="1199745"/>
              </a:xfrm>
            </p:grpSpPr>
            <p:sp>
              <p:nvSpPr>
                <p:cNvPr id="16" name="圓角矩形 15"/>
                <p:cNvSpPr/>
                <p:nvPr/>
              </p:nvSpPr>
              <p:spPr>
                <a:xfrm>
                  <a:off x="5652119" y="1983417"/>
                  <a:ext cx="2027945" cy="119974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16"/>
                <p:cNvSpPr/>
                <p:nvPr/>
              </p:nvSpPr>
              <p:spPr>
                <a:xfrm>
                  <a:off x="6038756" y="2386047"/>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K_AES_128</a:t>
                  </a:r>
                  <a:endParaRPr lang="zh-TW" altLang="en-US" sz="3600" dirty="0">
                    <a:solidFill>
                      <a:srgbClr val="C00000"/>
                    </a:solidFill>
                  </a:endParaRPr>
                </a:p>
              </p:txBody>
            </p:sp>
          </p:grpSp>
          <p:sp>
            <p:nvSpPr>
              <p:cNvPr id="15" name="文字方塊 14"/>
              <p:cNvSpPr txBox="1"/>
              <p:nvPr/>
            </p:nvSpPr>
            <p:spPr>
              <a:xfrm>
                <a:off x="6379054" y="5468544"/>
                <a:ext cx="1624163" cy="215444"/>
              </a:xfrm>
              <a:prstGeom prst="rect">
                <a:avLst/>
              </a:prstGeom>
              <a:noFill/>
            </p:spPr>
            <p:txBody>
              <a:bodyPr wrap="none" rtlCol="0">
                <a:spAutoFit/>
              </a:bodyPr>
              <a:lstStyle/>
              <a:p>
                <a:r>
                  <a:rPr lang="en-US" altLang="zh-TW" sz="800" dirty="0"/>
                  <a:t>Media Encryption Key Table Group </a:t>
                </a:r>
                <a:endParaRPr lang="zh-TW" altLang="en-US" sz="800" dirty="0"/>
              </a:p>
            </p:txBody>
          </p:sp>
        </p:grpSp>
        <p:sp>
          <p:nvSpPr>
            <p:cNvPr id="13" name="矩形 12"/>
            <p:cNvSpPr/>
            <p:nvPr/>
          </p:nvSpPr>
          <p:spPr>
            <a:xfrm>
              <a:off x="6543064" y="6206256"/>
              <a:ext cx="1296144" cy="21530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C00000"/>
                  </a:solidFill>
                </a:rPr>
                <a:t>K_AES_256</a:t>
              </a:r>
              <a:endParaRPr lang="zh-TW" altLang="en-US" sz="3600" dirty="0">
                <a:solidFill>
                  <a:srgbClr val="C00000"/>
                </a:solidFill>
              </a:endParaRPr>
            </a:p>
          </p:txBody>
        </p:sp>
      </p:grpSp>
      <p:sp>
        <p:nvSpPr>
          <p:cNvPr id="18" name="文字方塊 17"/>
          <p:cNvSpPr txBox="1"/>
          <p:nvPr/>
        </p:nvSpPr>
        <p:spPr>
          <a:xfrm>
            <a:off x="4191307" y="3861048"/>
            <a:ext cx="764953" cy="369332"/>
          </a:xfrm>
          <a:prstGeom prst="rect">
            <a:avLst/>
          </a:prstGeom>
          <a:noFill/>
        </p:spPr>
        <p:txBody>
          <a:bodyPr wrap="none" rtlCol="0">
            <a:spAutoFit/>
          </a:bodyPr>
          <a:lstStyle/>
          <a:p>
            <a:r>
              <a:rPr lang="en-US" altLang="zh-TW" dirty="0"/>
              <a:t>Tables</a:t>
            </a:r>
            <a:endParaRPr lang="zh-TW" altLang="en-US" dirty="0"/>
          </a:p>
        </p:txBody>
      </p:sp>
    </p:spTree>
    <p:extLst>
      <p:ext uri="{BB962C8B-B14F-4D97-AF65-F5344CB8AC3E}">
        <p14:creationId xmlns:p14="http://schemas.microsoft.com/office/powerpoint/2010/main" val="1460929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a:t>Log Template</a:t>
            </a:r>
          </a:p>
          <a:p>
            <a:r>
              <a:rPr lang="en-US" altLang="zh-TW" sz="1800" dirty="0"/>
              <a:t>The Log Template is designed to maintain a log of the activities on the SP into which it was issued. The purpose of providing this service is to aid in audits, forensic analysis, and general monitoring of the operation of the SP.</a:t>
            </a:r>
            <a:endParaRPr lang="zh-TW" altLang="en-US" sz="1800" dirty="0"/>
          </a:p>
        </p:txBody>
      </p:sp>
      <p:sp>
        <p:nvSpPr>
          <p:cNvPr id="4" name="文字方塊 3"/>
          <p:cNvSpPr txBox="1"/>
          <p:nvPr/>
        </p:nvSpPr>
        <p:spPr>
          <a:xfrm>
            <a:off x="1982364" y="3249676"/>
            <a:ext cx="764953" cy="369332"/>
          </a:xfrm>
          <a:prstGeom prst="rect">
            <a:avLst/>
          </a:prstGeom>
          <a:noFill/>
        </p:spPr>
        <p:txBody>
          <a:bodyPr wrap="none" rtlCol="0">
            <a:spAutoFit/>
          </a:bodyPr>
          <a:lstStyle/>
          <a:p>
            <a:r>
              <a:rPr lang="en-US" altLang="zh-TW" dirty="0"/>
              <a:t>Tables</a:t>
            </a:r>
            <a:endParaRPr lang="zh-TW" altLang="en-US" dirty="0"/>
          </a:p>
        </p:txBody>
      </p:sp>
      <p:sp>
        <p:nvSpPr>
          <p:cNvPr id="5" name="文字方塊 4"/>
          <p:cNvSpPr txBox="1"/>
          <p:nvPr/>
        </p:nvSpPr>
        <p:spPr>
          <a:xfrm>
            <a:off x="5583539" y="3249676"/>
            <a:ext cx="946093" cy="369332"/>
          </a:xfrm>
          <a:prstGeom prst="rect">
            <a:avLst/>
          </a:prstGeom>
          <a:noFill/>
        </p:spPr>
        <p:txBody>
          <a:bodyPr wrap="none" rtlCol="0">
            <a:spAutoFit/>
          </a:bodyPr>
          <a:lstStyle/>
          <a:p>
            <a:r>
              <a:rPr lang="en-US" altLang="zh-TW" dirty="0"/>
              <a:t>Methods</a:t>
            </a:r>
            <a:endParaRPr lang="zh-TW" altLang="en-US" dirty="0"/>
          </a:p>
        </p:txBody>
      </p:sp>
      <p:grpSp>
        <p:nvGrpSpPr>
          <p:cNvPr id="6" name="群組 5"/>
          <p:cNvGrpSpPr/>
          <p:nvPr/>
        </p:nvGrpSpPr>
        <p:grpSpPr>
          <a:xfrm>
            <a:off x="5179557" y="3836175"/>
            <a:ext cx="1754056" cy="1584176"/>
            <a:chOff x="5652120" y="1983417"/>
            <a:chExt cx="1754056" cy="1854402"/>
          </a:xfrm>
        </p:grpSpPr>
        <p:sp>
          <p:nvSpPr>
            <p:cNvPr id="7" name="圓角矩形 6"/>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文字方塊 7"/>
            <p:cNvSpPr txBox="1"/>
            <p:nvPr/>
          </p:nvSpPr>
          <p:spPr>
            <a:xfrm>
              <a:off x="6295218" y="2073560"/>
              <a:ext cx="521297" cy="252194"/>
            </a:xfrm>
            <a:prstGeom prst="rect">
              <a:avLst/>
            </a:prstGeom>
            <a:noFill/>
            <a:ln>
              <a:noFill/>
            </a:ln>
          </p:spPr>
          <p:txBody>
            <a:bodyPr wrap="none" rtlCol="0">
              <a:spAutoFit/>
            </a:bodyPr>
            <a:lstStyle/>
            <a:p>
              <a:r>
                <a:rPr lang="en-US" altLang="zh-TW" sz="800" dirty="0"/>
                <a:t>Methods</a:t>
              </a:r>
              <a:endParaRPr lang="zh-TW" altLang="en-US" dirty="0"/>
            </a:p>
          </p:txBody>
        </p:sp>
        <p:sp>
          <p:nvSpPr>
            <p:cNvPr id="9" name="矩形 8"/>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AddLog</a:t>
              </a:r>
              <a:endParaRPr lang="zh-TW" altLang="en-US" sz="4400" dirty="0">
                <a:solidFill>
                  <a:srgbClr val="C00000"/>
                </a:solidFill>
              </a:endParaRPr>
            </a:p>
          </p:txBody>
        </p:sp>
        <p:sp>
          <p:nvSpPr>
            <p:cNvPr id="10" name="矩形 9"/>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CreateLog</a:t>
              </a:r>
              <a:endParaRPr lang="zh-TW" altLang="en-US" sz="4400" dirty="0">
                <a:solidFill>
                  <a:srgbClr val="C00000"/>
                </a:solidFill>
              </a:endParaRPr>
            </a:p>
          </p:txBody>
        </p:sp>
        <p:sp>
          <p:nvSpPr>
            <p:cNvPr id="11" name="矩形 10"/>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ClearLog</a:t>
              </a:r>
              <a:endParaRPr lang="zh-TW" altLang="en-US" sz="4000" dirty="0">
                <a:solidFill>
                  <a:srgbClr val="C00000"/>
                </a:solidFill>
              </a:endParaRPr>
            </a:p>
          </p:txBody>
        </p:sp>
        <p:sp>
          <p:nvSpPr>
            <p:cNvPr id="12" name="矩形 11"/>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FlushLog</a:t>
              </a:r>
              <a:endParaRPr lang="zh-TW" altLang="en-US" sz="4400" dirty="0">
                <a:solidFill>
                  <a:srgbClr val="C00000"/>
                </a:solidFill>
              </a:endParaRPr>
            </a:p>
          </p:txBody>
        </p:sp>
      </p:grpSp>
      <p:grpSp>
        <p:nvGrpSpPr>
          <p:cNvPr id="13" name="群組 12"/>
          <p:cNvGrpSpPr/>
          <p:nvPr/>
        </p:nvGrpSpPr>
        <p:grpSpPr>
          <a:xfrm>
            <a:off x="1799144" y="3836073"/>
            <a:ext cx="1131392" cy="1024916"/>
            <a:chOff x="6177165" y="5500428"/>
            <a:chExt cx="1131392" cy="1024916"/>
          </a:xfrm>
        </p:grpSpPr>
        <p:grpSp>
          <p:nvGrpSpPr>
            <p:cNvPr id="14" name="群組 13"/>
            <p:cNvGrpSpPr/>
            <p:nvPr/>
          </p:nvGrpSpPr>
          <p:grpSpPr>
            <a:xfrm>
              <a:off x="6177165" y="5500428"/>
              <a:ext cx="1131392" cy="1024916"/>
              <a:chOff x="6177165" y="5402955"/>
              <a:chExt cx="1131392" cy="1024916"/>
            </a:xfrm>
          </p:grpSpPr>
          <p:grpSp>
            <p:nvGrpSpPr>
              <p:cNvPr id="16" name="群組 15"/>
              <p:cNvGrpSpPr/>
              <p:nvPr/>
            </p:nvGrpSpPr>
            <p:grpSpPr>
              <a:xfrm>
                <a:off x="6177165" y="5402955"/>
                <a:ext cx="1131392" cy="1024916"/>
                <a:chOff x="5652120" y="1983417"/>
                <a:chExt cx="1131392" cy="1199745"/>
              </a:xfrm>
            </p:grpSpPr>
            <p:sp>
              <p:nvSpPr>
                <p:cNvPr id="18" name="圓角矩形 17"/>
                <p:cNvSpPr/>
                <p:nvPr/>
              </p:nvSpPr>
              <p:spPr>
                <a:xfrm>
                  <a:off x="5652120" y="1983417"/>
                  <a:ext cx="1131392" cy="119974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矩形 18"/>
                <p:cNvSpPr/>
                <p:nvPr/>
              </p:nvSpPr>
              <p:spPr>
                <a:xfrm>
                  <a:off x="5897670" y="2352167"/>
                  <a:ext cx="62733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Log</a:t>
                  </a:r>
                  <a:endParaRPr lang="zh-TW" altLang="en-US" sz="4400" dirty="0">
                    <a:solidFill>
                      <a:srgbClr val="C00000"/>
                    </a:solidFill>
                  </a:endParaRPr>
                </a:p>
              </p:txBody>
            </p:sp>
          </p:grpSp>
          <p:sp>
            <p:nvSpPr>
              <p:cNvPr id="17" name="文字方塊 16"/>
              <p:cNvSpPr txBox="1"/>
              <p:nvPr/>
            </p:nvSpPr>
            <p:spPr>
              <a:xfrm>
                <a:off x="6542636" y="5445407"/>
                <a:ext cx="405880" cy="215444"/>
              </a:xfrm>
              <a:prstGeom prst="rect">
                <a:avLst/>
              </a:prstGeom>
              <a:noFill/>
            </p:spPr>
            <p:txBody>
              <a:bodyPr wrap="none" rtlCol="0">
                <a:spAutoFit/>
              </a:bodyPr>
              <a:lstStyle/>
              <a:p>
                <a:r>
                  <a:rPr lang="en-US" altLang="zh-TW" sz="800" dirty="0"/>
                  <a:t>Table</a:t>
                </a:r>
                <a:endParaRPr lang="zh-TW" altLang="en-US" sz="800" dirty="0"/>
              </a:p>
            </p:txBody>
          </p:sp>
        </p:grpSp>
        <p:sp>
          <p:nvSpPr>
            <p:cNvPr id="15" name="矩形 14"/>
            <p:cNvSpPr/>
            <p:nvPr/>
          </p:nvSpPr>
          <p:spPr>
            <a:xfrm>
              <a:off x="6281628" y="6144566"/>
              <a:ext cx="909508" cy="21530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rgbClr val="C00000"/>
                  </a:solidFill>
                </a:rPr>
                <a:t>LogList</a:t>
              </a:r>
              <a:endParaRPr lang="zh-TW" altLang="en-US" sz="4400" dirty="0">
                <a:solidFill>
                  <a:srgbClr val="C00000"/>
                </a:solidFill>
              </a:endParaRPr>
            </a:p>
          </p:txBody>
        </p:sp>
      </p:grpSp>
    </p:spTree>
    <p:extLst>
      <p:ext uri="{BB962C8B-B14F-4D97-AF65-F5344CB8AC3E}">
        <p14:creationId xmlns:p14="http://schemas.microsoft.com/office/powerpoint/2010/main" val="146092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sz="quarter" idx="1"/>
          </p:nvPr>
        </p:nvSpPr>
        <p:spPr>
          <a:xfrm>
            <a:off x="457200" y="1556792"/>
            <a:ext cx="7467600" cy="4873752"/>
          </a:xfrm>
        </p:spPr>
        <p:txBody>
          <a:bodyPr/>
          <a:lstStyle/>
          <a:p>
            <a:r>
              <a:rPr lang="en-US" altLang="zh-TW" dirty="0"/>
              <a:t>Section 1</a:t>
            </a:r>
          </a:p>
          <a:p>
            <a:pPr lvl="1"/>
            <a:r>
              <a:rPr lang="en-US" altLang="zh-TW" dirty="0"/>
              <a:t>Trusted Storage Device Introduce</a:t>
            </a:r>
          </a:p>
          <a:p>
            <a:pPr lvl="1"/>
            <a:r>
              <a:rPr lang="en-US" altLang="zh-TW" dirty="0"/>
              <a:t>Security Providers</a:t>
            </a:r>
          </a:p>
          <a:p>
            <a:pPr lvl="1"/>
            <a:r>
              <a:rPr lang="en-US" altLang="zh-TW" dirty="0"/>
              <a:t>Take Ownership Model</a:t>
            </a:r>
          </a:p>
          <a:p>
            <a:r>
              <a:rPr lang="en-US" altLang="zh-TW" dirty="0"/>
              <a:t>Section 2</a:t>
            </a:r>
          </a:p>
          <a:p>
            <a:pPr lvl="1"/>
            <a:r>
              <a:rPr lang="en-US" altLang="zh-TW" dirty="0"/>
              <a:t>Tables &amp; Methods</a:t>
            </a:r>
          </a:p>
          <a:p>
            <a:pPr lvl="1"/>
            <a:r>
              <a:rPr lang="en-US" altLang="zh-TW" dirty="0"/>
              <a:t>Templates</a:t>
            </a:r>
          </a:p>
          <a:p>
            <a:pPr lvl="1"/>
            <a:r>
              <a:rPr lang="en-US" altLang="zh-TW" dirty="0"/>
              <a:t>Access Control</a:t>
            </a:r>
          </a:p>
          <a:p>
            <a:pPr lvl="1"/>
            <a:r>
              <a:rPr lang="en-US" altLang="zh-TW" dirty="0"/>
              <a:t>Communication</a:t>
            </a:r>
          </a:p>
          <a:p>
            <a:r>
              <a:rPr lang="en-US" altLang="zh-TW" dirty="0"/>
              <a:t>Section 3 </a:t>
            </a:r>
          </a:p>
          <a:p>
            <a:pPr lvl="1"/>
            <a:r>
              <a:rPr lang="en-US" altLang="zh-TW" dirty="0"/>
              <a:t>OPAL</a:t>
            </a:r>
          </a:p>
          <a:p>
            <a:pPr lvl="1"/>
            <a:r>
              <a:rPr lang="en-US" altLang="zh-TW" dirty="0"/>
              <a:t>Opal SSC-Specific Methods</a:t>
            </a:r>
            <a:endParaRPr lang="zh-TW" altLang="en-US" dirty="0"/>
          </a:p>
        </p:txBody>
      </p:sp>
    </p:spTree>
    <p:extLst>
      <p:ext uri="{BB962C8B-B14F-4D97-AF65-F5344CB8AC3E}">
        <p14:creationId xmlns:p14="http://schemas.microsoft.com/office/powerpoint/2010/main" val="244217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a:t>
            </a:r>
            <a:endParaRPr lang="zh-TW" altLang="en-US" dirty="0"/>
          </a:p>
        </p:txBody>
      </p:sp>
      <p:sp>
        <p:nvSpPr>
          <p:cNvPr id="3" name="內容版面配置區 2"/>
          <p:cNvSpPr>
            <a:spLocks noGrp="1"/>
          </p:cNvSpPr>
          <p:nvPr>
            <p:ph sz="quarter" idx="1"/>
          </p:nvPr>
        </p:nvSpPr>
        <p:spPr>
          <a:xfrm>
            <a:off x="457200" y="1600200"/>
            <a:ext cx="7571184" cy="4873752"/>
          </a:xfrm>
        </p:spPr>
        <p:txBody>
          <a:bodyPr>
            <a:normAutofit fontScale="92500"/>
          </a:bodyPr>
          <a:lstStyle/>
          <a:p>
            <a:r>
              <a:rPr lang="en-US" altLang="zh-TW" dirty="0"/>
              <a:t>Access control limits the methods that are able to be processed on an SP, a table, or on specific rows and columns of a table. </a:t>
            </a:r>
          </a:p>
          <a:p>
            <a:r>
              <a:rPr lang="en-US" altLang="zh-TW" dirty="0"/>
              <a:t>Access Control setting are configurable and assignable </a:t>
            </a:r>
          </a:p>
          <a:p>
            <a:r>
              <a:rPr lang="en-US" altLang="zh-TW" dirty="0"/>
              <a:t>Permission to process a method is governed by which secrets the method’s invoker has proven that it knows. The secrets and their public parts are called Credentials. The operation for proving knowledge of a secret is called an Authentication Operation.</a:t>
            </a:r>
          </a:p>
          <a:p>
            <a:r>
              <a:rPr lang="en-US" altLang="zh-TW" dirty="0"/>
              <a:t>An authority is used by the host application to represent a person, a role, a program agent, etc. These are distinctions of meaning to the application, not to the SP.</a:t>
            </a:r>
            <a:endParaRPr lang="zh-TW" altLang="en-US" dirty="0"/>
          </a:p>
        </p:txBody>
      </p:sp>
    </p:spTree>
    <p:extLst>
      <p:ext uri="{BB962C8B-B14F-4D97-AF65-F5344CB8AC3E}">
        <p14:creationId xmlns:p14="http://schemas.microsoft.com/office/powerpoint/2010/main" val="411987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a:t>
            </a:r>
            <a:endParaRPr lang="zh-TW" alt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04389" y="2646168"/>
            <a:ext cx="6773221" cy="27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55576" y="1700808"/>
            <a:ext cx="7056784" cy="923330"/>
          </a:xfrm>
          <a:prstGeom prst="rect">
            <a:avLst/>
          </a:prstGeom>
        </p:spPr>
        <p:txBody>
          <a:bodyPr wrap="square">
            <a:spAutoFit/>
          </a:bodyPr>
          <a:lstStyle/>
          <a:p>
            <a:r>
              <a:rPr lang="en-US" altLang="zh-TW" dirty="0"/>
              <a:t>Access Control is specified in layers. The top layer of the mechanism is Access Control Lists (ACLs). ACLs are lists of Access Control Elements (ACEs). </a:t>
            </a:r>
            <a:endParaRPr lang="zh-TW" altLang="en-US" dirty="0"/>
          </a:p>
        </p:txBody>
      </p:sp>
      <p:sp>
        <p:nvSpPr>
          <p:cNvPr id="5" name="文字方塊 4"/>
          <p:cNvSpPr txBox="1"/>
          <p:nvPr/>
        </p:nvSpPr>
        <p:spPr>
          <a:xfrm>
            <a:off x="3275856" y="3573016"/>
            <a:ext cx="1500732" cy="369332"/>
          </a:xfrm>
          <a:prstGeom prst="rect">
            <a:avLst/>
          </a:prstGeom>
          <a:noFill/>
        </p:spPr>
        <p:txBody>
          <a:bodyPr wrap="none" rtlCol="0">
            <a:spAutoFit/>
          </a:bodyPr>
          <a:lstStyle/>
          <a:p>
            <a:r>
              <a:rPr lang="en-US" altLang="zh-TW" dirty="0">
                <a:solidFill>
                  <a:srgbClr val="C00000"/>
                </a:solidFill>
              </a:rPr>
              <a:t>Look up ACLs</a:t>
            </a:r>
            <a:endParaRPr lang="zh-TW" altLang="en-US" dirty="0">
              <a:solidFill>
                <a:srgbClr val="C00000"/>
              </a:solidFill>
            </a:endParaRPr>
          </a:p>
        </p:txBody>
      </p:sp>
      <p:cxnSp>
        <p:nvCxnSpPr>
          <p:cNvPr id="9" name="直線單箭頭接點 8"/>
          <p:cNvCxnSpPr/>
          <p:nvPr/>
        </p:nvCxnSpPr>
        <p:spPr>
          <a:xfrm>
            <a:off x="4776588" y="3757682"/>
            <a:ext cx="5875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699792" y="3757682"/>
            <a:ext cx="57606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authority</a:t>
            </a:r>
            <a:endParaRPr lang="zh-TW" altLang="en-US"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76056" y="4653136"/>
            <a:ext cx="3528194" cy="208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5020292" cy="387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87824" y="1772816"/>
            <a:ext cx="288032" cy="8640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419872" y="1755696"/>
            <a:ext cx="2444900" cy="369332"/>
          </a:xfrm>
          <a:prstGeom prst="rect">
            <a:avLst/>
          </a:prstGeom>
          <a:noFill/>
        </p:spPr>
        <p:txBody>
          <a:bodyPr wrap="none" rtlCol="0">
            <a:spAutoFit/>
          </a:bodyPr>
          <a:lstStyle/>
          <a:p>
            <a:r>
              <a:rPr lang="en-US" altLang="zh-TW" b="1" dirty="0">
                <a:solidFill>
                  <a:schemeClr val="accent1">
                    <a:lumMod val="75000"/>
                  </a:schemeClr>
                </a:solidFill>
              </a:rPr>
              <a:t>Authentication Credential</a:t>
            </a:r>
            <a:endParaRPr lang="zh-TW" altLang="en-US" b="1" dirty="0">
              <a:solidFill>
                <a:schemeClr val="accent1">
                  <a:lumMod val="75000"/>
                </a:schemeClr>
              </a:solidFill>
            </a:endParaRPr>
          </a:p>
        </p:txBody>
      </p:sp>
      <p:sp>
        <p:nvSpPr>
          <p:cNvPr id="5" name="圓角矩形 4"/>
          <p:cNvSpPr/>
          <p:nvPr/>
        </p:nvSpPr>
        <p:spPr>
          <a:xfrm>
            <a:off x="2689658" y="2125028"/>
            <a:ext cx="442182" cy="511884"/>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779912" y="2636912"/>
            <a:ext cx="2411238" cy="646331"/>
          </a:xfrm>
          <a:prstGeom prst="rect">
            <a:avLst/>
          </a:prstGeom>
          <a:noFill/>
        </p:spPr>
        <p:txBody>
          <a:bodyPr wrap="none" rtlCol="0">
            <a:spAutoFit/>
          </a:bodyPr>
          <a:lstStyle/>
          <a:p>
            <a:r>
              <a:rPr lang="en-US" altLang="zh-TW" b="1" dirty="0">
                <a:solidFill>
                  <a:schemeClr val="accent1">
                    <a:lumMod val="75000"/>
                  </a:schemeClr>
                </a:solidFill>
              </a:rPr>
              <a:t>Authentication Operation</a:t>
            </a:r>
          </a:p>
          <a:p>
            <a:r>
              <a:rPr lang="en-US" altLang="zh-TW" b="1" dirty="0">
                <a:solidFill>
                  <a:schemeClr val="accent2"/>
                </a:solidFill>
              </a:rPr>
              <a:t>Required</a:t>
            </a:r>
            <a:endParaRPr lang="zh-TW" altLang="en-US" b="1" dirty="0">
              <a:solidFill>
                <a:schemeClr val="accent2"/>
              </a:solidFill>
            </a:endParaRPr>
          </a:p>
        </p:txBody>
      </p:sp>
      <p:sp>
        <p:nvSpPr>
          <p:cNvPr id="6" name="文字方塊 5"/>
          <p:cNvSpPr txBox="1"/>
          <p:nvPr/>
        </p:nvSpPr>
        <p:spPr>
          <a:xfrm>
            <a:off x="5580112" y="3789040"/>
            <a:ext cx="2587568" cy="646331"/>
          </a:xfrm>
          <a:prstGeom prst="rect">
            <a:avLst/>
          </a:prstGeom>
          <a:noFill/>
        </p:spPr>
        <p:txBody>
          <a:bodyPr wrap="none" rtlCol="0">
            <a:spAutoFit/>
          </a:bodyPr>
          <a:lstStyle/>
          <a:p>
            <a:r>
              <a:rPr lang="en-US" altLang="zh-TW" dirty="0"/>
              <a:t>Credential Table (C_*)</a:t>
            </a:r>
          </a:p>
          <a:p>
            <a:r>
              <a:rPr lang="en-US" altLang="zh-TW" dirty="0"/>
              <a:t>Store authentication secrets</a:t>
            </a:r>
            <a:endParaRPr lang="zh-TW" altLang="en-US" dirty="0"/>
          </a:p>
        </p:txBody>
      </p:sp>
    </p:spTree>
    <p:extLst>
      <p:ext uri="{BB962C8B-B14F-4D97-AF65-F5344CB8AC3E}">
        <p14:creationId xmlns:p14="http://schemas.microsoft.com/office/powerpoint/2010/main" val="14508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1" nodeType="clickEffect">
                                  <p:stCondLst>
                                    <p:cond delay="0"/>
                                  </p:stCondLst>
                                  <p:childTnLst>
                                    <p:animEffect transition="out" filter="wheel(1)">
                                      <p:cBhvr>
                                        <p:cTn id="12" dur="2000"/>
                                        <p:tgtEl>
                                          <p:spTgt spid="4"/>
                                        </p:tgtEl>
                                      </p:cBhvr>
                                    </p:animEffect>
                                    <p:set>
                                      <p:cBhvr>
                                        <p:cTn id="13" dur="1" fill="hold">
                                          <p:stCondLst>
                                            <p:cond delay="1999"/>
                                          </p:stCondLst>
                                        </p:cTn>
                                        <p:tgtEl>
                                          <p:spTgt spid="4"/>
                                        </p:tgtEl>
                                        <p:attrNameLst>
                                          <p:attrName>style.visibility</p:attrName>
                                        </p:attrNameLst>
                                      </p:cBhvr>
                                      <p:to>
                                        <p:strVal val="hidden"/>
                                      </p:to>
                                    </p:set>
                                  </p:childTnLst>
                                </p:cTn>
                              </p:par>
                              <p:par>
                                <p:cTn id="14" presetID="21" presetClass="exit" presetSubtype="1" fill="hold" grpId="1" nodeType="withEffect">
                                  <p:stCondLst>
                                    <p:cond delay="0"/>
                                  </p:stCondLst>
                                  <p:childTnLst>
                                    <p:animEffect transition="out" filter="wheel(1)">
                                      <p:cBhvr>
                                        <p:cTn id="15" dur="2000"/>
                                        <p:tgtEl>
                                          <p:spTgt spid="3"/>
                                        </p:tgtEl>
                                      </p:cBhvr>
                                    </p:animEffect>
                                    <p:set>
                                      <p:cBhvr>
                                        <p:cTn id="16" dur="1" fill="hold">
                                          <p:stCondLst>
                                            <p:cond delay="1999"/>
                                          </p:stCondLst>
                                        </p:cTn>
                                        <p:tgtEl>
                                          <p:spTgt spid="3"/>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1000"/>
                                        <p:tgtEl>
                                          <p:spTgt spid="9218"/>
                                        </p:tgtEl>
                                      </p:cBhvr>
                                    </p:animEffect>
                                    <p:anim calcmode="lin" valueType="num">
                                      <p:cBhvr>
                                        <p:cTn id="28" dur="1000" fill="hold"/>
                                        <p:tgtEl>
                                          <p:spTgt spid="9218"/>
                                        </p:tgtEl>
                                        <p:attrNameLst>
                                          <p:attrName>ppt_x</p:attrName>
                                        </p:attrNameLst>
                                      </p:cBhvr>
                                      <p:tavLst>
                                        <p:tav tm="0">
                                          <p:val>
                                            <p:strVal val="#ppt_x"/>
                                          </p:val>
                                        </p:tav>
                                        <p:tav tm="100000">
                                          <p:val>
                                            <p:strVal val="#ppt_x"/>
                                          </p:val>
                                        </p:tav>
                                      </p:tavLst>
                                    </p:anim>
                                    <p:anim calcmode="lin" valueType="num">
                                      <p:cBhvr>
                                        <p:cTn id="29" dur="1000" fill="hold"/>
                                        <p:tgtEl>
                                          <p:spTgt spid="921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25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p:bldP spid="3" grpId="1"/>
      <p:bldP spid="5" grpId="0" animBg="1"/>
      <p:bldP spid="8"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SP Issuance</a:t>
            </a:r>
            <a:endParaRPr lang="zh-TW" altLang="en-US" dirty="0"/>
          </a:p>
        </p:txBody>
      </p:sp>
      <p:sp>
        <p:nvSpPr>
          <p:cNvPr id="3" name="內容版面配置區 2"/>
          <p:cNvSpPr>
            <a:spLocks noGrp="1"/>
          </p:cNvSpPr>
          <p:nvPr>
            <p:ph sz="quarter" idx="1"/>
          </p:nvPr>
        </p:nvSpPr>
        <p:spPr/>
        <p:txBody>
          <a:bodyPr/>
          <a:lstStyle/>
          <a:p>
            <a:r>
              <a:rPr lang="en-US" altLang="zh-TW" dirty="0"/>
              <a:t>Issuance is the cryptographically controlled creation of SPs from templates. Issuance occurs within a session to a </a:t>
            </a:r>
            <a:r>
              <a:rPr lang="en-US" altLang="zh-TW" dirty="0" err="1"/>
              <a:t>TPer's</a:t>
            </a:r>
            <a:r>
              <a:rPr lang="en-US" altLang="zh-TW" dirty="0"/>
              <a:t> Admin SP, and is achieved by demonstrating knowledge of the secrets required to authorize the creation of new SPs and then, for each new SP, creating a unique credential for the Admin authority on that SP. </a:t>
            </a:r>
            <a:endParaRPr lang="zh-TW" altLang="en-US" dirty="0"/>
          </a:p>
        </p:txBody>
      </p:sp>
    </p:spTree>
    <p:extLst>
      <p:ext uri="{BB962C8B-B14F-4D97-AF65-F5344CB8AC3E}">
        <p14:creationId xmlns:p14="http://schemas.microsoft.com/office/powerpoint/2010/main" val="3822365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SP Issuance</a:t>
            </a:r>
            <a:endParaRPr lang="zh-TW" alt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8285" y="2684273"/>
            <a:ext cx="6125430" cy="270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755576" y="5549550"/>
            <a:ext cx="3366627" cy="276999"/>
          </a:xfrm>
          <a:prstGeom prst="rect">
            <a:avLst/>
          </a:prstGeom>
          <a:noFill/>
        </p:spPr>
        <p:txBody>
          <a:bodyPr wrap="none" rtlCol="0">
            <a:spAutoFit/>
          </a:bodyPr>
          <a:lstStyle/>
          <a:p>
            <a:r>
              <a:rPr lang="en-US" altLang="zh-TW" sz="1200" dirty="0">
                <a:solidFill>
                  <a:schemeClr val="accent3">
                    <a:lumMod val="60000"/>
                    <a:lumOff val="40000"/>
                  </a:schemeClr>
                </a:solidFill>
              </a:rPr>
              <a:t>Every train (SP) must have an engine (Base Template)</a:t>
            </a:r>
            <a:endParaRPr lang="zh-TW" altLang="en-US" sz="1200" dirty="0">
              <a:solidFill>
                <a:schemeClr val="accent3">
                  <a:lumMod val="60000"/>
                  <a:lumOff val="40000"/>
                </a:schemeClr>
              </a:solidFill>
            </a:endParaRPr>
          </a:p>
        </p:txBody>
      </p:sp>
      <p:sp>
        <p:nvSpPr>
          <p:cNvPr id="5" name="橢圓 4"/>
          <p:cNvSpPr/>
          <p:nvPr/>
        </p:nvSpPr>
        <p:spPr>
          <a:xfrm>
            <a:off x="1115616" y="2780928"/>
            <a:ext cx="2448272"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971600" y="2132856"/>
            <a:ext cx="3528392" cy="461665"/>
          </a:xfrm>
          <a:prstGeom prst="rect">
            <a:avLst/>
          </a:prstGeom>
          <a:noFill/>
        </p:spPr>
        <p:txBody>
          <a:bodyPr wrap="square" rtlCol="0">
            <a:spAutoFit/>
          </a:bodyPr>
          <a:lstStyle/>
          <a:p>
            <a:r>
              <a:rPr lang="en-US" altLang="zh-TW" sz="1200" dirty="0">
                <a:solidFill>
                  <a:schemeClr val="accent3">
                    <a:lumMod val="60000"/>
                    <a:lumOff val="40000"/>
                  </a:schemeClr>
                </a:solidFill>
              </a:rPr>
              <a:t>Additional cars (other Templates) providing additional capabilities are able to be added at the time of issuance</a:t>
            </a:r>
            <a:endParaRPr lang="zh-TW" altLang="en-US" sz="1200" dirty="0">
              <a:solidFill>
                <a:schemeClr val="accent3">
                  <a:lumMod val="60000"/>
                  <a:lumOff val="40000"/>
                </a:schemeClr>
              </a:solidFill>
            </a:endParaRPr>
          </a:p>
        </p:txBody>
      </p:sp>
      <p:sp>
        <p:nvSpPr>
          <p:cNvPr id="7" name="橢圓 6"/>
          <p:cNvSpPr/>
          <p:nvPr/>
        </p:nvSpPr>
        <p:spPr>
          <a:xfrm>
            <a:off x="3923928" y="4653136"/>
            <a:ext cx="3384376" cy="792088"/>
          </a:xfrm>
          <a:prstGeom prst="ellipse">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348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7"/>
                                        </p:tgtEl>
                                      </p:cBhvr>
                                    </p:animEffect>
                                    <p:animScale>
                                      <p:cBhvr>
                                        <p:cTn id="33"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6" grpId="0"/>
      <p:bldP spid="6" grpId="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5E27F7F-FA72-4B47-9BAE-AC648C1D9F6A}"/>
              </a:ext>
            </a:extLst>
          </p:cNvPr>
          <p:cNvPicPr>
            <a:picLocks noChangeAspect="1"/>
          </p:cNvPicPr>
          <p:nvPr/>
        </p:nvPicPr>
        <p:blipFill>
          <a:blip r:embed="rId2"/>
          <a:stretch>
            <a:fillRect/>
          </a:stretch>
        </p:blipFill>
        <p:spPr>
          <a:xfrm>
            <a:off x="883492" y="1993963"/>
            <a:ext cx="7072884" cy="4086225"/>
          </a:xfrm>
          <a:prstGeom prst="rect">
            <a:avLst/>
          </a:prstGeom>
        </p:spPr>
      </p:pic>
      <p:sp>
        <p:nvSpPr>
          <p:cNvPr id="5" name="標題 1">
            <a:extLst>
              <a:ext uri="{FF2B5EF4-FFF2-40B4-BE49-F238E27FC236}">
                <a16:creationId xmlns:a16="http://schemas.microsoft.com/office/drawing/2014/main" id="{5B3F6ECA-2F87-47E1-9DF2-765D2B0A63F7}"/>
              </a:ext>
            </a:extLst>
          </p:cNvPr>
          <p:cNvSpPr>
            <a:spLocks noGrp="1"/>
          </p:cNvSpPr>
          <p:nvPr>
            <p:ph type="title"/>
          </p:nvPr>
        </p:nvSpPr>
        <p:spPr>
          <a:xfrm>
            <a:off x="457200" y="274638"/>
            <a:ext cx="7467600" cy="1143000"/>
          </a:xfrm>
        </p:spPr>
        <p:txBody>
          <a:bodyPr/>
          <a:lstStyle/>
          <a:p>
            <a:r>
              <a:rPr lang="en-US" altLang="zh-TW" dirty="0"/>
              <a:t>Access Control -- SP Issuance</a:t>
            </a:r>
            <a:endParaRPr lang="zh-TW" altLang="en-US" dirty="0"/>
          </a:p>
        </p:txBody>
      </p:sp>
    </p:spTree>
    <p:extLst>
      <p:ext uri="{BB962C8B-B14F-4D97-AF65-F5344CB8AC3E}">
        <p14:creationId xmlns:p14="http://schemas.microsoft.com/office/powerpoint/2010/main" val="3019045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Personalization</a:t>
            </a:r>
            <a:endParaRPr lang="zh-TW" altLang="en-US" dirty="0"/>
          </a:p>
        </p:txBody>
      </p:sp>
      <p:sp>
        <p:nvSpPr>
          <p:cNvPr id="3" name="內容版面配置區 2"/>
          <p:cNvSpPr>
            <a:spLocks noGrp="1"/>
          </p:cNvSpPr>
          <p:nvPr>
            <p:ph sz="quarter" idx="1"/>
          </p:nvPr>
        </p:nvSpPr>
        <p:spPr/>
        <p:txBody>
          <a:bodyPr/>
          <a:lstStyle/>
          <a:p>
            <a:r>
              <a:rPr lang="en-US" altLang="zh-TW" dirty="0"/>
              <a:t>Personalization follows Issuance. </a:t>
            </a:r>
          </a:p>
          <a:p>
            <a:r>
              <a:rPr lang="en-US" altLang="zh-TW" dirty="0"/>
              <a:t>The Admin each authority on the new SP accomplishes personalization by opening a session to the issued SP, creating new tables (in addition to the tables that were provided by the templates), provisioning those tables, creating and configuring new authorities, and setting the access controls on the SP's methods.</a:t>
            </a:r>
            <a:endParaRPr lang="zh-TW" altLang="en-US" dirty="0"/>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5" name="矩形 4"/>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6" name="矩形 5"/>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Tree>
    <p:extLst>
      <p:ext uri="{BB962C8B-B14F-4D97-AF65-F5344CB8AC3E}">
        <p14:creationId xmlns:p14="http://schemas.microsoft.com/office/powerpoint/2010/main" val="2874168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a:t>
            </a:r>
            <a:r>
              <a:rPr lang="en-US" altLang="zh-TW" sz="2600" dirty="0"/>
              <a:t>Issuance / Personalization</a:t>
            </a:r>
            <a:endParaRPr lang="zh-TW" altLang="en-US" sz="2600" dirty="0"/>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5" name="矩形 4"/>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6" name="矩形 5"/>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74" y="1772816"/>
            <a:ext cx="8164513"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935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Section 3 TCG OPAL</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4850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Opal Overview</a:t>
            </a:r>
            <a:endParaRPr lang="zh-TW" altLang="en-US" dirty="0"/>
          </a:p>
        </p:txBody>
      </p:sp>
      <p:sp>
        <p:nvSpPr>
          <p:cNvPr id="3" name="內容版面配置區 2"/>
          <p:cNvSpPr>
            <a:spLocks noGrp="1"/>
          </p:cNvSpPr>
          <p:nvPr>
            <p:ph sz="quarter" idx="1"/>
          </p:nvPr>
        </p:nvSpPr>
        <p:spPr/>
        <p:txBody>
          <a:bodyPr>
            <a:normAutofit/>
          </a:bodyPr>
          <a:lstStyle/>
          <a:p>
            <a:r>
              <a:rPr lang="en-US" altLang="zh-TW" dirty="0"/>
              <a:t>SECURITY PROVIDERS</a:t>
            </a:r>
          </a:p>
          <a:p>
            <a:pPr lvl="1"/>
            <a:r>
              <a:rPr lang="en-US" altLang="zh-TW" dirty="0"/>
              <a:t>Admin SP</a:t>
            </a:r>
          </a:p>
          <a:p>
            <a:pPr lvl="1"/>
            <a:r>
              <a:rPr lang="en-US" altLang="zh-TW" dirty="0"/>
              <a:t>Locking SP</a:t>
            </a:r>
          </a:p>
          <a:p>
            <a:r>
              <a:rPr lang="en-US" altLang="zh-TW" dirty="0"/>
              <a:t>INTERFACE COMMUNICATION PROTOCOL</a:t>
            </a:r>
          </a:p>
          <a:p>
            <a:pPr lvl="1"/>
            <a:r>
              <a:rPr lang="en-US" altLang="zh-TW" dirty="0"/>
              <a:t>Support LV0 Discovery</a:t>
            </a:r>
          </a:p>
          <a:p>
            <a:r>
              <a:rPr lang="en-US" altLang="zh-TW" dirty="0"/>
              <a:t>CRYPTOGRAPHIC FEATURES</a:t>
            </a:r>
          </a:p>
          <a:p>
            <a:pPr lvl="1"/>
            <a:r>
              <a:rPr lang="en-US" altLang="zh-TW" dirty="0"/>
              <a:t>Full Disk Encryption (AES-128 &amp; 256)</a:t>
            </a:r>
          </a:p>
          <a:p>
            <a:r>
              <a:rPr lang="en-US" altLang="zh-TW" dirty="0"/>
              <a:t>AUTHENTICATION </a:t>
            </a:r>
          </a:p>
          <a:p>
            <a:r>
              <a:rPr lang="en-US" altLang="zh-TW" dirty="0"/>
              <a:t>MANDATORY FEATURE SETS</a:t>
            </a:r>
          </a:p>
          <a:p>
            <a:pPr lvl="1"/>
            <a:r>
              <a:rPr lang="en-US" altLang="zh-TW" dirty="0"/>
              <a:t>Additional </a:t>
            </a:r>
            <a:r>
              <a:rPr lang="en-US" altLang="zh-TW" dirty="0" err="1"/>
              <a:t>DataStore</a:t>
            </a:r>
            <a:r>
              <a:rPr lang="en-US" altLang="zh-TW" dirty="0"/>
              <a:t> Tables</a:t>
            </a:r>
          </a:p>
          <a:p>
            <a:pPr lvl="1"/>
            <a:r>
              <a:rPr lang="en-US" altLang="zh-TW" dirty="0"/>
              <a:t>PSID</a:t>
            </a:r>
          </a:p>
          <a:p>
            <a:pPr lvl="1"/>
            <a:endParaRPr lang="zh-TW" altLang="en-US" dirty="0"/>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Tree>
    <p:extLst>
      <p:ext uri="{BB962C8B-B14F-4D97-AF65-F5344CB8AC3E}">
        <p14:creationId xmlns:p14="http://schemas.microsoft.com/office/powerpoint/2010/main" val="223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1500" autoRev="1" fill="remove"/>
                                        <p:tgtEl>
                                          <p:spTgt spid="3">
                                            <p:txEl>
                                              <p:pRg st="8" end="8"/>
                                            </p:txEl>
                                          </p:spTgt>
                                        </p:tgtEl>
                                        <p:attrNameLst>
                                          <p:attrName>style.color</p:attrName>
                                        </p:attrNameLst>
                                      </p:cBhvr>
                                      <p:to>
                                        <a:schemeClr val="bg1"/>
                                      </p:to>
                                    </p:animClr>
                                    <p:animClr clrSpc="rgb" dir="cw">
                                      <p:cBhvr>
                                        <p:cTn id="7" dur="1500" autoRev="1" fill="remove"/>
                                        <p:tgtEl>
                                          <p:spTgt spid="3">
                                            <p:txEl>
                                              <p:pRg st="8" end="8"/>
                                            </p:txEl>
                                          </p:spTgt>
                                        </p:tgtEl>
                                        <p:attrNameLst>
                                          <p:attrName>fillcolor</p:attrName>
                                        </p:attrNameLst>
                                      </p:cBhvr>
                                      <p:to>
                                        <a:schemeClr val="bg1"/>
                                      </p:to>
                                    </p:animClr>
                                    <p:set>
                                      <p:cBhvr>
                                        <p:cTn id="8" dur="1500" autoRev="1" fill="remove"/>
                                        <p:tgtEl>
                                          <p:spTgt spid="3">
                                            <p:txEl>
                                              <p:pRg st="8" end="8"/>
                                            </p:txEl>
                                          </p:spTgt>
                                        </p:tgtEl>
                                        <p:attrNameLst>
                                          <p:attrName>fill.type</p:attrName>
                                        </p:attrNameLst>
                                      </p:cBhvr>
                                      <p:to>
                                        <p:strVal val="solid"/>
                                      </p:to>
                                    </p:set>
                                    <p:set>
                                      <p:cBhvr>
                                        <p:cTn id="9" dur="1500" autoRev="1" fill="remove"/>
                                        <p:tgtEl>
                                          <p:spTgt spid="3">
                                            <p:txEl>
                                              <p:pRg st="8" end="8"/>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1500" autoRev="1" fill="remove"/>
                                        <p:tgtEl>
                                          <p:spTgt spid="3">
                                            <p:txEl>
                                              <p:pRg st="9" end="9"/>
                                            </p:txEl>
                                          </p:spTgt>
                                        </p:tgtEl>
                                        <p:attrNameLst>
                                          <p:attrName>style.color</p:attrName>
                                        </p:attrNameLst>
                                      </p:cBhvr>
                                      <p:to>
                                        <a:schemeClr val="bg1"/>
                                      </p:to>
                                    </p:animClr>
                                    <p:animClr clrSpc="rgb" dir="cw">
                                      <p:cBhvr>
                                        <p:cTn id="12" dur="1500" autoRev="1" fill="remove"/>
                                        <p:tgtEl>
                                          <p:spTgt spid="3">
                                            <p:txEl>
                                              <p:pRg st="9" end="9"/>
                                            </p:txEl>
                                          </p:spTgt>
                                        </p:tgtEl>
                                        <p:attrNameLst>
                                          <p:attrName>fillcolor</p:attrName>
                                        </p:attrNameLst>
                                      </p:cBhvr>
                                      <p:to>
                                        <a:schemeClr val="bg1"/>
                                      </p:to>
                                    </p:animClr>
                                    <p:set>
                                      <p:cBhvr>
                                        <p:cTn id="13" dur="1500" autoRev="1" fill="remove"/>
                                        <p:tgtEl>
                                          <p:spTgt spid="3">
                                            <p:txEl>
                                              <p:pRg st="9" end="9"/>
                                            </p:txEl>
                                          </p:spTgt>
                                        </p:tgtEl>
                                        <p:attrNameLst>
                                          <p:attrName>fill.type</p:attrName>
                                        </p:attrNameLst>
                                      </p:cBhvr>
                                      <p:to>
                                        <p:strVal val="solid"/>
                                      </p:to>
                                    </p:set>
                                    <p:set>
                                      <p:cBhvr>
                                        <p:cTn id="14" dur="1500" autoRev="1" fill="remove"/>
                                        <p:tgtEl>
                                          <p:spTgt spid="3">
                                            <p:txEl>
                                              <p:pRg st="9" end="9"/>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1500" autoRev="1" fill="remove"/>
                                        <p:tgtEl>
                                          <p:spTgt spid="3">
                                            <p:txEl>
                                              <p:pRg st="10" end="10"/>
                                            </p:txEl>
                                          </p:spTgt>
                                        </p:tgtEl>
                                        <p:attrNameLst>
                                          <p:attrName>style.color</p:attrName>
                                        </p:attrNameLst>
                                      </p:cBhvr>
                                      <p:to>
                                        <a:schemeClr val="bg1"/>
                                      </p:to>
                                    </p:animClr>
                                    <p:animClr clrSpc="rgb" dir="cw">
                                      <p:cBhvr>
                                        <p:cTn id="17" dur="1500" autoRev="1" fill="remove"/>
                                        <p:tgtEl>
                                          <p:spTgt spid="3">
                                            <p:txEl>
                                              <p:pRg st="10" end="10"/>
                                            </p:txEl>
                                          </p:spTgt>
                                        </p:tgtEl>
                                        <p:attrNameLst>
                                          <p:attrName>fillcolor</p:attrName>
                                        </p:attrNameLst>
                                      </p:cBhvr>
                                      <p:to>
                                        <a:schemeClr val="bg1"/>
                                      </p:to>
                                    </p:animClr>
                                    <p:set>
                                      <p:cBhvr>
                                        <p:cTn id="18" dur="1500" autoRev="1" fill="remove"/>
                                        <p:tgtEl>
                                          <p:spTgt spid="3">
                                            <p:txEl>
                                              <p:pRg st="10" end="10"/>
                                            </p:txEl>
                                          </p:spTgt>
                                        </p:tgtEl>
                                        <p:attrNameLst>
                                          <p:attrName>fill.type</p:attrName>
                                        </p:attrNameLst>
                                      </p:cBhvr>
                                      <p:to>
                                        <p:strVal val="solid"/>
                                      </p:to>
                                    </p:set>
                                    <p:set>
                                      <p:cBhvr>
                                        <p:cTn id="19" dur="1500" autoRev="1" fill="remove"/>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Section 1  Abstract</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58874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3F1570-0951-469B-87A6-66847E6338C0}"/>
              </a:ext>
            </a:extLst>
          </p:cNvPr>
          <p:cNvSpPr>
            <a:spLocks noGrp="1"/>
          </p:cNvSpPr>
          <p:nvPr>
            <p:ph type="title"/>
          </p:nvPr>
        </p:nvSpPr>
        <p:spPr/>
        <p:txBody>
          <a:bodyPr>
            <a:normAutofit fontScale="90000"/>
          </a:bodyPr>
          <a:lstStyle/>
          <a:p>
            <a:br>
              <a:rPr lang="zh-TW" altLang="en-US" dirty="0"/>
            </a:br>
            <a:r>
              <a:rPr lang="en-US" altLang="zh-TW" b="1" dirty="0"/>
              <a:t>Opal SSC Feature Set: </a:t>
            </a:r>
            <a:br>
              <a:rPr lang="en-US" altLang="zh-TW" b="1" dirty="0"/>
            </a:br>
            <a:r>
              <a:rPr lang="en-US" altLang="zh-TW" b="1" dirty="0"/>
              <a:t>Additional </a:t>
            </a:r>
            <a:r>
              <a:rPr lang="en-US" altLang="zh-TW" b="1" dirty="0" err="1"/>
              <a:t>DataStore</a:t>
            </a:r>
            <a:r>
              <a:rPr lang="en-US" altLang="zh-TW" b="1" dirty="0"/>
              <a:t> Tables </a:t>
            </a:r>
            <a:endParaRPr lang="zh-TW" altLang="en-US" dirty="0"/>
          </a:p>
        </p:txBody>
      </p:sp>
      <p:sp>
        <p:nvSpPr>
          <p:cNvPr id="3" name="內容版面配置區 2">
            <a:extLst>
              <a:ext uri="{FF2B5EF4-FFF2-40B4-BE49-F238E27FC236}">
                <a16:creationId xmlns:a16="http://schemas.microsoft.com/office/drawing/2014/main" id="{4CA53717-3412-4884-B37A-F12484C247D5}"/>
              </a:ext>
            </a:extLst>
          </p:cNvPr>
          <p:cNvSpPr>
            <a:spLocks noGrp="1"/>
          </p:cNvSpPr>
          <p:nvPr>
            <p:ph sz="quarter" idx="1"/>
          </p:nvPr>
        </p:nvSpPr>
        <p:spPr>
          <a:xfrm>
            <a:off x="457200" y="1600200"/>
            <a:ext cx="7467600" cy="2188840"/>
          </a:xfrm>
        </p:spPr>
        <p:txBody>
          <a:bodyPr/>
          <a:lstStyle/>
          <a:p>
            <a:r>
              <a:rPr lang="en-US" altLang="zh-TW" dirty="0"/>
              <a:t>The </a:t>
            </a:r>
            <a:r>
              <a:rPr lang="en-US" altLang="zh-TW" dirty="0" err="1"/>
              <a:t>DataStore</a:t>
            </a:r>
            <a:r>
              <a:rPr lang="en-US" altLang="zh-TW" dirty="0"/>
              <a:t> is a byte table. It can be used by the host for generic secure data storage </a:t>
            </a:r>
          </a:p>
          <a:p>
            <a:r>
              <a:rPr lang="en-US" altLang="zh-TW" dirty="0"/>
              <a:t>To provide an ability to store application-specific metadata in the </a:t>
            </a:r>
            <a:r>
              <a:rPr lang="en-US" altLang="zh-TW" dirty="0" err="1"/>
              <a:t>TPer</a:t>
            </a:r>
            <a:r>
              <a:rPr lang="en-US" altLang="zh-TW" dirty="0"/>
              <a:t> in such a way that: </a:t>
            </a:r>
          </a:p>
          <a:p>
            <a:endParaRPr lang="zh-TW" altLang="en-US" dirty="0"/>
          </a:p>
        </p:txBody>
      </p:sp>
      <p:sp>
        <p:nvSpPr>
          <p:cNvPr id="4" name="矩形 3">
            <a:extLst>
              <a:ext uri="{FF2B5EF4-FFF2-40B4-BE49-F238E27FC236}">
                <a16:creationId xmlns:a16="http://schemas.microsoft.com/office/drawing/2014/main" id="{B11221DD-D49B-45BD-81B3-2FE0E82DF956}"/>
              </a:ext>
            </a:extLst>
          </p:cNvPr>
          <p:cNvSpPr/>
          <p:nvPr/>
        </p:nvSpPr>
        <p:spPr>
          <a:xfrm>
            <a:off x="395536" y="3435178"/>
            <a:ext cx="8352928" cy="2554545"/>
          </a:xfrm>
          <a:prstGeom prst="rect">
            <a:avLst/>
          </a:prstGeom>
        </p:spPr>
        <p:txBody>
          <a:bodyPr wrap="square">
            <a:spAutoFit/>
          </a:bodyPr>
          <a:lstStyle/>
          <a:p>
            <a:r>
              <a:rPr lang="en-US" altLang="zh-TW" sz="2000" dirty="0">
                <a:solidFill>
                  <a:schemeClr val="accent1">
                    <a:lumMod val="50000"/>
                  </a:schemeClr>
                </a:solidFill>
              </a:rPr>
              <a:t> It is possible to create multiple </a:t>
            </a:r>
            <a:r>
              <a:rPr lang="en-US" altLang="zh-TW" sz="2000" dirty="0" err="1">
                <a:solidFill>
                  <a:schemeClr val="accent1">
                    <a:lumMod val="50000"/>
                  </a:schemeClr>
                </a:solidFill>
              </a:rPr>
              <a:t>DataStore</a:t>
            </a:r>
            <a:r>
              <a:rPr lang="en-US" altLang="zh-TW" sz="2000" dirty="0">
                <a:solidFill>
                  <a:schemeClr val="accent1">
                    <a:lumMod val="50000"/>
                  </a:schemeClr>
                </a:solidFill>
              </a:rPr>
              <a:t> tables independent from each other</a:t>
            </a:r>
          </a:p>
          <a:p>
            <a:r>
              <a:rPr lang="en-US" altLang="zh-TW" sz="2000" dirty="0">
                <a:solidFill>
                  <a:schemeClr val="accent1">
                    <a:lumMod val="50000"/>
                  </a:schemeClr>
                </a:solidFill>
              </a:rPr>
              <a:t>  It is possible to configure access control in such a way that multiple entities owning </a:t>
            </a:r>
            <a:r>
              <a:rPr lang="en-US" altLang="zh-TW" sz="2000" dirty="0" err="1">
                <a:solidFill>
                  <a:schemeClr val="accent1">
                    <a:lumMod val="50000"/>
                  </a:schemeClr>
                </a:solidFill>
              </a:rPr>
              <a:t>DataStore</a:t>
            </a:r>
            <a:r>
              <a:rPr lang="en-US" altLang="zh-TW" sz="2000" dirty="0">
                <a:solidFill>
                  <a:schemeClr val="accent1">
                    <a:lumMod val="50000"/>
                  </a:schemeClr>
                </a:solidFill>
              </a:rPr>
              <a:t> tables but unaware of each other are prevented from accessing each other’s data</a:t>
            </a:r>
          </a:p>
          <a:p>
            <a:r>
              <a:rPr lang="en-US" altLang="zh-TW" sz="2000" dirty="0">
                <a:solidFill>
                  <a:schemeClr val="accent1">
                    <a:lumMod val="50000"/>
                  </a:schemeClr>
                </a:solidFill>
              </a:rPr>
              <a:t>  The storage area of the </a:t>
            </a:r>
            <a:r>
              <a:rPr lang="en-US" altLang="zh-TW" sz="2000" dirty="0" err="1">
                <a:solidFill>
                  <a:schemeClr val="accent1">
                    <a:lumMod val="50000"/>
                  </a:schemeClr>
                </a:solidFill>
              </a:rPr>
              <a:t>DataStore</a:t>
            </a:r>
            <a:r>
              <a:rPr lang="en-US" altLang="zh-TW" sz="2000" dirty="0">
                <a:solidFill>
                  <a:schemeClr val="accent1">
                    <a:lumMod val="50000"/>
                  </a:schemeClr>
                </a:solidFill>
              </a:rPr>
              <a:t> tables does not overlap with the User Area in order to avoid potential compatibility issues with existing host software</a:t>
            </a:r>
            <a:endParaRPr lang="zh-TW" altLang="en-US" sz="2000" dirty="0">
              <a:solidFill>
                <a:schemeClr val="accent1">
                  <a:lumMod val="50000"/>
                </a:schemeClr>
              </a:solidFill>
            </a:endParaRPr>
          </a:p>
        </p:txBody>
      </p:sp>
    </p:spTree>
    <p:extLst>
      <p:ext uri="{BB962C8B-B14F-4D97-AF65-F5344CB8AC3E}">
        <p14:creationId xmlns:p14="http://schemas.microsoft.com/office/powerpoint/2010/main" val="141213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75524-0E03-46B3-971B-B65F21F60133}"/>
              </a:ext>
            </a:extLst>
          </p:cNvPr>
          <p:cNvSpPr>
            <a:spLocks noGrp="1"/>
          </p:cNvSpPr>
          <p:nvPr>
            <p:ph type="title"/>
          </p:nvPr>
        </p:nvSpPr>
        <p:spPr/>
        <p:txBody>
          <a:bodyPr>
            <a:normAutofit fontScale="90000"/>
          </a:bodyPr>
          <a:lstStyle/>
          <a:p>
            <a:br>
              <a:rPr lang="zh-TW" altLang="en-US" dirty="0"/>
            </a:br>
            <a:r>
              <a:rPr lang="en-US" altLang="zh-TW" b="1" dirty="0"/>
              <a:t>Opal SSC Feature Set:</a:t>
            </a:r>
            <a:br>
              <a:rPr lang="en-US" altLang="zh-TW" b="1" dirty="0"/>
            </a:br>
            <a:r>
              <a:rPr lang="en-US" altLang="zh-TW" b="1" dirty="0"/>
              <a:t>PSID</a:t>
            </a:r>
            <a:endParaRPr lang="zh-TW" altLang="en-US" dirty="0"/>
          </a:p>
        </p:txBody>
      </p:sp>
      <p:sp>
        <p:nvSpPr>
          <p:cNvPr id="3" name="內容版面配置區 2">
            <a:extLst>
              <a:ext uri="{FF2B5EF4-FFF2-40B4-BE49-F238E27FC236}">
                <a16:creationId xmlns:a16="http://schemas.microsoft.com/office/drawing/2014/main" id="{267FCE8B-A98A-49FF-8EC1-DF307955B5DB}"/>
              </a:ext>
            </a:extLst>
          </p:cNvPr>
          <p:cNvSpPr>
            <a:spLocks noGrp="1"/>
          </p:cNvSpPr>
          <p:nvPr>
            <p:ph sz="quarter" idx="1"/>
          </p:nvPr>
        </p:nvSpPr>
        <p:spPr/>
        <p:txBody>
          <a:bodyPr/>
          <a:lstStyle/>
          <a:p>
            <a:r>
              <a:rPr lang="en-US" altLang="zh-TW" dirty="0"/>
              <a:t>Define an authority/credential pair whose C_PIN object’s PIN column value is not discoverable via the interface.</a:t>
            </a:r>
          </a:p>
          <a:p>
            <a:r>
              <a:rPr lang="en-US" altLang="zh-TW" dirty="0"/>
              <a:t>Provide access control settings that permit invocation of the Revert method if the PSID authority has been successfully authenticated.</a:t>
            </a:r>
            <a:endParaRPr lang="zh-TW" altLang="en-US" dirty="0"/>
          </a:p>
        </p:txBody>
      </p:sp>
    </p:spTree>
    <p:extLst>
      <p:ext uri="{BB962C8B-B14F-4D97-AF65-F5344CB8AC3E}">
        <p14:creationId xmlns:p14="http://schemas.microsoft.com/office/powerpoint/2010/main" val="3390716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57A87B-5531-446C-A7BB-094E6FF443BD}"/>
              </a:ext>
            </a:extLst>
          </p:cNvPr>
          <p:cNvSpPr>
            <a:spLocks noGrp="1"/>
          </p:cNvSpPr>
          <p:nvPr>
            <p:ph type="title"/>
          </p:nvPr>
        </p:nvSpPr>
        <p:spPr/>
        <p:txBody>
          <a:bodyPr/>
          <a:lstStyle/>
          <a:p>
            <a:r>
              <a:rPr lang="en-US" altLang="zh-TW" dirty="0"/>
              <a:t>Opal SSC-Specific Methods</a:t>
            </a:r>
            <a:endParaRPr lang="zh-TW" altLang="en-US" dirty="0"/>
          </a:p>
        </p:txBody>
      </p:sp>
      <p:sp>
        <p:nvSpPr>
          <p:cNvPr id="3" name="內容版面配置區 2">
            <a:extLst>
              <a:ext uri="{FF2B5EF4-FFF2-40B4-BE49-F238E27FC236}">
                <a16:creationId xmlns:a16="http://schemas.microsoft.com/office/drawing/2014/main" id="{0CD724C5-EE69-4833-A214-33E815224B8D}"/>
              </a:ext>
            </a:extLst>
          </p:cNvPr>
          <p:cNvSpPr>
            <a:spLocks noGrp="1"/>
          </p:cNvSpPr>
          <p:nvPr>
            <p:ph sz="quarter" idx="1"/>
          </p:nvPr>
        </p:nvSpPr>
        <p:spPr/>
        <p:txBody>
          <a:bodyPr/>
          <a:lstStyle/>
          <a:p>
            <a:r>
              <a:rPr lang="en-US" altLang="zh-TW" dirty="0"/>
              <a:t>Activate  -- Admin Template SP Object Method </a:t>
            </a:r>
          </a:p>
          <a:p>
            <a:endParaRPr lang="en-US" altLang="zh-TW" dirty="0"/>
          </a:p>
          <a:p>
            <a:r>
              <a:rPr lang="en-US" altLang="zh-TW" dirty="0"/>
              <a:t>Revert  -- Admin Template SP Object Method </a:t>
            </a:r>
          </a:p>
          <a:p>
            <a:endParaRPr lang="en-US" altLang="zh-TW" dirty="0"/>
          </a:p>
          <a:p>
            <a:r>
              <a:rPr lang="en-US" altLang="zh-TW" dirty="0" err="1"/>
              <a:t>RevertSP</a:t>
            </a:r>
            <a:r>
              <a:rPr lang="en-US" altLang="zh-TW" dirty="0"/>
              <a:t>  -- Base Template SP Method </a:t>
            </a:r>
          </a:p>
          <a:p>
            <a:pPr lvl="1"/>
            <a:endParaRPr lang="zh-TW" altLang="en-US" dirty="0"/>
          </a:p>
        </p:txBody>
      </p:sp>
    </p:spTree>
    <p:extLst>
      <p:ext uri="{BB962C8B-B14F-4D97-AF65-F5344CB8AC3E}">
        <p14:creationId xmlns:p14="http://schemas.microsoft.com/office/powerpoint/2010/main" val="1610023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8136F2B-4E8A-4C92-A42C-46181C820E6E}"/>
              </a:ext>
            </a:extLst>
          </p:cNvPr>
          <p:cNvSpPr>
            <a:spLocks noGrp="1"/>
          </p:cNvSpPr>
          <p:nvPr>
            <p:ph sz="quarter" idx="1"/>
          </p:nvPr>
        </p:nvSpPr>
        <p:spPr/>
        <p:txBody>
          <a:bodyPr/>
          <a:lstStyle/>
          <a:p>
            <a:r>
              <a:rPr lang="en-US" altLang="zh-TW" b="1" dirty="0"/>
              <a:t>Activate</a:t>
            </a:r>
          </a:p>
          <a:p>
            <a:pPr lvl="1"/>
            <a:r>
              <a:rPr lang="en-US" altLang="zh-TW" sz="2400" dirty="0"/>
              <a:t>managing the life cycle of SPs created in manufacturing, whose initial life cycle state is “Manufactured-Inactive”. </a:t>
            </a:r>
          </a:p>
          <a:p>
            <a:pPr lvl="1"/>
            <a:r>
              <a:rPr lang="en-US" altLang="zh-TW" sz="2400" dirty="0"/>
              <a:t>(</a:t>
            </a:r>
            <a:r>
              <a:rPr lang="en-US" altLang="zh-TW" sz="2400" dirty="0" err="1"/>
              <a:t>Manufactured-Inactive</a:t>
            </a:r>
            <a:r>
              <a:rPr lang="en-US" altLang="zh-TW" sz="2400" dirty="0" err="1">
                <a:sym typeface="Wingdings" panose="05000000000000000000" pitchFamily="2" charset="2"/>
              </a:rPr>
              <a:t></a:t>
            </a:r>
            <a:r>
              <a:rPr lang="en-US" altLang="zh-TW" sz="2400" dirty="0" err="1"/>
              <a:t>Manufactured</a:t>
            </a:r>
            <a:r>
              <a:rPr lang="en-US" altLang="zh-TW" sz="2400" dirty="0"/>
              <a:t>) state.</a:t>
            </a:r>
          </a:p>
          <a:p>
            <a:endParaRPr lang="zh-TW" altLang="en-US" dirty="0"/>
          </a:p>
        </p:txBody>
      </p:sp>
      <p:sp>
        <p:nvSpPr>
          <p:cNvPr id="4" name="標題 1">
            <a:extLst>
              <a:ext uri="{FF2B5EF4-FFF2-40B4-BE49-F238E27FC236}">
                <a16:creationId xmlns:a16="http://schemas.microsoft.com/office/drawing/2014/main" id="{9600F9E7-E8B2-44E4-92C2-DB8C3CEB8D85}"/>
              </a:ext>
            </a:extLst>
          </p:cNvPr>
          <p:cNvSpPr>
            <a:spLocks noGrp="1"/>
          </p:cNvSpPr>
          <p:nvPr>
            <p:ph type="title"/>
          </p:nvPr>
        </p:nvSpPr>
        <p:spPr>
          <a:xfrm>
            <a:off x="457200" y="274638"/>
            <a:ext cx="7467600" cy="1143000"/>
          </a:xfrm>
        </p:spPr>
        <p:txBody>
          <a:bodyPr/>
          <a:lstStyle/>
          <a:p>
            <a:r>
              <a:rPr lang="en-US" altLang="zh-TW" dirty="0"/>
              <a:t>Opal SSC-Specific Methods</a:t>
            </a:r>
            <a:endParaRPr lang="zh-TW" altLang="en-US" dirty="0"/>
          </a:p>
        </p:txBody>
      </p:sp>
    </p:spTree>
    <p:extLst>
      <p:ext uri="{BB962C8B-B14F-4D97-AF65-F5344CB8AC3E}">
        <p14:creationId xmlns:p14="http://schemas.microsoft.com/office/powerpoint/2010/main" val="2528660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F284BA-DEAF-4C5C-839C-3C5DCD2BF0C0}"/>
              </a:ext>
            </a:extLst>
          </p:cNvPr>
          <p:cNvSpPr>
            <a:spLocks noGrp="1"/>
          </p:cNvSpPr>
          <p:nvPr>
            <p:ph sz="quarter" idx="1"/>
          </p:nvPr>
        </p:nvSpPr>
        <p:spPr/>
        <p:txBody>
          <a:bodyPr/>
          <a:lstStyle/>
          <a:p>
            <a:r>
              <a:rPr lang="en-US" altLang="zh-TW" b="1" dirty="0"/>
              <a:t>Revert</a:t>
            </a:r>
            <a:r>
              <a:rPr lang="en-US" altLang="zh-TW" dirty="0"/>
              <a:t> </a:t>
            </a:r>
          </a:p>
          <a:p>
            <a:pPr lvl="1"/>
            <a:r>
              <a:rPr lang="en-US" altLang="zh-TW" sz="2400" dirty="0"/>
              <a:t>Invoking Revert on an SP object causes the SP to revert to its Original Factory State. </a:t>
            </a:r>
            <a:r>
              <a:rPr lang="en-US" altLang="zh-TW" sz="2400" dirty="0" err="1"/>
              <a:t>TPer</a:t>
            </a:r>
            <a:r>
              <a:rPr lang="en-US" altLang="zh-TW" sz="2400" dirty="0"/>
              <a:t> owner to remove the SP owner’s ownership of the SP.</a:t>
            </a:r>
          </a:p>
          <a:p>
            <a:endParaRPr lang="zh-TW" altLang="en-US" dirty="0"/>
          </a:p>
        </p:txBody>
      </p:sp>
      <p:sp>
        <p:nvSpPr>
          <p:cNvPr id="4" name="標題 1">
            <a:extLst>
              <a:ext uri="{FF2B5EF4-FFF2-40B4-BE49-F238E27FC236}">
                <a16:creationId xmlns:a16="http://schemas.microsoft.com/office/drawing/2014/main" id="{155B160A-93F2-4A0D-8B90-4D8FAE8424DB}"/>
              </a:ext>
            </a:extLst>
          </p:cNvPr>
          <p:cNvSpPr>
            <a:spLocks noGrp="1"/>
          </p:cNvSpPr>
          <p:nvPr>
            <p:ph type="title"/>
          </p:nvPr>
        </p:nvSpPr>
        <p:spPr>
          <a:xfrm>
            <a:off x="457200" y="274638"/>
            <a:ext cx="7467600" cy="1143000"/>
          </a:xfrm>
        </p:spPr>
        <p:txBody>
          <a:bodyPr/>
          <a:lstStyle/>
          <a:p>
            <a:r>
              <a:rPr lang="en-US" altLang="zh-TW" dirty="0"/>
              <a:t>Opal SSC-Specific Methods</a:t>
            </a:r>
            <a:endParaRPr lang="zh-TW" altLang="en-US" dirty="0"/>
          </a:p>
        </p:txBody>
      </p:sp>
    </p:spTree>
    <p:extLst>
      <p:ext uri="{BB962C8B-B14F-4D97-AF65-F5344CB8AC3E}">
        <p14:creationId xmlns:p14="http://schemas.microsoft.com/office/powerpoint/2010/main" val="2709872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F284BA-DEAF-4C5C-839C-3C5DCD2BF0C0}"/>
              </a:ext>
            </a:extLst>
          </p:cNvPr>
          <p:cNvSpPr>
            <a:spLocks noGrp="1"/>
          </p:cNvSpPr>
          <p:nvPr>
            <p:ph sz="quarter" idx="1"/>
          </p:nvPr>
        </p:nvSpPr>
        <p:spPr/>
        <p:txBody>
          <a:bodyPr/>
          <a:lstStyle/>
          <a:p>
            <a:r>
              <a:rPr lang="en-US" altLang="zh-TW" b="1" dirty="0" err="1"/>
              <a:t>RevertSP</a:t>
            </a:r>
            <a:endParaRPr lang="en-US" altLang="zh-TW" b="1" dirty="0"/>
          </a:p>
          <a:p>
            <a:pPr lvl="1"/>
            <a:r>
              <a:rPr lang="en-US" altLang="zh-TW" sz="2400" dirty="0"/>
              <a:t>Invoking </a:t>
            </a:r>
            <a:r>
              <a:rPr lang="en-US" altLang="zh-TW" sz="2400" dirty="0" err="1"/>
              <a:t>RevertSP</a:t>
            </a:r>
            <a:r>
              <a:rPr lang="en-US" altLang="zh-TW" sz="2400" dirty="0"/>
              <a:t> on an SP SHALL cause it to revert to its Original Factory State. This method allows the SP owner to relinquish control of the SP and revert the SP to its Original Factory State. </a:t>
            </a:r>
            <a:endParaRPr lang="zh-TW" altLang="en-US" sz="2400" dirty="0"/>
          </a:p>
        </p:txBody>
      </p:sp>
      <p:sp>
        <p:nvSpPr>
          <p:cNvPr id="4" name="標題 1">
            <a:extLst>
              <a:ext uri="{FF2B5EF4-FFF2-40B4-BE49-F238E27FC236}">
                <a16:creationId xmlns:a16="http://schemas.microsoft.com/office/drawing/2014/main" id="{155B160A-93F2-4A0D-8B90-4D8FAE8424DB}"/>
              </a:ext>
            </a:extLst>
          </p:cNvPr>
          <p:cNvSpPr>
            <a:spLocks noGrp="1"/>
          </p:cNvSpPr>
          <p:nvPr>
            <p:ph type="title"/>
          </p:nvPr>
        </p:nvSpPr>
        <p:spPr>
          <a:xfrm>
            <a:off x="457200" y="274638"/>
            <a:ext cx="7467600" cy="1143000"/>
          </a:xfrm>
        </p:spPr>
        <p:txBody>
          <a:bodyPr/>
          <a:lstStyle/>
          <a:p>
            <a:r>
              <a:rPr lang="en-US" altLang="zh-TW" dirty="0"/>
              <a:t>Opal SSC-Specific Methods</a:t>
            </a:r>
            <a:endParaRPr lang="zh-TW" altLang="en-US" dirty="0"/>
          </a:p>
        </p:txBody>
      </p:sp>
    </p:spTree>
    <p:extLst>
      <p:ext uri="{BB962C8B-B14F-4D97-AF65-F5344CB8AC3E}">
        <p14:creationId xmlns:p14="http://schemas.microsoft.com/office/powerpoint/2010/main" val="4004233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D5393DE-1D3D-4675-B064-B7667C5220EC}"/>
              </a:ext>
            </a:extLst>
          </p:cNvPr>
          <p:cNvSpPr>
            <a:spLocks noGrp="1"/>
          </p:cNvSpPr>
          <p:nvPr>
            <p:ph type="title"/>
          </p:nvPr>
        </p:nvSpPr>
        <p:spPr>
          <a:xfrm>
            <a:off x="457200" y="274638"/>
            <a:ext cx="7467600" cy="1143000"/>
          </a:xfrm>
        </p:spPr>
        <p:txBody>
          <a:bodyPr/>
          <a:lstStyle/>
          <a:p>
            <a:r>
              <a:rPr lang="en-US" altLang="zh-TW" dirty="0"/>
              <a:t>Life Cycle</a:t>
            </a:r>
            <a:endParaRPr lang="zh-TW" altLang="en-US" dirty="0"/>
          </a:p>
        </p:txBody>
      </p:sp>
      <p:pic>
        <p:nvPicPr>
          <p:cNvPr id="5" name="圖片 4">
            <a:extLst>
              <a:ext uri="{FF2B5EF4-FFF2-40B4-BE49-F238E27FC236}">
                <a16:creationId xmlns:a16="http://schemas.microsoft.com/office/drawing/2014/main" id="{AE7FE905-B6BC-4522-A853-9EA5CB607DE8}"/>
              </a:ext>
            </a:extLst>
          </p:cNvPr>
          <p:cNvPicPr>
            <a:picLocks noChangeAspect="1"/>
          </p:cNvPicPr>
          <p:nvPr/>
        </p:nvPicPr>
        <p:blipFill>
          <a:blip r:embed="rId2"/>
          <a:stretch>
            <a:fillRect/>
          </a:stretch>
        </p:blipFill>
        <p:spPr>
          <a:xfrm>
            <a:off x="1259632" y="1916832"/>
            <a:ext cx="6353175" cy="3943350"/>
          </a:xfrm>
          <a:prstGeom prst="rect">
            <a:avLst/>
          </a:prstGeom>
        </p:spPr>
      </p:pic>
      <p:sp>
        <p:nvSpPr>
          <p:cNvPr id="6" name="矩形 5">
            <a:extLst>
              <a:ext uri="{FF2B5EF4-FFF2-40B4-BE49-F238E27FC236}">
                <a16:creationId xmlns:a16="http://schemas.microsoft.com/office/drawing/2014/main" id="{132F057A-9AE9-48F4-AD00-42024336EABA}"/>
              </a:ext>
            </a:extLst>
          </p:cNvPr>
          <p:cNvSpPr/>
          <p:nvPr/>
        </p:nvSpPr>
        <p:spPr>
          <a:xfrm>
            <a:off x="935596" y="3429000"/>
            <a:ext cx="7272808" cy="646331"/>
          </a:xfrm>
          <a:prstGeom prst="rect">
            <a:avLst/>
          </a:prstGeom>
        </p:spPr>
        <p:txBody>
          <a:bodyPr wrap="square">
            <a:spAutoFit/>
          </a:bodyPr>
          <a:lstStyle/>
          <a:p>
            <a:r>
              <a:rPr lang="en-US" altLang="zh-TW" dirty="0">
                <a:solidFill>
                  <a:srgbClr val="000000"/>
                </a:solidFill>
                <a:latin typeface="Arial" panose="020B0604020202020204" pitchFamily="34" charset="0"/>
              </a:rPr>
              <a:t>The Original Factory State of the </a:t>
            </a:r>
            <a:r>
              <a:rPr lang="en-US" altLang="zh-TW" b="1" dirty="0">
                <a:solidFill>
                  <a:srgbClr val="FF0000"/>
                </a:solidFill>
                <a:latin typeface="Arial" panose="020B0604020202020204" pitchFamily="34" charset="0"/>
              </a:rPr>
              <a:t>Admin SP </a:t>
            </a:r>
            <a:r>
              <a:rPr lang="en-US" altLang="zh-TW" dirty="0">
                <a:solidFill>
                  <a:srgbClr val="000000"/>
                </a:solidFill>
                <a:latin typeface="Arial" panose="020B0604020202020204" pitchFamily="34" charset="0"/>
              </a:rPr>
              <a:t>SHALL be Manufactured. The only state that is mandatory for the Admin SP is Manufactured. </a:t>
            </a:r>
            <a:endParaRPr lang="zh-TW" altLang="en-US" dirty="0"/>
          </a:p>
        </p:txBody>
      </p:sp>
      <p:sp>
        <p:nvSpPr>
          <p:cNvPr id="7" name="矩形 6">
            <a:extLst>
              <a:ext uri="{FF2B5EF4-FFF2-40B4-BE49-F238E27FC236}">
                <a16:creationId xmlns:a16="http://schemas.microsoft.com/office/drawing/2014/main" id="{546A529D-EC01-4977-9469-B6EC1C943A16}"/>
              </a:ext>
            </a:extLst>
          </p:cNvPr>
          <p:cNvSpPr/>
          <p:nvPr/>
        </p:nvSpPr>
        <p:spPr>
          <a:xfrm>
            <a:off x="928381" y="3429000"/>
            <a:ext cx="7280023" cy="923330"/>
          </a:xfrm>
          <a:prstGeom prst="rect">
            <a:avLst/>
          </a:prstGeom>
        </p:spPr>
        <p:txBody>
          <a:bodyPr wrap="square">
            <a:spAutoFit/>
          </a:bodyPr>
          <a:lstStyle/>
          <a:p>
            <a:r>
              <a:rPr lang="en-US" altLang="zh-TW" dirty="0">
                <a:solidFill>
                  <a:srgbClr val="000000"/>
                </a:solidFill>
                <a:latin typeface="Arial" panose="020B0604020202020204" pitchFamily="34" charset="0"/>
              </a:rPr>
              <a:t>If the </a:t>
            </a:r>
            <a:r>
              <a:rPr lang="en-US" altLang="zh-TW" b="1" dirty="0">
                <a:solidFill>
                  <a:srgbClr val="FF0000"/>
                </a:solidFill>
                <a:latin typeface="Arial" panose="020B0604020202020204" pitchFamily="34" charset="0"/>
              </a:rPr>
              <a:t>Locking SP </a:t>
            </a:r>
            <a:r>
              <a:rPr lang="en-US" altLang="zh-TW" dirty="0">
                <a:solidFill>
                  <a:srgbClr val="000000"/>
                </a:solidFill>
                <a:latin typeface="Arial" panose="020B0604020202020204" pitchFamily="34" charset="0"/>
              </a:rPr>
              <a:t>is a Manufactured SP, support of the Manufactured state is mandatory and support of the Manufactured-Inactive state is optional for the Locking SP. </a:t>
            </a:r>
            <a:endParaRPr lang="zh-TW" altLang="en-US" dirty="0"/>
          </a:p>
        </p:txBody>
      </p:sp>
    </p:spTree>
    <p:extLst>
      <p:ext uri="{BB962C8B-B14F-4D97-AF65-F5344CB8AC3E}">
        <p14:creationId xmlns:p14="http://schemas.microsoft.com/office/powerpoint/2010/main" val="1135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9" presetClass="emph" presetSubtype="0" nodeType="withEffect">
                                  <p:stCondLst>
                                    <p:cond delay="0"/>
                                  </p:stCondLst>
                                  <p:childTnLst>
                                    <p:set>
                                      <p:cBhvr>
                                        <p:cTn id="10" dur="indefinite"/>
                                        <p:tgtEl>
                                          <p:spTgt spid="5"/>
                                        </p:tgtEl>
                                        <p:attrNameLst>
                                          <p:attrName>style.opacity</p:attrName>
                                        </p:attrNameLst>
                                      </p:cBhvr>
                                      <p:to>
                                        <p:strVal val="0.5"/>
                                      </p:to>
                                    </p:set>
                                    <p:animEffect filter="image" prLst="opacity: 0.5">
                                      <p:cBhvr rctx="IE">
                                        <p:cTn id="11" dur="indefinite"/>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A45E3-C791-4CD9-B867-5DF90BDAEB5D}"/>
              </a:ext>
            </a:extLst>
          </p:cNvPr>
          <p:cNvSpPr>
            <a:spLocks noGrp="1"/>
          </p:cNvSpPr>
          <p:nvPr>
            <p:ph type="title"/>
          </p:nvPr>
        </p:nvSpPr>
        <p:spPr/>
        <p:txBody>
          <a:bodyPr>
            <a:normAutofit/>
          </a:bodyPr>
          <a:lstStyle/>
          <a:p>
            <a:r>
              <a:rPr lang="en-US" altLang="zh-TW" sz="2800" b="1" dirty="0"/>
              <a:t>Manufactured SP Life Cycle States </a:t>
            </a:r>
            <a:endParaRPr lang="zh-TW" altLang="en-US" sz="2800" dirty="0"/>
          </a:p>
        </p:txBody>
      </p:sp>
      <p:sp>
        <p:nvSpPr>
          <p:cNvPr id="9" name="矩形 8">
            <a:extLst>
              <a:ext uri="{FF2B5EF4-FFF2-40B4-BE49-F238E27FC236}">
                <a16:creationId xmlns:a16="http://schemas.microsoft.com/office/drawing/2014/main" id="{E8769648-6786-4F01-9D1A-DDADC45C7A04}"/>
              </a:ext>
            </a:extLst>
          </p:cNvPr>
          <p:cNvSpPr/>
          <p:nvPr/>
        </p:nvSpPr>
        <p:spPr>
          <a:xfrm>
            <a:off x="1115616" y="2132856"/>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a:solidFill>
                  <a:schemeClr val="tx1"/>
                </a:solidFill>
              </a:rPr>
              <a:t>Manufactured-Inactive</a:t>
            </a:r>
            <a:endParaRPr lang="zh-TW" altLang="en-US" dirty="0">
              <a:solidFill>
                <a:schemeClr val="tx1"/>
              </a:solidFill>
            </a:endParaRPr>
          </a:p>
        </p:txBody>
      </p:sp>
      <p:sp>
        <p:nvSpPr>
          <p:cNvPr id="10" name="矩形 9">
            <a:extLst>
              <a:ext uri="{FF2B5EF4-FFF2-40B4-BE49-F238E27FC236}">
                <a16:creationId xmlns:a16="http://schemas.microsoft.com/office/drawing/2014/main" id="{42FD2857-CC21-44D9-A06E-04D954EA0B98}"/>
              </a:ext>
            </a:extLst>
          </p:cNvPr>
          <p:cNvSpPr/>
          <p:nvPr/>
        </p:nvSpPr>
        <p:spPr>
          <a:xfrm>
            <a:off x="5868144" y="2124107"/>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a:solidFill>
                  <a:schemeClr val="tx1"/>
                </a:solidFill>
              </a:rPr>
              <a:t>Manufactured</a:t>
            </a:r>
            <a:r>
              <a:rPr lang="en-US" altLang="zh-TW" b="1" i="1" dirty="0"/>
              <a:t> </a:t>
            </a:r>
            <a:endParaRPr lang="zh-TW" altLang="en-US" dirty="0"/>
          </a:p>
        </p:txBody>
      </p:sp>
      <p:sp>
        <p:nvSpPr>
          <p:cNvPr id="11" name="矩形 10">
            <a:extLst>
              <a:ext uri="{FF2B5EF4-FFF2-40B4-BE49-F238E27FC236}">
                <a16:creationId xmlns:a16="http://schemas.microsoft.com/office/drawing/2014/main" id="{288D85F3-367C-48CE-BD55-481AF6DB457C}"/>
              </a:ext>
            </a:extLst>
          </p:cNvPr>
          <p:cNvSpPr/>
          <p:nvPr/>
        </p:nvSpPr>
        <p:spPr>
          <a:xfrm>
            <a:off x="1115616" y="4589877"/>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a:solidFill>
                  <a:schemeClr val="tx1"/>
                </a:solidFill>
              </a:rPr>
              <a:t>ORIGINAL FACTORY STATE </a:t>
            </a:r>
            <a:endParaRPr lang="zh-TW" altLang="en-US" dirty="0">
              <a:solidFill>
                <a:schemeClr val="tx1"/>
              </a:solidFill>
            </a:endParaRPr>
          </a:p>
        </p:txBody>
      </p:sp>
      <p:sp>
        <p:nvSpPr>
          <p:cNvPr id="12" name="矩形 11">
            <a:extLst>
              <a:ext uri="{FF2B5EF4-FFF2-40B4-BE49-F238E27FC236}">
                <a16:creationId xmlns:a16="http://schemas.microsoft.com/office/drawing/2014/main" id="{6F0FC140-3BBA-4397-81F1-9A60D8742EC6}"/>
              </a:ext>
            </a:extLst>
          </p:cNvPr>
          <p:cNvSpPr/>
          <p:nvPr/>
        </p:nvSpPr>
        <p:spPr>
          <a:xfrm>
            <a:off x="5508104" y="4581128"/>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a:solidFill>
                  <a:schemeClr val="tx1"/>
                </a:solidFill>
              </a:rPr>
              <a:t>Any State</a:t>
            </a:r>
            <a:endParaRPr lang="zh-TW" altLang="en-US" dirty="0">
              <a:solidFill>
                <a:schemeClr val="tx1"/>
              </a:solidFill>
            </a:endParaRPr>
          </a:p>
        </p:txBody>
      </p:sp>
      <p:cxnSp>
        <p:nvCxnSpPr>
          <p:cNvPr id="14" name="直線單箭頭接點 13">
            <a:extLst>
              <a:ext uri="{FF2B5EF4-FFF2-40B4-BE49-F238E27FC236}">
                <a16:creationId xmlns:a16="http://schemas.microsoft.com/office/drawing/2014/main" id="{70F4B501-A4C3-4980-B253-2EBB2A3758F4}"/>
              </a:ext>
            </a:extLst>
          </p:cNvPr>
          <p:cNvCxnSpPr>
            <a:stCxn id="9" idx="3"/>
            <a:endCxn id="10" idx="1"/>
          </p:cNvCxnSpPr>
          <p:nvPr/>
        </p:nvCxnSpPr>
        <p:spPr>
          <a:xfrm flipV="1">
            <a:off x="2987824" y="2664167"/>
            <a:ext cx="2880320" cy="874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矩形 14">
            <a:extLst>
              <a:ext uri="{FF2B5EF4-FFF2-40B4-BE49-F238E27FC236}">
                <a16:creationId xmlns:a16="http://schemas.microsoft.com/office/drawing/2014/main" id="{B40E68E1-D209-4089-BE3A-681354EDEA13}"/>
              </a:ext>
            </a:extLst>
          </p:cNvPr>
          <p:cNvSpPr/>
          <p:nvPr/>
        </p:nvSpPr>
        <p:spPr>
          <a:xfrm>
            <a:off x="3305997" y="2209471"/>
            <a:ext cx="1936749" cy="369332"/>
          </a:xfrm>
          <a:prstGeom prst="rect">
            <a:avLst/>
          </a:prstGeom>
        </p:spPr>
        <p:txBody>
          <a:bodyPr wrap="none">
            <a:spAutoFit/>
          </a:bodyPr>
          <a:lstStyle/>
          <a:p>
            <a:r>
              <a:rPr lang="en-US" altLang="zh-TW" dirty="0"/>
              <a:t>Activate method</a:t>
            </a:r>
            <a:endParaRPr lang="zh-TW" altLang="en-US" dirty="0"/>
          </a:p>
        </p:txBody>
      </p:sp>
      <p:sp>
        <p:nvSpPr>
          <p:cNvPr id="16" name="矩形 15">
            <a:extLst>
              <a:ext uri="{FF2B5EF4-FFF2-40B4-BE49-F238E27FC236}">
                <a16:creationId xmlns:a16="http://schemas.microsoft.com/office/drawing/2014/main" id="{74C4599E-942B-4502-93A8-D12607BB1C7F}"/>
              </a:ext>
            </a:extLst>
          </p:cNvPr>
          <p:cNvSpPr/>
          <p:nvPr/>
        </p:nvSpPr>
        <p:spPr>
          <a:xfrm>
            <a:off x="3009923" y="2802337"/>
            <a:ext cx="2763898" cy="307777"/>
          </a:xfrm>
          <a:prstGeom prst="rect">
            <a:avLst/>
          </a:prstGeom>
        </p:spPr>
        <p:txBody>
          <a:bodyPr wrap="none">
            <a:spAutoFit/>
          </a:bodyPr>
          <a:lstStyle/>
          <a:p>
            <a:r>
              <a:rPr lang="en-US" altLang="zh-TW" sz="1400" dirty="0">
                <a:solidFill>
                  <a:srgbClr val="C00000"/>
                </a:solidFill>
              </a:rPr>
              <a:t>Current SID PIN (C_PIN_SID)</a:t>
            </a:r>
            <a:endParaRPr lang="zh-TW" altLang="en-US" sz="1400" dirty="0">
              <a:solidFill>
                <a:srgbClr val="C00000"/>
              </a:solidFill>
            </a:endParaRPr>
          </a:p>
        </p:txBody>
      </p:sp>
      <p:sp>
        <p:nvSpPr>
          <p:cNvPr id="18" name="矩形 17">
            <a:extLst>
              <a:ext uri="{FF2B5EF4-FFF2-40B4-BE49-F238E27FC236}">
                <a16:creationId xmlns:a16="http://schemas.microsoft.com/office/drawing/2014/main" id="{AB48BDC9-AC07-47A0-9329-7A33D9423913}"/>
              </a:ext>
            </a:extLst>
          </p:cNvPr>
          <p:cNvSpPr/>
          <p:nvPr/>
        </p:nvSpPr>
        <p:spPr>
          <a:xfrm>
            <a:off x="5773821" y="3257690"/>
            <a:ext cx="2018501" cy="369332"/>
          </a:xfrm>
          <a:prstGeom prst="rect">
            <a:avLst/>
          </a:prstGeom>
        </p:spPr>
        <p:txBody>
          <a:bodyPr wrap="none">
            <a:spAutoFit/>
          </a:bodyPr>
          <a:lstStyle/>
          <a:p>
            <a:r>
              <a:rPr lang="en-US" altLang="zh-TW" dirty="0">
                <a:solidFill>
                  <a:srgbClr val="C00000"/>
                </a:solidFill>
              </a:rPr>
              <a:t>(C_PIN_Admin1)</a:t>
            </a:r>
            <a:endParaRPr lang="zh-TW" altLang="en-US" dirty="0">
              <a:solidFill>
                <a:srgbClr val="C00000"/>
              </a:solidFill>
            </a:endParaRPr>
          </a:p>
        </p:txBody>
      </p:sp>
      <p:cxnSp>
        <p:nvCxnSpPr>
          <p:cNvPr id="20" name="直線單箭頭接點 19">
            <a:extLst>
              <a:ext uri="{FF2B5EF4-FFF2-40B4-BE49-F238E27FC236}">
                <a16:creationId xmlns:a16="http://schemas.microsoft.com/office/drawing/2014/main" id="{D187B95F-B626-4B2D-80EC-EC44B49D0E98}"/>
              </a:ext>
            </a:extLst>
          </p:cNvPr>
          <p:cNvCxnSpPr>
            <a:stCxn id="12" idx="1"/>
            <a:endCxn id="11" idx="3"/>
          </p:cNvCxnSpPr>
          <p:nvPr/>
        </p:nvCxnSpPr>
        <p:spPr>
          <a:xfrm flipH="1">
            <a:off x="2987824" y="5121188"/>
            <a:ext cx="2520280" cy="87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矩形 20">
            <a:extLst>
              <a:ext uri="{FF2B5EF4-FFF2-40B4-BE49-F238E27FC236}">
                <a16:creationId xmlns:a16="http://schemas.microsoft.com/office/drawing/2014/main" id="{4C941335-1AD5-4BE3-B140-F1A4E9260886}"/>
              </a:ext>
            </a:extLst>
          </p:cNvPr>
          <p:cNvSpPr/>
          <p:nvPr/>
        </p:nvSpPr>
        <p:spPr>
          <a:xfrm>
            <a:off x="3119289" y="4648994"/>
            <a:ext cx="2257349" cy="369332"/>
          </a:xfrm>
          <a:prstGeom prst="rect">
            <a:avLst/>
          </a:prstGeom>
        </p:spPr>
        <p:txBody>
          <a:bodyPr wrap="none">
            <a:spAutoFit/>
          </a:bodyPr>
          <a:lstStyle/>
          <a:p>
            <a:r>
              <a:rPr lang="en-US" altLang="zh-TW" dirty="0"/>
              <a:t>Revert or </a:t>
            </a:r>
            <a:r>
              <a:rPr lang="en-US" altLang="zh-TW" dirty="0" err="1"/>
              <a:t>RevertSP</a:t>
            </a:r>
            <a:endParaRPr lang="zh-TW" altLang="en-US" dirty="0"/>
          </a:p>
        </p:txBody>
      </p:sp>
    </p:spTree>
    <p:extLst>
      <p:ext uri="{BB962C8B-B14F-4D97-AF65-F5344CB8AC3E}">
        <p14:creationId xmlns:p14="http://schemas.microsoft.com/office/powerpoint/2010/main" val="146604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5"/>
                                        </p:tgtEl>
                                        <p:attrNameLst>
                                          <p:attrName>style.color</p:attrName>
                                        </p:attrNameLst>
                                      </p:cBhvr>
                                      <p:to>
                                        <a:schemeClr val="bg1"/>
                                      </p:to>
                                    </p:animClr>
                                    <p:animClr clrSpc="rgb" dir="cw">
                                      <p:cBhvr>
                                        <p:cTn id="12" dur="250" autoRev="1" fill="remove"/>
                                        <p:tgtEl>
                                          <p:spTgt spid="15"/>
                                        </p:tgtEl>
                                        <p:attrNameLst>
                                          <p:attrName>fillcolor</p:attrName>
                                        </p:attrNameLst>
                                      </p:cBhvr>
                                      <p:to>
                                        <a:schemeClr val="bg1"/>
                                      </p:to>
                                    </p:animClr>
                                    <p:set>
                                      <p:cBhvr>
                                        <p:cTn id="13" dur="250" autoRev="1" fill="remove"/>
                                        <p:tgtEl>
                                          <p:spTgt spid="15"/>
                                        </p:tgtEl>
                                        <p:attrNameLst>
                                          <p:attrName>fill.type</p:attrName>
                                        </p:attrNameLst>
                                      </p:cBhvr>
                                      <p:to>
                                        <p:strVal val="solid"/>
                                      </p:to>
                                    </p:set>
                                    <p:set>
                                      <p:cBhvr>
                                        <p:cTn id="14" dur="250" autoRev="1" fill="remove"/>
                                        <p:tgtEl>
                                          <p:spTgt spid="1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86000" y="3068960"/>
            <a:ext cx="6172200" cy="1894362"/>
          </a:xfrm>
        </p:spPr>
        <p:txBody>
          <a:bodyPr>
            <a:normAutofit/>
          </a:bodyPr>
          <a:lstStyle/>
          <a:p>
            <a:pPr algn="ctr"/>
            <a:r>
              <a:rPr lang="en-US" altLang="zh-TW" sz="3600" dirty="0"/>
              <a:t>The End</a:t>
            </a:r>
            <a:endParaRPr lang="zh-TW" altLang="en-US" sz="3600" dirty="0"/>
          </a:p>
        </p:txBody>
      </p:sp>
      <p:sp>
        <p:nvSpPr>
          <p:cNvPr id="3" name="副標題 2"/>
          <p:cNvSpPr>
            <a:spLocks noGrp="1"/>
          </p:cNvSpPr>
          <p:nvPr>
            <p:ph type="subTitle" idx="1"/>
          </p:nvPr>
        </p:nvSpPr>
        <p:spPr/>
        <p:txBody>
          <a:bodyPr/>
          <a:lstStyle/>
          <a:p>
            <a:pPr algn="ctr"/>
            <a:r>
              <a:rPr lang="en-US" altLang="zh-TW" dirty="0"/>
              <a:t>Thank You</a:t>
            </a:r>
            <a:endParaRPr lang="zh-TW" altLang="en-US" dirty="0"/>
          </a:p>
        </p:txBody>
      </p:sp>
    </p:spTree>
    <p:extLst>
      <p:ext uri="{BB962C8B-B14F-4D97-AF65-F5344CB8AC3E}">
        <p14:creationId xmlns:p14="http://schemas.microsoft.com/office/powerpoint/2010/main" val="353022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Security ?</a:t>
            </a:r>
            <a:endParaRPr lang="zh-TW" altLang="en-US" dirty="0"/>
          </a:p>
        </p:txBody>
      </p:sp>
      <p:graphicFrame>
        <p:nvGraphicFramePr>
          <p:cNvPr id="4" name="內容版面配置區 3"/>
          <p:cNvGraphicFramePr>
            <a:graphicFrameLocks noGrp="1"/>
          </p:cNvGraphicFramePr>
          <p:nvPr>
            <p:ph sz="quarter" idx="1"/>
            <p:extLst>
              <p:ext uri="{D42A27DB-BD31-4B8C-83A1-F6EECF244321}">
                <p14:modId xmlns:p14="http://schemas.microsoft.com/office/powerpoint/2010/main" val="3967516476"/>
              </p:ext>
            </p:extLst>
          </p:nvPr>
        </p:nvGraphicFramePr>
        <p:xfrm>
          <a:off x="2051720" y="2780928"/>
          <a:ext cx="5328592"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閃電 4"/>
          <p:cNvSpPr/>
          <p:nvPr/>
        </p:nvSpPr>
        <p:spPr>
          <a:xfrm>
            <a:off x="3757816" y="2132856"/>
            <a:ext cx="1584176" cy="5760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上-下雙向箭號 6"/>
          <p:cNvSpPr/>
          <p:nvPr/>
        </p:nvSpPr>
        <p:spPr>
          <a:xfrm>
            <a:off x="4543535" y="1772816"/>
            <a:ext cx="288032" cy="1296144"/>
          </a:xfrm>
          <a:prstGeom prst="up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形箭號 8"/>
          <p:cNvSpPr/>
          <p:nvPr/>
        </p:nvSpPr>
        <p:spPr>
          <a:xfrm rot="5400000">
            <a:off x="4729924" y="4977172"/>
            <a:ext cx="1224136" cy="216024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雲朵形圖說文字 9"/>
          <p:cNvSpPr/>
          <p:nvPr/>
        </p:nvSpPr>
        <p:spPr>
          <a:xfrm>
            <a:off x="4831567" y="836712"/>
            <a:ext cx="1756657" cy="936104"/>
          </a:xfrm>
          <a:prstGeom prst="cloud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Easy to crack</a:t>
            </a:r>
            <a:endParaRPr lang="zh-TW" altLang="en-US" dirty="0"/>
          </a:p>
        </p:txBody>
      </p:sp>
      <p:sp>
        <p:nvSpPr>
          <p:cNvPr id="12" name="流程圖: 循序存取儲存裝置 11"/>
          <p:cNvSpPr/>
          <p:nvPr/>
        </p:nvSpPr>
        <p:spPr>
          <a:xfrm>
            <a:off x="3635896" y="6110998"/>
            <a:ext cx="1656184" cy="576064"/>
          </a:xfrm>
          <a:prstGeom prst="flowChartMagneticTap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Readable</a:t>
            </a:r>
            <a:endParaRPr lang="zh-TW" altLang="en-US" sz="1600" dirty="0"/>
          </a:p>
        </p:txBody>
      </p:sp>
      <p:sp>
        <p:nvSpPr>
          <p:cNvPr id="13" name="文字方塊 12"/>
          <p:cNvSpPr txBox="1"/>
          <p:nvPr/>
        </p:nvSpPr>
        <p:spPr>
          <a:xfrm>
            <a:off x="395535" y="1978140"/>
            <a:ext cx="6984777" cy="646331"/>
          </a:xfrm>
          <a:prstGeom prst="rect">
            <a:avLst/>
          </a:prstGeom>
          <a:noFill/>
        </p:spPr>
        <p:txBody>
          <a:bodyPr wrap="square" rtlCol="0">
            <a:spAutoFit/>
          </a:bodyPr>
          <a:lstStyle>
            <a:defPPr>
              <a:defRPr lang="zh-TW"/>
            </a:defPPr>
            <a:lvl1pPr>
              <a:defRPr>
                <a:solidFill>
                  <a:srgbClr val="00B050"/>
                </a:solidFill>
              </a:defRPr>
            </a:lvl1pPr>
          </a:lstStyle>
          <a:p>
            <a:r>
              <a:rPr lang="en-US" altLang="zh-TW" dirty="0"/>
              <a:t>Protect the confidentiality of stored user data against unauthorized access once it leaves the owner’s control</a:t>
            </a:r>
            <a:endParaRPr lang="zh-TW" altLang="en-US" dirty="0"/>
          </a:p>
        </p:txBody>
      </p:sp>
      <p:sp>
        <p:nvSpPr>
          <p:cNvPr id="14" name="文字方塊 13"/>
          <p:cNvSpPr txBox="1"/>
          <p:nvPr/>
        </p:nvSpPr>
        <p:spPr>
          <a:xfrm>
            <a:off x="395536" y="2566645"/>
            <a:ext cx="7372531" cy="646331"/>
          </a:xfrm>
          <a:prstGeom prst="rect">
            <a:avLst/>
          </a:prstGeom>
          <a:noFill/>
        </p:spPr>
        <p:txBody>
          <a:bodyPr wrap="none" rtlCol="0">
            <a:spAutoFit/>
          </a:bodyPr>
          <a:lstStyle/>
          <a:p>
            <a:r>
              <a:rPr lang="en-US" altLang="zh-TW" dirty="0">
                <a:solidFill>
                  <a:srgbClr val="00B050"/>
                </a:solidFill>
              </a:rPr>
              <a:t>Strong Access Control</a:t>
            </a:r>
          </a:p>
          <a:p>
            <a:r>
              <a:rPr lang="en-US" altLang="zh-TW" dirty="0">
                <a:solidFill>
                  <a:srgbClr val="00B050"/>
                </a:solidFill>
              </a:rPr>
              <a:t>Unobservable cryptographic operation of secret for more faster, for more secure   </a:t>
            </a:r>
            <a:endParaRPr lang="zh-TW" altLang="en-US" dirty="0">
              <a:solidFill>
                <a:srgbClr val="00B050"/>
              </a:solidFill>
            </a:endParaRPr>
          </a:p>
        </p:txBody>
      </p:sp>
    </p:spTree>
    <p:extLst>
      <p:ext uri="{BB962C8B-B14F-4D97-AF65-F5344CB8AC3E}">
        <p14:creationId xmlns:p14="http://schemas.microsoft.com/office/powerpoint/2010/main" val="12126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30" presetClass="emph" presetSubtype="0" fill="hold" grpId="0" nodeType="withEffect">
                                  <p:stCondLst>
                                    <p:cond delay="0"/>
                                  </p:stCondLst>
                                  <p:childTnLst>
                                    <p:animClr clrSpc="hsl" dir="cw">
                                      <p:cBhvr override="childStyle">
                                        <p:cTn id="9" dur="500" fill="hold"/>
                                        <p:tgtEl>
                                          <p:spTgt spid="4">
                                            <p:graphicEl>
                                              <a:dgm id="{1C555AC7-F9D5-49C0-8446-49FA02EEC22E}"/>
                                            </p:graphicEl>
                                          </p:spTgt>
                                        </p:tgtEl>
                                        <p:attrNameLst>
                                          <p:attrName>style.color</p:attrName>
                                        </p:attrNameLst>
                                      </p:cBhvr>
                                      <p:by>
                                        <p:hsl h="0" s="12549" l="25098"/>
                                      </p:by>
                                    </p:animClr>
                                    <p:animClr clrSpc="hsl" dir="cw">
                                      <p:cBhvr>
                                        <p:cTn id="10" dur="500" fill="hold"/>
                                        <p:tgtEl>
                                          <p:spTgt spid="4">
                                            <p:graphicEl>
                                              <a:dgm id="{1C555AC7-F9D5-49C0-8446-49FA02EEC22E}"/>
                                            </p:graphicEl>
                                          </p:spTgt>
                                        </p:tgtEl>
                                        <p:attrNameLst>
                                          <p:attrName>fillcolor</p:attrName>
                                        </p:attrNameLst>
                                      </p:cBhvr>
                                      <p:by>
                                        <p:hsl h="0" s="12549" l="25098"/>
                                      </p:by>
                                    </p:animClr>
                                    <p:animClr clrSpc="hsl" dir="cw">
                                      <p:cBhvr>
                                        <p:cTn id="11" dur="500" fill="hold"/>
                                        <p:tgtEl>
                                          <p:spTgt spid="4">
                                            <p:graphicEl>
                                              <a:dgm id="{1C555AC7-F9D5-49C0-8446-49FA02EEC22E}"/>
                                            </p:graphicEl>
                                          </p:spTgt>
                                        </p:tgtEl>
                                        <p:attrNameLst>
                                          <p:attrName>stroke.color</p:attrName>
                                        </p:attrNameLst>
                                      </p:cBhvr>
                                      <p:by>
                                        <p:hsl h="0" s="12549" l="25098"/>
                                      </p:by>
                                    </p:animClr>
                                    <p:set>
                                      <p:cBhvr>
                                        <p:cTn id="12" dur="500" fill="hold"/>
                                        <p:tgtEl>
                                          <p:spTgt spid="4">
                                            <p:graphicEl>
                                              <a:dgm id="{1C555AC7-F9D5-49C0-8446-49FA02EEC22E}"/>
                                            </p:graphicEl>
                                          </p:spTgt>
                                        </p:tgtEl>
                                        <p:attrNameLst>
                                          <p:attrName>fill.type</p:attrName>
                                        </p:attrNameLst>
                                      </p:cBhvr>
                                      <p:to>
                                        <p:strVal val="solid"/>
                                      </p:to>
                                    </p:set>
                                  </p:childTnLst>
                                </p:cTn>
                              </p:par>
                              <p:par>
                                <p:cTn id="13" presetID="30" presetClass="emph" presetSubtype="0" fill="hold" grpId="0" nodeType="withEffect">
                                  <p:stCondLst>
                                    <p:cond delay="0"/>
                                  </p:stCondLst>
                                  <p:childTnLst>
                                    <p:animClr clrSpc="hsl" dir="cw">
                                      <p:cBhvr override="childStyle">
                                        <p:cTn id="14" dur="500" fill="hold"/>
                                        <p:tgtEl>
                                          <p:spTgt spid="4">
                                            <p:graphicEl>
                                              <a:dgm id="{E46BE78D-6B6B-43FA-A2CF-1F8F1E370D1C}"/>
                                            </p:graphicEl>
                                          </p:spTgt>
                                        </p:tgtEl>
                                        <p:attrNameLst>
                                          <p:attrName>style.color</p:attrName>
                                        </p:attrNameLst>
                                      </p:cBhvr>
                                      <p:by>
                                        <p:hsl h="0" s="12549" l="25098"/>
                                      </p:by>
                                    </p:animClr>
                                    <p:animClr clrSpc="hsl" dir="cw">
                                      <p:cBhvr>
                                        <p:cTn id="15" dur="500" fill="hold"/>
                                        <p:tgtEl>
                                          <p:spTgt spid="4">
                                            <p:graphicEl>
                                              <a:dgm id="{E46BE78D-6B6B-43FA-A2CF-1F8F1E370D1C}"/>
                                            </p:graphicEl>
                                          </p:spTgt>
                                        </p:tgtEl>
                                        <p:attrNameLst>
                                          <p:attrName>fillcolor</p:attrName>
                                        </p:attrNameLst>
                                      </p:cBhvr>
                                      <p:by>
                                        <p:hsl h="0" s="12549" l="25098"/>
                                      </p:by>
                                    </p:animClr>
                                    <p:animClr clrSpc="hsl" dir="cw">
                                      <p:cBhvr>
                                        <p:cTn id="16" dur="500" fill="hold"/>
                                        <p:tgtEl>
                                          <p:spTgt spid="4">
                                            <p:graphicEl>
                                              <a:dgm id="{E46BE78D-6B6B-43FA-A2CF-1F8F1E370D1C}"/>
                                            </p:graphicEl>
                                          </p:spTgt>
                                        </p:tgtEl>
                                        <p:attrNameLst>
                                          <p:attrName>stroke.color</p:attrName>
                                        </p:attrNameLst>
                                      </p:cBhvr>
                                      <p:by>
                                        <p:hsl h="0" s="12549" l="25098"/>
                                      </p:by>
                                    </p:animClr>
                                    <p:set>
                                      <p:cBhvr>
                                        <p:cTn id="17" dur="500" fill="hold"/>
                                        <p:tgtEl>
                                          <p:spTgt spid="4">
                                            <p:graphicEl>
                                              <a:dgm id="{E46BE78D-6B6B-43FA-A2CF-1F8F1E370D1C}"/>
                                            </p:graphicEl>
                                          </p:spTgt>
                                        </p:tgtEl>
                                        <p:attrNameLst>
                                          <p:attrName>fill.type</p:attrName>
                                        </p:attrNameLst>
                                      </p:cBhvr>
                                      <p:to>
                                        <p:strVal val="solid"/>
                                      </p:to>
                                    </p:set>
                                  </p:childTnLst>
                                </p:cTn>
                              </p:par>
                              <p:par>
                                <p:cTn id="18" presetID="30" presetClass="emph" presetSubtype="0" fill="hold" grpId="0" nodeType="withEffect">
                                  <p:stCondLst>
                                    <p:cond delay="0"/>
                                  </p:stCondLst>
                                  <p:childTnLst>
                                    <p:animClr clrSpc="hsl" dir="cw">
                                      <p:cBhvr override="childStyle">
                                        <p:cTn id="19" dur="500" fill="hold"/>
                                        <p:tgtEl>
                                          <p:spTgt spid="4">
                                            <p:graphicEl>
                                              <a:dgm id="{BC9C7EC7-8C21-4FA7-B8F4-3BAC7D681B0C}"/>
                                            </p:graphicEl>
                                          </p:spTgt>
                                        </p:tgtEl>
                                        <p:attrNameLst>
                                          <p:attrName>style.color</p:attrName>
                                        </p:attrNameLst>
                                      </p:cBhvr>
                                      <p:by>
                                        <p:hsl h="0" s="12549" l="25098"/>
                                      </p:by>
                                    </p:animClr>
                                    <p:animClr clrSpc="hsl" dir="cw">
                                      <p:cBhvr>
                                        <p:cTn id="20" dur="500" fill="hold"/>
                                        <p:tgtEl>
                                          <p:spTgt spid="4">
                                            <p:graphicEl>
                                              <a:dgm id="{BC9C7EC7-8C21-4FA7-B8F4-3BAC7D681B0C}"/>
                                            </p:graphicEl>
                                          </p:spTgt>
                                        </p:tgtEl>
                                        <p:attrNameLst>
                                          <p:attrName>fillcolor</p:attrName>
                                        </p:attrNameLst>
                                      </p:cBhvr>
                                      <p:by>
                                        <p:hsl h="0" s="12549" l="25098"/>
                                      </p:by>
                                    </p:animClr>
                                    <p:animClr clrSpc="hsl" dir="cw">
                                      <p:cBhvr>
                                        <p:cTn id="21" dur="500" fill="hold"/>
                                        <p:tgtEl>
                                          <p:spTgt spid="4">
                                            <p:graphicEl>
                                              <a:dgm id="{BC9C7EC7-8C21-4FA7-B8F4-3BAC7D681B0C}"/>
                                            </p:graphicEl>
                                          </p:spTgt>
                                        </p:tgtEl>
                                        <p:attrNameLst>
                                          <p:attrName>stroke.color</p:attrName>
                                        </p:attrNameLst>
                                      </p:cBhvr>
                                      <p:by>
                                        <p:hsl h="0" s="12549" l="25098"/>
                                      </p:by>
                                    </p:animClr>
                                    <p:set>
                                      <p:cBhvr>
                                        <p:cTn id="22" dur="500" fill="hold"/>
                                        <p:tgtEl>
                                          <p:spTgt spid="4">
                                            <p:graphicEl>
                                              <a:dgm id="{BC9C7EC7-8C21-4FA7-B8F4-3BAC7D681B0C}"/>
                                            </p:graphicEl>
                                          </p:spTgt>
                                        </p:tgtEl>
                                        <p:attrNameLst>
                                          <p:attrName>fill.type</p:attrName>
                                        </p:attrNameLst>
                                      </p:cBhvr>
                                      <p:to>
                                        <p:strVal val="solid"/>
                                      </p:to>
                                    </p:set>
                                  </p:childTnLst>
                                </p:cTn>
                              </p:par>
                              <p:par>
                                <p:cTn id="23" presetID="30" presetClass="emph" presetSubtype="0" fill="hold" grpId="0" nodeType="withEffect">
                                  <p:stCondLst>
                                    <p:cond delay="0"/>
                                  </p:stCondLst>
                                  <p:childTnLst>
                                    <p:animClr clrSpc="hsl" dir="cw">
                                      <p:cBhvr override="childStyle">
                                        <p:cTn id="24" dur="500" fill="hold"/>
                                        <p:tgtEl>
                                          <p:spTgt spid="4">
                                            <p:graphicEl>
                                              <a:dgm id="{C7CD059C-D4F7-450C-9E67-A6A082840416}"/>
                                            </p:graphicEl>
                                          </p:spTgt>
                                        </p:tgtEl>
                                        <p:attrNameLst>
                                          <p:attrName>style.color</p:attrName>
                                        </p:attrNameLst>
                                      </p:cBhvr>
                                      <p:by>
                                        <p:hsl h="0" s="12549" l="25098"/>
                                      </p:by>
                                    </p:animClr>
                                    <p:animClr clrSpc="hsl" dir="cw">
                                      <p:cBhvr>
                                        <p:cTn id="25" dur="500" fill="hold"/>
                                        <p:tgtEl>
                                          <p:spTgt spid="4">
                                            <p:graphicEl>
                                              <a:dgm id="{C7CD059C-D4F7-450C-9E67-A6A082840416}"/>
                                            </p:graphicEl>
                                          </p:spTgt>
                                        </p:tgtEl>
                                        <p:attrNameLst>
                                          <p:attrName>fillcolor</p:attrName>
                                        </p:attrNameLst>
                                      </p:cBhvr>
                                      <p:by>
                                        <p:hsl h="0" s="12549" l="25098"/>
                                      </p:by>
                                    </p:animClr>
                                    <p:animClr clrSpc="hsl" dir="cw">
                                      <p:cBhvr>
                                        <p:cTn id="26" dur="500" fill="hold"/>
                                        <p:tgtEl>
                                          <p:spTgt spid="4">
                                            <p:graphicEl>
                                              <a:dgm id="{C7CD059C-D4F7-450C-9E67-A6A082840416}"/>
                                            </p:graphicEl>
                                          </p:spTgt>
                                        </p:tgtEl>
                                        <p:attrNameLst>
                                          <p:attrName>stroke.color</p:attrName>
                                        </p:attrNameLst>
                                      </p:cBhvr>
                                      <p:by>
                                        <p:hsl h="0" s="12549" l="25098"/>
                                      </p:by>
                                    </p:animClr>
                                    <p:set>
                                      <p:cBhvr>
                                        <p:cTn id="27" dur="500" fill="hold"/>
                                        <p:tgtEl>
                                          <p:spTgt spid="4">
                                            <p:graphicEl>
                                              <a:dgm id="{C7CD059C-D4F7-450C-9E67-A6A082840416}"/>
                                            </p:graphicEl>
                                          </p:spTgt>
                                        </p:tgtEl>
                                        <p:attrNameLst>
                                          <p:attrName>fill.type</p:attrName>
                                        </p:attrNameLst>
                                      </p:cBhvr>
                                      <p:to>
                                        <p:strVal val="solid"/>
                                      </p:to>
                                    </p:set>
                                  </p:childTnLst>
                                </p:cTn>
                              </p:par>
                              <p:par>
                                <p:cTn id="28" presetID="30" presetClass="emph" presetSubtype="0" fill="hold" grpId="0" nodeType="withEffect">
                                  <p:stCondLst>
                                    <p:cond delay="0"/>
                                  </p:stCondLst>
                                  <p:childTnLst>
                                    <p:animClr clrSpc="hsl" dir="cw">
                                      <p:cBhvr override="childStyle">
                                        <p:cTn id="29" dur="500" fill="hold"/>
                                        <p:tgtEl>
                                          <p:spTgt spid="4">
                                            <p:graphicEl>
                                              <a:dgm id="{8775E792-5D2A-4E2F-ACCB-9213A29CB636}"/>
                                            </p:graphicEl>
                                          </p:spTgt>
                                        </p:tgtEl>
                                        <p:attrNameLst>
                                          <p:attrName>style.color</p:attrName>
                                        </p:attrNameLst>
                                      </p:cBhvr>
                                      <p:by>
                                        <p:hsl h="0" s="12549" l="25098"/>
                                      </p:by>
                                    </p:animClr>
                                    <p:animClr clrSpc="hsl" dir="cw">
                                      <p:cBhvr>
                                        <p:cTn id="30" dur="500" fill="hold"/>
                                        <p:tgtEl>
                                          <p:spTgt spid="4">
                                            <p:graphicEl>
                                              <a:dgm id="{8775E792-5D2A-4E2F-ACCB-9213A29CB636}"/>
                                            </p:graphicEl>
                                          </p:spTgt>
                                        </p:tgtEl>
                                        <p:attrNameLst>
                                          <p:attrName>fillcolor</p:attrName>
                                        </p:attrNameLst>
                                      </p:cBhvr>
                                      <p:by>
                                        <p:hsl h="0" s="12549" l="25098"/>
                                      </p:by>
                                    </p:animClr>
                                    <p:animClr clrSpc="hsl" dir="cw">
                                      <p:cBhvr>
                                        <p:cTn id="31" dur="500" fill="hold"/>
                                        <p:tgtEl>
                                          <p:spTgt spid="4">
                                            <p:graphicEl>
                                              <a:dgm id="{8775E792-5D2A-4E2F-ACCB-9213A29CB636}"/>
                                            </p:graphicEl>
                                          </p:spTgt>
                                        </p:tgtEl>
                                        <p:attrNameLst>
                                          <p:attrName>stroke.color</p:attrName>
                                        </p:attrNameLst>
                                      </p:cBhvr>
                                      <p:by>
                                        <p:hsl h="0" s="12549" l="25098"/>
                                      </p:by>
                                    </p:animClr>
                                    <p:set>
                                      <p:cBhvr>
                                        <p:cTn id="32" dur="500" fill="hold"/>
                                        <p:tgtEl>
                                          <p:spTgt spid="4">
                                            <p:graphicEl>
                                              <a:dgm id="{8775E792-5D2A-4E2F-ACCB-9213A29CB636}"/>
                                            </p:graphicEl>
                                          </p:spTgt>
                                        </p:tgtEl>
                                        <p:attrNameLst>
                                          <p:attrName>fill.type</p:attrName>
                                        </p:attrNameLst>
                                      </p:cBhvr>
                                      <p:to>
                                        <p:strVal val="solid"/>
                                      </p:to>
                                    </p:set>
                                  </p:childTnLst>
                                </p:cTn>
                              </p:par>
                              <p:par>
                                <p:cTn id="33" presetID="30" presetClass="emph" presetSubtype="0" fill="hold" grpId="0" nodeType="withEffect">
                                  <p:stCondLst>
                                    <p:cond delay="0"/>
                                  </p:stCondLst>
                                  <p:childTnLst>
                                    <p:animClr clrSpc="hsl" dir="cw">
                                      <p:cBhvr override="childStyle">
                                        <p:cTn id="34" dur="500" fill="hold"/>
                                        <p:tgtEl>
                                          <p:spTgt spid="4">
                                            <p:graphicEl>
                                              <a:dgm id="{2022D475-5143-4563-AD88-6B975335A5E6}"/>
                                            </p:graphicEl>
                                          </p:spTgt>
                                        </p:tgtEl>
                                        <p:attrNameLst>
                                          <p:attrName>style.color</p:attrName>
                                        </p:attrNameLst>
                                      </p:cBhvr>
                                      <p:by>
                                        <p:hsl h="0" s="12549" l="25098"/>
                                      </p:by>
                                    </p:animClr>
                                    <p:animClr clrSpc="hsl" dir="cw">
                                      <p:cBhvr>
                                        <p:cTn id="35" dur="500" fill="hold"/>
                                        <p:tgtEl>
                                          <p:spTgt spid="4">
                                            <p:graphicEl>
                                              <a:dgm id="{2022D475-5143-4563-AD88-6B975335A5E6}"/>
                                            </p:graphicEl>
                                          </p:spTgt>
                                        </p:tgtEl>
                                        <p:attrNameLst>
                                          <p:attrName>fillcolor</p:attrName>
                                        </p:attrNameLst>
                                      </p:cBhvr>
                                      <p:by>
                                        <p:hsl h="0" s="12549" l="25098"/>
                                      </p:by>
                                    </p:animClr>
                                    <p:animClr clrSpc="hsl" dir="cw">
                                      <p:cBhvr>
                                        <p:cTn id="36" dur="500" fill="hold"/>
                                        <p:tgtEl>
                                          <p:spTgt spid="4">
                                            <p:graphicEl>
                                              <a:dgm id="{2022D475-5143-4563-AD88-6B975335A5E6}"/>
                                            </p:graphicEl>
                                          </p:spTgt>
                                        </p:tgtEl>
                                        <p:attrNameLst>
                                          <p:attrName>stroke.color</p:attrName>
                                        </p:attrNameLst>
                                      </p:cBhvr>
                                      <p:by>
                                        <p:hsl h="0" s="12549" l="25098"/>
                                      </p:by>
                                    </p:animClr>
                                    <p:set>
                                      <p:cBhvr>
                                        <p:cTn id="37" dur="500" fill="hold"/>
                                        <p:tgtEl>
                                          <p:spTgt spid="4">
                                            <p:graphicEl>
                                              <a:dgm id="{2022D475-5143-4563-AD88-6B975335A5E6}"/>
                                            </p:graphicEl>
                                          </p:spTgt>
                                        </p:tgtEl>
                                        <p:attrNameLst>
                                          <p:attrName>fill.type</p:attrName>
                                        </p:attrNameLst>
                                      </p:cBhvr>
                                      <p:to>
                                        <p:strVal val="solid"/>
                                      </p:to>
                                    </p:set>
                                  </p:childTnLst>
                                </p:cTn>
                              </p:par>
                              <p:par>
                                <p:cTn id="38" presetID="30" presetClass="emph" presetSubtype="0" fill="hold" grpId="0" nodeType="withEffect">
                                  <p:stCondLst>
                                    <p:cond delay="0"/>
                                  </p:stCondLst>
                                  <p:childTnLst>
                                    <p:animClr clrSpc="hsl" dir="cw">
                                      <p:cBhvr override="childStyle">
                                        <p:cTn id="39" dur="500" fill="hold"/>
                                        <p:tgtEl>
                                          <p:spTgt spid="5"/>
                                        </p:tgtEl>
                                        <p:attrNameLst>
                                          <p:attrName>style.color</p:attrName>
                                        </p:attrNameLst>
                                      </p:cBhvr>
                                      <p:by>
                                        <p:hsl h="0" s="12549" l="25098"/>
                                      </p:by>
                                    </p:animClr>
                                    <p:animClr clrSpc="hsl" dir="cw">
                                      <p:cBhvr>
                                        <p:cTn id="40" dur="500" fill="hold"/>
                                        <p:tgtEl>
                                          <p:spTgt spid="5"/>
                                        </p:tgtEl>
                                        <p:attrNameLst>
                                          <p:attrName>fillcolor</p:attrName>
                                        </p:attrNameLst>
                                      </p:cBhvr>
                                      <p:by>
                                        <p:hsl h="0" s="12549" l="25098"/>
                                      </p:by>
                                    </p:animClr>
                                    <p:animClr clrSpc="hsl" dir="cw">
                                      <p:cBhvr>
                                        <p:cTn id="41" dur="500" fill="hold"/>
                                        <p:tgtEl>
                                          <p:spTgt spid="5"/>
                                        </p:tgtEl>
                                        <p:attrNameLst>
                                          <p:attrName>stroke.color</p:attrName>
                                        </p:attrNameLst>
                                      </p:cBhvr>
                                      <p:by>
                                        <p:hsl h="0" s="12549" l="25098"/>
                                      </p:by>
                                    </p:animClr>
                                    <p:set>
                                      <p:cBhvr>
                                        <p:cTn id="42" dur="500" fill="hold"/>
                                        <p:tgtEl>
                                          <p:spTgt spid="5"/>
                                        </p:tgtEl>
                                        <p:attrNameLst>
                                          <p:attrName>fill.type</p:attrName>
                                        </p:attrNameLst>
                                      </p:cBhvr>
                                      <p:to>
                                        <p:strVal val="solid"/>
                                      </p:to>
                                    </p:set>
                                  </p:childTnLst>
                                </p:cTn>
                              </p:par>
                              <p:par>
                                <p:cTn id="43" presetID="30" presetClass="emph" presetSubtype="0" fill="hold" grpId="0" nodeType="withEffect">
                                  <p:stCondLst>
                                    <p:cond delay="0"/>
                                  </p:stCondLst>
                                  <p:childTnLst>
                                    <p:animClr clrSpc="hsl" dir="cw">
                                      <p:cBhvr override="childStyle">
                                        <p:cTn id="44" dur="500" fill="hold"/>
                                        <p:tgtEl>
                                          <p:spTgt spid="7"/>
                                        </p:tgtEl>
                                        <p:attrNameLst>
                                          <p:attrName>style.color</p:attrName>
                                        </p:attrNameLst>
                                      </p:cBhvr>
                                      <p:by>
                                        <p:hsl h="0" s="12549" l="25098"/>
                                      </p:by>
                                    </p:animClr>
                                    <p:animClr clrSpc="hsl" dir="cw">
                                      <p:cBhvr>
                                        <p:cTn id="45" dur="500" fill="hold"/>
                                        <p:tgtEl>
                                          <p:spTgt spid="7"/>
                                        </p:tgtEl>
                                        <p:attrNameLst>
                                          <p:attrName>fillcolor</p:attrName>
                                        </p:attrNameLst>
                                      </p:cBhvr>
                                      <p:by>
                                        <p:hsl h="0" s="12549" l="25098"/>
                                      </p:by>
                                    </p:animClr>
                                    <p:animClr clrSpc="hsl" dir="cw">
                                      <p:cBhvr>
                                        <p:cTn id="46" dur="500" fill="hold"/>
                                        <p:tgtEl>
                                          <p:spTgt spid="7"/>
                                        </p:tgtEl>
                                        <p:attrNameLst>
                                          <p:attrName>stroke.color</p:attrName>
                                        </p:attrNameLst>
                                      </p:cBhvr>
                                      <p:by>
                                        <p:hsl h="0" s="12549" l="25098"/>
                                      </p:by>
                                    </p:animClr>
                                    <p:set>
                                      <p:cBhvr>
                                        <p:cTn id="47" dur="500" fill="hold"/>
                                        <p:tgtEl>
                                          <p:spTgt spid="7"/>
                                        </p:tgtEl>
                                        <p:attrNameLst>
                                          <p:attrName>fill.type</p:attrName>
                                        </p:attrNameLst>
                                      </p:cBhvr>
                                      <p:to>
                                        <p:strVal val="solid"/>
                                      </p:to>
                                    </p:set>
                                  </p:childTnLst>
                                </p:cTn>
                              </p:par>
                              <p:par>
                                <p:cTn id="48" presetID="30" presetClass="emph" presetSubtype="0" fill="hold" grpId="0" nodeType="withEffect">
                                  <p:stCondLst>
                                    <p:cond delay="0"/>
                                  </p:stCondLst>
                                  <p:childTnLst>
                                    <p:animClr clrSpc="hsl" dir="cw">
                                      <p:cBhvr override="childStyle">
                                        <p:cTn id="49" dur="500" fill="hold"/>
                                        <p:tgtEl>
                                          <p:spTgt spid="9"/>
                                        </p:tgtEl>
                                        <p:attrNameLst>
                                          <p:attrName>style.color</p:attrName>
                                        </p:attrNameLst>
                                      </p:cBhvr>
                                      <p:by>
                                        <p:hsl h="0" s="12549" l="25098"/>
                                      </p:by>
                                    </p:animClr>
                                    <p:animClr clrSpc="hsl" dir="cw">
                                      <p:cBhvr>
                                        <p:cTn id="50" dur="500" fill="hold"/>
                                        <p:tgtEl>
                                          <p:spTgt spid="9"/>
                                        </p:tgtEl>
                                        <p:attrNameLst>
                                          <p:attrName>fillcolor</p:attrName>
                                        </p:attrNameLst>
                                      </p:cBhvr>
                                      <p:by>
                                        <p:hsl h="0" s="12549" l="25098"/>
                                      </p:by>
                                    </p:animClr>
                                    <p:animClr clrSpc="hsl" dir="cw">
                                      <p:cBhvr>
                                        <p:cTn id="51" dur="500" fill="hold"/>
                                        <p:tgtEl>
                                          <p:spTgt spid="9"/>
                                        </p:tgtEl>
                                        <p:attrNameLst>
                                          <p:attrName>stroke.color</p:attrName>
                                        </p:attrNameLst>
                                      </p:cBhvr>
                                      <p:by>
                                        <p:hsl h="0" s="12549" l="25098"/>
                                      </p:by>
                                    </p:animClr>
                                    <p:set>
                                      <p:cBhvr>
                                        <p:cTn id="52" dur="500" fill="hold"/>
                                        <p:tgtEl>
                                          <p:spTgt spid="9"/>
                                        </p:tgtEl>
                                        <p:attrNameLst>
                                          <p:attrName>fill.type</p:attrName>
                                        </p:attrNameLst>
                                      </p:cBhvr>
                                      <p:to>
                                        <p:strVal val="solid"/>
                                      </p:to>
                                    </p:set>
                                  </p:childTnLst>
                                </p:cTn>
                              </p:par>
                              <p:par>
                                <p:cTn id="53" presetID="30" presetClass="emph" presetSubtype="0" fill="hold" grpId="0" nodeType="withEffect">
                                  <p:stCondLst>
                                    <p:cond delay="0"/>
                                  </p:stCondLst>
                                  <p:childTnLst>
                                    <p:animClr clrSpc="hsl" dir="cw">
                                      <p:cBhvr override="childStyle">
                                        <p:cTn id="54" dur="500" fill="hold"/>
                                        <p:tgtEl>
                                          <p:spTgt spid="10"/>
                                        </p:tgtEl>
                                        <p:attrNameLst>
                                          <p:attrName>style.color</p:attrName>
                                        </p:attrNameLst>
                                      </p:cBhvr>
                                      <p:by>
                                        <p:hsl h="0" s="12549" l="25098"/>
                                      </p:by>
                                    </p:animClr>
                                    <p:animClr clrSpc="hsl" dir="cw">
                                      <p:cBhvr>
                                        <p:cTn id="55" dur="500" fill="hold"/>
                                        <p:tgtEl>
                                          <p:spTgt spid="10"/>
                                        </p:tgtEl>
                                        <p:attrNameLst>
                                          <p:attrName>fillcolor</p:attrName>
                                        </p:attrNameLst>
                                      </p:cBhvr>
                                      <p:by>
                                        <p:hsl h="0" s="12549" l="25098"/>
                                      </p:by>
                                    </p:animClr>
                                    <p:animClr clrSpc="hsl" dir="cw">
                                      <p:cBhvr>
                                        <p:cTn id="56" dur="500" fill="hold"/>
                                        <p:tgtEl>
                                          <p:spTgt spid="10"/>
                                        </p:tgtEl>
                                        <p:attrNameLst>
                                          <p:attrName>stroke.color</p:attrName>
                                        </p:attrNameLst>
                                      </p:cBhvr>
                                      <p:by>
                                        <p:hsl h="0" s="12549" l="25098"/>
                                      </p:by>
                                    </p:animClr>
                                    <p:set>
                                      <p:cBhvr>
                                        <p:cTn id="57" dur="500" fill="hold"/>
                                        <p:tgtEl>
                                          <p:spTgt spid="10"/>
                                        </p:tgtEl>
                                        <p:attrNameLst>
                                          <p:attrName>fill.type</p:attrName>
                                        </p:attrNameLst>
                                      </p:cBhvr>
                                      <p:to>
                                        <p:strVal val="solid"/>
                                      </p:to>
                                    </p:set>
                                  </p:childTnLst>
                                </p:cTn>
                              </p:par>
                              <p:par>
                                <p:cTn id="58" presetID="30" presetClass="emph" presetSubtype="0" fill="hold" grpId="0" nodeType="withEffect">
                                  <p:stCondLst>
                                    <p:cond delay="0"/>
                                  </p:stCondLst>
                                  <p:childTnLst>
                                    <p:animClr clrSpc="hsl" dir="cw">
                                      <p:cBhvr override="childStyle">
                                        <p:cTn id="59" dur="500" fill="hold"/>
                                        <p:tgtEl>
                                          <p:spTgt spid="12"/>
                                        </p:tgtEl>
                                        <p:attrNameLst>
                                          <p:attrName>style.color</p:attrName>
                                        </p:attrNameLst>
                                      </p:cBhvr>
                                      <p:by>
                                        <p:hsl h="0" s="12549" l="25098"/>
                                      </p:by>
                                    </p:animClr>
                                    <p:animClr clrSpc="hsl" dir="cw">
                                      <p:cBhvr>
                                        <p:cTn id="60" dur="500" fill="hold"/>
                                        <p:tgtEl>
                                          <p:spTgt spid="12"/>
                                        </p:tgtEl>
                                        <p:attrNameLst>
                                          <p:attrName>fillcolor</p:attrName>
                                        </p:attrNameLst>
                                      </p:cBhvr>
                                      <p:by>
                                        <p:hsl h="0" s="12549" l="25098"/>
                                      </p:by>
                                    </p:animClr>
                                    <p:animClr clrSpc="hsl" dir="cw">
                                      <p:cBhvr>
                                        <p:cTn id="61" dur="500" fill="hold"/>
                                        <p:tgtEl>
                                          <p:spTgt spid="12"/>
                                        </p:tgtEl>
                                        <p:attrNameLst>
                                          <p:attrName>stroke.color</p:attrName>
                                        </p:attrNameLst>
                                      </p:cBhvr>
                                      <p:by>
                                        <p:hsl h="0" s="12549" l="25098"/>
                                      </p:by>
                                    </p:animClr>
                                    <p:set>
                                      <p:cBhvr>
                                        <p:cTn id="62" dur="500" fill="hold"/>
                                        <p:tgtEl>
                                          <p:spTgt spid="12"/>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P spid="5" grpId="0" animBg="1"/>
      <p:bldP spid="7" grpId="0" animBg="1"/>
      <p:bldP spid="9" grpId="0" animBg="1"/>
      <p:bldP spid="10"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TCG Spirit and Prevention</a:t>
            </a:r>
            <a:endParaRPr lang="zh-TW" altLang="en-US" dirty="0"/>
          </a:p>
        </p:txBody>
      </p:sp>
      <p:sp>
        <p:nvSpPr>
          <p:cNvPr id="4" name="圓角矩形 3"/>
          <p:cNvSpPr/>
          <p:nvPr/>
        </p:nvSpPr>
        <p:spPr>
          <a:xfrm>
            <a:off x="179512" y="1700808"/>
            <a:ext cx="12961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Host Application</a:t>
            </a:r>
            <a:endParaRPr lang="zh-TW" altLang="en-US" dirty="0"/>
          </a:p>
        </p:txBody>
      </p:sp>
      <p:sp>
        <p:nvSpPr>
          <p:cNvPr id="5" name="圓角矩形 4"/>
          <p:cNvSpPr/>
          <p:nvPr/>
        </p:nvSpPr>
        <p:spPr>
          <a:xfrm>
            <a:off x="2411760" y="1916832"/>
            <a:ext cx="5112568" cy="4464496"/>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067944" y="1547500"/>
            <a:ext cx="1944216" cy="369332"/>
          </a:xfrm>
          <a:prstGeom prst="rect">
            <a:avLst/>
          </a:prstGeom>
          <a:noFill/>
        </p:spPr>
        <p:txBody>
          <a:bodyPr wrap="square" rtlCol="0">
            <a:spAutoFit/>
          </a:bodyPr>
          <a:lstStyle/>
          <a:p>
            <a:r>
              <a:rPr lang="en-US" altLang="zh-TW" dirty="0"/>
              <a:t>Trusted Storage</a:t>
            </a:r>
            <a:endParaRPr lang="zh-TW" altLang="en-US" dirty="0"/>
          </a:p>
        </p:txBody>
      </p:sp>
      <p:sp>
        <p:nvSpPr>
          <p:cNvPr id="7" name="矩形 6"/>
          <p:cNvSpPr/>
          <p:nvPr/>
        </p:nvSpPr>
        <p:spPr>
          <a:xfrm>
            <a:off x="3382969" y="2643902"/>
            <a:ext cx="1261039" cy="794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Trusted Commands</a:t>
            </a:r>
            <a:endParaRPr lang="zh-TW" altLang="en-US" sz="1600" dirty="0"/>
          </a:p>
        </p:txBody>
      </p:sp>
      <p:sp>
        <p:nvSpPr>
          <p:cNvPr id="8" name="文字方塊 7"/>
          <p:cNvSpPr txBox="1"/>
          <p:nvPr/>
        </p:nvSpPr>
        <p:spPr>
          <a:xfrm>
            <a:off x="2807804" y="2195572"/>
            <a:ext cx="1327990" cy="369332"/>
          </a:xfrm>
          <a:prstGeom prst="rect">
            <a:avLst/>
          </a:prstGeom>
          <a:noFill/>
        </p:spPr>
        <p:txBody>
          <a:bodyPr wrap="square" rtlCol="0">
            <a:spAutoFit/>
          </a:bodyPr>
          <a:lstStyle/>
          <a:p>
            <a:r>
              <a:rPr lang="en-US" altLang="zh-TW" dirty="0"/>
              <a:t>Interface</a:t>
            </a:r>
            <a:endParaRPr lang="zh-TW" altLang="en-US" dirty="0"/>
          </a:p>
        </p:txBody>
      </p:sp>
      <p:sp>
        <p:nvSpPr>
          <p:cNvPr id="10" name="文字方塊 9"/>
          <p:cNvSpPr txBox="1"/>
          <p:nvPr/>
        </p:nvSpPr>
        <p:spPr>
          <a:xfrm rot="16200000">
            <a:off x="2021761" y="3961083"/>
            <a:ext cx="1268296" cy="369332"/>
          </a:xfrm>
          <a:prstGeom prst="rect">
            <a:avLst/>
          </a:prstGeom>
          <a:noFill/>
        </p:spPr>
        <p:txBody>
          <a:bodyPr wrap="none" rtlCol="0">
            <a:spAutoFit/>
          </a:bodyPr>
          <a:lstStyle/>
          <a:p>
            <a:r>
              <a:rPr lang="en-US" altLang="zh-TW" dirty="0"/>
              <a:t>ATA / SCSI</a:t>
            </a:r>
            <a:endParaRPr lang="zh-TW" altLang="en-US" dirty="0"/>
          </a:p>
        </p:txBody>
      </p:sp>
      <p:sp>
        <p:nvSpPr>
          <p:cNvPr id="11" name="圓角矩形 10"/>
          <p:cNvSpPr/>
          <p:nvPr/>
        </p:nvSpPr>
        <p:spPr>
          <a:xfrm>
            <a:off x="4824028" y="2416195"/>
            <a:ext cx="2376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Cryptography Firmware &amp; Hardware</a:t>
            </a:r>
            <a:endParaRPr lang="zh-TW" altLang="en-US" dirty="0"/>
          </a:p>
        </p:txBody>
      </p:sp>
      <p:sp>
        <p:nvSpPr>
          <p:cNvPr id="12" name="文字方塊 11"/>
          <p:cNvSpPr txBox="1"/>
          <p:nvPr/>
        </p:nvSpPr>
        <p:spPr>
          <a:xfrm rot="16200000">
            <a:off x="887181" y="3820398"/>
            <a:ext cx="2377574" cy="369332"/>
          </a:xfrm>
          <a:prstGeom prst="rect">
            <a:avLst/>
          </a:prstGeom>
          <a:noFill/>
        </p:spPr>
        <p:txBody>
          <a:bodyPr wrap="none" rtlCol="0">
            <a:spAutoFit/>
          </a:bodyPr>
          <a:lstStyle/>
          <a:p>
            <a:r>
              <a:rPr lang="en-US" altLang="zh-TW" dirty="0"/>
              <a:t>T10 (SCSI) / T13 (ATA)</a:t>
            </a:r>
            <a:endParaRPr lang="zh-TW" altLang="en-US" dirty="0"/>
          </a:p>
        </p:txBody>
      </p:sp>
      <p:sp>
        <p:nvSpPr>
          <p:cNvPr id="13" name="左-右雙向箭號 12"/>
          <p:cNvSpPr/>
          <p:nvPr/>
        </p:nvSpPr>
        <p:spPr>
          <a:xfrm rot="19954123">
            <a:off x="2160608" y="3196623"/>
            <a:ext cx="1312644" cy="288032"/>
          </a:xfrm>
          <a:prstGeom prst="lef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左-上雙向箭號 13"/>
          <p:cNvSpPr/>
          <p:nvPr/>
        </p:nvSpPr>
        <p:spPr>
          <a:xfrm flipH="1">
            <a:off x="780672" y="2636912"/>
            <a:ext cx="838999" cy="1552818"/>
          </a:xfrm>
          <a:prstGeom prst="left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3131840" y="3861048"/>
            <a:ext cx="4104456"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Security Provider</a:t>
            </a:r>
            <a:endParaRPr lang="zh-TW" altLang="en-US" dirty="0"/>
          </a:p>
        </p:txBody>
      </p:sp>
      <p:sp>
        <p:nvSpPr>
          <p:cNvPr id="16" name="文字方塊 15"/>
          <p:cNvSpPr txBox="1"/>
          <p:nvPr/>
        </p:nvSpPr>
        <p:spPr>
          <a:xfrm>
            <a:off x="4499992" y="4005064"/>
            <a:ext cx="1656184" cy="369332"/>
          </a:xfrm>
          <a:prstGeom prst="rect">
            <a:avLst/>
          </a:prstGeom>
          <a:noFill/>
        </p:spPr>
        <p:txBody>
          <a:bodyPr wrap="square" rtlCol="0">
            <a:spAutoFit/>
          </a:bodyPr>
          <a:lstStyle/>
          <a:p>
            <a:r>
              <a:rPr lang="en-US" altLang="zh-TW" dirty="0"/>
              <a:t>Hidden Storage</a:t>
            </a:r>
            <a:endParaRPr lang="zh-TW" altLang="en-US" dirty="0"/>
          </a:p>
        </p:txBody>
      </p:sp>
      <p:cxnSp>
        <p:nvCxnSpPr>
          <p:cNvPr id="18" name="直線接點 17"/>
          <p:cNvCxnSpPr/>
          <p:nvPr/>
        </p:nvCxnSpPr>
        <p:spPr>
          <a:xfrm>
            <a:off x="2897364" y="1988840"/>
            <a:ext cx="0" cy="432048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上-下雙向箭號 21"/>
          <p:cNvSpPr/>
          <p:nvPr/>
        </p:nvSpPr>
        <p:spPr>
          <a:xfrm>
            <a:off x="3883766" y="3298777"/>
            <a:ext cx="252028" cy="732428"/>
          </a:xfrm>
          <a:prstGeom prst="up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635808" y="5141020"/>
            <a:ext cx="1440160" cy="1008112"/>
          </a:xfrm>
          <a:prstGeom prst="ellipse">
            <a:avLst/>
          </a:prstGeom>
          <a:solidFill>
            <a:schemeClr val="tx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lumMod val="75000"/>
                    <a:lumOff val="25000"/>
                  </a:schemeClr>
                </a:solidFill>
              </a:rPr>
              <a:t>Assign Hidden Storage to app by ISV</a:t>
            </a:r>
            <a:endParaRPr lang="zh-TW" altLang="en-US" sz="1400" b="1" dirty="0">
              <a:solidFill>
                <a:schemeClr val="tx1">
                  <a:lumMod val="75000"/>
                  <a:lumOff val="25000"/>
                </a:schemeClr>
              </a:solidFill>
            </a:endParaRPr>
          </a:p>
        </p:txBody>
      </p:sp>
      <p:sp>
        <p:nvSpPr>
          <p:cNvPr id="24" name="圓形箭號 23"/>
          <p:cNvSpPr/>
          <p:nvPr/>
        </p:nvSpPr>
        <p:spPr>
          <a:xfrm flipV="1">
            <a:off x="1529656" y="5337211"/>
            <a:ext cx="2054590" cy="1368152"/>
          </a:xfrm>
          <a:prstGeom prst="circularArrow">
            <a:avLst>
              <a:gd name="adj1" fmla="val 6219"/>
              <a:gd name="adj2" fmla="val 853175"/>
              <a:gd name="adj3" fmla="val 21208118"/>
              <a:gd name="adj4" fmla="val 10800000"/>
              <a:gd name="adj5" fmla="val 2200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64353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Trusted Storage Device Architecture Overview</a:t>
            </a:r>
            <a:endParaRPr lang="zh-TW" alt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1694143"/>
            <a:ext cx="5639587" cy="467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3851920" y="1340768"/>
            <a:ext cx="3888432" cy="369332"/>
          </a:xfrm>
          <a:prstGeom prst="rect">
            <a:avLst/>
          </a:prstGeom>
          <a:noFill/>
          <a:ln>
            <a:solidFill>
              <a:schemeClr val="accent2">
                <a:lumMod val="75000"/>
              </a:schemeClr>
            </a:solidFill>
          </a:ln>
        </p:spPr>
        <p:txBody>
          <a:bodyPr wrap="square" rtlCol="0">
            <a:spAutoFit/>
          </a:bodyPr>
          <a:lstStyle/>
          <a:p>
            <a:r>
              <a:rPr lang="en-US" altLang="zh-TW" dirty="0">
                <a:solidFill>
                  <a:srgbClr val="FF0000"/>
                </a:solidFill>
              </a:rPr>
              <a:t>Multicomponent Trusted Platform</a:t>
            </a:r>
          </a:p>
        </p:txBody>
      </p:sp>
      <p:cxnSp>
        <p:nvCxnSpPr>
          <p:cNvPr id="6" name="直線單箭頭接點 5"/>
          <p:cNvCxnSpPr/>
          <p:nvPr/>
        </p:nvCxnSpPr>
        <p:spPr>
          <a:xfrm flipV="1">
            <a:off x="3779912" y="1710100"/>
            <a:ext cx="432048" cy="4227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5829384" y="1619508"/>
            <a:ext cx="2403222" cy="369332"/>
          </a:xfrm>
          <a:prstGeom prst="rect">
            <a:avLst/>
          </a:prstGeom>
          <a:noFill/>
        </p:spPr>
        <p:txBody>
          <a:bodyPr wrap="none" rtlCol="0">
            <a:spAutoFit/>
          </a:bodyPr>
          <a:lstStyle/>
          <a:p>
            <a:r>
              <a:rPr lang="en-US" altLang="zh-TW" dirty="0">
                <a:solidFill>
                  <a:srgbClr val="FF0000"/>
                </a:solidFill>
              </a:rPr>
              <a:t>supports 1 or more </a:t>
            </a:r>
            <a:r>
              <a:rPr lang="en-US" altLang="zh-TW" dirty="0" err="1">
                <a:solidFill>
                  <a:srgbClr val="FF0000"/>
                </a:solidFill>
              </a:rPr>
              <a:t>TPers</a:t>
            </a:r>
            <a:endParaRPr lang="zh-TW" altLang="en-US" dirty="0">
              <a:solidFill>
                <a:srgbClr val="FF0000"/>
              </a:solidFill>
            </a:endParaRPr>
          </a:p>
        </p:txBody>
      </p:sp>
      <p:sp>
        <p:nvSpPr>
          <p:cNvPr id="8" name="文字方塊 7"/>
          <p:cNvSpPr txBox="1"/>
          <p:nvPr/>
        </p:nvSpPr>
        <p:spPr>
          <a:xfrm>
            <a:off x="6300192" y="2560779"/>
            <a:ext cx="2238113" cy="338554"/>
          </a:xfrm>
          <a:prstGeom prst="rect">
            <a:avLst/>
          </a:prstGeom>
          <a:noFill/>
        </p:spPr>
        <p:txBody>
          <a:bodyPr wrap="none" rtlCol="0">
            <a:spAutoFit/>
          </a:bodyPr>
          <a:lstStyle/>
          <a:p>
            <a:r>
              <a:rPr lang="en-US" altLang="zh-TW" sz="1600" b="1" dirty="0">
                <a:solidFill>
                  <a:schemeClr val="accent1">
                    <a:lumMod val="75000"/>
                  </a:schemeClr>
                </a:solidFill>
              </a:rPr>
              <a:t>Trusted Peripheral</a:t>
            </a:r>
            <a:endParaRPr lang="zh-TW" altLang="en-US" sz="1600" b="1" dirty="0">
              <a:solidFill>
                <a:schemeClr val="accent1">
                  <a:lumMod val="75000"/>
                </a:schemeClr>
              </a:solidFill>
            </a:endParaRPr>
          </a:p>
        </p:txBody>
      </p:sp>
      <p:sp>
        <p:nvSpPr>
          <p:cNvPr id="10" name="文字方塊 9"/>
          <p:cNvSpPr txBox="1"/>
          <p:nvPr/>
        </p:nvSpPr>
        <p:spPr>
          <a:xfrm>
            <a:off x="6300192" y="2930111"/>
            <a:ext cx="2095445" cy="338554"/>
          </a:xfrm>
          <a:prstGeom prst="rect">
            <a:avLst/>
          </a:prstGeom>
          <a:noFill/>
        </p:spPr>
        <p:txBody>
          <a:bodyPr wrap="none" rtlCol="0">
            <a:spAutoFit/>
          </a:bodyPr>
          <a:lstStyle/>
          <a:p>
            <a:r>
              <a:rPr lang="en-US" altLang="zh-TW" sz="1600" b="1" dirty="0">
                <a:solidFill>
                  <a:schemeClr val="accent1">
                    <a:lumMod val="75000"/>
                  </a:schemeClr>
                </a:solidFill>
              </a:rPr>
              <a:t>Security Provider</a:t>
            </a:r>
            <a:endParaRPr lang="zh-TW" altLang="en-US" sz="1600" b="1" dirty="0">
              <a:solidFill>
                <a:schemeClr val="accent1">
                  <a:lumMod val="75000"/>
                </a:schemeClr>
              </a:solidFill>
            </a:endParaRPr>
          </a:p>
        </p:txBody>
      </p:sp>
      <p:cxnSp>
        <p:nvCxnSpPr>
          <p:cNvPr id="11" name="直線單箭頭接點 10"/>
          <p:cNvCxnSpPr>
            <a:endCxn id="8" idx="1"/>
          </p:cNvCxnSpPr>
          <p:nvPr/>
        </p:nvCxnSpPr>
        <p:spPr>
          <a:xfrm flipV="1">
            <a:off x="5076056" y="2730056"/>
            <a:ext cx="1224136" cy="1538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10" idx="1"/>
          </p:cNvCxnSpPr>
          <p:nvPr/>
        </p:nvCxnSpPr>
        <p:spPr>
          <a:xfrm>
            <a:off x="5076056" y="2930111"/>
            <a:ext cx="1224136" cy="16927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329429" y="3299443"/>
            <a:ext cx="2095445" cy="1200329"/>
          </a:xfrm>
          <a:prstGeom prst="rect">
            <a:avLst/>
          </a:prstGeom>
          <a:noFill/>
        </p:spPr>
        <p:txBody>
          <a:bodyPr wrap="square" rtlCol="0">
            <a:spAutoFit/>
          </a:bodyPr>
          <a:lstStyle/>
          <a:p>
            <a:r>
              <a:rPr lang="en-US" altLang="zh-TW" sz="1200" b="1" dirty="0">
                <a:solidFill>
                  <a:schemeClr val="accent1">
                    <a:lumMod val="50000"/>
                  </a:schemeClr>
                </a:solidFill>
              </a:rPr>
              <a:t>Tables &amp; Table Content </a:t>
            </a:r>
          </a:p>
          <a:p>
            <a:r>
              <a:rPr lang="en-US" altLang="zh-TW" sz="1200" b="1" dirty="0">
                <a:solidFill>
                  <a:schemeClr val="accent1">
                    <a:lumMod val="50000"/>
                  </a:schemeClr>
                </a:solidFill>
              </a:rPr>
              <a:t>Methods</a:t>
            </a:r>
          </a:p>
          <a:p>
            <a:r>
              <a:rPr lang="en-US" altLang="zh-TW" sz="1200" b="1" dirty="0">
                <a:solidFill>
                  <a:schemeClr val="accent1">
                    <a:lumMod val="50000"/>
                  </a:schemeClr>
                </a:solidFill>
              </a:rPr>
              <a:t>Authorities</a:t>
            </a:r>
          </a:p>
          <a:p>
            <a:r>
              <a:rPr lang="en-US" altLang="zh-TW" sz="1200" b="1" dirty="0">
                <a:solidFill>
                  <a:schemeClr val="accent1">
                    <a:lumMod val="50000"/>
                  </a:schemeClr>
                </a:solidFill>
              </a:rPr>
              <a:t>Access Control List &amp;</a:t>
            </a:r>
          </a:p>
          <a:p>
            <a:r>
              <a:rPr lang="en-US" altLang="zh-TW" sz="1200" b="1" dirty="0">
                <a:solidFill>
                  <a:schemeClr val="accent1">
                    <a:lumMod val="50000"/>
                  </a:schemeClr>
                </a:solidFill>
              </a:rPr>
              <a:t>Access Control Elements</a:t>
            </a:r>
            <a:endParaRPr lang="zh-TW" altLang="en-US" sz="1200" b="1" dirty="0">
              <a:solidFill>
                <a:schemeClr val="accent1">
                  <a:lumMod val="50000"/>
                </a:schemeClr>
              </a:solidFill>
            </a:endParaRPr>
          </a:p>
        </p:txBody>
      </p:sp>
      <p:sp>
        <p:nvSpPr>
          <p:cNvPr id="15" name="文字方塊 14"/>
          <p:cNvSpPr txBox="1"/>
          <p:nvPr/>
        </p:nvSpPr>
        <p:spPr>
          <a:xfrm>
            <a:off x="6329429" y="2930111"/>
            <a:ext cx="2491043" cy="1015663"/>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sz="1200" dirty="0"/>
              <a:t>bilateral enrollment &amp; connection</a:t>
            </a:r>
          </a:p>
          <a:p>
            <a:r>
              <a:rPr lang="en-US" altLang="zh-TW" sz="1200" dirty="0"/>
              <a:t>Data confidentiality and access control over </a:t>
            </a:r>
            <a:r>
              <a:rPr lang="en-US" altLang="zh-TW" sz="1200" dirty="0" err="1"/>
              <a:t>TPer</a:t>
            </a:r>
            <a:r>
              <a:rPr lang="en-US" altLang="zh-TW" sz="1200" dirty="0"/>
              <a:t> features and capabilities</a:t>
            </a:r>
            <a:endParaRPr lang="zh-TW" altLang="en-US" sz="1200" dirty="0"/>
          </a:p>
        </p:txBody>
      </p:sp>
      <p:sp>
        <p:nvSpPr>
          <p:cNvPr id="18" name="文字方塊 17"/>
          <p:cNvSpPr txBox="1"/>
          <p:nvPr/>
        </p:nvSpPr>
        <p:spPr>
          <a:xfrm>
            <a:off x="6400928" y="2930111"/>
            <a:ext cx="2743072" cy="830997"/>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sz="1200" dirty="0"/>
              <a:t>Readable and writeable data areas </a:t>
            </a:r>
          </a:p>
          <a:p>
            <a:r>
              <a:rPr lang="en-US" altLang="zh-TW" sz="1200" dirty="0"/>
              <a:t>Built-in firmware/Hardware functions</a:t>
            </a:r>
            <a:endParaRPr lang="zh-TW" altLang="en-US" sz="1200" dirty="0"/>
          </a:p>
        </p:txBody>
      </p:sp>
      <p:sp>
        <p:nvSpPr>
          <p:cNvPr id="17" name="文字方塊 16"/>
          <p:cNvSpPr txBox="1"/>
          <p:nvPr/>
        </p:nvSpPr>
        <p:spPr>
          <a:xfrm>
            <a:off x="6348805" y="3284984"/>
            <a:ext cx="2543675" cy="2000548"/>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sz="1200" dirty="0"/>
              <a:t>SPs support functions such as</a:t>
            </a:r>
          </a:p>
          <a:p>
            <a:pPr marL="285750" indent="-285750">
              <a:buFont typeface="Arial" pitchFamily="34" charset="0"/>
              <a:buChar char="•"/>
            </a:pPr>
            <a:r>
              <a:rPr lang="en-US" altLang="zh-TW" sz="1200" dirty="0"/>
              <a:t>Authentication</a:t>
            </a:r>
          </a:p>
          <a:p>
            <a:pPr marL="285750" indent="-285750">
              <a:buFont typeface="Arial" pitchFamily="34" charset="0"/>
              <a:buChar char="•"/>
            </a:pPr>
            <a:r>
              <a:rPr lang="en-US" altLang="zh-TW" sz="1200" dirty="0"/>
              <a:t>Secured attribute-value storage</a:t>
            </a:r>
          </a:p>
          <a:p>
            <a:pPr marL="285750" indent="-285750">
              <a:buFont typeface="Arial" pitchFamily="34" charset="0"/>
              <a:buChar char="•"/>
            </a:pPr>
            <a:r>
              <a:rPr lang="en-US" altLang="zh-TW" sz="1200" dirty="0"/>
              <a:t>Disk encryption/decryption</a:t>
            </a:r>
          </a:p>
          <a:p>
            <a:pPr marL="285750" indent="-285750">
              <a:buFont typeface="Arial" pitchFamily="34" charset="0"/>
              <a:buChar char="•"/>
            </a:pPr>
            <a:r>
              <a:rPr lang="en-US" altLang="zh-TW" sz="1200" dirty="0"/>
              <a:t>Backup</a:t>
            </a:r>
          </a:p>
          <a:p>
            <a:pPr marL="285750" indent="-285750">
              <a:buFont typeface="Arial" pitchFamily="34" charset="0"/>
              <a:buChar char="•"/>
            </a:pPr>
            <a:r>
              <a:rPr lang="en-US" altLang="zh-TW" sz="1200" dirty="0"/>
              <a:t>Time stamping</a:t>
            </a:r>
          </a:p>
          <a:p>
            <a:pPr marL="285750" indent="-285750">
              <a:buFont typeface="Arial" pitchFamily="34" charset="0"/>
              <a:buChar char="•"/>
            </a:pPr>
            <a:r>
              <a:rPr lang="en-US" altLang="zh-TW" sz="1200" dirty="0"/>
              <a:t>Event logging</a:t>
            </a:r>
            <a:endParaRPr lang="zh-TW" altLang="en-US" sz="1200" dirty="0"/>
          </a:p>
        </p:txBody>
      </p:sp>
    </p:spTree>
    <p:extLst>
      <p:ext uri="{BB962C8B-B14F-4D97-AF65-F5344CB8AC3E}">
        <p14:creationId xmlns:p14="http://schemas.microsoft.com/office/powerpoint/2010/main" val="18265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1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grpId="1" nodeType="clickEffect">
                                  <p:stCondLst>
                                    <p:cond delay="0"/>
                                  </p:stCondLst>
                                  <p:childTnLst>
                                    <p:animEffect transition="out" filter="circle(out)">
                                      <p:cBhvr>
                                        <p:cTn id="36" dur="2000"/>
                                        <p:tgtEl>
                                          <p:spTgt spid="18"/>
                                        </p:tgtEl>
                                      </p:cBhvr>
                                    </p:animEffect>
                                    <p:set>
                                      <p:cBhvr>
                                        <p:cTn id="37" dur="1" fill="hold">
                                          <p:stCondLst>
                                            <p:cond delay="1999"/>
                                          </p:stCondLst>
                                        </p:cTn>
                                        <p:tgtEl>
                                          <p:spTgt spid="18"/>
                                        </p:tgtEl>
                                        <p:attrNameLst>
                                          <p:attrName>style.visibility</p:attrName>
                                        </p:attrNameLst>
                                      </p:cBhvr>
                                      <p:to>
                                        <p:strVal val="hidden"/>
                                      </p:to>
                                    </p:se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250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xit" presetSubtype="32" fill="hold" grpId="1" nodeType="clickEffect">
                                  <p:stCondLst>
                                    <p:cond delay="0"/>
                                  </p:stCondLst>
                                  <p:childTnLst>
                                    <p:animEffect transition="out" filter="circle(out)">
                                      <p:cBhvr>
                                        <p:cTn id="52" dur="2000"/>
                                        <p:tgtEl>
                                          <p:spTgt spid="14"/>
                                        </p:tgtEl>
                                      </p:cBhvr>
                                    </p:animEffect>
                                    <p:set>
                                      <p:cBhvr>
                                        <p:cTn id="53" dur="1" fill="hold">
                                          <p:stCondLst>
                                            <p:cond delay="1999"/>
                                          </p:stCondLst>
                                        </p:cTn>
                                        <p:tgtEl>
                                          <p:spTgt spid="14"/>
                                        </p:tgtEl>
                                        <p:attrNameLst>
                                          <p:attrName>style.visibility</p:attrName>
                                        </p:attrNameLst>
                                      </p:cBhvr>
                                      <p:to>
                                        <p:strVal val="hidden"/>
                                      </p:to>
                                    </p:set>
                                  </p:childTnLst>
                                </p:cTn>
                              </p:par>
                            </p:childTnLst>
                          </p:cTn>
                        </p:par>
                        <p:par>
                          <p:cTn id="54" fill="hold">
                            <p:stCondLst>
                              <p:cond delay="2000"/>
                            </p:stCondLst>
                            <p:childTnLst>
                              <p:par>
                                <p:cTn id="55" presetID="6" presetClass="entr" presetSubtype="16"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0" grpId="0"/>
      <p:bldP spid="14" grpId="0"/>
      <p:bldP spid="14" grpId="1"/>
      <p:bldP spid="15" grpId="0"/>
      <p:bldP spid="15" grpId="1"/>
      <p:bldP spid="18" grpId="0"/>
      <p:bldP spid="18" grpId="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Trusted Storage Device Architecture Overview</a:t>
            </a:r>
            <a:endParaRPr lang="zh-TW" alt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659114"/>
            <a:ext cx="7467600" cy="275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09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467600" cy="1143000"/>
          </a:xfrm>
        </p:spPr>
        <p:txBody>
          <a:bodyPr/>
          <a:lstStyle/>
          <a:p>
            <a:r>
              <a:rPr lang="en-US" altLang="zh-TW" dirty="0"/>
              <a:t>Security Providers (SPs)</a:t>
            </a:r>
            <a:endParaRPr lang="zh-TW" altLang="en-US" dirty="0"/>
          </a:p>
        </p:txBody>
      </p:sp>
      <p:grpSp>
        <p:nvGrpSpPr>
          <p:cNvPr id="7" name="群組 6"/>
          <p:cNvGrpSpPr/>
          <p:nvPr/>
        </p:nvGrpSpPr>
        <p:grpSpPr>
          <a:xfrm>
            <a:off x="1115616" y="2132856"/>
            <a:ext cx="3456384" cy="3744416"/>
            <a:chOff x="1115616" y="2132856"/>
            <a:chExt cx="3456384" cy="3744416"/>
          </a:xfrm>
        </p:grpSpPr>
        <p:sp>
          <p:nvSpPr>
            <p:cNvPr id="4" name="圓角矩形 3"/>
            <p:cNvSpPr/>
            <p:nvPr/>
          </p:nvSpPr>
          <p:spPr>
            <a:xfrm>
              <a:off x="1115616" y="2132856"/>
              <a:ext cx="3456384" cy="3744416"/>
            </a:xfrm>
            <a:prstGeom prst="roundRect">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p:cNvSpPr txBox="1"/>
            <p:nvPr/>
          </p:nvSpPr>
          <p:spPr>
            <a:xfrm>
              <a:off x="1475656" y="2276872"/>
              <a:ext cx="576064" cy="369332"/>
            </a:xfrm>
            <a:prstGeom prst="rect">
              <a:avLst/>
            </a:prstGeom>
            <a:noFill/>
          </p:spPr>
          <p:txBody>
            <a:bodyPr wrap="square" rtlCol="0">
              <a:spAutoFit/>
            </a:bodyPr>
            <a:lstStyle/>
            <a:p>
              <a:r>
                <a:rPr lang="en-US" altLang="zh-TW" dirty="0"/>
                <a:t>SP</a:t>
              </a:r>
              <a:endParaRPr lang="zh-TW" altLang="en-US" dirty="0"/>
            </a:p>
          </p:txBody>
        </p:sp>
      </p:grpSp>
      <p:sp>
        <p:nvSpPr>
          <p:cNvPr id="6" name="矩形 5"/>
          <p:cNvSpPr/>
          <p:nvPr/>
        </p:nvSpPr>
        <p:spPr>
          <a:xfrm>
            <a:off x="2123728" y="4869160"/>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Authorities </a:t>
            </a:r>
          </a:p>
          <a:p>
            <a:pPr algn="ctr"/>
            <a:r>
              <a:rPr lang="en-US" altLang="zh-TW" sz="1600" dirty="0"/>
              <a:t>User 1</a:t>
            </a:r>
          </a:p>
          <a:p>
            <a:pPr algn="ctr"/>
            <a:r>
              <a:rPr lang="en-US" altLang="zh-TW" sz="1600" dirty="0"/>
              <a:t>User 2</a:t>
            </a:r>
          </a:p>
          <a:p>
            <a:pPr algn="ctr"/>
            <a:r>
              <a:rPr lang="en-US" altLang="zh-TW" sz="1600" dirty="0"/>
              <a:t>…</a:t>
            </a:r>
            <a:endParaRPr lang="zh-TW" altLang="en-US" sz="1600" dirty="0"/>
          </a:p>
        </p:txBody>
      </p:sp>
      <p:sp>
        <p:nvSpPr>
          <p:cNvPr id="8" name="矩形 7"/>
          <p:cNvSpPr/>
          <p:nvPr/>
        </p:nvSpPr>
        <p:spPr>
          <a:xfrm>
            <a:off x="2123728" y="429309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SP Method</a:t>
            </a:r>
          </a:p>
          <a:p>
            <a:pPr algn="ctr"/>
            <a:r>
              <a:rPr lang="en-US" altLang="zh-TW" sz="1050" dirty="0"/>
              <a:t>ACL = user 1</a:t>
            </a:r>
            <a:endParaRPr lang="zh-TW" altLang="en-US" sz="1050" dirty="0"/>
          </a:p>
        </p:txBody>
      </p:sp>
      <p:grpSp>
        <p:nvGrpSpPr>
          <p:cNvPr id="11" name="群組 10"/>
          <p:cNvGrpSpPr/>
          <p:nvPr/>
        </p:nvGrpSpPr>
        <p:grpSpPr>
          <a:xfrm>
            <a:off x="1812694" y="2614263"/>
            <a:ext cx="2304256" cy="1584176"/>
            <a:chOff x="1907704" y="2780928"/>
            <a:chExt cx="2016224" cy="1368152"/>
          </a:xfrm>
        </p:grpSpPr>
        <p:sp>
          <p:nvSpPr>
            <p:cNvPr id="9" name="圓角矩形 8"/>
            <p:cNvSpPr/>
            <p:nvPr/>
          </p:nvSpPr>
          <p:spPr>
            <a:xfrm>
              <a:off x="1907704" y="2780928"/>
              <a:ext cx="201622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979712" y="2852936"/>
              <a:ext cx="504056" cy="261610"/>
            </a:xfrm>
            <a:prstGeom prst="rect">
              <a:avLst/>
            </a:prstGeom>
            <a:noFill/>
          </p:spPr>
          <p:txBody>
            <a:bodyPr wrap="square" rtlCol="0">
              <a:spAutoFit/>
            </a:bodyPr>
            <a:lstStyle/>
            <a:p>
              <a:r>
                <a:rPr lang="en-US" altLang="zh-TW" sz="1100" dirty="0">
                  <a:solidFill>
                    <a:schemeClr val="bg1"/>
                  </a:solidFill>
                </a:rPr>
                <a:t>Table</a:t>
              </a:r>
              <a:endParaRPr lang="zh-TW" altLang="en-US" sz="1100" dirty="0">
                <a:solidFill>
                  <a:schemeClr val="bg1"/>
                </a:solidFill>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1529748304"/>
              </p:ext>
            </p:extLst>
          </p:nvPr>
        </p:nvGraphicFramePr>
        <p:xfrm>
          <a:off x="2339752" y="3032499"/>
          <a:ext cx="1606798" cy="1188720"/>
        </p:xfrm>
        <a:graphic>
          <a:graphicData uri="http://schemas.openxmlformats.org/drawingml/2006/table">
            <a:tbl>
              <a:tblPr firstRow="1" bandRow="1">
                <a:tableStyleId>{5C22544A-7EE6-4342-B048-85BDC9FD1C3A}</a:tableStyleId>
              </a:tblPr>
              <a:tblGrid>
                <a:gridCol w="803399">
                  <a:extLst>
                    <a:ext uri="{9D8B030D-6E8A-4147-A177-3AD203B41FA5}">
                      <a16:colId xmlns:a16="http://schemas.microsoft.com/office/drawing/2014/main" val="20000"/>
                    </a:ext>
                  </a:extLst>
                </a:gridCol>
                <a:gridCol w="803399">
                  <a:extLst>
                    <a:ext uri="{9D8B030D-6E8A-4147-A177-3AD203B41FA5}">
                      <a16:colId xmlns:a16="http://schemas.microsoft.com/office/drawing/2014/main" val="20001"/>
                    </a:ext>
                  </a:extLst>
                </a:gridCol>
              </a:tblGrid>
              <a:tr h="206800">
                <a:tc>
                  <a:txBody>
                    <a:bodyPr/>
                    <a:lstStyle/>
                    <a:p>
                      <a:r>
                        <a:rPr lang="en-US" altLang="zh-TW" sz="800" b="0" dirty="0"/>
                        <a:t>Method Name</a:t>
                      </a:r>
                      <a:endParaRPr lang="zh-TW" altLang="en-US" sz="800" b="0" dirty="0"/>
                    </a:p>
                  </a:txBody>
                  <a:tcPr/>
                </a:tc>
                <a:tc>
                  <a:txBody>
                    <a:bodyPr/>
                    <a:lstStyle/>
                    <a:p>
                      <a:r>
                        <a:rPr lang="en-US" altLang="zh-TW" sz="800" b="0" dirty="0"/>
                        <a:t>ACL</a:t>
                      </a:r>
                      <a:endParaRPr lang="zh-TW" altLang="en-US" sz="800" b="0" dirty="0"/>
                    </a:p>
                  </a:txBody>
                  <a:tcPr/>
                </a:tc>
                <a:extLst>
                  <a:ext uri="{0D108BD9-81ED-4DB2-BD59-A6C34878D82A}">
                    <a16:rowId xmlns:a16="http://schemas.microsoft.com/office/drawing/2014/main" val="10000"/>
                  </a:ext>
                </a:extLst>
              </a:tr>
              <a:tr h="206800">
                <a:tc>
                  <a:txBody>
                    <a:bodyPr/>
                    <a:lstStyle/>
                    <a:p>
                      <a:r>
                        <a:rPr lang="en-US" altLang="zh-TW" sz="800" b="0" dirty="0"/>
                        <a:t>Function 1</a:t>
                      </a:r>
                      <a:endParaRPr lang="zh-TW" altLang="en-US" sz="800" b="0" dirty="0"/>
                    </a:p>
                  </a:txBody>
                  <a:tcPr/>
                </a:tc>
                <a:tc>
                  <a:txBody>
                    <a:bodyPr/>
                    <a:lstStyle/>
                    <a:p>
                      <a:r>
                        <a:rPr lang="en-US" altLang="zh-TW" sz="800" b="0" dirty="0"/>
                        <a:t>User 4</a:t>
                      </a:r>
                      <a:endParaRPr lang="zh-TW" altLang="en-US" sz="800" b="0" dirty="0"/>
                    </a:p>
                  </a:txBody>
                  <a:tcPr/>
                </a:tc>
                <a:extLst>
                  <a:ext uri="{0D108BD9-81ED-4DB2-BD59-A6C34878D82A}">
                    <a16:rowId xmlns:a16="http://schemas.microsoft.com/office/drawing/2014/main" val="10001"/>
                  </a:ext>
                </a:extLst>
              </a:tr>
              <a:tr h="206800">
                <a:tc>
                  <a:txBody>
                    <a:bodyPr/>
                    <a:lstStyle/>
                    <a:p>
                      <a:r>
                        <a:rPr lang="en-US" altLang="zh-TW" sz="800" b="0" dirty="0"/>
                        <a:t>Function 2</a:t>
                      </a:r>
                      <a:endParaRPr lang="zh-TW" altLang="en-US" sz="800" b="0" dirty="0"/>
                    </a:p>
                  </a:txBody>
                  <a:tcPr/>
                </a:tc>
                <a:tc>
                  <a:txBody>
                    <a:bodyPr/>
                    <a:lstStyle/>
                    <a:p>
                      <a:r>
                        <a:rPr lang="en-US" altLang="zh-TW" sz="800" b="0" dirty="0"/>
                        <a:t>User 1</a:t>
                      </a:r>
                      <a:endParaRPr lang="zh-TW" altLang="en-US" sz="800" b="0" dirty="0"/>
                    </a:p>
                  </a:txBody>
                  <a:tcPr/>
                </a:tc>
                <a:extLst>
                  <a:ext uri="{0D108BD9-81ED-4DB2-BD59-A6C34878D82A}">
                    <a16:rowId xmlns:a16="http://schemas.microsoft.com/office/drawing/2014/main" val="10002"/>
                  </a:ext>
                </a:extLst>
              </a:tr>
              <a:tr h="206800">
                <a:tc>
                  <a:txBody>
                    <a:bodyPr/>
                    <a:lstStyle/>
                    <a:p>
                      <a:r>
                        <a:rPr lang="en-US" altLang="zh-TW" sz="800" b="0" dirty="0"/>
                        <a:t>Set</a:t>
                      </a:r>
                      <a:endParaRPr lang="zh-TW" altLang="en-US" sz="800" b="0" dirty="0"/>
                    </a:p>
                  </a:txBody>
                  <a:tcPr/>
                </a:tc>
                <a:tc>
                  <a:txBody>
                    <a:bodyPr/>
                    <a:lstStyle/>
                    <a:p>
                      <a:r>
                        <a:rPr lang="en-US" altLang="zh-TW" sz="800" b="0" dirty="0"/>
                        <a:t>User 1</a:t>
                      </a:r>
                      <a:endParaRPr lang="zh-TW" altLang="en-US" sz="800" b="0" dirty="0"/>
                    </a:p>
                  </a:txBody>
                  <a:tcPr/>
                </a:tc>
                <a:extLst>
                  <a:ext uri="{0D108BD9-81ED-4DB2-BD59-A6C34878D82A}">
                    <a16:rowId xmlns:a16="http://schemas.microsoft.com/office/drawing/2014/main" val="10003"/>
                  </a:ext>
                </a:extLst>
              </a:tr>
              <a:tr h="206800">
                <a:tc>
                  <a:txBody>
                    <a:bodyPr/>
                    <a:lstStyle/>
                    <a:p>
                      <a:r>
                        <a:rPr lang="en-US" altLang="zh-TW" sz="800" b="0" dirty="0"/>
                        <a:t>Get</a:t>
                      </a:r>
                      <a:endParaRPr lang="zh-TW" altLang="en-US" sz="800" b="0" dirty="0"/>
                    </a:p>
                  </a:txBody>
                  <a:tcPr/>
                </a:tc>
                <a:tc>
                  <a:txBody>
                    <a:bodyPr/>
                    <a:lstStyle/>
                    <a:p>
                      <a:r>
                        <a:rPr lang="en-US" altLang="zh-TW" sz="800" b="0" dirty="0"/>
                        <a:t>User 2</a:t>
                      </a:r>
                      <a:endParaRPr lang="zh-TW" altLang="en-US" sz="800" b="0" dirty="0"/>
                    </a:p>
                  </a:txBody>
                  <a:tcPr/>
                </a:tc>
                <a:extLst>
                  <a:ext uri="{0D108BD9-81ED-4DB2-BD59-A6C34878D82A}">
                    <a16:rowId xmlns:a16="http://schemas.microsoft.com/office/drawing/2014/main" val="10004"/>
                  </a:ext>
                </a:extLst>
              </a:tr>
            </a:tbl>
          </a:graphicData>
        </a:graphic>
      </p:graphicFrame>
      <p:sp>
        <p:nvSpPr>
          <p:cNvPr id="13" name="矩形 12"/>
          <p:cNvSpPr/>
          <p:nvPr/>
        </p:nvSpPr>
        <p:spPr>
          <a:xfrm>
            <a:off x="4716016" y="2989833"/>
            <a:ext cx="3888432" cy="1477328"/>
          </a:xfrm>
          <a:prstGeom prst="rect">
            <a:avLst/>
          </a:prstGeom>
        </p:spPr>
        <p:txBody>
          <a:bodyPr wrap="square">
            <a:spAutoFit/>
          </a:bodyPr>
          <a:lstStyle/>
          <a:p>
            <a:r>
              <a:rPr lang="en-US" altLang="zh-TW" dirty="0"/>
              <a:t>A Security Provider is a set of tables and</a:t>
            </a:r>
          </a:p>
          <a:p>
            <a:r>
              <a:rPr lang="en-US" altLang="zh-TW" dirty="0"/>
              <a:t>methods that control the persistent trust state of the SP and MAY participate in control of the persistent</a:t>
            </a:r>
          </a:p>
          <a:p>
            <a:r>
              <a:rPr lang="en-US" altLang="zh-TW" dirty="0"/>
              <a:t>trust state of the </a:t>
            </a:r>
            <a:r>
              <a:rPr lang="en-US" altLang="zh-TW" dirty="0" err="1"/>
              <a:t>TPer</a:t>
            </a:r>
            <a:r>
              <a:rPr lang="en-US" altLang="zh-TW" dirty="0"/>
              <a:t>. </a:t>
            </a:r>
            <a:endParaRPr lang="zh-TW" altLang="en-US" dirty="0"/>
          </a:p>
        </p:txBody>
      </p:sp>
      <p:sp>
        <p:nvSpPr>
          <p:cNvPr id="14" name="文字方塊 13"/>
          <p:cNvSpPr txBox="1"/>
          <p:nvPr/>
        </p:nvSpPr>
        <p:spPr>
          <a:xfrm>
            <a:off x="4529591" y="2021939"/>
            <a:ext cx="4406347" cy="830997"/>
          </a:xfrm>
          <a:prstGeom prst="rect">
            <a:avLst/>
          </a:prstGeom>
          <a:noFill/>
        </p:spPr>
        <p:txBody>
          <a:bodyPr wrap="square" rtlCol="0">
            <a:spAutoFit/>
          </a:bodyPr>
          <a:lstStyle/>
          <a:p>
            <a:r>
              <a:rPr lang="en-US" altLang="zh-TW" sz="1600" dirty="0">
                <a:solidFill>
                  <a:schemeClr val="accent3">
                    <a:lumMod val="75000"/>
                  </a:schemeClr>
                </a:solidFill>
              </a:rPr>
              <a:t>SPs are created by manufacturer &amp; OEM </a:t>
            </a:r>
          </a:p>
          <a:p>
            <a:r>
              <a:rPr lang="en-US" altLang="zh-TW" sz="1600" b="1" dirty="0">
                <a:solidFill>
                  <a:schemeClr val="accent3">
                    <a:lumMod val="75000"/>
                  </a:schemeClr>
                </a:solidFill>
              </a:rPr>
              <a:t>AND/OR</a:t>
            </a:r>
            <a:r>
              <a:rPr lang="en-US" altLang="zh-TW" sz="1600" dirty="0">
                <a:solidFill>
                  <a:schemeClr val="accent3">
                    <a:lumMod val="75000"/>
                  </a:schemeClr>
                </a:solidFill>
              </a:rPr>
              <a:t> Issuance SPs have its own storage, functional scope, and security domain</a:t>
            </a:r>
            <a:endParaRPr lang="zh-TW" altLang="en-US" sz="1600" dirty="0">
              <a:solidFill>
                <a:schemeClr val="accent3">
                  <a:lumMod val="75000"/>
                </a:schemeClr>
              </a:solidFill>
            </a:endParaRPr>
          </a:p>
        </p:txBody>
      </p:sp>
      <p:sp>
        <p:nvSpPr>
          <p:cNvPr id="15" name="文字方塊 14"/>
          <p:cNvSpPr txBox="1"/>
          <p:nvPr/>
        </p:nvSpPr>
        <p:spPr>
          <a:xfrm>
            <a:off x="4499992" y="3056480"/>
            <a:ext cx="3882504" cy="3539430"/>
          </a:xfrm>
          <a:prstGeom prst="rect">
            <a:avLst/>
          </a:prstGeom>
          <a:noFill/>
        </p:spPr>
        <p:txBody>
          <a:bodyPr wrap="square" rtlCol="0">
            <a:spAutoFit/>
          </a:bodyPr>
          <a:lstStyle/>
          <a:p>
            <a:pPr marL="342900" indent="-342900">
              <a:buAutoNum type="alphaLcPeriod"/>
            </a:pPr>
            <a:r>
              <a:rPr lang="en-US" altLang="zh-TW" sz="1600" dirty="0">
                <a:solidFill>
                  <a:schemeClr val="accent3">
                    <a:lumMod val="75000"/>
                  </a:schemeClr>
                </a:solidFill>
              </a:rPr>
              <a:t>Tables. The two types of </a:t>
            </a:r>
            <a:r>
              <a:rPr lang="en-US" altLang="zh-TW" sz="1400" dirty="0">
                <a:solidFill>
                  <a:schemeClr val="accent3">
                    <a:lumMod val="75000"/>
                  </a:schemeClr>
                </a:solidFill>
              </a:rPr>
              <a:t>tables</a:t>
            </a:r>
            <a:r>
              <a:rPr lang="en-US" altLang="zh-TW" sz="1600" dirty="0">
                <a:solidFill>
                  <a:schemeClr val="accent3">
                    <a:lumMod val="75000"/>
                  </a:schemeClr>
                </a:solidFill>
              </a:rPr>
              <a:t> Byte table &amp; Object table.</a:t>
            </a:r>
          </a:p>
          <a:p>
            <a:pPr marL="342900" indent="-342900">
              <a:buAutoNum type="alphaLcPeriod"/>
            </a:pPr>
            <a:r>
              <a:rPr lang="en-US" altLang="zh-TW" sz="1600" dirty="0">
                <a:solidFill>
                  <a:schemeClr val="accent3">
                    <a:lumMod val="75000"/>
                  </a:schemeClr>
                </a:solidFill>
              </a:rPr>
              <a:t>Table content is the persistent state information of the SP. </a:t>
            </a:r>
          </a:p>
          <a:p>
            <a:pPr marL="342900" indent="-342900">
              <a:buAutoNum type="alphaLcPeriod"/>
            </a:pPr>
            <a:r>
              <a:rPr lang="en-US" altLang="zh-TW" sz="1600" dirty="0">
                <a:solidFill>
                  <a:schemeClr val="accent3">
                    <a:lumMod val="75000"/>
                  </a:schemeClr>
                </a:solidFill>
              </a:rPr>
              <a:t>Methods. Method operations include functions such as: table additions, table deletion, table read access, and table backup. </a:t>
            </a:r>
          </a:p>
          <a:p>
            <a:pPr marL="342900" indent="-342900">
              <a:buAutoNum type="alphaLcPeriod"/>
            </a:pPr>
            <a:r>
              <a:rPr lang="en-US" altLang="zh-TW" sz="1600" dirty="0">
                <a:solidFill>
                  <a:schemeClr val="accent3">
                    <a:lumMod val="75000"/>
                  </a:schemeClr>
                </a:solidFill>
              </a:rPr>
              <a:t>Authorities specify passwords or cryptographic proofs required to become authenticated within a session to the SP. </a:t>
            </a:r>
          </a:p>
          <a:p>
            <a:pPr marL="342900" indent="-342900">
              <a:buAutoNum type="alphaLcPeriod"/>
            </a:pPr>
            <a:r>
              <a:rPr lang="en-US" altLang="zh-TW" sz="1600" dirty="0">
                <a:solidFill>
                  <a:schemeClr val="accent3">
                    <a:lumMod val="75000"/>
                  </a:schemeClr>
                </a:solidFill>
              </a:rPr>
              <a:t>Access Control Lists (ACLs) and Access </a:t>
            </a:r>
            <a:endParaRPr lang="zh-TW" altLang="en-US" sz="1600" dirty="0">
              <a:solidFill>
                <a:schemeClr val="accent3">
                  <a:lumMod val="75000"/>
                </a:schemeClr>
              </a:solidFill>
            </a:endParaRPr>
          </a:p>
        </p:txBody>
      </p:sp>
    </p:spTree>
    <p:extLst>
      <p:ext uri="{BB962C8B-B14F-4D97-AF65-F5344CB8AC3E}">
        <p14:creationId xmlns:p14="http://schemas.microsoft.com/office/powerpoint/2010/main" val="31941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自然力">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14103</TotalTime>
  <Words>2881</Words>
  <Application>Microsoft Office PowerPoint</Application>
  <PresentationFormat>如螢幕大小 (4:3)</PresentationFormat>
  <Paragraphs>449</Paragraphs>
  <Slides>48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48</vt:i4>
      </vt:variant>
    </vt:vector>
  </HeadingPairs>
  <TitlesOfParts>
    <vt:vector size="53" baseType="lpstr">
      <vt:lpstr>Arial</vt:lpstr>
      <vt:lpstr>Century Schoolbook</vt:lpstr>
      <vt:lpstr>Wingdings</vt:lpstr>
      <vt:lpstr>Wingdings 2</vt:lpstr>
      <vt:lpstr>壁窗</vt:lpstr>
      <vt:lpstr>TCG SSC Storage Architecture Core Overview</vt:lpstr>
      <vt:lpstr>Reference</vt:lpstr>
      <vt:lpstr>Agenda</vt:lpstr>
      <vt:lpstr>Section 1  Abstract</vt:lpstr>
      <vt:lpstr>Why Security ?</vt:lpstr>
      <vt:lpstr>TCG Spirit and Prevention</vt:lpstr>
      <vt:lpstr>Trusted Storage Device Architecture Overview</vt:lpstr>
      <vt:lpstr>Trusted Storage Device Architecture Overview</vt:lpstr>
      <vt:lpstr>Security Providers (SPs)</vt:lpstr>
      <vt:lpstr>Ownership Overview</vt:lpstr>
      <vt:lpstr>Ownership / Credentials</vt:lpstr>
      <vt:lpstr>Host &lt;--&gt; TPer Communication Infrastructure</vt:lpstr>
      <vt:lpstr>MSID Credential</vt:lpstr>
      <vt:lpstr>MSID Credential</vt:lpstr>
      <vt:lpstr>MSID Credential</vt:lpstr>
      <vt:lpstr>Section 2 Specification</vt:lpstr>
      <vt:lpstr>Security Providers</vt:lpstr>
      <vt:lpstr>Table</vt:lpstr>
      <vt:lpstr>Table</vt:lpstr>
      <vt:lpstr>Method</vt:lpstr>
      <vt:lpstr>Method</vt:lpstr>
      <vt:lpstr>Method</vt:lpstr>
      <vt:lpstr>Template</vt:lpstr>
      <vt:lpstr>Template</vt:lpstr>
      <vt:lpstr>Template</vt:lpstr>
      <vt:lpstr>Template</vt:lpstr>
      <vt:lpstr>Template</vt:lpstr>
      <vt:lpstr>Template</vt:lpstr>
      <vt:lpstr>Template</vt:lpstr>
      <vt:lpstr>Access Control</vt:lpstr>
      <vt:lpstr>Access Control</vt:lpstr>
      <vt:lpstr>Access Control -- authority</vt:lpstr>
      <vt:lpstr>Access Control -- SP Issuance</vt:lpstr>
      <vt:lpstr>Access Control -- SP Issuance</vt:lpstr>
      <vt:lpstr>Access Control -- SP Issuance</vt:lpstr>
      <vt:lpstr>Access Control -- Personalization</vt:lpstr>
      <vt:lpstr>Access Control – Issuance / Personalization</vt:lpstr>
      <vt:lpstr>Section 3 TCG OPAL</vt:lpstr>
      <vt:lpstr>Opal Overview</vt:lpstr>
      <vt:lpstr> Opal SSC Feature Set:  Additional DataStore Tables </vt:lpstr>
      <vt:lpstr> Opal SSC Feature Set: PSID</vt:lpstr>
      <vt:lpstr>Opal SSC-Specific Methods</vt:lpstr>
      <vt:lpstr>Opal SSC-Specific Methods</vt:lpstr>
      <vt:lpstr>Opal SSC-Specific Methods</vt:lpstr>
      <vt:lpstr>Opal SSC-Specific Methods</vt:lpstr>
      <vt:lpstr>Life Cycle</vt:lpstr>
      <vt:lpstr>Manufactured SP Life Cycle States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TCG Opal Storage Architecture Core Overview</dc:title>
  <dc:creator>I7-9700_ROG_Master-E</dc:creator>
  <cp:lastModifiedBy>Jai Lin(林盈傑_ATP)</cp:lastModifiedBy>
  <cp:revision>107</cp:revision>
  <dcterms:created xsi:type="dcterms:W3CDTF">2019-08-01T07:34:38Z</dcterms:created>
  <dcterms:modified xsi:type="dcterms:W3CDTF">2019-12-17T05:40:51Z</dcterms:modified>
</cp:coreProperties>
</file>