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6" r:id="rId1"/>
  </p:sldMasterIdLst>
  <p:notesMasterIdLst>
    <p:notesMasterId r:id="rId38"/>
  </p:notesMasterIdLst>
  <p:handoutMasterIdLst>
    <p:handoutMasterId r:id="rId39"/>
  </p:handoutMasterIdLst>
  <p:sldIdLst>
    <p:sldId id="905" r:id="rId2"/>
    <p:sldId id="938" r:id="rId3"/>
    <p:sldId id="942" r:id="rId4"/>
    <p:sldId id="928" r:id="rId5"/>
    <p:sldId id="934" r:id="rId6"/>
    <p:sldId id="929" r:id="rId7"/>
    <p:sldId id="941" r:id="rId8"/>
    <p:sldId id="931" r:id="rId9"/>
    <p:sldId id="930" r:id="rId10"/>
    <p:sldId id="940" r:id="rId11"/>
    <p:sldId id="912" r:id="rId12"/>
    <p:sldId id="911" r:id="rId13"/>
    <p:sldId id="915" r:id="rId14"/>
    <p:sldId id="914" r:id="rId15"/>
    <p:sldId id="913" r:id="rId16"/>
    <p:sldId id="933" r:id="rId17"/>
    <p:sldId id="935" r:id="rId18"/>
    <p:sldId id="937" r:id="rId19"/>
    <p:sldId id="923" r:id="rId20"/>
    <p:sldId id="917" r:id="rId21"/>
    <p:sldId id="919" r:id="rId22"/>
    <p:sldId id="920" r:id="rId23"/>
    <p:sldId id="921" r:id="rId24"/>
    <p:sldId id="944" r:id="rId25"/>
    <p:sldId id="943" r:id="rId26"/>
    <p:sldId id="939" r:id="rId27"/>
    <p:sldId id="924" r:id="rId28"/>
    <p:sldId id="925" r:id="rId29"/>
    <p:sldId id="946" r:id="rId30"/>
    <p:sldId id="947" r:id="rId31"/>
    <p:sldId id="950" r:id="rId32"/>
    <p:sldId id="956" r:id="rId33"/>
    <p:sldId id="951" r:id="rId34"/>
    <p:sldId id="954" r:id="rId35"/>
    <p:sldId id="907" r:id="rId36"/>
    <p:sldId id="908" r:id="rId37"/>
  </p:sldIdLst>
  <p:sldSz cx="9144000" cy="6858000" type="screen4x3"/>
  <p:notesSz cx="6805613" cy="9939338"/>
  <p:custDataLst>
    <p:tags r:id="rId4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5">
          <p15:clr>
            <a:srgbClr val="A4A3A4"/>
          </p15:clr>
        </p15:guide>
        <p15:guide id="2" orient="horz" pos="1185">
          <p15:clr>
            <a:srgbClr val="A4A3A4"/>
          </p15:clr>
        </p15:guide>
        <p15:guide id="3" pos="254">
          <p15:clr>
            <a:srgbClr val="A4A3A4"/>
          </p15:clr>
        </p15:guide>
        <p15:guide id="4" pos="2892">
          <p15:clr>
            <a:srgbClr val="A4A3A4"/>
          </p15:clr>
        </p15:guide>
        <p15:guide id="5" pos="55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Kuo(郭偉凱_ATP)" initials="DK" lastIdx="1" clrIdx="0">
    <p:extLst>
      <p:ext uri="{19B8F6BF-5375-455C-9EA6-DF929625EA0E}">
        <p15:presenceInfo xmlns:p15="http://schemas.microsoft.com/office/powerpoint/2012/main" userId="S::Danielkuo@tw.atpinc.com::f5403518-4c45-42bf-8223-851c6b2d4c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F388D"/>
    <a:srgbClr val="383189"/>
    <a:srgbClr val="0046A0"/>
    <a:srgbClr val="0066FF"/>
    <a:srgbClr val="CBD5E7"/>
    <a:srgbClr val="C3E6F3"/>
    <a:srgbClr val="3333FF"/>
    <a:srgbClr val="00005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淺色樣式 2 - 輔色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824" autoAdjust="0"/>
  </p:normalViewPr>
  <p:slideViewPr>
    <p:cSldViewPr snapToGrid="0">
      <p:cViewPr varScale="1">
        <p:scale>
          <a:sx n="80" d="100"/>
          <a:sy n="80" d="100"/>
        </p:scale>
        <p:origin x="1284" y="96"/>
      </p:cViewPr>
      <p:guideLst>
        <p:guide orient="horz" pos="3705"/>
        <p:guide orient="horz" pos="1185"/>
        <p:guide pos="254"/>
        <p:guide pos="2892"/>
        <p:guide pos="5547"/>
      </p:guideLst>
    </p:cSldViewPr>
  </p:slideViewPr>
  <p:outlineViewPr>
    <p:cViewPr>
      <p:scale>
        <a:sx n="33" d="100"/>
        <a:sy n="33" d="100"/>
      </p:scale>
      <p:origin x="0" y="10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-3996" y="-96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23833" cy="52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5" tIns="45112" rIns="90225" bIns="45112" numCol="1" anchor="t" anchorCtr="0" compatLnSpc="1">
            <a:prstTxWarp prst="textNoShape">
              <a:avLst/>
            </a:prstTxWarp>
          </a:bodyPr>
          <a:lstStyle>
            <a:lvl1pPr defTabSz="900213" eaLnBrk="1" hangingPunct="1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2109" y="1"/>
            <a:ext cx="2999631" cy="52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5" tIns="45112" rIns="90225" bIns="45112" numCol="1" anchor="t" anchorCtr="0" compatLnSpc="1">
            <a:prstTxWarp prst="textNoShape">
              <a:avLst/>
            </a:prstTxWarp>
          </a:bodyPr>
          <a:lstStyle>
            <a:lvl1pPr algn="r" defTabSz="900213" eaLnBrk="1" hangingPunct="1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59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1198"/>
            <a:ext cx="2923833" cy="52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5" tIns="45112" rIns="90225" bIns="45112" numCol="1" anchor="b" anchorCtr="0" compatLnSpc="1">
            <a:prstTxWarp prst="textNoShape">
              <a:avLst/>
            </a:prstTxWarp>
          </a:bodyPr>
          <a:lstStyle>
            <a:lvl1pPr defTabSz="900213" eaLnBrk="1" hangingPunct="1">
              <a:defRPr kumimoji="0" sz="1200"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559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2109" y="9421198"/>
            <a:ext cx="2999631" cy="527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225" tIns="45112" rIns="90225" bIns="45112" numCol="1" anchor="b" anchorCtr="0" compatLnSpc="1">
            <a:prstTxWarp prst="textNoShape">
              <a:avLst/>
            </a:prstTxWarp>
          </a:bodyPr>
          <a:lstStyle>
            <a:lvl1pPr algn="r" defTabSz="900213" eaLnBrk="1" hangingPunct="1">
              <a:defRPr kumimoji="0" sz="1200">
                <a:ea typeface="+mn-ea"/>
              </a:defRPr>
            </a:lvl1pPr>
          </a:lstStyle>
          <a:p>
            <a:pPr>
              <a:defRPr/>
            </a:pPr>
            <a:fld id="{C35FB7CF-D3DA-4B12-9FF1-2DB3277BF7D1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6269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8024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47835" rIns="95666" bIns="47835" numCol="1" anchor="t" anchorCtr="0" compatLnSpc="1">
            <a:prstTxWarp prst="textNoShape">
              <a:avLst/>
            </a:prstTxWarp>
          </a:bodyPr>
          <a:lstStyle>
            <a:lvl1pPr defTabSz="954868" eaLnBrk="1" hangingPunct="1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590" y="0"/>
            <a:ext cx="2948024" cy="49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47835" rIns="95666" bIns="47835" numCol="1" anchor="t" anchorCtr="0" compatLnSpc="1">
            <a:prstTxWarp prst="textNoShape">
              <a:avLst/>
            </a:prstTxWarp>
          </a:bodyPr>
          <a:lstStyle>
            <a:lvl1pPr algn="r" defTabSz="954868" eaLnBrk="1" hangingPunct="1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8875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954" y="4721026"/>
            <a:ext cx="4989708" cy="4472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47835" rIns="95666" bIns="478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TW" noProof="0"/>
              <a:t>Klicken Sie, um die Formate des Vorlagentextes zu bearbeiten</a:t>
            </a:r>
          </a:p>
          <a:p>
            <a:pPr lvl="1"/>
            <a:r>
              <a:rPr lang="en-GB" altLang="zh-TW" noProof="0"/>
              <a:t>Zweite Ebene</a:t>
            </a:r>
          </a:p>
          <a:p>
            <a:pPr lvl="2"/>
            <a:r>
              <a:rPr lang="en-GB" altLang="zh-TW" noProof="0"/>
              <a:t>Dritte Ebene</a:t>
            </a:r>
          </a:p>
          <a:p>
            <a:pPr lvl="3"/>
            <a:r>
              <a:rPr lang="en-GB" altLang="zh-TW" noProof="0"/>
              <a:t>Vierte Ebene</a:t>
            </a:r>
          </a:p>
          <a:p>
            <a:pPr lvl="4"/>
            <a:r>
              <a:rPr lang="en-GB" altLang="zh-TW" noProof="0"/>
              <a:t>Fünfte Ebene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656"/>
            <a:ext cx="2948024" cy="49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47835" rIns="95666" bIns="47835" numCol="1" anchor="b" anchorCtr="0" compatLnSpc="1">
            <a:prstTxWarp prst="textNoShape">
              <a:avLst/>
            </a:prstTxWarp>
          </a:bodyPr>
          <a:lstStyle>
            <a:lvl1pPr defTabSz="954868" eaLnBrk="1" hangingPunct="1">
              <a:defRPr kumimoji="0" sz="1300">
                <a:ea typeface="+mn-ea"/>
              </a:defRPr>
            </a:lvl1pPr>
          </a:lstStyle>
          <a:p>
            <a:pPr>
              <a:defRPr/>
            </a:pPr>
            <a:endParaRPr lang="en-GB" altLang="zh-TW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590" y="9443656"/>
            <a:ext cx="2948024" cy="495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6" tIns="47835" rIns="95666" bIns="47835" numCol="1" anchor="b" anchorCtr="0" compatLnSpc="1">
            <a:prstTxWarp prst="textNoShape">
              <a:avLst/>
            </a:prstTxWarp>
          </a:bodyPr>
          <a:lstStyle>
            <a:lvl1pPr algn="r" defTabSz="954868" eaLnBrk="1" hangingPunct="1">
              <a:defRPr kumimoji="0" sz="1300">
                <a:ea typeface="+mn-ea"/>
              </a:defRPr>
            </a:lvl1pPr>
          </a:lstStyle>
          <a:p>
            <a:pPr>
              <a:defRPr/>
            </a:pPr>
            <a:fld id="{72E04065-2E90-4F94-8A5D-60F0158160FF}" type="slidenum">
              <a:rPr lang="en-GB" altLang="zh-TW"/>
              <a:pPr>
                <a:defRPr/>
              </a:pPr>
              <a:t>‹#›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969833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這是目前</a:t>
            </a:r>
            <a:r>
              <a:rPr lang="en-US" altLang="zh-TW" dirty="0"/>
              <a:t>FW</a:t>
            </a:r>
            <a:r>
              <a:rPr lang="zh-TW" altLang="en-US" dirty="0"/>
              <a:t>的總體架構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E04065-2E90-4F94-8A5D-60F0158160FF}" type="slidenum">
              <a:rPr lang="en-GB" altLang="zh-TW" smtClean="0"/>
              <a:pPr>
                <a:defRPr/>
              </a:pPr>
              <a:t>2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93003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E04065-2E90-4F94-8A5D-60F0158160FF}" type="slidenum">
              <a:rPr lang="en-GB" altLang="zh-TW" smtClean="0"/>
              <a:pPr>
                <a:defRPr/>
              </a:pPr>
              <a:t>31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416587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E04065-2E90-4F94-8A5D-60F0158160FF}" type="slidenum">
              <a:rPr lang="en-GB" altLang="zh-TW" smtClean="0"/>
              <a:pPr>
                <a:defRPr/>
              </a:pPr>
              <a:t>32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816916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E04065-2E90-4F94-8A5D-60F0158160FF}" type="slidenum">
              <a:rPr lang="en-GB" altLang="zh-TW" smtClean="0"/>
              <a:pPr>
                <a:defRPr/>
              </a:pPr>
              <a:t>3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602870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寫</a:t>
            </a:r>
            <a:r>
              <a:rPr lang="en-US" altLang="zh-TW" dirty="0"/>
              <a:t>LBA</a:t>
            </a:r>
            <a:r>
              <a:rPr lang="zh-TW" altLang="en-US" dirty="0"/>
              <a:t> </a:t>
            </a:r>
            <a:r>
              <a:rPr lang="en-US" altLang="zh-TW" dirty="0"/>
              <a:t>0x20</a:t>
            </a:r>
            <a:r>
              <a:rPr lang="zh-TW" altLang="en-US" dirty="0"/>
              <a:t> </a:t>
            </a:r>
            <a:r>
              <a:rPr lang="en-US" altLang="zh-TW" dirty="0"/>
              <a:t>2</a:t>
            </a:r>
            <a:r>
              <a:rPr lang="zh-TW" altLang="en-US" dirty="0"/>
              <a:t>*</a:t>
            </a:r>
            <a:r>
              <a:rPr lang="en-US" altLang="zh-TW" dirty="0"/>
              <a:t>16=32</a:t>
            </a:r>
            <a:r>
              <a:rPr lang="zh-TW" altLang="en-US" dirty="0"/>
              <a:t> </a:t>
            </a:r>
            <a:r>
              <a:rPr lang="en-US" altLang="zh-TW" dirty="0"/>
              <a:t>32/8=4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altLang="zh-TW" dirty="0"/>
              <a:t>GHP</a:t>
            </a:r>
            <a:r>
              <a:rPr lang="zh-TW" altLang="en-US" dirty="0"/>
              <a:t> 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E04065-2E90-4F94-8A5D-60F0158160FF}" type="slidenum">
              <a:rPr lang="en-GB" altLang="zh-TW" smtClean="0"/>
              <a:pPr>
                <a:defRPr/>
              </a:pPr>
              <a:t>9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312107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zh-TW" sz="1200" dirty="0"/>
              <a:t>並不是將分頁表縮小，而是將不需要的分頁表先存在</a:t>
            </a:r>
            <a:r>
              <a:rPr lang="en-US" altLang="zh-TW" sz="1200" dirty="0"/>
              <a:t>Flash</a:t>
            </a:r>
            <a:r>
              <a:rPr lang="zh-TW" altLang="zh-TW" sz="1200" dirty="0"/>
              <a:t>之中，縮小分頁表在</a:t>
            </a:r>
            <a:r>
              <a:rPr lang="en-US" altLang="zh-TW" sz="1200" dirty="0"/>
              <a:t> RAM </a:t>
            </a:r>
            <a:r>
              <a:rPr lang="zh-TW" altLang="zh-TW" sz="1200" dirty="0"/>
              <a:t>佔有的空間，所以提出多層次的分頁，藉由此作法，不須將整個分頁表全部載入</a:t>
            </a:r>
            <a:r>
              <a:rPr lang="en-US" altLang="zh-TW" sz="1200" dirty="0"/>
              <a:t> RAM </a:t>
            </a:r>
            <a:r>
              <a:rPr lang="zh-TW" altLang="zh-TW" sz="1200" dirty="0"/>
              <a:t>，而是載入部分所需的內容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E04065-2E90-4F94-8A5D-60F0158160FF}" type="slidenum">
              <a:rPr lang="en-GB" altLang="zh-TW" smtClean="0"/>
              <a:pPr>
                <a:defRPr/>
              </a:pPr>
              <a:t>15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62475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 dirty="0"/>
              <a:t>增加</a:t>
            </a:r>
            <a:r>
              <a:rPr lang="en-US" altLang="zh-TW" sz="1200" dirty="0"/>
              <a:t>index array</a:t>
            </a:r>
            <a:r>
              <a:rPr lang="zh-TW" altLang="en-US" sz="1200" dirty="0"/>
              <a:t>擴展所能對應的</a:t>
            </a:r>
            <a:r>
              <a:rPr lang="en-US" altLang="zh-TW" sz="1200" dirty="0"/>
              <a:t>table</a:t>
            </a:r>
            <a:r>
              <a:rPr lang="zh-TW" altLang="en-US" sz="1200" dirty="0"/>
              <a:t>大小，由於</a:t>
            </a:r>
            <a:r>
              <a:rPr lang="en-US" altLang="zh-TW" sz="1200" dirty="0"/>
              <a:t>SSD</a:t>
            </a:r>
            <a:r>
              <a:rPr lang="zh-TW" altLang="en-US" sz="1200" dirty="0"/>
              <a:t> </a:t>
            </a:r>
            <a:r>
              <a:rPr lang="en-US" altLang="zh-TW" sz="1200" dirty="0"/>
              <a:t>DRAM</a:t>
            </a:r>
            <a:r>
              <a:rPr lang="zh-TW" altLang="en-US" sz="1200" dirty="0"/>
              <a:t>並不像</a:t>
            </a:r>
            <a:r>
              <a:rPr lang="en-US" altLang="zh-TW" sz="1200" dirty="0"/>
              <a:t>SD</a:t>
            </a:r>
            <a:r>
              <a:rPr lang="zh-TW" altLang="en-US" sz="1200" dirty="0"/>
              <a:t>卡能用的</a:t>
            </a:r>
            <a:r>
              <a:rPr lang="en-US" altLang="zh-TW" sz="1200" dirty="0"/>
              <a:t>SRAM</a:t>
            </a:r>
            <a:r>
              <a:rPr lang="zh-TW" altLang="en-US" sz="1200" dirty="0"/>
              <a:t>那麼小所以並不需要像</a:t>
            </a:r>
            <a:r>
              <a:rPr lang="en-US" altLang="zh-TW" sz="1200" dirty="0"/>
              <a:t>SD</a:t>
            </a:r>
            <a:r>
              <a:rPr lang="zh-TW" altLang="en-US" sz="1200" dirty="0"/>
              <a:t>卡需要那麼多層</a:t>
            </a:r>
            <a:endParaRPr lang="en-US" altLang="zh-TW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E04065-2E90-4F94-8A5D-60F0158160FF}" type="slidenum">
              <a:rPr lang="en-GB" altLang="zh-TW" smtClean="0"/>
              <a:pPr>
                <a:defRPr/>
              </a:pPr>
              <a:t>18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036404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MapInfo</a:t>
            </a:r>
            <a:r>
              <a:rPr lang="zh-TW" altLang="en-US" dirty="0"/>
              <a:t>會存一些必要資訊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E04065-2E90-4F94-8A5D-60F0158160FF}" type="slidenum">
              <a:rPr lang="en-GB" altLang="zh-TW" smtClean="0"/>
              <a:pPr>
                <a:defRPr/>
              </a:pPr>
              <a:t>25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2472048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E04065-2E90-4F94-8A5D-60F0158160FF}" type="slidenum">
              <a:rPr lang="en-GB" altLang="zh-TW" smtClean="0"/>
              <a:pPr>
                <a:defRPr/>
              </a:pPr>
              <a:t>26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4136258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先從可能是最新的</a:t>
            </a:r>
            <a:r>
              <a:rPr lang="en-US" altLang="zh-TW" dirty="0"/>
              <a:t>table</a:t>
            </a:r>
            <a:r>
              <a:rPr lang="zh-TW" altLang="en-US" dirty="0"/>
              <a:t> </a:t>
            </a:r>
            <a:r>
              <a:rPr lang="en-US" altLang="zh-TW" dirty="0"/>
              <a:t>build</a:t>
            </a:r>
            <a:r>
              <a:rPr lang="zh-TW" altLang="en-US" dirty="0"/>
              <a:t>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E04065-2E90-4F94-8A5D-60F0158160FF}" type="slidenum">
              <a:rPr lang="en-GB" altLang="zh-TW" smtClean="0"/>
              <a:pPr>
                <a:defRPr/>
              </a:pPr>
              <a:t>27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15859489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E04065-2E90-4F94-8A5D-60F0158160FF}" type="slidenum">
              <a:rPr lang="en-GB" altLang="zh-TW" smtClean="0"/>
              <a:pPr>
                <a:defRPr/>
              </a:pPr>
              <a:t>30</a:t>
            </a:fld>
            <a:endParaRPr lang="en-GB" altLang="zh-TW"/>
          </a:p>
        </p:txBody>
      </p:sp>
    </p:spTree>
    <p:extLst>
      <p:ext uri="{BB962C8B-B14F-4D97-AF65-F5344CB8AC3E}">
        <p14:creationId xmlns:p14="http://schemas.microsoft.com/office/powerpoint/2010/main" val="3100207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sign projects\ATP\Template\Powerpoint\2016\2016 Template_20161106-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65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4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746126" y="2420925"/>
            <a:ext cx="7850255" cy="1143000"/>
          </a:xfrm>
        </p:spPr>
        <p:txBody>
          <a:bodyPr lIns="91440" rIns="91440" anchor="b"/>
          <a:lstStyle>
            <a:lvl1pPr algn="l">
              <a:defRPr sz="3600" baseline="0">
                <a:solidFill>
                  <a:srgbClr val="1F388D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>
                <a:cs typeface="Calibri" pitchFamily="34" charset="0"/>
              </a:rPr>
              <a:t>Enter Your Title Here</a:t>
            </a:r>
            <a:br>
              <a:rPr lang="en-US" altLang="zh-TW" dirty="0">
                <a:cs typeface="Calibri" pitchFamily="34" charset="0"/>
              </a:rPr>
            </a:br>
            <a:r>
              <a:rPr lang="en-US" altLang="zh-TW" dirty="0">
                <a:cs typeface="Calibri" pitchFamily="34" charset="0"/>
              </a:rPr>
              <a:t>(Calibri Bold/Size36/ATP Blue)</a:t>
            </a:r>
            <a:endParaRPr lang="de-DE" altLang="zh-TW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46124" y="3665528"/>
            <a:ext cx="7864475" cy="496898"/>
          </a:xfrm>
          <a:prstGeom prst="rect">
            <a:avLst/>
          </a:prstGeom>
        </p:spPr>
        <p:txBody>
          <a:bodyPr lIns="91440" rIns="91440"/>
          <a:lstStyle>
            <a:lvl1pPr marL="0" indent="0">
              <a:buFont typeface="Wingdings" pitchFamily="2" charset="2"/>
              <a:buNone/>
              <a:defRPr sz="2000" b="0" baseline="0">
                <a:solidFill>
                  <a:srgbClr val="000000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r>
              <a:rPr lang="en-US" altLang="zh-TW" dirty="0"/>
              <a:t>Enter Your Subtitle Here (Size24/Black)</a:t>
            </a:r>
          </a:p>
        </p:txBody>
      </p:sp>
      <p:sp>
        <p:nvSpPr>
          <p:cNvPr id="14" name="內容版面配置區 11"/>
          <p:cNvSpPr>
            <a:spLocks noGrp="1"/>
          </p:cNvSpPr>
          <p:nvPr>
            <p:ph sz="quarter" idx="10" hasCustomPrompt="1"/>
          </p:nvPr>
        </p:nvSpPr>
        <p:spPr>
          <a:xfrm>
            <a:off x="746127" y="5964341"/>
            <a:ext cx="7883524" cy="251632"/>
          </a:xfrm>
          <a:prstGeom prst="rect">
            <a:avLst/>
          </a:prstGeom>
        </p:spPr>
        <p:txBody>
          <a:bodyPr/>
          <a:lstStyle>
            <a:lvl1pPr>
              <a:buNone/>
              <a:defRPr sz="1400" b="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/>
              <a:t>Date</a:t>
            </a:r>
            <a:endParaRPr lang="zh-TW" altLang="en-US" dirty="0"/>
          </a:p>
        </p:txBody>
      </p:sp>
      <p:sp>
        <p:nvSpPr>
          <p:cNvPr id="15" name="內容版面配置區 11"/>
          <p:cNvSpPr>
            <a:spLocks noGrp="1"/>
          </p:cNvSpPr>
          <p:nvPr>
            <p:ph sz="quarter" idx="11" hasCustomPrompt="1"/>
          </p:nvPr>
        </p:nvSpPr>
        <p:spPr>
          <a:xfrm>
            <a:off x="746127" y="6223892"/>
            <a:ext cx="7883524" cy="253107"/>
          </a:xfrm>
          <a:prstGeom prst="rect">
            <a:avLst/>
          </a:prstGeom>
        </p:spPr>
        <p:txBody>
          <a:bodyPr/>
          <a:lstStyle>
            <a:lvl1pPr marL="190500" marR="0" indent="-1905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7DC4"/>
              </a:buClr>
              <a:buSzTx/>
              <a:buFont typeface="Wingdings" pitchFamily="2" charset="2"/>
              <a:buNone/>
              <a:tabLst/>
              <a:defRPr sz="1400" b="0" baseline="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altLang="zh-TW" dirty="0"/>
              <a:t>Name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680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altLang="zh-TW" dirty="0"/>
              <a:t>Enter Your Title Here (Calibri Bold/Size28/ATP </a:t>
            </a:r>
            <a:r>
              <a:rPr lang="en-US" altLang="zh-TW" dirty="0" err="1"/>
              <a:t>Bule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 hasCustomPrompt="1"/>
          </p:nvPr>
        </p:nvSpPr>
        <p:spPr>
          <a:xfrm>
            <a:off x="523875" y="1381125"/>
            <a:ext cx="8143875" cy="5086350"/>
          </a:xfrm>
        </p:spPr>
        <p:txBody>
          <a:bodyPr/>
          <a:lstStyle>
            <a:lvl1pPr>
              <a:defRPr baseline="0"/>
            </a:lvl1pPr>
            <a:lvl2pPr>
              <a:defRPr baseline="0"/>
            </a:lvl2pPr>
            <a:lvl3pPr marL="668337" indent="-285750">
              <a:buFont typeface="Wingdings" panose="05000000000000000000" pitchFamily="2" charset="2"/>
              <a:buChar char="l"/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altLang="zh-TW" dirty="0"/>
              <a:t>Enter Your Title Here</a:t>
            </a:r>
          </a:p>
          <a:p>
            <a:pPr lvl="1"/>
            <a:r>
              <a:rPr lang="en-US" altLang="zh-TW" dirty="0"/>
              <a:t>Second level</a:t>
            </a:r>
          </a:p>
          <a:p>
            <a:pPr lvl="2"/>
            <a:r>
              <a:rPr lang="en-US" altLang="zh-TW" dirty="0"/>
              <a:t>Third level</a:t>
            </a:r>
            <a:endParaRPr lang="zh-TW" altLang="en-US" dirty="0"/>
          </a:p>
          <a:p>
            <a:pPr lvl="3"/>
            <a:r>
              <a:rPr lang="en-US" altLang="zh-TW" dirty="0"/>
              <a:t>Fourth level</a:t>
            </a:r>
            <a:endParaRPr lang="zh-TW" altLang="en-US" dirty="0"/>
          </a:p>
          <a:p>
            <a:pPr lvl="4"/>
            <a:r>
              <a:rPr lang="en-US" altLang="zh-TW" dirty="0"/>
              <a:t>Fifth level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345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ond 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esign projects\ATP\Template\Powerpoint\2016\2016 Template_20151130-10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8100" y="-19052"/>
            <a:ext cx="9182100" cy="690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內容版面配置區 3"/>
          <p:cNvSpPr>
            <a:spLocks noGrp="1"/>
          </p:cNvSpPr>
          <p:nvPr>
            <p:ph sz="quarter" idx="10" hasCustomPrompt="1"/>
          </p:nvPr>
        </p:nvSpPr>
        <p:spPr>
          <a:xfrm>
            <a:off x="841375" y="3914775"/>
            <a:ext cx="7864475" cy="693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baseline="0">
                <a:solidFill>
                  <a:schemeClr val="bg2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dirty="0"/>
              <a:t>Enter Your Subtitle Here (Size24)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1" hasCustomPrompt="1"/>
          </p:nvPr>
        </p:nvSpPr>
        <p:spPr>
          <a:xfrm>
            <a:off x="841375" y="3382963"/>
            <a:ext cx="7407275" cy="5222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bg2"/>
                </a:solidFill>
                <a:ea typeface="微軟正黑體" panose="020B0604030504040204" pitchFamily="34" charset="-120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3200" dirty="0">
                <a:solidFill>
                  <a:schemeClr val="bg2"/>
                </a:solidFill>
                <a:cs typeface="Calibri" pitchFamily="34" charset="0"/>
              </a:rPr>
              <a:t>Enter Your Title Here(Calibri Bold/Size32)</a:t>
            </a:r>
            <a:endParaRPr kumimoji="0" lang="de-DE" altLang="zh-TW" sz="3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5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design projects\ATP\Template\Powerpoint\2016\2016 Template_20151124-07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44001" cy="6883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 userDrawn="1"/>
        </p:nvSpPr>
        <p:spPr>
          <a:xfrm>
            <a:off x="3047741" y="6084927"/>
            <a:ext cx="34676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1400" baseline="0" dirty="0">
                <a:solidFill>
                  <a:srgbClr val="000000"/>
                </a:solidFill>
                <a:latin typeface="Calibri" pitchFamily="34" charset="0"/>
              </a:rPr>
              <a:t>ATP Confidential © 2016 ATP Electronics, Inc.</a:t>
            </a:r>
            <a:endParaRPr lang="zh-TW" altLang="en-US" sz="1400" baseline="0" dirty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29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D:\design projects\ATP\Template\Powerpoint\2016\2016 Template_20161106-03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9524"/>
            <a:ext cx="9134474" cy="68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7525" y="230190"/>
            <a:ext cx="7296944" cy="92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Enter Your Title Here (Calibri Bold/Size28/White)</a:t>
            </a:r>
            <a:endParaRPr lang="de-DE" altLang="zh-TW" dirty="0"/>
          </a:p>
        </p:txBody>
      </p:sp>
      <p:sp>
        <p:nvSpPr>
          <p:cNvPr id="17" name="Rectangle 1033"/>
          <p:cNvSpPr>
            <a:spLocks noChangeArrowheads="1"/>
          </p:cNvSpPr>
          <p:nvPr userDrawn="1"/>
        </p:nvSpPr>
        <p:spPr bwMode="auto">
          <a:xfrm>
            <a:off x="6513513" y="6580189"/>
            <a:ext cx="23542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kumimoji="0" lang="en-US" altLang="zh-TW" sz="900" b="1" dirty="0">
                <a:solidFill>
                  <a:srgbClr val="333333"/>
                </a:solidFill>
                <a:latin typeface="Calibri" panose="020F0502020204030204" pitchFamily="34" charset="0"/>
              </a:rPr>
              <a:t>ATP Confidential</a:t>
            </a:r>
            <a:r>
              <a:rPr kumimoji="0" lang="en-US" altLang="zh-TW" sz="900" b="1" dirty="0">
                <a:solidFill>
                  <a:srgbClr val="333333"/>
                </a:solidFill>
                <a:latin typeface="Calibri" panose="020F0502020204030204" pitchFamily="34" charset="0"/>
                <a:cs typeface="Arial" charset="0"/>
              </a:rPr>
              <a:t> © 2016 ATP Electronics, Inc. </a:t>
            </a:r>
          </a:p>
        </p:txBody>
      </p:sp>
      <p:sp>
        <p:nvSpPr>
          <p:cNvPr id="18" name="投影片編號版面配置區 5"/>
          <p:cNvSpPr txBox="1">
            <a:spLocks/>
          </p:cNvSpPr>
          <p:nvPr userDrawn="1"/>
        </p:nvSpPr>
        <p:spPr>
          <a:xfrm>
            <a:off x="8648700" y="6497639"/>
            <a:ext cx="485775" cy="360362"/>
          </a:xfrm>
          <a:prstGeom prst="rect">
            <a:avLst/>
          </a:prstGeom>
        </p:spPr>
        <p:txBody>
          <a:bodyPr anchor="ctr"/>
          <a:lstStyle/>
          <a:p>
            <a:pPr algn="r" eaLnBrk="0" hangingPunct="0">
              <a:defRPr/>
            </a:pPr>
            <a:fld id="{072C012F-9D25-4F98-ABAD-2EB477AB4FE2}" type="slidenum">
              <a:rPr kumimoji="0" lang="zh-TW" altLang="en-US" sz="1200" b="1">
                <a:latin typeface="Calibri" panose="020F0502020204030204" pitchFamily="34" charset="0"/>
              </a:rPr>
              <a:pPr algn="r" eaLnBrk="0" hangingPunct="0">
                <a:defRPr/>
              </a:pPr>
              <a:t>‹#›</a:t>
            </a:fld>
            <a:endParaRPr kumimoji="0" lang="zh-TW" altLang="en-US" sz="1200" b="1" dirty="0">
              <a:latin typeface="Calibri" panose="020F0502020204030204" pitchFamily="34" charset="0"/>
            </a:endParaRPr>
          </a:p>
        </p:txBody>
      </p:sp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dirty="0"/>
              <a:t>Enter Your</a:t>
            </a:r>
            <a:r>
              <a:rPr lang="zh-TW" altLang="en-US" dirty="0"/>
              <a:t> </a:t>
            </a:r>
            <a:r>
              <a:rPr lang="en-US" altLang="zh-TW" dirty="0"/>
              <a:t>Subtitle Here (Calibri Bold/Size 24)</a:t>
            </a:r>
          </a:p>
          <a:p>
            <a:pPr lvl="1"/>
            <a:r>
              <a:rPr lang="en-US" altLang="zh-TW" dirty="0"/>
              <a:t>Second level (size20)</a:t>
            </a:r>
            <a:endParaRPr lang="zh-TW" altLang="en-US" dirty="0"/>
          </a:p>
          <a:p>
            <a:pPr lvl="2"/>
            <a:r>
              <a:rPr lang="en-US" altLang="zh-TW" dirty="0"/>
              <a:t>Third level (size 14)</a:t>
            </a:r>
          </a:p>
          <a:p>
            <a:pPr lvl="3"/>
            <a:r>
              <a:rPr lang="en-US" altLang="zh-TW" dirty="0"/>
              <a:t>Fourth level (size14)</a:t>
            </a:r>
          </a:p>
          <a:p>
            <a:pPr lvl="4"/>
            <a:r>
              <a:rPr lang="en-US" altLang="zh-TW" dirty="0"/>
              <a:t>Fifth level (size14)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7668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8" r:id="rId2"/>
    <p:sldLayoutId id="2147483757" r:id="rId3"/>
    <p:sldLayoutId id="2147483756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342900" marR="0" indent="-34290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 typeface="Wingdings" pitchFamily="2" charset="2"/>
        <a:buChar char="n"/>
        <a:tabLst/>
        <a:defRPr kumimoji="0" lang="en-US" altLang="zh-TW" sz="2400" b="1" i="0" u="none" strike="noStrike" kern="0" cap="none" spc="0" normalizeH="0" baseline="0" noProof="0">
          <a:ln>
            <a:noFill/>
          </a:ln>
          <a:solidFill>
            <a:prstClr val="black"/>
          </a:solidFill>
          <a:effectLst/>
          <a:uLnTx/>
          <a:uFillTx/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381000" marR="0" indent="-188913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 typeface="Wingdings" pitchFamily="2" charset="2"/>
        <a:buChar char="p"/>
        <a:tabLst/>
        <a:defRPr kumimoji="0" lang="en-US" altLang="zh-TW" sz="2000" b="0" i="0" u="none" strike="noStrike" kern="0" cap="none" spc="0" normalizeH="0" baseline="0" noProof="0">
          <a:ln>
            <a:noFill/>
          </a:ln>
          <a:solidFill>
            <a:prstClr val="black"/>
          </a:solidFill>
          <a:effectLst/>
          <a:uLnTx/>
          <a:uFillTx/>
          <a:latin typeface="Calibri" panose="020F0502020204030204" pitchFamily="34" charset="0"/>
          <a:ea typeface="微軟正黑體" panose="020B0604030504040204" pitchFamily="34" charset="-120"/>
          <a:cs typeface="+mn-cs"/>
        </a:defRPr>
      </a:lvl2pPr>
      <a:lvl3pPr marL="561975" marR="0" indent="-179388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 typeface="Wingdings" pitchFamily="2" charset="2"/>
        <a:buChar char="l"/>
        <a:tabLst/>
        <a:defRPr kumimoji="0" lang="en-US" altLang="zh-TW" sz="1400" b="0" i="0" u="none" strike="noStrike" kern="0" cap="none" spc="0" normalizeH="0" baseline="0" noProof="0">
          <a:ln>
            <a:noFill/>
          </a:ln>
          <a:solidFill>
            <a:prstClr val="black"/>
          </a:solidFill>
          <a:effectLst/>
          <a:uLnTx/>
          <a:uFillTx/>
          <a:latin typeface="Calibri" panose="020F0502020204030204" pitchFamily="34" charset="0"/>
          <a:ea typeface="微軟正黑體" panose="020B0604030504040204" pitchFamily="34" charset="-120"/>
          <a:cs typeface="+mn-cs"/>
        </a:defRPr>
      </a:lvl3pPr>
      <a:lvl4pPr marL="752475" marR="0" indent="-188913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 typeface="Wingdings" pitchFamily="2" charset="2"/>
        <a:buChar char="Ø"/>
        <a:tabLst/>
        <a:defRPr kumimoji="0" lang="en-US" altLang="zh-TW" sz="1400" b="0" i="0" u="none" strike="noStrike" kern="0" cap="none" spc="0" normalizeH="0" baseline="0" noProof="0">
          <a:ln>
            <a:noFill/>
          </a:ln>
          <a:solidFill>
            <a:prstClr val="black"/>
          </a:solidFill>
          <a:effectLst/>
          <a:uLnTx/>
          <a:uFillTx/>
          <a:latin typeface="Calibri" panose="020F0502020204030204" pitchFamily="34" charset="0"/>
          <a:ea typeface="微軟正黑體" panose="020B0604030504040204" pitchFamily="34" charset="-120"/>
          <a:cs typeface="+mn-cs"/>
        </a:defRPr>
      </a:lvl4pPr>
      <a:lvl5pPr marL="895350" marR="0" indent="-142875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 typeface="Calibri" panose="020F0502020204030204" pitchFamily="34" charset="0"/>
        <a:buChar char="‒"/>
        <a:tabLst/>
        <a:defRPr kumimoji="0" lang="en-US" altLang="zh-TW" sz="1400" b="0" i="0" u="none" strike="noStrike" kern="0" cap="none" spc="0" normalizeH="0" baseline="0" noProof="0">
          <a:ln>
            <a:noFill/>
          </a:ln>
          <a:solidFill>
            <a:prstClr val="black"/>
          </a:solidFill>
          <a:effectLst/>
          <a:uLnTx/>
          <a:uFillTx/>
          <a:latin typeface="Calibri" panose="020F0502020204030204" pitchFamily="34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/>
              <a:t>Table management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20201029</a:t>
            </a:r>
            <a:endParaRPr lang="zh-TW" altLang="en-US" dirty="0"/>
          </a:p>
        </p:txBody>
      </p:sp>
      <p:sp>
        <p:nvSpPr>
          <p:cNvPr id="7" name="內容版面配置區 6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Daniel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9776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AB79C-6E9F-4684-BC23-FEAD255ED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H2F F2H mapping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5DF680-F421-47C2-ACDA-9121F82F444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1800" dirty="0"/>
              <a:t>Write LBA</a:t>
            </a:r>
            <a:r>
              <a:rPr lang="zh-TW" altLang="en-US" sz="1800" dirty="0"/>
              <a:t> </a:t>
            </a:r>
            <a:r>
              <a:rPr lang="en-US" altLang="zh-TW" sz="1800" dirty="0"/>
              <a:t>0x20</a:t>
            </a:r>
            <a:r>
              <a:rPr lang="zh-TW" altLang="en-US" sz="1800" dirty="0"/>
              <a:t> </a:t>
            </a:r>
            <a:endParaRPr lang="en-US" altLang="zh-TW" sz="1800" dirty="0"/>
          </a:p>
          <a:p>
            <a:r>
              <a:rPr lang="en-US" altLang="zh-TW" sz="1800" dirty="0"/>
              <a:t>g32arF2HMap[0]=4</a:t>
            </a:r>
            <a:r>
              <a:rPr lang="zh-TW" altLang="en-US" sz="1800" dirty="0"/>
              <a:t> </a:t>
            </a:r>
            <a:r>
              <a:rPr lang="en-US" altLang="zh-TW" sz="1800" dirty="0">
                <a:sym typeface="Wingdings" panose="05000000000000000000" pitchFamily="2" charset="2"/>
              </a:rPr>
              <a:t></a:t>
            </a:r>
            <a:r>
              <a:rPr lang="zh-TW" altLang="en-US" sz="1800" dirty="0">
                <a:sym typeface="Wingdings" panose="05000000000000000000" pitchFamily="2" charset="2"/>
              </a:rPr>
              <a:t> </a:t>
            </a:r>
            <a:r>
              <a:rPr lang="en-US" altLang="zh-TW" sz="1800" dirty="0"/>
              <a:t>garH2FMap[4]</a:t>
            </a:r>
            <a:endParaRPr lang="zh-TW" altLang="en-US" sz="1800" dirty="0"/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D1836FF-AA98-42B8-8EFA-E3E7A3AB1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340" y="3827884"/>
            <a:ext cx="7296944" cy="271272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F57987E-8EF3-4457-A2F3-63A0F0747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819" y="2064136"/>
            <a:ext cx="3795056" cy="157781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F59BB91-60D9-40D7-9AA4-60B7FBA765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81" y="2097592"/>
            <a:ext cx="4235347" cy="1510902"/>
          </a:xfrm>
          <a:prstGeom prst="rect">
            <a:avLst/>
          </a:prstGeom>
        </p:spPr>
      </p:pic>
      <p:sp>
        <p:nvSpPr>
          <p:cNvPr id="8" name="橢圓 7">
            <a:extLst>
              <a:ext uri="{FF2B5EF4-FFF2-40B4-BE49-F238E27FC236}">
                <a16:creationId xmlns:a16="http://schemas.microsoft.com/office/drawing/2014/main" id="{741859E2-A69C-4A12-9799-E0196FD93DD7}"/>
              </a:ext>
            </a:extLst>
          </p:cNvPr>
          <p:cNvSpPr/>
          <p:nvPr/>
        </p:nvSpPr>
        <p:spPr>
          <a:xfrm>
            <a:off x="5849345" y="2569843"/>
            <a:ext cx="671119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6A2723C-1B76-45FB-9097-9639730116DA}"/>
              </a:ext>
            </a:extLst>
          </p:cNvPr>
          <p:cNvCxnSpPr>
            <a:cxnSpLocks/>
          </p:cNvCxnSpPr>
          <p:nvPr/>
        </p:nvCxnSpPr>
        <p:spPr>
          <a:xfrm flipH="1">
            <a:off x="3528508" y="2853043"/>
            <a:ext cx="2441369" cy="127789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D5A39229-AED5-4835-9512-B941D470EB55}"/>
              </a:ext>
            </a:extLst>
          </p:cNvPr>
          <p:cNvSpPr/>
          <p:nvPr/>
        </p:nvSpPr>
        <p:spPr>
          <a:xfrm>
            <a:off x="979466" y="2742170"/>
            <a:ext cx="671119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53ABA46-AB0A-4EF0-B7F3-0C7A4E6955C1}"/>
              </a:ext>
            </a:extLst>
          </p:cNvPr>
          <p:cNvCxnSpPr>
            <a:cxnSpLocks/>
          </p:cNvCxnSpPr>
          <p:nvPr/>
        </p:nvCxnSpPr>
        <p:spPr>
          <a:xfrm flipH="1" flipV="1">
            <a:off x="1278089" y="3069022"/>
            <a:ext cx="224890" cy="23122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BA0B01B-EE26-4503-B315-6818F9F958B8}"/>
              </a:ext>
            </a:extLst>
          </p:cNvPr>
          <p:cNvSpPr txBox="1"/>
          <p:nvPr/>
        </p:nvSpPr>
        <p:spPr>
          <a:xfrm>
            <a:off x="4933320" y="187820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F2H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BBF2B9-64C5-42A4-A432-60B71BD82340}"/>
              </a:ext>
            </a:extLst>
          </p:cNvPr>
          <p:cNvSpPr txBox="1"/>
          <p:nvPr/>
        </p:nvSpPr>
        <p:spPr>
          <a:xfrm>
            <a:off x="39783" y="187947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H2F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48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2A0E9-C838-40FE-ADCB-60C46B22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Components of a Group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ED0CDA-7C25-4EB6-A823-F34BAFD3C8C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2000" b="0" dirty="0"/>
              <a:t>Each Group contains 512 H2F Map elements</a:t>
            </a:r>
          </a:p>
          <a:p>
            <a:r>
              <a:rPr lang="en-US" altLang="zh-TW" sz="2000" b="0" dirty="0"/>
              <a:t>Each H2F Map elements is 32-bits(4 Byte)</a:t>
            </a:r>
          </a:p>
          <a:p>
            <a:r>
              <a:rPr lang="en-US" altLang="zh-TW" sz="2000" b="0" dirty="0"/>
              <a:t>Each Group is 2k (512*4-Byte)</a:t>
            </a:r>
            <a:endParaRPr lang="zh-TW" altLang="en-US" sz="2000" b="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0D811D7-C5CF-4168-A35B-EE513C8AD858}"/>
              </a:ext>
            </a:extLst>
          </p:cNvPr>
          <p:cNvSpPr/>
          <p:nvPr/>
        </p:nvSpPr>
        <p:spPr>
          <a:xfrm>
            <a:off x="1676400" y="3095625"/>
            <a:ext cx="1781175" cy="3371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Group 0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FDF4EF-C544-4D85-85F2-E4D16AEDA687}"/>
              </a:ext>
            </a:extLst>
          </p:cNvPr>
          <p:cNvSpPr/>
          <p:nvPr/>
        </p:nvSpPr>
        <p:spPr>
          <a:xfrm>
            <a:off x="5029200" y="3095624"/>
            <a:ext cx="1781175" cy="337185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Group 3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1EBB06-67BA-4E54-88CC-EC95F8317996}"/>
              </a:ext>
            </a:extLst>
          </p:cNvPr>
          <p:cNvSpPr/>
          <p:nvPr/>
        </p:nvSpPr>
        <p:spPr>
          <a:xfrm>
            <a:off x="1795462" y="3267075"/>
            <a:ext cx="1543050" cy="371475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H2F[0]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98C5861-269E-4DD2-835C-36638DDD3639}"/>
              </a:ext>
            </a:extLst>
          </p:cNvPr>
          <p:cNvSpPr/>
          <p:nvPr/>
        </p:nvSpPr>
        <p:spPr>
          <a:xfrm>
            <a:off x="1795462" y="3640930"/>
            <a:ext cx="1543050" cy="371475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H2F[1]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12575A-FEFE-44AB-9496-4E89391CD38D}"/>
              </a:ext>
            </a:extLst>
          </p:cNvPr>
          <p:cNvSpPr/>
          <p:nvPr/>
        </p:nvSpPr>
        <p:spPr>
          <a:xfrm>
            <a:off x="1795462" y="4012405"/>
            <a:ext cx="1543050" cy="371475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H2F[2]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ECBFAD-DF99-4712-B47F-59F5C6FEA210}"/>
              </a:ext>
            </a:extLst>
          </p:cNvPr>
          <p:cNvSpPr/>
          <p:nvPr/>
        </p:nvSpPr>
        <p:spPr>
          <a:xfrm>
            <a:off x="5167312" y="3233737"/>
            <a:ext cx="1543050" cy="371475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H2F[1536]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598F01-25F6-4A82-9647-B9B1D06ABD28}"/>
              </a:ext>
            </a:extLst>
          </p:cNvPr>
          <p:cNvSpPr/>
          <p:nvPr/>
        </p:nvSpPr>
        <p:spPr>
          <a:xfrm>
            <a:off x="5167312" y="3607592"/>
            <a:ext cx="1543050" cy="371475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H2F[1537]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E5AA06-487F-45F7-B92E-CD05A794F214}"/>
              </a:ext>
            </a:extLst>
          </p:cNvPr>
          <p:cNvSpPr/>
          <p:nvPr/>
        </p:nvSpPr>
        <p:spPr>
          <a:xfrm>
            <a:off x="5167312" y="3979067"/>
            <a:ext cx="1543050" cy="371475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H2F[1538]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5" name="流程圖: 接點 14">
            <a:extLst>
              <a:ext uri="{FF2B5EF4-FFF2-40B4-BE49-F238E27FC236}">
                <a16:creationId xmlns:a16="http://schemas.microsoft.com/office/drawing/2014/main" id="{4BF35A66-7F0A-4590-958F-F77435A86E60}"/>
              </a:ext>
            </a:extLst>
          </p:cNvPr>
          <p:cNvSpPr/>
          <p:nvPr/>
        </p:nvSpPr>
        <p:spPr>
          <a:xfrm>
            <a:off x="3800474" y="4350542"/>
            <a:ext cx="142875" cy="135733"/>
          </a:xfrm>
          <a:prstGeom prst="flowChartConnector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流程圖: 接點 15">
            <a:extLst>
              <a:ext uri="{FF2B5EF4-FFF2-40B4-BE49-F238E27FC236}">
                <a16:creationId xmlns:a16="http://schemas.microsoft.com/office/drawing/2014/main" id="{7AE5CACF-55B2-44E0-9117-2162D0173507}"/>
              </a:ext>
            </a:extLst>
          </p:cNvPr>
          <p:cNvSpPr/>
          <p:nvPr/>
        </p:nvSpPr>
        <p:spPr>
          <a:xfrm>
            <a:off x="4080271" y="4358875"/>
            <a:ext cx="142875" cy="135733"/>
          </a:xfrm>
          <a:prstGeom prst="flowChartConnector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流程圖: 接點 16">
            <a:extLst>
              <a:ext uri="{FF2B5EF4-FFF2-40B4-BE49-F238E27FC236}">
                <a16:creationId xmlns:a16="http://schemas.microsoft.com/office/drawing/2014/main" id="{60D43730-0F1E-47DF-8C4B-067B619420CA}"/>
              </a:ext>
            </a:extLst>
          </p:cNvPr>
          <p:cNvSpPr/>
          <p:nvPr/>
        </p:nvSpPr>
        <p:spPr>
          <a:xfrm>
            <a:off x="4360068" y="4362447"/>
            <a:ext cx="142875" cy="135733"/>
          </a:xfrm>
          <a:prstGeom prst="flowChartConnector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A9EDAD9-4103-451E-A98C-4678435FDD90}"/>
              </a:ext>
            </a:extLst>
          </p:cNvPr>
          <p:cNvSpPr/>
          <p:nvPr/>
        </p:nvSpPr>
        <p:spPr>
          <a:xfrm>
            <a:off x="1795462" y="5984080"/>
            <a:ext cx="1543050" cy="371475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H2F[511]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9ADE19C-3E1B-45B9-9072-23C46A591F2F}"/>
              </a:ext>
            </a:extLst>
          </p:cNvPr>
          <p:cNvSpPr/>
          <p:nvPr/>
        </p:nvSpPr>
        <p:spPr>
          <a:xfrm>
            <a:off x="5148262" y="6024560"/>
            <a:ext cx="1543050" cy="371475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H2F[2047]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73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2669D4-EC89-40F4-B30F-2AC467DC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Components of a Zone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1C68EF-96CE-4720-ABA6-5CBDD024685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2000" b="0" dirty="0"/>
              <a:t>Each Zone is equal to a Map Super Block</a:t>
            </a:r>
          </a:p>
          <a:p>
            <a:r>
              <a:rPr lang="en-US" altLang="zh-TW" sz="2000" b="0" dirty="0"/>
              <a:t>At most 32 Zones</a:t>
            </a:r>
          </a:p>
          <a:p>
            <a:r>
              <a:rPr lang="en-US" altLang="zh-TW" sz="2000" b="0" dirty="0"/>
              <a:t>Total Groups are equally divided into the existing Zone</a:t>
            </a:r>
            <a:endParaRPr lang="zh-TW" altLang="en-US" sz="2000" b="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2A82DD09-39A5-44DC-8291-7BD21FB4A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481660"/>
              </p:ext>
            </p:extLst>
          </p:nvPr>
        </p:nvGraphicFramePr>
        <p:xfrm>
          <a:off x="2689621" y="2971680"/>
          <a:ext cx="2952750" cy="3656129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4084292768"/>
                    </a:ext>
                  </a:extLst>
                </a:gridCol>
              </a:tblGrid>
              <a:tr h="365612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782049"/>
                  </a:ext>
                </a:extLst>
              </a:tr>
            </a:tbl>
          </a:graphicData>
        </a:graphic>
      </p:graphicFrame>
      <p:graphicFrame>
        <p:nvGraphicFramePr>
          <p:cNvPr id="15" name="表格 15">
            <a:extLst>
              <a:ext uri="{FF2B5EF4-FFF2-40B4-BE49-F238E27FC236}">
                <a16:creationId xmlns:a16="http://schemas.microsoft.com/office/drawing/2014/main" id="{2B33E229-42DA-4ED4-BEA2-0A935AD78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285610"/>
              </p:ext>
            </p:extLst>
          </p:nvPr>
        </p:nvGraphicFramePr>
        <p:xfrm>
          <a:off x="2689621" y="2971680"/>
          <a:ext cx="2952750" cy="103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94">
                  <a:extLst>
                    <a:ext uri="{9D8B030D-6E8A-4147-A177-3AD203B41FA5}">
                      <a16:colId xmlns:a16="http://schemas.microsoft.com/office/drawing/2014/main" val="226268426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24650139"/>
                    </a:ext>
                  </a:extLst>
                </a:gridCol>
                <a:gridCol w="781373">
                  <a:extLst>
                    <a:ext uri="{9D8B030D-6E8A-4147-A177-3AD203B41FA5}">
                      <a16:colId xmlns:a16="http://schemas.microsoft.com/office/drawing/2014/main" val="800570434"/>
                    </a:ext>
                  </a:extLst>
                </a:gridCol>
                <a:gridCol w="778823">
                  <a:extLst>
                    <a:ext uri="{9D8B030D-6E8A-4147-A177-3AD203B41FA5}">
                      <a16:colId xmlns:a16="http://schemas.microsoft.com/office/drawing/2014/main" val="734958458"/>
                    </a:ext>
                  </a:extLst>
                </a:gridCol>
              </a:tblGrid>
              <a:tr h="3774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03830"/>
                  </a:ext>
                </a:extLst>
              </a:tr>
              <a:tr h="66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G4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G3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G4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G6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828339"/>
                  </a:ext>
                </a:extLst>
              </a:tr>
            </a:tbl>
          </a:graphicData>
        </a:graphic>
      </p:graphicFrame>
      <p:graphicFrame>
        <p:nvGraphicFramePr>
          <p:cNvPr id="18" name="表格 15">
            <a:extLst>
              <a:ext uri="{FF2B5EF4-FFF2-40B4-BE49-F238E27FC236}">
                <a16:creationId xmlns:a16="http://schemas.microsoft.com/office/drawing/2014/main" id="{6A44E3D9-4D7C-4E8B-AEE4-569C00F39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920697"/>
              </p:ext>
            </p:extLst>
          </p:nvPr>
        </p:nvGraphicFramePr>
        <p:xfrm>
          <a:off x="2689621" y="3703201"/>
          <a:ext cx="2952750" cy="75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94">
                  <a:extLst>
                    <a:ext uri="{9D8B030D-6E8A-4147-A177-3AD203B41FA5}">
                      <a16:colId xmlns:a16="http://schemas.microsoft.com/office/drawing/2014/main" val="226268426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24650139"/>
                    </a:ext>
                  </a:extLst>
                </a:gridCol>
                <a:gridCol w="781373">
                  <a:extLst>
                    <a:ext uri="{9D8B030D-6E8A-4147-A177-3AD203B41FA5}">
                      <a16:colId xmlns:a16="http://schemas.microsoft.com/office/drawing/2014/main" val="800570434"/>
                    </a:ext>
                  </a:extLst>
                </a:gridCol>
                <a:gridCol w="778823">
                  <a:extLst>
                    <a:ext uri="{9D8B030D-6E8A-4147-A177-3AD203B41FA5}">
                      <a16:colId xmlns:a16="http://schemas.microsoft.com/office/drawing/2014/main" val="734958458"/>
                    </a:ext>
                  </a:extLst>
                </a:gridCol>
              </a:tblGrid>
              <a:tr h="3774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03830"/>
                  </a:ext>
                </a:extLst>
              </a:tr>
              <a:tr h="3774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G14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G18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G24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G27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828339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CC89C9BE-D69E-48B5-8BF0-29C702539602}"/>
              </a:ext>
            </a:extLst>
          </p:cNvPr>
          <p:cNvSpPr txBox="1"/>
          <p:nvPr/>
        </p:nvSpPr>
        <p:spPr>
          <a:xfrm>
            <a:off x="3746651" y="260234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Zone0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280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AF31A-9788-4B5B-BE09-E8397204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Components of G2F 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2485B9-BFD1-4EA4-9193-7B240400A3C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2000" b="0" dirty="0"/>
              <a:t>Each element is 32-bit</a:t>
            </a:r>
          </a:p>
          <a:p>
            <a:r>
              <a:rPr lang="en-US" altLang="zh-TW" sz="2000" b="0" dirty="0"/>
              <a:t>To indicate the located 2k-unit of the Group index</a:t>
            </a:r>
            <a:endParaRPr lang="zh-TW" altLang="en-US" sz="2000" b="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6785A4DF-1858-45EB-8F71-68A5F69E41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694118"/>
              </p:ext>
            </p:extLst>
          </p:nvPr>
        </p:nvGraphicFramePr>
        <p:xfrm>
          <a:off x="1423332" y="2948964"/>
          <a:ext cx="6096000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41937290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Bit 31-0</a:t>
                      </a:r>
                      <a:endParaRPr lang="zh-TW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67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ysClr val="windowText" lastClr="000000"/>
                          </a:solidFill>
                        </a:rPr>
                        <a:t>Located 2k-unit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435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14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A8C62-7B5F-43AE-8BFF-9624A3441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Components of G2F 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A88B92-F443-4752-9079-1AB24B08B1F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2000" b="0" dirty="0"/>
              <a:t>Write flow</a:t>
            </a:r>
            <a:r>
              <a:rPr lang="zh-TW" altLang="en-US" sz="2000" b="0" dirty="0"/>
              <a:t> </a:t>
            </a:r>
            <a:r>
              <a:rPr lang="en-US" altLang="zh-TW" sz="2000" b="0" dirty="0"/>
              <a:t>:</a:t>
            </a:r>
            <a:r>
              <a:rPr lang="zh-TW" altLang="en-US" sz="2000" b="0" dirty="0"/>
              <a:t> </a:t>
            </a:r>
            <a:r>
              <a:rPr lang="en-US" altLang="zh-TW" sz="2000" b="0" dirty="0" err="1"/>
              <a:t>AddUpdatedMapGroup</a:t>
            </a:r>
            <a:r>
              <a:rPr lang="en-US" altLang="zh-TW" sz="2000" b="0" dirty="0"/>
              <a:t>() Will do group update</a:t>
            </a:r>
            <a:endParaRPr lang="zh-TW" altLang="en-US" sz="2000" b="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2916511-A5E3-4691-B70F-E2078ADDA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250566"/>
              </p:ext>
            </p:extLst>
          </p:nvPr>
        </p:nvGraphicFramePr>
        <p:xfrm>
          <a:off x="1365533" y="2697480"/>
          <a:ext cx="2952750" cy="3414194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4084292768"/>
                    </a:ext>
                  </a:extLst>
                </a:gridCol>
              </a:tblGrid>
              <a:tr h="341419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782049"/>
                  </a:ext>
                </a:extLst>
              </a:tr>
            </a:tbl>
          </a:graphicData>
        </a:graphic>
      </p:graphicFrame>
      <p:graphicFrame>
        <p:nvGraphicFramePr>
          <p:cNvPr id="5" name="表格 15">
            <a:extLst>
              <a:ext uri="{FF2B5EF4-FFF2-40B4-BE49-F238E27FC236}">
                <a16:creationId xmlns:a16="http://schemas.microsoft.com/office/drawing/2014/main" id="{DB802B7D-ABD2-4890-88A3-22C10C7AE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661472"/>
              </p:ext>
            </p:extLst>
          </p:nvPr>
        </p:nvGraphicFramePr>
        <p:xfrm>
          <a:off x="1365533" y="2697479"/>
          <a:ext cx="2952750" cy="10378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94">
                  <a:extLst>
                    <a:ext uri="{9D8B030D-6E8A-4147-A177-3AD203B41FA5}">
                      <a16:colId xmlns:a16="http://schemas.microsoft.com/office/drawing/2014/main" val="226268426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24650139"/>
                    </a:ext>
                  </a:extLst>
                </a:gridCol>
                <a:gridCol w="781373">
                  <a:extLst>
                    <a:ext uri="{9D8B030D-6E8A-4147-A177-3AD203B41FA5}">
                      <a16:colId xmlns:a16="http://schemas.microsoft.com/office/drawing/2014/main" val="800570434"/>
                    </a:ext>
                  </a:extLst>
                </a:gridCol>
                <a:gridCol w="778823">
                  <a:extLst>
                    <a:ext uri="{9D8B030D-6E8A-4147-A177-3AD203B41FA5}">
                      <a16:colId xmlns:a16="http://schemas.microsoft.com/office/drawing/2014/main" val="734958458"/>
                    </a:ext>
                  </a:extLst>
                </a:gridCol>
              </a:tblGrid>
              <a:tr h="3774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03830"/>
                  </a:ext>
                </a:extLst>
              </a:tr>
              <a:tr h="66046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G4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G3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G4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G2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  <a:p>
                      <a:pPr algn="ctr"/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828339"/>
                  </a:ext>
                </a:extLst>
              </a:tr>
            </a:tbl>
          </a:graphicData>
        </a:graphic>
      </p:graphicFrame>
      <p:graphicFrame>
        <p:nvGraphicFramePr>
          <p:cNvPr id="6" name="表格 15">
            <a:extLst>
              <a:ext uri="{FF2B5EF4-FFF2-40B4-BE49-F238E27FC236}">
                <a16:creationId xmlns:a16="http://schemas.microsoft.com/office/drawing/2014/main" id="{F733708B-6522-4933-B5AC-0C6F5A47D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747460"/>
              </p:ext>
            </p:extLst>
          </p:nvPr>
        </p:nvGraphicFramePr>
        <p:xfrm>
          <a:off x="1365533" y="3429000"/>
          <a:ext cx="2952750" cy="754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94">
                  <a:extLst>
                    <a:ext uri="{9D8B030D-6E8A-4147-A177-3AD203B41FA5}">
                      <a16:colId xmlns:a16="http://schemas.microsoft.com/office/drawing/2014/main" val="226268426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24650139"/>
                    </a:ext>
                  </a:extLst>
                </a:gridCol>
                <a:gridCol w="781373">
                  <a:extLst>
                    <a:ext uri="{9D8B030D-6E8A-4147-A177-3AD203B41FA5}">
                      <a16:colId xmlns:a16="http://schemas.microsoft.com/office/drawing/2014/main" val="800570434"/>
                    </a:ext>
                  </a:extLst>
                </a:gridCol>
                <a:gridCol w="778823">
                  <a:extLst>
                    <a:ext uri="{9D8B030D-6E8A-4147-A177-3AD203B41FA5}">
                      <a16:colId xmlns:a16="http://schemas.microsoft.com/office/drawing/2014/main" val="734958458"/>
                    </a:ext>
                  </a:extLst>
                </a:gridCol>
              </a:tblGrid>
              <a:tr h="3774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03830"/>
                  </a:ext>
                </a:extLst>
              </a:tr>
              <a:tr h="3774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G4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G0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G1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G3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828339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A69D9E7-229B-426F-962A-1AA465FC81F0}"/>
              </a:ext>
            </a:extLst>
          </p:cNvPr>
          <p:cNvSpPr txBox="1"/>
          <p:nvPr/>
        </p:nvSpPr>
        <p:spPr>
          <a:xfrm>
            <a:off x="2385931" y="2374678"/>
            <a:ext cx="9028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Zone 0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FFC9922-CBF2-421C-BC90-BA4801D25BD5}"/>
              </a:ext>
            </a:extLst>
          </p:cNvPr>
          <p:cNvSpPr/>
          <p:nvPr/>
        </p:nvSpPr>
        <p:spPr>
          <a:xfrm>
            <a:off x="1365533" y="3806407"/>
            <a:ext cx="716309" cy="3774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E89907-7013-4D90-A590-F5A6128ACAD0}"/>
              </a:ext>
            </a:extLst>
          </p:cNvPr>
          <p:cNvSpPr/>
          <p:nvPr/>
        </p:nvSpPr>
        <p:spPr>
          <a:xfrm>
            <a:off x="3534862" y="3800057"/>
            <a:ext cx="783421" cy="383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35E7C20-A330-4E0B-8243-0CC14555AD05}"/>
              </a:ext>
            </a:extLst>
          </p:cNvPr>
          <p:cNvSpPr/>
          <p:nvPr/>
        </p:nvSpPr>
        <p:spPr>
          <a:xfrm>
            <a:off x="2083141" y="3798303"/>
            <a:ext cx="669471" cy="383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8565AA1-0E64-45B8-8E4D-1AD5985B69D2}"/>
              </a:ext>
            </a:extLst>
          </p:cNvPr>
          <p:cNvSpPr/>
          <p:nvPr/>
        </p:nvSpPr>
        <p:spPr>
          <a:xfrm>
            <a:off x="2748715" y="3806692"/>
            <a:ext cx="786147" cy="383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115D0E-4C3B-4C4C-A5E9-77F274563F57}"/>
              </a:ext>
            </a:extLst>
          </p:cNvPr>
          <p:cNvSpPr/>
          <p:nvPr/>
        </p:nvSpPr>
        <p:spPr>
          <a:xfrm>
            <a:off x="3534862" y="3067135"/>
            <a:ext cx="783421" cy="3636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1A584AB0-E84A-493E-A289-0B8CACA44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215160"/>
              </p:ext>
            </p:extLst>
          </p:nvPr>
        </p:nvGraphicFramePr>
        <p:xfrm>
          <a:off x="5237110" y="2817073"/>
          <a:ext cx="2952752" cy="731520"/>
        </p:xfrm>
        <a:graphic>
          <a:graphicData uri="http://schemas.openxmlformats.org/drawingml/2006/table">
            <a:tbl>
              <a:tblPr/>
              <a:tblGrid>
                <a:gridCol w="738188">
                  <a:extLst>
                    <a:ext uri="{9D8B030D-6E8A-4147-A177-3AD203B41FA5}">
                      <a16:colId xmlns:a16="http://schemas.microsoft.com/office/drawing/2014/main" val="4084292768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288290989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979741946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49399254"/>
                    </a:ext>
                  </a:extLst>
                </a:gridCol>
              </a:tblGrid>
              <a:tr h="331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782049"/>
                  </a:ext>
                </a:extLst>
              </a:tr>
              <a:tr h="331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118208"/>
                  </a:ext>
                </a:extLst>
              </a:tr>
            </a:tbl>
          </a:graphicData>
        </a:graphic>
      </p:graphicFrame>
      <p:sp>
        <p:nvSpPr>
          <p:cNvPr id="19" name="文字方塊 18">
            <a:extLst>
              <a:ext uri="{FF2B5EF4-FFF2-40B4-BE49-F238E27FC236}">
                <a16:creationId xmlns:a16="http://schemas.microsoft.com/office/drawing/2014/main" id="{A9C7306A-D396-4EC9-A7B6-483A17D786E6}"/>
              </a:ext>
            </a:extLst>
          </p:cNvPr>
          <p:cNvSpPr txBox="1"/>
          <p:nvPr/>
        </p:nvSpPr>
        <p:spPr>
          <a:xfrm>
            <a:off x="5955030" y="2509296"/>
            <a:ext cx="133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g32arG2FMap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00C83265-9016-467C-A230-81033191F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934241"/>
              </p:ext>
            </p:extLst>
          </p:nvPr>
        </p:nvGraphicFramePr>
        <p:xfrm>
          <a:off x="5242798" y="3562096"/>
          <a:ext cx="2952752" cy="731520"/>
        </p:xfrm>
        <a:graphic>
          <a:graphicData uri="http://schemas.openxmlformats.org/drawingml/2006/table">
            <a:tbl>
              <a:tblPr/>
              <a:tblGrid>
                <a:gridCol w="738188">
                  <a:extLst>
                    <a:ext uri="{9D8B030D-6E8A-4147-A177-3AD203B41FA5}">
                      <a16:colId xmlns:a16="http://schemas.microsoft.com/office/drawing/2014/main" val="4084292768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288290989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1979741946"/>
                    </a:ext>
                  </a:extLst>
                </a:gridCol>
                <a:gridCol w="738188">
                  <a:extLst>
                    <a:ext uri="{9D8B030D-6E8A-4147-A177-3AD203B41FA5}">
                      <a16:colId xmlns:a16="http://schemas.microsoft.com/office/drawing/2014/main" val="449399254"/>
                    </a:ext>
                  </a:extLst>
                </a:gridCol>
              </a:tblGrid>
              <a:tr h="331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782049"/>
                  </a:ext>
                </a:extLst>
              </a:tr>
              <a:tr h="3315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118208"/>
                  </a:ext>
                </a:extLst>
              </a:tr>
            </a:tbl>
          </a:graphicData>
        </a:graphic>
      </p:graphicFrame>
      <p:sp>
        <p:nvSpPr>
          <p:cNvPr id="23" name="文字方塊 22">
            <a:extLst>
              <a:ext uri="{FF2B5EF4-FFF2-40B4-BE49-F238E27FC236}">
                <a16:creationId xmlns:a16="http://schemas.microsoft.com/office/drawing/2014/main" id="{572A8D3D-C40B-4762-A0BF-8F89581F2F1A}"/>
              </a:ext>
            </a:extLst>
          </p:cNvPr>
          <p:cNvSpPr txBox="1"/>
          <p:nvPr/>
        </p:nvSpPr>
        <p:spPr>
          <a:xfrm>
            <a:off x="-19707" y="3585079"/>
            <a:ext cx="1445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</a:rPr>
              <a:t>Valid Map </a:t>
            </a:r>
            <a:r>
              <a:rPr lang="en-US" altLang="zh-TW" sz="1400" dirty="0" err="1">
                <a:solidFill>
                  <a:srgbClr val="000000"/>
                </a:solidFill>
              </a:rPr>
              <a:t>Cnt</a:t>
            </a:r>
            <a:r>
              <a:rPr lang="en-US" altLang="zh-TW" sz="1400" dirty="0">
                <a:solidFill>
                  <a:srgbClr val="00000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5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0393ACA-5E01-4D60-9B96-EDB46DA17AFA}"/>
              </a:ext>
            </a:extLst>
          </p:cNvPr>
          <p:cNvSpPr txBox="1"/>
          <p:nvPr/>
        </p:nvSpPr>
        <p:spPr>
          <a:xfrm>
            <a:off x="4796171" y="2817073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GX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32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8389AF-7518-4CC8-884E-E9DE4810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Rebuild H2F Map From Map Block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6895F5-B572-4D83-8E1C-0B4D8387CB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2000" b="0" dirty="0"/>
              <a:t>Read </a:t>
            </a:r>
            <a:r>
              <a:rPr lang="en-US" altLang="zh-TW" sz="2000" b="0" dirty="0" err="1"/>
              <a:t>ZoneX</a:t>
            </a:r>
            <a:r>
              <a:rPr lang="en-US" altLang="zh-TW" sz="2000" b="0" dirty="0"/>
              <a:t> G2F Table</a:t>
            </a:r>
            <a:endParaRPr lang="zh-TW" altLang="en-US" sz="2000" b="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C468C15-79BE-4FEC-B1E8-FE53DF2D1850}"/>
              </a:ext>
            </a:extLst>
          </p:cNvPr>
          <p:cNvSpPr/>
          <p:nvPr/>
        </p:nvSpPr>
        <p:spPr>
          <a:xfrm>
            <a:off x="2301645" y="2821601"/>
            <a:ext cx="2371725" cy="31575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6667C4-1A66-4A7D-984B-DD9CAE5681D7}"/>
              </a:ext>
            </a:extLst>
          </p:cNvPr>
          <p:cNvSpPr/>
          <p:nvPr/>
        </p:nvSpPr>
        <p:spPr>
          <a:xfrm>
            <a:off x="2373082" y="2840651"/>
            <a:ext cx="2228850" cy="1266825"/>
          </a:xfrm>
          <a:prstGeom prst="rect">
            <a:avLst/>
          </a:prstGeom>
          <a:solidFill>
            <a:schemeClr val="accent4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H2F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9D8101-C47C-4702-8C2B-7C403C9F0675}"/>
              </a:ext>
            </a:extLst>
          </p:cNvPr>
          <p:cNvSpPr/>
          <p:nvPr/>
        </p:nvSpPr>
        <p:spPr>
          <a:xfrm>
            <a:off x="2373082" y="4126526"/>
            <a:ext cx="2228850" cy="333375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G2F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817542-DCC7-4EF5-A9B2-1A96B820052E}"/>
              </a:ext>
            </a:extLst>
          </p:cNvPr>
          <p:cNvSpPr txBox="1"/>
          <p:nvPr/>
        </p:nvSpPr>
        <p:spPr>
          <a:xfrm>
            <a:off x="3023277" y="249036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0000"/>
                </a:solidFill>
              </a:rPr>
              <a:t>Zone X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E7063965-9575-471D-BFB5-9CA90B89AA9E}"/>
              </a:ext>
            </a:extLst>
          </p:cNvPr>
          <p:cNvSpPr/>
          <p:nvPr/>
        </p:nvSpPr>
        <p:spPr>
          <a:xfrm>
            <a:off x="4905816" y="4200935"/>
            <a:ext cx="587229" cy="21702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9" name="表格 17">
            <a:extLst>
              <a:ext uri="{FF2B5EF4-FFF2-40B4-BE49-F238E27FC236}">
                <a16:creationId xmlns:a16="http://schemas.microsoft.com/office/drawing/2014/main" id="{384F8E45-FF9B-4D91-90AB-E51303EA3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9300978"/>
              </p:ext>
            </p:extLst>
          </p:nvPr>
        </p:nvGraphicFramePr>
        <p:xfrm>
          <a:off x="5691050" y="4147485"/>
          <a:ext cx="3307184" cy="32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98">
                  <a:extLst>
                    <a:ext uri="{9D8B030D-6E8A-4147-A177-3AD203B41FA5}">
                      <a16:colId xmlns:a16="http://schemas.microsoft.com/office/drawing/2014/main" val="1153210261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90906174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437384665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339202298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523054201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90547447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6892029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4156296906"/>
                    </a:ext>
                  </a:extLst>
                </a:gridCol>
              </a:tblGrid>
              <a:tr h="323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29187"/>
                  </a:ext>
                </a:extLst>
              </a:tr>
            </a:tbl>
          </a:graphicData>
        </a:graphic>
      </p:graphicFrame>
      <p:sp>
        <p:nvSpPr>
          <p:cNvPr id="8" name="箭號: 向上 7">
            <a:extLst>
              <a:ext uri="{FF2B5EF4-FFF2-40B4-BE49-F238E27FC236}">
                <a16:creationId xmlns:a16="http://schemas.microsoft.com/office/drawing/2014/main" id="{7F8432FA-06EF-4B6F-81B0-A10BDEB1F92E}"/>
              </a:ext>
            </a:extLst>
          </p:cNvPr>
          <p:cNvSpPr/>
          <p:nvPr/>
        </p:nvSpPr>
        <p:spPr>
          <a:xfrm>
            <a:off x="827900" y="2885353"/>
            <a:ext cx="383060" cy="2189983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4774EB-82F1-4C57-966E-D580606420C0}"/>
              </a:ext>
            </a:extLst>
          </p:cNvPr>
          <p:cNvSpPr txBox="1"/>
          <p:nvPr/>
        </p:nvSpPr>
        <p:spPr>
          <a:xfrm>
            <a:off x="121794" y="3785800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Search Direction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16C3F11-319D-4CC6-9EFE-A0C63D87037A}"/>
              </a:ext>
            </a:extLst>
          </p:cNvPr>
          <p:cNvCxnSpPr/>
          <p:nvPr/>
        </p:nvCxnSpPr>
        <p:spPr>
          <a:xfrm>
            <a:off x="1845579" y="4471405"/>
            <a:ext cx="662730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A8DD0D3-D298-47FF-82A5-418519DC3726}"/>
              </a:ext>
            </a:extLst>
          </p:cNvPr>
          <p:cNvSpPr txBox="1"/>
          <p:nvPr/>
        </p:nvSpPr>
        <p:spPr>
          <a:xfrm>
            <a:off x="1237201" y="4486898"/>
            <a:ext cx="1617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solidFill>
                  <a:srgbClr val="000000"/>
                </a:solidFill>
              </a:rPr>
              <a:t>g16arFreePtrOfLinkBlock</a:t>
            </a:r>
            <a:endParaRPr lang="zh-TW" alt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875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ABF7E2-2EBE-4618-992E-403A8227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Multilevel paging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A59DEC-8283-4F5E-B74E-B2F182E5EA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zh-TW" altLang="en-US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AA021B-4807-47B6-9714-3DA98F8A0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026530"/>
            <a:ext cx="4935364" cy="444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616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FB9782-677D-42AE-BED8-8AB092985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Multilevel paging concept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56D46A-FEFE-4D92-ADA6-CD2AE7BDE14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Not Multilevel paging</a:t>
            </a:r>
          </a:p>
          <a:p>
            <a:pPr lvl="1"/>
            <a:r>
              <a:rPr lang="en-US" altLang="zh-TW" sz="1800" b="0" dirty="0"/>
              <a:t>(2T/4k)*4Byte = 2G DRAM</a:t>
            </a:r>
          </a:p>
          <a:p>
            <a:pPr lvl="1"/>
            <a:r>
              <a:rPr lang="en-US" altLang="zh-TW" sz="1800" b="0" dirty="0"/>
              <a:t>(16T/4k)*4Byte = 16G DRAM &gt;&gt; 2G DRAM</a:t>
            </a:r>
          </a:p>
          <a:p>
            <a:r>
              <a:rPr lang="en-US" altLang="zh-TW" dirty="0"/>
              <a:t>Multilevel paging example:</a:t>
            </a:r>
          </a:p>
          <a:p>
            <a:r>
              <a:rPr lang="en-US" altLang="zh-TW" sz="1800" b="0" dirty="0"/>
              <a:t>Per T1 (Table 1) use 32K Byte size save a </a:t>
            </a:r>
            <a:r>
              <a:rPr lang="en-US" altLang="zh-TW" sz="1800" b="0" dirty="0" err="1"/>
              <a:t>FPage</a:t>
            </a:r>
            <a:r>
              <a:rPr lang="en-US" altLang="zh-TW" sz="1800" b="0" dirty="0"/>
              <a:t> at Flash SLC block</a:t>
            </a:r>
          </a:p>
          <a:p>
            <a:r>
              <a:rPr lang="en-US" altLang="zh-TW" sz="1800" b="0" dirty="0"/>
              <a:t>Per T1 Management 4KHPage number be 32K/4(Byte)=8K(0x2000). </a:t>
            </a:r>
          </a:p>
          <a:p>
            <a:r>
              <a:rPr lang="en-US" altLang="zh-TW" sz="1800" b="0" dirty="0"/>
              <a:t>Per T1 Management Data size be 4K(Data size)*8K(4KHPage number)=32MB</a:t>
            </a:r>
          </a:p>
          <a:p>
            <a:r>
              <a:rPr lang="en-US" altLang="zh-TW" sz="1800" b="0" dirty="0"/>
              <a:t>Per T1 we call per T1 Group</a:t>
            </a:r>
          </a:p>
          <a:p>
            <a:r>
              <a:rPr lang="en-US" altLang="zh-TW" sz="1800" b="0" dirty="0"/>
              <a:t>Per T2 (Table 2) use 32K Byte size save a </a:t>
            </a:r>
            <a:r>
              <a:rPr lang="en-US" altLang="zh-TW" sz="1800" b="0" dirty="0" err="1"/>
              <a:t>FPage</a:t>
            </a:r>
            <a:r>
              <a:rPr lang="en-US" altLang="zh-TW" sz="1800" b="0" dirty="0"/>
              <a:t> at Flash SLC block.</a:t>
            </a:r>
          </a:p>
          <a:p>
            <a:r>
              <a:rPr lang="en-US" altLang="zh-TW" sz="1800" b="0" dirty="0"/>
              <a:t>Per T2 had 8’s T2 chunk, means Per T2 chunk use 4KByte.</a:t>
            </a:r>
          </a:p>
          <a:p>
            <a:r>
              <a:rPr lang="en-US" altLang="zh-TW" sz="1800" b="0" dirty="0"/>
              <a:t>Per T2 chunk management 1K T1 Group, Per T1 Group management 32MB,so,Per T2 Group management 8K*32MB= 256GB.</a:t>
            </a:r>
            <a:endParaRPr lang="zh-TW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09653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A008AB-CFEB-4164-982F-6BB260DA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Multilevel paging concept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D699948-DC6C-4C33-9CD9-31B9C114F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394905"/>
              </p:ext>
            </p:extLst>
          </p:nvPr>
        </p:nvGraphicFramePr>
        <p:xfrm>
          <a:off x="2436764" y="2139315"/>
          <a:ext cx="118160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603">
                  <a:extLst>
                    <a:ext uri="{9D8B030D-6E8A-4147-A177-3AD203B41FA5}">
                      <a16:colId xmlns:a16="http://schemas.microsoft.com/office/drawing/2014/main" val="486234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rgbClr val="0070C0"/>
                          </a:solidFill>
                        </a:rPr>
                        <a:t>T2 Group 2</a:t>
                      </a:r>
                      <a:endParaRPr lang="zh-TW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5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T2 Chunk 0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7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T2 Chunk 1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4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T2 Chunk 2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T2 Chunk 3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8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T2 Chunk 4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2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T2 Chunk 5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92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T2 Chunk 6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T2 Chunk 7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5015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D1AE70A-B85B-4A1F-9376-BB902D47F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44361"/>
              </p:ext>
            </p:extLst>
          </p:nvPr>
        </p:nvGraphicFramePr>
        <p:xfrm>
          <a:off x="4049076" y="3254041"/>
          <a:ext cx="1293665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665">
                  <a:extLst>
                    <a:ext uri="{9D8B030D-6E8A-4147-A177-3AD203B41FA5}">
                      <a16:colId xmlns:a16="http://schemas.microsoft.com/office/drawing/2014/main" val="135959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rgbClr val="0070C0"/>
                          </a:solidFill>
                        </a:rPr>
                        <a:t>T2 Chunk 2</a:t>
                      </a:r>
                      <a:endParaRPr lang="zh-TW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5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T1 Group 0 Info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T1 Group 1 Info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4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T1 Group 1023 Info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263836"/>
                  </a:ext>
                </a:extLst>
              </a:tr>
            </a:tbl>
          </a:graphicData>
        </a:graphic>
      </p:graphicFrame>
      <p:sp>
        <p:nvSpPr>
          <p:cNvPr id="8" name="箭號: 向右 7">
            <a:extLst>
              <a:ext uri="{FF2B5EF4-FFF2-40B4-BE49-F238E27FC236}">
                <a16:creationId xmlns:a16="http://schemas.microsoft.com/office/drawing/2014/main" id="{E98510E1-55FF-4DB9-94B5-2957030E0566}"/>
              </a:ext>
            </a:extLst>
          </p:cNvPr>
          <p:cNvSpPr/>
          <p:nvPr/>
        </p:nvSpPr>
        <p:spPr>
          <a:xfrm>
            <a:off x="3603582" y="3254041"/>
            <a:ext cx="445494" cy="343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9A56DC6-CEA5-49FF-AEE3-186F40E75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157084"/>
              </p:ext>
            </p:extLst>
          </p:nvPr>
        </p:nvGraphicFramePr>
        <p:xfrm>
          <a:off x="5894950" y="1074514"/>
          <a:ext cx="1374381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381">
                  <a:extLst>
                    <a:ext uri="{9D8B030D-6E8A-4147-A177-3AD203B41FA5}">
                      <a16:colId xmlns:a16="http://schemas.microsoft.com/office/drawing/2014/main" val="1359591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rgbClr val="0070C0"/>
                          </a:solidFill>
                        </a:rPr>
                        <a:t>T1 Group 1 Info</a:t>
                      </a:r>
                      <a:endParaRPr lang="zh-TW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0573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4K </a:t>
                      </a:r>
                      <a:r>
                        <a:rPr lang="en-US" altLang="zh-TW" sz="1200" b="1" dirty="0" err="1">
                          <a:solidFill>
                            <a:srgbClr val="000000"/>
                          </a:solidFill>
                        </a:rPr>
                        <a:t>HPage</a:t>
                      </a:r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 0 Info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92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4K </a:t>
                      </a:r>
                      <a:r>
                        <a:rPr lang="en-US" altLang="zh-TW" sz="1200" b="1" dirty="0" err="1">
                          <a:solidFill>
                            <a:srgbClr val="000000"/>
                          </a:solidFill>
                        </a:rPr>
                        <a:t>HPage</a:t>
                      </a:r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 1 Info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74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.</a:t>
                      </a:r>
                    </a:p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4K </a:t>
                      </a:r>
                      <a:r>
                        <a:rPr lang="en-US" altLang="zh-TW" sz="1200" b="1" dirty="0" err="1">
                          <a:solidFill>
                            <a:srgbClr val="000000"/>
                          </a:solidFill>
                        </a:rPr>
                        <a:t>HPage</a:t>
                      </a:r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 8191 Info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263836"/>
                  </a:ext>
                </a:extLst>
              </a:tr>
            </a:tbl>
          </a:graphicData>
        </a:graphic>
      </p:graphicFrame>
      <p:sp>
        <p:nvSpPr>
          <p:cNvPr id="10" name="箭號: 彎曲 9">
            <a:extLst>
              <a:ext uri="{FF2B5EF4-FFF2-40B4-BE49-F238E27FC236}">
                <a16:creationId xmlns:a16="http://schemas.microsoft.com/office/drawing/2014/main" id="{1F143CC8-C003-492B-B20A-E136197C780A}"/>
              </a:ext>
            </a:extLst>
          </p:cNvPr>
          <p:cNvSpPr/>
          <p:nvPr/>
        </p:nvSpPr>
        <p:spPr>
          <a:xfrm>
            <a:off x="5220193" y="1119694"/>
            <a:ext cx="732671" cy="3051055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6EA30037-1621-41FA-9676-7E8E5486D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017806"/>
              </p:ext>
            </p:extLst>
          </p:nvPr>
        </p:nvGraphicFramePr>
        <p:xfrm>
          <a:off x="7734104" y="1880602"/>
          <a:ext cx="1168158" cy="249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158">
                  <a:extLst>
                    <a:ext uri="{9D8B030D-6E8A-4147-A177-3AD203B41FA5}">
                      <a16:colId xmlns:a16="http://schemas.microsoft.com/office/drawing/2014/main" val="4862347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rgbClr val="0070C0"/>
                          </a:solidFill>
                        </a:rPr>
                        <a:t>4K </a:t>
                      </a:r>
                      <a:r>
                        <a:rPr lang="en-US" altLang="zh-TW" sz="1400" b="1" dirty="0" err="1">
                          <a:solidFill>
                            <a:srgbClr val="0070C0"/>
                          </a:solidFill>
                        </a:rPr>
                        <a:t>Hpage</a:t>
                      </a:r>
                      <a:r>
                        <a:rPr lang="en-US" altLang="zh-TW" sz="1400" b="1" dirty="0">
                          <a:solidFill>
                            <a:srgbClr val="0070C0"/>
                          </a:solidFill>
                        </a:rPr>
                        <a:t> 1</a:t>
                      </a:r>
                      <a:endParaRPr lang="zh-TW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51609"/>
                  </a:ext>
                </a:extLst>
              </a:tr>
              <a:tr h="2317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LBA 0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72480"/>
                  </a:ext>
                </a:extLst>
              </a:tr>
              <a:tr h="2317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LBA 1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43237"/>
                  </a:ext>
                </a:extLst>
              </a:tr>
              <a:tr h="241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LBA 2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7396"/>
                  </a:ext>
                </a:extLst>
              </a:tr>
              <a:tr h="2317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LBA 3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89164"/>
                  </a:ext>
                </a:extLst>
              </a:tr>
              <a:tr h="2317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LBA 4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29362"/>
                  </a:ext>
                </a:extLst>
              </a:tr>
              <a:tr h="2317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LBA 5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924676"/>
                  </a:ext>
                </a:extLst>
              </a:tr>
              <a:tr h="2317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LBA 6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0844"/>
                  </a:ext>
                </a:extLst>
              </a:tr>
              <a:tr h="2317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LBA 7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50156"/>
                  </a:ext>
                </a:extLst>
              </a:tr>
            </a:tbl>
          </a:graphicData>
        </a:graphic>
      </p:graphicFrame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EFFCCA30-0926-43A7-AE1C-2F6784BC6FB1}"/>
              </a:ext>
            </a:extLst>
          </p:cNvPr>
          <p:cNvSpPr/>
          <p:nvPr/>
        </p:nvSpPr>
        <p:spPr>
          <a:xfrm>
            <a:off x="7269331" y="1880602"/>
            <a:ext cx="499269" cy="343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B2F31733-73BE-4762-B24F-1ED07BF5E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51242"/>
              </p:ext>
            </p:extLst>
          </p:nvPr>
        </p:nvGraphicFramePr>
        <p:xfrm>
          <a:off x="911118" y="1104271"/>
          <a:ext cx="95898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989">
                  <a:extLst>
                    <a:ext uri="{9D8B030D-6E8A-4147-A177-3AD203B41FA5}">
                      <a16:colId xmlns:a16="http://schemas.microsoft.com/office/drawing/2014/main" val="486234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>
                          <a:solidFill>
                            <a:srgbClr val="0070C0"/>
                          </a:solidFill>
                        </a:rPr>
                        <a:t>T4 table</a:t>
                      </a:r>
                      <a:endParaRPr lang="zh-TW" altLang="en-US" sz="14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75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T2 Group 0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772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T2 Group 1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04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T2 Group 2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6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T2 Group 3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8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T2 Group 4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12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T2 Group 5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924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T2 Group 6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2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b="1" dirty="0">
                          <a:solidFill>
                            <a:srgbClr val="000000"/>
                          </a:solidFill>
                        </a:rPr>
                        <a:t>T2 Group 7</a:t>
                      </a:r>
                      <a:endParaRPr lang="zh-TW" altLang="en-US" sz="1200" b="1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050156"/>
                  </a:ext>
                </a:extLst>
              </a:tr>
            </a:tbl>
          </a:graphicData>
        </a:graphic>
      </p:graphicFrame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EAE149A5-0848-4EAA-8F0C-04218CDEE785}"/>
              </a:ext>
            </a:extLst>
          </p:cNvPr>
          <p:cNvSpPr/>
          <p:nvPr/>
        </p:nvSpPr>
        <p:spPr>
          <a:xfrm>
            <a:off x="1871518" y="2224594"/>
            <a:ext cx="589423" cy="290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6429C95-67DC-4417-AA8F-3C3505B61874}"/>
              </a:ext>
            </a:extLst>
          </p:cNvPr>
          <p:cNvSpPr txBox="1"/>
          <p:nvPr/>
        </p:nvSpPr>
        <p:spPr>
          <a:xfrm>
            <a:off x="793562" y="559984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sz="1400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F7FCE2D-E013-4CBD-BEA3-17AA1FFEE3F5}"/>
              </a:ext>
            </a:extLst>
          </p:cNvPr>
          <p:cNvSpPr txBox="1"/>
          <p:nvPr/>
        </p:nvSpPr>
        <p:spPr>
          <a:xfrm>
            <a:off x="1942213" y="5746825"/>
            <a:ext cx="361663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Per T1 group -&gt; 8k*4k = 32M</a:t>
            </a:r>
          </a:p>
          <a:p>
            <a:r>
              <a:rPr lang="en-US" altLang="zh-TW" sz="1400" dirty="0"/>
              <a:t>Per T2 group -&gt; T1 group 8*1k = 8k</a:t>
            </a:r>
          </a:p>
          <a:p>
            <a:r>
              <a:rPr lang="en-US" altLang="zh-TW" sz="1400" dirty="0"/>
              <a:t>Per T2 group management 8k*32M = 256G</a:t>
            </a:r>
          </a:p>
        </p:txBody>
      </p:sp>
    </p:spTree>
    <p:extLst>
      <p:ext uri="{BB962C8B-B14F-4D97-AF65-F5344CB8AC3E}">
        <p14:creationId xmlns:p14="http://schemas.microsoft.com/office/powerpoint/2010/main" val="23567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556A65-5D20-453A-AB9D-5489F6D7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Rebuild H2F Map From index array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149AC2-DA08-4580-A8CD-9496D5803B8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Increase</a:t>
            </a:r>
            <a:r>
              <a:rPr lang="zh-TW" altLang="en-US" sz="2000" dirty="0"/>
              <a:t> </a:t>
            </a:r>
            <a:r>
              <a:rPr lang="en-US" altLang="zh-TW" sz="2000" dirty="0"/>
              <a:t>the</a:t>
            </a:r>
            <a:r>
              <a:rPr lang="zh-TW" altLang="en-US" sz="2000" dirty="0"/>
              <a:t> </a:t>
            </a:r>
            <a:r>
              <a:rPr lang="en-US" altLang="zh-TW" sz="2000" dirty="0"/>
              <a:t>table</a:t>
            </a:r>
            <a:r>
              <a:rPr lang="zh-TW" altLang="en-US" sz="2000" dirty="0"/>
              <a:t> </a:t>
            </a:r>
            <a:r>
              <a:rPr lang="en-US" altLang="zh-TW" sz="2000" dirty="0"/>
              <a:t>size</a:t>
            </a:r>
            <a:r>
              <a:rPr lang="zh-TW" altLang="en-US" sz="2000" dirty="0"/>
              <a:t> </a:t>
            </a:r>
            <a:r>
              <a:rPr lang="en-US" altLang="zh-TW" sz="2000" dirty="0"/>
              <a:t>corresponding</a:t>
            </a:r>
            <a:r>
              <a:rPr lang="zh-TW" altLang="en-US" sz="2000" dirty="0"/>
              <a:t> </a:t>
            </a:r>
            <a:r>
              <a:rPr lang="en-US" altLang="zh-TW" sz="2000" dirty="0"/>
              <a:t>to</a:t>
            </a:r>
            <a:r>
              <a:rPr lang="zh-TW" altLang="en-US" sz="2000" dirty="0"/>
              <a:t> </a:t>
            </a:r>
            <a:r>
              <a:rPr lang="en-US" altLang="zh-TW" sz="2000" dirty="0"/>
              <a:t>index</a:t>
            </a:r>
            <a:r>
              <a:rPr lang="zh-TW" altLang="en-US" sz="2000" dirty="0"/>
              <a:t> </a:t>
            </a:r>
            <a:r>
              <a:rPr lang="en-US" altLang="zh-TW" sz="2000" dirty="0"/>
              <a:t>array</a:t>
            </a:r>
            <a:r>
              <a:rPr lang="zh-TW" altLang="en-US" sz="2000" dirty="0"/>
              <a:t> </a:t>
            </a:r>
            <a:r>
              <a:rPr lang="en-US" altLang="zh-TW" sz="2000" dirty="0"/>
              <a:t>expansion</a:t>
            </a:r>
          </a:p>
          <a:p>
            <a:endParaRPr lang="en-US" altLang="zh-TW" sz="1800" dirty="0"/>
          </a:p>
          <a:p>
            <a:endParaRPr lang="zh-TW" altLang="en-US" sz="1800" dirty="0"/>
          </a:p>
        </p:txBody>
      </p:sp>
      <p:graphicFrame>
        <p:nvGraphicFramePr>
          <p:cNvPr id="4" name="表格 48">
            <a:extLst>
              <a:ext uri="{FF2B5EF4-FFF2-40B4-BE49-F238E27FC236}">
                <a16:creationId xmlns:a16="http://schemas.microsoft.com/office/drawing/2014/main" id="{FCB030BB-FA2C-421C-B7B4-EA26EB9A0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255530"/>
              </p:ext>
            </p:extLst>
          </p:nvPr>
        </p:nvGraphicFramePr>
        <p:xfrm>
          <a:off x="1953703" y="2105095"/>
          <a:ext cx="378894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894">
                  <a:extLst>
                    <a:ext uri="{9D8B030D-6E8A-4147-A177-3AD203B41FA5}">
                      <a16:colId xmlns:a16="http://schemas.microsoft.com/office/drawing/2014/main" val="1972405346"/>
                    </a:ext>
                  </a:extLst>
                </a:gridCol>
              </a:tblGrid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07236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04067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16795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76321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522806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78576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23962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4991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81226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2055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72357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3347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8777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57657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44635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89608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74C3667-4896-4917-890F-DEC978FE42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52871"/>
              </p:ext>
            </p:extLst>
          </p:nvPr>
        </p:nvGraphicFramePr>
        <p:xfrm>
          <a:off x="3345526" y="2836615"/>
          <a:ext cx="330718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98">
                  <a:extLst>
                    <a:ext uri="{9D8B030D-6E8A-4147-A177-3AD203B41FA5}">
                      <a16:colId xmlns:a16="http://schemas.microsoft.com/office/drawing/2014/main" val="1880676763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1559295020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91936987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29584860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1511885405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235261158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2291175982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929566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79215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92309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82914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95321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35901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91702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87283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7667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54C84C44-2BE4-4E31-B9B7-9F59A117F0DA}"/>
              </a:ext>
            </a:extLst>
          </p:cNvPr>
          <p:cNvSpPr txBox="1"/>
          <p:nvPr/>
        </p:nvSpPr>
        <p:spPr>
          <a:xfrm>
            <a:off x="1868073" y="1828096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index</a:t>
            </a:r>
            <a:endParaRPr lang="zh-TW" altLang="en-US" sz="1200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3418B09C-3435-4326-BD9A-4587DAAA48CB}"/>
              </a:ext>
            </a:extLst>
          </p:cNvPr>
          <p:cNvCxnSpPr>
            <a:cxnSpLocks/>
          </p:cNvCxnSpPr>
          <p:nvPr/>
        </p:nvCxnSpPr>
        <p:spPr>
          <a:xfrm>
            <a:off x="2143150" y="2198440"/>
            <a:ext cx="1523286" cy="79903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E51772A-8090-48B9-820D-8B4C886766B9}"/>
              </a:ext>
            </a:extLst>
          </p:cNvPr>
          <p:cNvCxnSpPr>
            <a:cxnSpLocks/>
          </p:cNvCxnSpPr>
          <p:nvPr/>
        </p:nvCxnSpPr>
        <p:spPr>
          <a:xfrm flipV="1">
            <a:off x="2104520" y="2997470"/>
            <a:ext cx="3908017" cy="86166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3A10D6C-0393-40F0-8115-FC44EA22CB4F}"/>
              </a:ext>
            </a:extLst>
          </p:cNvPr>
          <p:cNvSpPr txBox="1"/>
          <p:nvPr/>
        </p:nvSpPr>
        <p:spPr>
          <a:xfrm>
            <a:off x="4730242" y="2569685"/>
            <a:ext cx="550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Table</a:t>
            </a:r>
            <a:endParaRPr lang="zh-TW" altLang="en-US" sz="1200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7778A886-262F-4FCA-BA2D-C711C3FBB0AD}"/>
              </a:ext>
            </a:extLst>
          </p:cNvPr>
          <p:cNvCxnSpPr>
            <a:cxnSpLocks/>
          </p:cNvCxnSpPr>
          <p:nvPr/>
        </p:nvCxnSpPr>
        <p:spPr>
          <a:xfrm flipV="1">
            <a:off x="2143149" y="3320272"/>
            <a:ext cx="3869388" cy="275377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3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FF4BEA-31E0-4D72-B6B3-40084FEE6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Agenda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83DA8F-CBA2-43A5-B771-2971FA65889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1800" dirty="0"/>
              <a:t>Run time status</a:t>
            </a:r>
          </a:p>
          <a:p>
            <a:r>
              <a:rPr lang="en-US" altLang="zh-TW" sz="1800" dirty="0"/>
              <a:t>Components of Cache GHP Map</a:t>
            </a:r>
          </a:p>
          <a:p>
            <a:r>
              <a:rPr lang="en-US" altLang="zh-TW" sz="1800" dirty="0"/>
              <a:t>Components of H2F Map</a:t>
            </a:r>
          </a:p>
          <a:p>
            <a:r>
              <a:rPr lang="en-US" altLang="zh-TW" sz="1800" dirty="0"/>
              <a:t>Components of F2H Map</a:t>
            </a:r>
          </a:p>
          <a:p>
            <a:r>
              <a:rPr lang="en-US" altLang="zh-TW" sz="1800" dirty="0"/>
              <a:t>EOB and Finish page</a:t>
            </a:r>
          </a:p>
          <a:p>
            <a:r>
              <a:rPr lang="en-US" altLang="zh-TW" sz="1800" dirty="0"/>
              <a:t>H2F F2H mapping</a:t>
            </a:r>
          </a:p>
          <a:p>
            <a:r>
              <a:rPr lang="en-US" altLang="zh-TW" sz="1800" dirty="0"/>
              <a:t>Components of a Group</a:t>
            </a:r>
          </a:p>
          <a:p>
            <a:r>
              <a:rPr lang="en-US" altLang="zh-TW" sz="1800" dirty="0"/>
              <a:t>Components of a Zone</a:t>
            </a:r>
          </a:p>
          <a:p>
            <a:r>
              <a:rPr lang="en-US" altLang="zh-TW" sz="1800" dirty="0"/>
              <a:t>Components of G2F Map</a:t>
            </a:r>
          </a:p>
          <a:p>
            <a:r>
              <a:rPr lang="en-US" altLang="zh-TW" sz="1800" dirty="0"/>
              <a:t>Rebuild H2F Map From Map Block</a:t>
            </a:r>
          </a:p>
          <a:p>
            <a:r>
              <a:rPr lang="en-US" altLang="zh-TW" sz="1800" dirty="0"/>
              <a:t>Multilevel paging concept</a:t>
            </a:r>
          </a:p>
          <a:p>
            <a:r>
              <a:rPr lang="en-US" altLang="zh-TW" sz="1800" dirty="0"/>
              <a:t>Rebuild H2F Map From index array</a:t>
            </a:r>
          </a:p>
          <a:p>
            <a:r>
              <a:rPr lang="en-US" altLang="zh-TW" sz="1800" dirty="0"/>
              <a:t>Read Table update</a:t>
            </a:r>
          </a:p>
          <a:p>
            <a:r>
              <a:rPr lang="en-US" altLang="zh-TW" sz="1800" dirty="0"/>
              <a:t>Write table update</a:t>
            </a:r>
          </a:p>
          <a:p>
            <a:r>
              <a:rPr lang="en-US" altLang="zh-TW" sz="1800" dirty="0"/>
              <a:t>Rebuild SM2246 whole Map</a:t>
            </a:r>
          </a:p>
          <a:p>
            <a:r>
              <a:rPr lang="en-US" altLang="zh-TW" sz="1800" dirty="0"/>
              <a:t>Rebuild SM226x Map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5008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7525" y="272135"/>
            <a:ext cx="7296944" cy="922335"/>
          </a:xfrm>
        </p:spPr>
        <p:txBody>
          <a:bodyPr/>
          <a:lstStyle/>
          <a:p>
            <a:r>
              <a:rPr lang="en-US" altLang="zh-TW" dirty="0"/>
              <a:t>Read Table update</a:t>
            </a:r>
            <a:endParaRPr lang="zh-TW" altLang="en-US" dirty="0"/>
          </a:p>
        </p:txBody>
      </p:sp>
      <p:graphicFrame>
        <p:nvGraphicFramePr>
          <p:cNvPr id="4" name="表格 17">
            <a:extLst>
              <a:ext uri="{FF2B5EF4-FFF2-40B4-BE49-F238E27FC236}">
                <a16:creationId xmlns:a16="http://schemas.microsoft.com/office/drawing/2014/main" id="{945D8D0A-1D50-4FC6-BFFA-68E739E9F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59061"/>
              </p:ext>
            </p:extLst>
          </p:nvPr>
        </p:nvGraphicFramePr>
        <p:xfrm>
          <a:off x="332519" y="3889215"/>
          <a:ext cx="3307184" cy="32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98">
                  <a:extLst>
                    <a:ext uri="{9D8B030D-6E8A-4147-A177-3AD203B41FA5}">
                      <a16:colId xmlns:a16="http://schemas.microsoft.com/office/drawing/2014/main" val="1153210261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90906174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437384665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339202298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523054201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90547447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6892029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4156296906"/>
                    </a:ext>
                  </a:extLst>
                </a:gridCol>
              </a:tblGrid>
              <a:tr h="323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2918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A5EA6F1-185D-4C93-8FD9-2C8D1C72EA10}"/>
              </a:ext>
            </a:extLst>
          </p:cNvPr>
          <p:cNvSpPr txBox="1"/>
          <p:nvPr/>
        </p:nvSpPr>
        <p:spPr>
          <a:xfrm>
            <a:off x="1729164" y="3612216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G2F</a:t>
            </a:r>
            <a:endParaRPr lang="zh-TW" altLang="en-US" sz="1200" dirty="0"/>
          </a:p>
        </p:txBody>
      </p:sp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EB4A807-B77D-4826-BD4C-CF512D827C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888399"/>
              </p:ext>
            </p:extLst>
          </p:nvPr>
        </p:nvGraphicFramePr>
        <p:xfrm>
          <a:off x="5388704" y="1639731"/>
          <a:ext cx="330718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98">
                  <a:extLst>
                    <a:ext uri="{9D8B030D-6E8A-4147-A177-3AD203B41FA5}">
                      <a16:colId xmlns:a16="http://schemas.microsoft.com/office/drawing/2014/main" val="1880676763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1559295020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91936987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29584860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1511885405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235261158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2291175982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929566850"/>
                    </a:ext>
                  </a:extLst>
                </a:gridCol>
              </a:tblGrid>
              <a:tr h="30124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G0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79215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92309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82914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95321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35901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91702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87283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76676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CC8AA738-1273-4BF2-B10E-EEF564307B6B}"/>
              </a:ext>
            </a:extLst>
          </p:cNvPr>
          <p:cNvSpPr txBox="1"/>
          <p:nvPr/>
        </p:nvSpPr>
        <p:spPr>
          <a:xfrm>
            <a:off x="6610126" y="12885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DRAM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85681BF-5363-453A-B32A-CA7BB2C04142}"/>
              </a:ext>
            </a:extLst>
          </p:cNvPr>
          <p:cNvSpPr txBox="1"/>
          <p:nvPr/>
        </p:nvSpPr>
        <p:spPr>
          <a:xfrm>
            <a:off x="399051" y="1194470"/>
            <a:ext cx="3144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EX : Read G0 and exist</a:t>
            </a:r>
          </a:p>
          <a:p>
            <a:r>
              <a:rPr lang="en-US" altLang="zh-TW" sz="1200" dirty="0">
                <a:solidFill>
                  <a:srgbClr val="000000"/>
                </a:solidFill>
              </a:rPr>
              <a:t>1 </a:t>
            </a:r>
            <a:r>
              <a:rPr lang="zh-TW" altLang="en-US" sz="1200" dirty="0">
                <a:solidFill>
                  <a:srgbClr val="000000"/>
                </a:solidFill>
              </a:rPr>
              <a:t>先尋找</a:t>
            </a:r>
            <a:r>
              <a:rPr lang="en-US" altLang="zh-TW" sz="1200" dirty="0">
                <a:solidFill>
                  <a:srgbClr val="000000"/>
                </a:solidFill>
              </a:rPr>
              <a:t>index array</a:t>
            </a:r>
            <a:r>
              <a:rPr lang="zh-TW" altLang="en-US" sz="1200" dirty="0">
                <a:solidFill>
                  <a:srgbClr val="000000"/>
                </a:solidFill>
              </a:rPr>
              <a:t>是否存在</a:t>
            </a:r>
            <a:endParaRPr lang="en-US" altLang="zh-TW" sz="1200" dirty="0">
              <a:solidFill>
                <a:srgbClr val="000000"/>
              </a:solidFill>
            </a:endParaRPr>
          </a:p>
          <a:p>
            <a:r>
              <a:rPr lang="en-US" altLang="zh-TW" sz="1200" dirty="0">
                <a:solidFill>
                  <a:srgbClr val="000000"/>
                </a:solidFill>
              </a:rPr>
              <a:t>2 index array G0</a:t>
            </a:r>
            <a:r>
              <a:rPr lang="zh-TW" altLang="en-US" sz="1200" dirty="0">
                <a:solidFill>
                  <a:srgbClr val="000000"/>
                </a:solidFill>
              </a:rPr>
              <a:t>存在</a:t>
            </a:r>
            <a:endParaRPr lang="en-US" altLang="zh-TW" sz="1200" dirty="0">
              <a:solidFill>
                <a:srgbClr val="000000"/>
              </a:solidFill>
            </a:endParaRPr>
          </a:p>
          <a:p>
            <a:r>
              <a:rPr lang="en-US" altLang="zh-TW" sz="1200" dirty="0">
                <a:solidFill>
                  <a:srgbClr val="000000"/>
                </a:solidFill>
              </a:rPr>
              <a:t>3</a:t>
            </a:r>
            <a:r>
              <a:rPr lang="zh-TW" altLang="en-US" sz="1200" dirty="0">
                <a:solidFill>
                  <a:srgbClr val="000000"/>
                </a:solidFill>
              </a:rPr>
              <a:t> 透過</a:t>
            </a:r>
            <a:r>
              <a:rPr lang="en-US" altLang="zh-TW" sz="1200" dirty="0">
                <a:solidFill>
                  <a:srgbClr val="000000"/>
                </a:solidFill>
              </a:rPr>
              <a:t>index array</a:t>
            </a:r>
            <a:r>
              <a:rPr lang="zh-TW" altLang="en-US" sz="1200" dirty="0">
                <a:solidFill>
                  <a:srgbClr val="000000"/>
                </a:solidFill>
              </a:rPr>
              <a:t>找到相對應的</a:t>
            </a:r>
            <a:r>
              <a:rPr lang="en-US" altLang="zh-TW" sz="1200" dirty="0">
                <a:solidFill>
                  <a:srgbClr val="000000"/>
                </a:solidFill>
              </a:rPr>
              <a:t>table</a:t>
            </a:r>
            <a:r>
              <a:rPr lang="zh-TW" altLang="en-US" sz="1200" dirty="0">
                <a:solidFill>
                  <a:srgbClr val="000000"/>
                </a:solidFill>
              </a:rPr>
              <a:t>位置</a:t>
            </a:r>
            <a:endParaRPr lang="en-US" altLang="zh-TW" sz="1200" dirty="0">
              <a:solidFill>
                <a:srgbClr val="000000"/>
              </a:solidFill>
            </a:endParaRPr>
          </a:p>
          <a:p>
            <a:r>
              <a:rPr lang="en-US" altLang="zh-TW" sz="1200" dirty="0">
                <a:solidFill>
                  <a:srgbClr val="000000"/>
                </a:solidFill>
              </a:rPr>
              <a:t>4 read data</a:t>
            </a:r>
            <a:endParaRPr lang="zh-TW" altLang="en-US" sz="1200" dirty="0">
              <a:solidFill>
                <a:srgbClr val="000000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54A2CC-CE8B-4CC7-8564-0EBE92BA94DC}"/>
              </a:ext>
            </a:extLst>
          </p:cNvPr>
          <p:cNvSpPr txBox="1"/>
          <p:nvPr/>
        </p:nvSpPr>
        <p:spPr>
          <a:xfrm>
            <a:off x="5399269" y="1357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20FFDEF-D432-43F7-BBDF-3444C80D475D}"/>
              </a:ext>
            </a:extLst>
          </p:cNvPr>
          <p:cNvSpPr txBox="1"/>
          <p:nvPr/>
        </p:nvSpPr>
        <p:spPr>
          <a:xfrm>
            <a:off x="8332731" y="14065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88D6D3E-E60B-46BD-A15A-4E24B24EACBD}"/>
              </a:ext>
            </a:extLst>
          </p:cNvPr>
          <p:cNvSpPr txBox="1"/>
          <p:nvPr/>
        </p:nvSpPr>
        <p:spPr>
          <a:xfrm>
            <a:off x="5150679" y="37719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5DE8C89-5A29-4FA1-90E1-02B2F576DB91}"/>
              </a:ext>
            </a:extLst>
          </p:cNvPr>
          <p:cNvSpPr txBox="1"/>
          <p:nvPr/>
        </p:nvSpPr>
        <p:spPr>
          <a:xfrm>
            <a:off x="5147691" y="1632035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graphicFrame>
        <p:nvGraphicFramePr>
          <p:cNvPr id="48" name="表格 48">
            <a:extLst>
              <a:ext uri="{FF2B5EF4-FFF2-40B4-BE49-F238E27FC236}">
                <a16:creationId xmlns:a16="http://schemas.microsoft.com/office/drawing/2014/main" id="{F247FA8E-6411-4652-B189-12BDE7210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467593"/>
              </p:ext>
            </p:extLst>
          </p:nvPr>
        </p:nvGraphicFramePr>
        <p:xfrm>
          <a:off x="4239413" y="2437980"/>
          <a:ext cx="378894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894">
                  <a:extLst>
                    <a:ext uri="{9D8B030D-6E8A-4147-A177-3AD203B41FA5}">
                      <a16:colId xmlns:a16="http://schemas.microsoft.com/office/drawing/2014/main" val="1972405346"/>
                    </a:ext>
                  </a:extLst>
                </a:gridCol>
              </a:tblGrid>
              <a:tr h="230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G0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07236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0406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16795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76321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522806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78576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23962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4991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81226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2055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7235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334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877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5765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44635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89608"/>
                  </a:ext>
                </a:extLst>
              </a:tr>
            </a:tbl>
          </a:graphicData>
        </a:graphic>
      </p:graphicFrame>
      <p:sp>
        <p:nvSpPr>
          <p:cNvPr id="71" name="文字方塊 70">
            <a:extLst>
              <a:ext uri="{FF2B5EF4-FFF2-40B4-BE49-F238E27FC236}">
                <a16:creationId xmlns:a16="http://schemas.microsoft.com/office/drawing/2014/main" id="{A03DE394-A2B2-4ED0-A096-49BF4DC626C0}"/>
              </a:ext>
            </a:extLst>
          </p:cNvPr>
          <p:cNvSpPr txBox="1"/>
          <p:nvPr/>
        </p:nvSpPr>
        <p:spPr>
          <a:xfrm>
            <a:off x="4153784" y="217257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index</a:t>
            </a:r>
            <a:endParaRPr lang="zh-TW" altLang="en-US" sz="12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B0C3E33-8216-49B3-BD77-BDA44ECCEFCF}"/>
              </a:ext>
            </a:extLst>
          </p:cNvPr>
          <p:cNvSpPr txBox="1"/>
          <p:nvPr/>
        </p:nvSpPr>
        <p:spPr>
          <a:xfrm>
            <a:off x="3981794" y="2427671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CC566507-A121-4764-B1EF-4F061AD6FBA8}"/>
              </a:ext>
            </a:extLst>
          </p:cNvPr>
          <p:cNvSpPr/>
          <p:nvPr/>
        </p:nvSpPr>
        <p:spPr>
          <a:xfrm>
            <a:off x="4685657" y="2492671"/>
            <a:ext cx="378894" cy="173119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A3BA0917-863F-41FC-92B4-A563598FC7FA}"/>
              </a:ext>
            </a:extLst>
          </p:cNvPr>
          <p:cNvCxnSpPr>
            <a:cxnSpLocks/>
          </p:cNvCxnSpPr>
          <p:nvPr/>
        </p:nvCxnSpPr>
        <p:spPr>
          <a:xfrm flipV="1">
            <a:off x="4618307" y="1848256"/>
            <a:ext cx="1065014" cy="64441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43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7525" y="272135"/>
            <a:ext cx="7296944" cy="922335"/>
          </a:xfrm>
        </p:spPr>
        <p:txBody>
          <a:bodyPr/>
          <a:lstStyle/>
          <a:p>
            <a:r>
              <a:rPr lang="en-US" altLang="zh-TW" dirty="0"/>
              <a:t>Read Table update</a:t>
            </a:r>
            <a:endParaRPr lang="zh-TW" altLang="en-US" dirty="0"/>
          </a:p>
        </p:txBody>
      </p:sp>
      <p:graphicFrame>
        <p:nvGraphicFramePr>
          <p:cNvPr id="4" name="表格 17">
            <a:extLst>
              <a:ext uri="{FF2B5EF4-FFF2-40B4-BE49-F238E27FC236}">
                <a16:creationId xmlns:a16="http://schemas.microsoft.com/office/drawing/2014/main" id="{945D8D0A-1D50-4FC6-BFFA-68E739E9F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11306"/>
              </p:ext>
            </p:extLst>
          </p:nvPr>
        </p:nvGraphicFramePr>
        <p:xfrm>
          <a:off x="491454" y="3729931"/>
          <a:ext cx="3307184" cy="32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98">
                  <a:extLst>
                    <a:ext uri="{9D8B030D-6E8A-4147-A177-3AD203B41FA5}">
                      <a16:colId xmlns:a16="http://schemas.microsoft.com/office/drawing/2014/main" val="1153210261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90906174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437384665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339202298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523054201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90547447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6892029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4156296906"/>
                    </a:ext>
                  </a:extLst>
                </a:gridCol>
              </a:tblGrid>
              <a:tr h="323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2918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A5EA6F1-185D-4C93-8FD9-2C8D1C72EA10}"/>
              </a:ext>
            </a:extLst>
          </p:cNvPr>
          <p:cNvSpPr txBox="1"/>
          <p:nvPr/>
        </p:nvSpPr>
        <p:spPr>
          <a:xfrm>
            <a:off x="1838717" y="3394648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G2F</a:t>
            </a:r>
            <a:endParaRPr lang="zh-TW" altLang="en-US" sz="1200" dirty="0"/>
          </a:p>
        </p:txBody>
      </p:sp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EB4A807-B77D-4826-BD4C-CF512D827C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6483218"/>
              </p:ext>
            </p:extLst>
          </p:nvPr>
        </p:nvGraphicFramePr>
        <p:xfrm>
          <a:off x="5388704" y="1639731"/>
          <a:ext cx="330718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98">
                  <a:extLst>
                    <a:ext uri="{9D8B030D-6E8A-4147-A177-3AD203B41FA5}">
                      <a16:colId xmlns:a16="http://schemas.microsoft.com/office/drawing/2014/main" val="1880676763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1559295020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91936987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29584860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1511885405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235261158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2291175982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929566850"/>
                    </a:ext>
                  </a:extLst>
                </a:gridCol>
              </a:tblGrid>
              <a:tr h="30124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G0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79215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92309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82914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95321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35901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91702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87283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76676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CC8AA738-1273-4BF2-B10E-EEF564307B6B}"/>
              </a:ext>
            </a:extLst>
          </p:cNvPr>
          <p:cNvSpPr txBox="1"/>
          <p:nvPr/>
        </p:nvSpPr>
        <p:spPr>
          <a:xfrm>
            <a:off x="6610126" y="12885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DRAM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85681BF-5363-453A-B32A-CA7BB2C04142}"/>
              </a:ext>
            </a:extLst>
          </p:cNvPr>
          <p:cNvSpPr txBox="1"/>
          <p:nvPr/>
        </p:nvSpPr>
        <p:spPr>
          <a:xfrm>
            <a:off x="448112" y="1132159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EX : Read G3 and not found</a:t>
            </a:r>
          </a:p>
          <a:p>
            <a:r>
              <a:rPr lang="en-US" altLang="zh-TW" sz="1200" dirty="0">
                <a:solidFill>
                  <a:srgbClr val="000000"/>
                </a:solidFill>
              </a:rPr>
              <a:t>1 </a:t>
            </a:r>
            <a:r>
              <a:rPr lang="zh-TW" altLang="en-US" sz="1200" dirty="0">
                <a:solidFill>
                  <a:srgbClr val="000000"/>
                </a:solidFill>
              </a:rPr>
              <a:t>先尋找</a:t>
            </a:r>
            <a:r>
              <a:rPr lang="en-US" altLang="zh-TW" sz="1200" dirty="0">
                <a:solidFill>
                  <a:srgbClr val="000000"/>
                </a:solidFill>
              </a:rPr>
              <a:t>index array</a:t>
            </a:r>
            <a:r>
              <a:rPr lang="zh-TW" altLang="en-US" sz="1200" dirty="0">
                <a:solidFill>
                  <a:srgbClr val="000000"/>
                </a:solidFill>
              </a:rPr>
              <a:t>發現</a:t>
            </a:r>
            <a:r>
              <a:rPr lang="en-US" altLang="zh-TW" sz="1200" dirty="0">
                <a:solidFill>
                  <a:srgbClr val="000000"/>
                </a:solidFill>
              </a:rPr>
              <a:t>G3</a:t>
            </a:r>
            <a:r>
              <a:rPr lang="zh-TW" altLang="en-US" sz="1200" dirty="0">
                <a:solidFill>
                  <a:srgbClr val="000000"/>
                </a:solidFill>
              </a:rPr>
              <a:t>不在</a:t>
            </a:r>
            <a:r>
              <a:rPr lang="en-US" altLang="zh-TW" sz="1200" dirty="0">
                <a:solidFill>
                  <a:srgbClr val="000000"/>
                </a:solidFill>
              </a:rPr>
              <a:t>index array</a:t>
            </a:r>
            <a:r>
              <a:rPr lang="zh-TW" altLang="en-US" sz="1200" dirty="0">
                <a:solidFill>
                  <a:srgbClr val="000000"/>
                </a:solidFill>
              </a:rPr>
              <a:t>上</a:t>
            </a:r>
            <a:endParaRPr lang="en-US" altLang="zh-TW" sz="1200" dirty="0">
              <a:solidFill>
                <a:srgbClr val="000000"/>
              </a:solidFill>
            </a:endParaRPr>
          </a:p>
          <a:p>
            <a:r>
              <a:rPr lang="en-US" altLang="zh-TW" sz="1200" dirty="0">
                <a:solidFill>
                  <a:srgbClr val="000000"/>
                </a:solidFill>
              </a:rPr>
              <a:t>2 Read G2F Table</a:t>
            </a:r>
            <a:r>
              <a:rPr lang="zh-TW" altLang="en-US" sz="1200" dirty="0">
                <a:solidFill>
                  <a:srgbClr val="000000"/>
                </a:solidFill>
              </a:rPr>
              <a:t>上的</a:t>
            </a:r>
            <a:r>
              <a:rPr lang="en-US" altLang="zh-TW" sz="1200" dirty="0">
                <a:solidFill>
                  <a:srgbClr val="000000"/>
                </a:solidFill>
              </a:rPr>
              <a:t>G3</a:t>
            </a:r>
            <a:r>
              <a:rPr lang="zh-TW" altLang="en-US" sz="1200" dirty="0">
                <a:solidFill>
                  <a:srgbClr val="000000"/>
                </a:solidFill>
              </a:rPr>
              <a:t>到</a:t>
            </a:r>
            <a:r>
              <a:rPr lang="en-US" altLang="zh-TW" sz="1200" dirty="0">
                <a:solidFill>
                  <a:srgbClr val="000000"/>
                </a:solidFill>
              </a:rPr>
              <a:t>DRAM</a:t>
            </a:r>
            <a:r>
              <a:rPr lang="zh-TW" altLang="en-US" sz="1200" dirty="0">
                <a:solidFill>
                  <a:srgbClr val="000000"/>
                </a:solidFill>
              </a:rPr>
              <a:t>上</a:t>
            </a:r>
            <a:endParaRPr lang="en-US" altLang="zh-TW" sz="1200" dirty="0">
              <a:solidFill>
                <a:srgbClr val="000000"/>
              </a:solidFill>
            </a:endParaRPr>
          </a:p>
          <a:p>
            <a:r>
              <a:rPr lang="en-US" altLang="zh-TW" sz="1200" dirty="0">
                <a:solidFill>
                  <a:srgbClr val="000000"/>
                </a:solidFill>
              </a:rPr>
              <a:t>3 </a:t>
            </a:r>
            <a:r>
              <a:rPr lang="zh-TW" altLang="en-US" sz="1200" dirty="0">
                <a:solidFill>
                  <a:srgbClr val="000000"/>
                </a:solidFill>
              </a:rPr>
              <a:t>將位置填回</a:t>
            </a:r>
            <a:r>
              <a:rPr lang="en-US" altLang="zh-TW" sz="1200" dirty="0">
                <a:solidFill>
                  <a:srgbClr val="000000"/>
                </a:solidFill>
              </a:rPr>
              <a:t>index array</a:t>
            </a:r>
          </a:p>
          <a:p>
            <a:r>
              <a:rPr lang="en-US" altLang="zh-TW" sz="1200" dirty="0">
                <a:solidFill>
                  <a:srgbClr val="000000"/>
                </a:solidFill>
              </a:rPr>
              <a:t>4 read data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54A2CC-CE8B-4CC7-8564-0EBE92BA94DC}"/>
              </a:ext>
            </a:extLst>
          </p:cNvPr>
          <p:cNvSpPr txBox="1"/>
          <p:nvPr/>
        </p:nvSpPr>
        <p:spPr>
          <a:xfrm>
            <a:off x="5399269" y="1357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20FFDEF-D432-43F7-BBDF-3444C80D475D}"/>
              </a:ext>
            </a:extLst>
          </p:cNvPr>
          <p:cNvSpPr txBox="1"/>
          <p:nvPr/>
        </p:nvSpPr>
        <p:spPr>
          <a:xfrm>
            <a:off x="8332731" y="14065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88D6D3E-E60B-46BD-A15A-4E24B24EACBD}"/>
              </a:ext>
            </a:extLst>
          </p:cNvPr>
          <p:cNvSpPr txBox="1"/>
          <p:nvPr/>
        </p:nvSpPr>
        <p:spPr>
          <a:xfrm>
            <a:off x="5150679" y="37719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5DE8C89-5A29-4FA1-90E1-02B2F576DB91}"/>
              </a:ext>
            </a:extLst>
          </p:cNvPr>
          <p:cNvSpPr txBox="1"/>
          <p:nvPr/>
        </p:nvSpPr>
        <p:spPr>
          <a:xfrm>
            <a:off x="5147691" y="1632035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graphicFrame>
        <p:nvGraphicFramePr>
          <p:cNvPr id="48" name="表格 48">
            <a:extLst>
              <a:ext uri="{FF2B5EF4-FFF2-40B4-BE49-F238E27FC236}">
                <a16:creationId xmlns:a16="http://schemas.microsoft.com/office/drawing/2014/main" id="{F247FA8E-6411-4652-B189-12BDE7210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648396"/>
              </p:ext>
            </p:extLst>
          </p:nvPr>
        </p:nvGraphicFramePr>
        <p:xfrm>
          <a:off x="4239413" y="2437980"/>
          <a:ext cx="392430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430">
                  <a:extLst>
                    <a:ext uri="{9D8B030D-6E8A-4147-A177-3AD203B41FA5}">
                      <a16:colId xmlns:a16="http://schemas.microsoft.com/office/drawing/2014/main" val="1972405346"/>
                    </a:ext>
                  </a:extLst>
                </a:gridCol>
              </a:tblGrid>
              <a:tr h="230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G0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07236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0406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16795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76321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522806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78576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23962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4991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81226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2055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7235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334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877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5765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44635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89608"/>
                  </a:ext>
                </a:extLst>
              </a:tr>
            </a:tbl>
          </a:graphicData>
        </a:graphic>
      </p:graphicFrame>
      <p:sp>
        <p:nvSpPr>
          <p:cNvPr id="71" name="文字方塊 70">
            <a:extLst>
              <a:ext uri="{FF2B5EF4-FFF2-40B4-BE49-F238E27FC236}">
                <a16:creationId xmlns:a16="http://schemas.microsoft.com/office/drawing/2014/main" id="{A03DE394-A2B2-4ED0-A096-49BF4DC626C0}"/>
              </a:ext>
            </a:extLst>
          </p:cNvPr>
          <p:cNvSpPr txBox="1"/>
          <p:nvPr/>
        </p:nvSpPr>
        <p:spPr>
          <a:xfrm>
            <a:off x="4175445" y="216098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index</a:t>
            </a:r>
            <a:endParaRPr lang="zh-TW" altLang="en-US" sz="12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B0C3E33-8216-49B3-BD77-BDA44ECCEFCF}"/>
              </a:ext>
            </a:extLst>
          </p:cNvPr>
          <p:cNvSpPr txBox="1"/>
          <p:nvPr/>
        </p:nvSpPr>
        <p:spPr>
          <a:xfrm>
            <a:off x="3981794" y="2427671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72F42DD2-B5B9-453B-AF3C-E4D960045CAF}"/>
              </a:ext>
            </a:extLst>
          </p:cNvPr>
          <p:cNvSpPr/>
          <p:nvPr/>
        </p:nvSpPr>
        <p:spPr>
          <a:xfrm>
            <a:off x="4320540" y="1714306"/>
            <a:ext cx="251460" cy="44667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3B41626-A91D-4115-AFC3-5304F36C918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1932645" y="1794175"/>
            <a:ext cx="4688601" cy="193411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6FAD57B9-55D7-4CCA-B6D2-CF567C3E7B18}"/>
              </a:ext>
            </a:extLst>
          </p:cNvPr>
          <p:cNvSpPr txBox="1"/>
          <p:nvPr/>
        </p:nvSpPr>
        <p:spPr>
          <a:xfrm>
            <a:off x="6621246" y="1655675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G3</a:t>
            </a:r>
            <a:endParaRPr lang="zh-TW" altLang="en-US" sz="1200" dirty="0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4E88F50-DC9F-4740-81A4-BE4FDF58A59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631843" y="1932674"/>
            <a:ext cx="2184328" cy="146197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C8BCAB8A-22E0-4109-A783-93986E0CA6C1}"/>
              </a:ext>
            </a:extLst>
          </p:cNvPr>
          <p:cNvSpPr txBox="1"/>
          <p:nvPr/>
        </p:nvSpPr>
        <p:spPr>
          <a:xfrm>
            <a:off x="4212589" y="3249011"/>
            <a:ext cx="523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G3</a:t>
            </a:r>
            <a:endParaRPr lang="zh-TW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76D5282-C6D6-40FD-895B-EE2F43903931}"/>
              </a:ext>
            </a:extLst>
          </p:cNvPr>
          <p:cNvSpPr txBox="1"/>
          <p:nvPr/>
        </p:nvSpPr>
        <p:spPr>
          <a:xfrm>
            <a:off x="3991554" y="3233621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035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/>
      <p:bldP spid="40" grpId="0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7525" y="272135"/>
            <a:ext cx="7296944" cy="922335"/>
          </a:xfrm>
        </p:spPr>
        <p:txBody>
          <a:bodyPr/>
          <a:lstStyle/>
          <a:p>
            <a:r>
              <a:rPr lang="en-US" altLang="zh-TW" dirty="0"/>
              <a:t>Write table update</a:t>
            </a:r>
            <a:endParaRPr lang="zh-TW" altLang="en-US" dirty="0"/>
          </a:p>
        </p:txBody>
      </p:sp>
      <p:graphicFrame>
        <p:nvGraphicFramePr>
          <p:cNvPr id="4" name="表格 17">
            <a:extLst>
              <a:ext uri="{FF2B5EF4-FFF2-40B4-BE49-F238E27FC236}">
                <a16:creationId xmlns:a16="http://schemas.microsoft.com/office/drawing/2014/main" id="{945D8D0A-1D50-4FC6-BFFA-68E739E9F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236777"/>
              </p:ext>
            </p:extLst>
          </p:nvPr>
        </p:nvGraphicFramePr>
        <p:xfrm>
          <a:off x="426441" y="3916171"/>
          <a:ext cx="3307184" cy="32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98">
                  <a:extLst>
                    <a:ext uri="{9D8B030D-6E8A-4147-A177-3AD203B41FA5}">
                      <a16:colId xmlns:a16="http://schemas.microsoft.com/office/drawing/2014/main" val="1153210261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90906174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437384665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339202298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523054201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90547447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6892029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4156296906"/>
                    </a:ext>
                  </a:extLst>
                </a:gridCol>
              </a:tblGrid>
              <a:tr h="323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2918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A5EA6F1-185D-4C93-8FD9-2C8D1C72EA10}"/>
              </a:ext>
            </a:extLst>
          </p:cNvPr>
          <p:cNvSpPr txBox="1"/>
          <p:nvPr/>
        </p:nvSpPr>
        <p:spPr>
          <a:xfrm>
            <a:off x="1837819" y="3633496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G2F</a:t>
            </a:r>
            <a:endParaRPr lang="zh-TW" altLang="en-US" sz="1200" dirty="0"/>
          </a:p>
        </p:txBody>
      </p:sp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EB4A807-B77D-4826-BD4C-CF512D827C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6720043"/>
              </p:ext>
            </p:extLst>
          </p:nvPr>
        </p:nvGraphicFramePr>
        <p:xfrm>
          <a:off x="5388704" y="1639731"/>
          <a:ext cx="330718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98">
                  <a:extLst>
                    <a:ext uri="{9D8B030D-6E8A-4147-A177-3AD203B41FA5}">
                      <a16:colId xmlns:a16="http://schemas.microsoft.com/office/drawing/2014/main" val="1880676763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1559295020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91936987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29584860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1511885405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235261158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2291175982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929566850"/>
                    </a:ext>
                  </a:extLst>
                </a:gridCol>
              </a:tblGrid>
              <a:tr h="30124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G0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79215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92309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82914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95321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35901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91702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87283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76676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CC8AA738-1273-4BF2-B10E-EEF564307B6B}"/>
              </a:ext>
            </a:extLst>
          </p:cNvPr>
          <p:cNvSpPr txBox="1"/>
          <p:nvPr/>
        </p:nvSpPr>
        <p:spPr>
          <a:xfrm>
            <a:off x="6610126" y="12885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DRAM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85681BF-5363-453A-B32A-CA7BB2C04142}"/>
              </a:ext>
            </a:extLst>
          </p:cNvPr>
          <p:cNvSpPr txBox="1"/>
          <p:nvPr/>
        </p:nvSpPr>
        <p:spPr>
          <a:xfrm>
            <a:off x="426441" y="1088402"/>
            <a:ext cx="29418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EX : Write G0 and exist</a:t>
            </a:r>
          </a:p>
          <a:p>
            <a:r>
              <a:rPr lang="en-US" altLang="zh-TW" sz="1200" dirty="0">
                <a:solidFill>
                  <a:srgbClr val="000000"/>
                </a:solidFill>
              </a:rPr>
              <a:t>1 </a:t>
            </a:r>
            <a:r>
              <a:rPr lang="zh-TW" altLang="en-US" sz="1200" dirty="0">
                <a:solidFill>
                  <a:srgbClr val="000000"/>
                </a:solidFill>
              </a:rPr>
              <a:t>先尋找</a:t>
            </a:r>
            <a:r>
              <a:rPr lang="en-US" altLang="zh-TW" sz="1200" dirty="0">
                <a:solidFill>
                  <a:srgbClr val="000000"/>
                </a:solidFill>
              </a:rPr>
              <a:t>index array</a:t>
            </a:r>
            <a:r>
              <a:rPr lang="zh-TW" altLang="en-US" sz="1200" dirty="0">
                <a:solidFill>
                  <a:srgbClr val="000000"/>
                </a:solidFill>
              </a:rPr>
              <a:t>是否存在</a:t>
            </a:r>
            <a:endParaRPr lang="en-US" altLang="zh-TW" sz="1200" dirty="0">
              <a:solidFill>
                <a:srgbClr val="000000"/>
              </a:solidFill>
            </a:endParaRPr>
          </a:p>
          <a:p>
            <a:r>
              <a:rPr lang="en-US" altLang="zh-TW" sz="1200" dirty="0">
                <a:solidFill>
                  <a:srgbClr val="000000"/>
                </a:solidFill>
              </a:rPr>
              <a:t>2 index array G0</a:t>
            </a:r>
            <a:r>
              <a:rPr lang="zh-TW" altLang="en-US" sz="1200" dirty="0">
                <a:solidFill>
                  <a:srgbClr val="000000"/>
                </a:solidFill>
              </a:rPr>
              <a:t>存在</a:t>
            </a:r>
            <a:endParaRPr lang="en-US" altLang="zh-TW" sz="1200" dirty="0">
              <a:solidFill>
                <a:srgbClr val="000000"/>
              </a:solidFill>
            </a:endParaRPr>
          </a:p>
          <a:p>
            <a:r>
              <a:rPr lang="en-US" altLang="zh-TW" sz="1200" dirty="0">
                <a:solidFill>
                  <a:srgbClr val="000000"/>
                </a:solidFill>
              </a:rPr>
              <a:t>3</a:t>
            </a:r>
            <a:r>
              <a:rPr lang="zh-TW" altLang="en-US" sz="1200" dirty="0">
                <a:solidFill>
                  <a:srgbClr val="000000"/>
                </a:solidFill>
              </a:rPr>
              <a:t> 透過</a:t>
            </a:r>
            <a:r>
              <a:rPr lang="en-US" altLang="zh-TW" sz="1200" dirty="0">
                <a:solidFill>
                  <a:srgbClr val="000000"/>
                </a:solidFill>
              </a:rPr>
              <a:t>index array</a:t>
            </a:r>
            <a:r>
              <a:rPr lang="zh-TW" altLang="en-US" sz="1200" dirty="0">
                <a:solidFill>
                  <a:srgbClr val="000000"/>
                </a:solidFill>
              </a:rPr>
              <a:t>找到相對應的</a:t>
            </a:r>
            <a:r>
              <a:rPr lang="en-US" altLang="zh-TW" sz="1200" dirty="0">
                <a:solidFill>
                  <a:srgbClr val="000000"/>
                </a:solidFill>
              </a:rPr>
              <a:t>table</a:t>
            </a:r>
            <a:r>
              <a:rPr lang="zh-TW" altLang="en-US" sz="1200" dirty="0">
                <a:solidFill>
                  <a:srgbClr val="000000"/>
                </a:solidFill>
              </a:rPr>
              <a:t>位置</a:t>
            </a:r>
            <a:endParaRPr lang="en-US" altLang="zh-TW" sz="1200" dirty="0">
              <a:solidFill>
                <a:srgbClr val="000000"/>
              </a:solidFill>
            </a:endParaRPr>
          </a:p>
          <a:p>
            <a:r>
              <a:rPr lang="en-US" altLang="zh-TW" sz="1200" dirty="0">
                <a:solidFill>
                  <a:srgbClr val="000000"/>
                </a:solidFill>
              </a:rPr>
              <a:t>4 </a:t>
            </a:r>
            <a:r>
              <a:rPr lang="zh-TW" altLang="en-US" sz="1200" dirty="0">
                <a:solidFill>
                  <a:srgbClr val="000000"/>
                </a:solidFill>
              </a:rPr>
              <a:t>做</a:t>
            </a:r>
            <a:r>
              <a:rPr lang="en-US" altLang="zh-TW" sz="1200" dirty="0">
                <a:solidFill>
                  <a:srgbClr val="000000"/>
                </a:solidFill>
              </a:rPr>
              <a:t>G0</a:t>
            </a:r>
            <a:r>
              <a:rPr lang="zh-TW" altLang="en-US" sz="1200" dirty="0">
                <a:solidFill>
                  <a:srgbClr val="000000"/>
                </a:solidFill>
              </a:rPr>
              <a:t>資料的更新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54A2CC-CE8B-4CC7-8564-0EBE92BA94DC}"/>
              </a:ext>
            </a:extLst>
          </p:cNvPr>
          <p:cNvSpPr txBox="1"/>
          <p:nvPr/>
        </p:nvSpPr>
        <p:spPr>
          <a:xfrm>
            <a:off x="5399269" y="1357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20FFDEF-D432-43F7-BBDF-3444C80D475D}"/>
              </a:ext>
            </a:extLst>
          </p:cNvPr>
          <p:cNvSpPr txBox="1"/>
          <p:nvPr/>
        </p:nvSpPr>
        <p:spPr>
          <a:xfrm>
            <a:off x="8332731" y="14065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88D6D3E-E60B-46BD-A15A-4E24B24EACBD}"/>
              </a:ext>
            </a:extLst>
          </p:cNvPr>
          <p:cNvSpPr txBox="1"/>
          <p:nvPr/>
        </p:nvSpPr>
        <p:spPr>
          <a:xfrm>
            <a:off x="5150679" y="37719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5DE8C89-5A29-4FA1-90E1-02B2F576DB91}"/>
              </a:ext>
            </a:extLst>
          </p:cNvPr>
          <p:cNvSpPr txBox="1"/>
          <p:nvPr/>
        </p:nvSpPr>
        <p:spPr>
          <a:xfrm>
            <a:off x="5147691" y="1632035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graphicFrame>
        <p:nvGraphicFramePr>
          <p:cNvPr id="48" name="表格 48">
            <a:extLst>
              <a:ext uri="{FF2B5EF4-FFF2-40B4-BE49-F238E27FC236}">
                <a16:creationId xmlns:a16="http://schemas.microsoft.com/office/drawing/2014/main" id="{F247FA8E-6411-4652-B189-12BDE7210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425899"/>
              </p:ext>
            </p:extLst>
          </p:nvPr>
        </p:nvGraphicFramePr>
        <p:xfrm>
          <a:off x="4239413" y="2437980"/>
          <a:ext cx="378894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894">
                  <a:extLst>
                    <a:ext uri="{9D8B030D-6E8A-4147-A177-3AD203B41FA5}">
                      <a16:colId xmlns:a16="http://schemas.microsoft.com/office/drawing/2014/main" val="1972405346"/>
                    </a:ext>
                  </a:extLst>
                </a:gridCol>
              </a:tblGrid>
              <a:tr h="230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G0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07236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0406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16795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76321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522806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78576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23962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4991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81226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2055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7235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334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877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5765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44635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89608"/>
                  </a:ext>
                </a:extLst>
              </a:tr>
            </a:tbl>
          </a:graphicData>
        </a:graphic>
      </p:graphicFrame>
      <p:sp>
        <p:nvSpPr>
          <p:cNvPr id="71" name="文字方塊 70">
            <a:extLst>
              <a:ext uri="{FF2B5EF4-FFF2-40B4-BE49-F238E27FC236}">
                <a16:creationId xmlns:a16="http://schemas.microsoft.com/office/drawing/2014/main" id="{A03DE394-A2B2-4ED0-A096-49BF4DC626C0}"/>
              </a:ext>
            </a:extLst>
          </p:cNvPr>
          <p:cNvSpPr txBox="1"/>
          <p:nvPr/>
        </p:nvSpPr>
        <p:spPr>
          <a:xfrm>
            <a:off x="4114712" y="2171356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index</a:t>
            </a:r>
            <a:endParaRPr lang="zh-TW" altLang="en-US" sz="12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B0C3E33-8216-49B3-BD77-BDA44ECCEFCF}"/>
              </a:ext>
            </a:extLst>
          </p:cNvPr>
          <p:cNvSpPr txBox="1"/>
          <p:nvPr/>
        </p:nvSpPr>
        <p:spPr>
          <a:xfrm>
            <a:off x="4023596" y="238607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6" name="箭號: 向左 5">
            <a:extLst>
              <a:ext uri="{FF2B5EF4-FFF2-40B4-BE49-F238E27FC236}">
                <a16:creationId xmlns:a16="http://schemas.microsoft.com/office/drawing/2014/main" id="{857DAAB1-74BF-4CC8-9502-BF7145208FCC}"/>
              </a:ext>
            </a:extLst>
          </p:cNvPr>
          <p:cNvSpPr/>
          <p:nvPr/>
        </p:nvSpPr>
        <p:spPr>
          <a:xfrm>
            <a:off x="4686542" y="2490610"/>
            <a:ext cx="366626" cy="198286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A3E159E-94DA-40A8-BBDA-AF4F92AC8568}"/>
              </a:ext>
            </a:extLst>
          </p:cNvPr>
          <p:cNvCxnSpPr>
            <a:cxnSpLocks/>
          </p:cNvCxnSpPr>
          <p:nvPr/>
        </p:nvCxnSpPr>
        <p:spPr>
          <a:xfrm flipV="1">
            <a:off x="4643184" y="1898218"/>
            <a:ext cx="1040137" cy="59239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6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17525" y="272135"/>
            <a:ext cx="7296944" cy="922335"/>
          </a:xfrm>
        </p:spPr>
        <p:txBody>
          <a:bodyPr/>
          <a:lstStyle/>
          <a:p>
            <a:r>
              <a:rPr lang="en-US" altLang="zh-TW" dirty="0"/>
              <a:t>Write table update</a:t>
            </a:r>
            <a:endParaRPr lang="zh-TW" altLang="en-US" dirty="0"/>
          </a:p>
        </p:txBody>
      </p:sp>
      <p:graphicFrame>
        <p:nvGraphicFramePr>
          <p:cNvPr id="4" name="表格 17">
            <a:extLst>
              <a:ext uri="{FF2B5EF4-FFF2-40B4-BE49-F238E27FC236}">
                <a16:creationId xmlns:a16="http://schemas.microsoft.com/office/drawing/2014/main" id="{945D8D0A-1D50-4FC6-BFFA-68E739E9F5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53890"/>
              </p:ext>
            </p:extLst>
          </p:nvPr>
        </p:nvGraphicFramePr>
        <p:xfrm>
          <a:off x="399857" y="3972432"/>
          <a:ext cx="3307184" cy="323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98">
                  <a:extLst>
                    <a:ext uri="{9D8B030D-6E8A-4147-A177-3AD203B41FA5}">
                      <a16:colId xmlns:a16="http://schemas.microsoft.com/office/drawing/2014/main" val="1153210261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90906174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437384665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339202298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523054201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90547447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6892029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4156296906"/>
                    </a:ext>
                  </a:extLst>
                </a:gridCol>
              </a:tblGrid>
              <a:tr h="3239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929187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A5EA6F1-185D-4C93-8FD9-2C8D1C72EA10}"/>
              </a:ext>
            </a:extLst>
          </p:cNvPr>
          <p:cNvSpPr txBox="1"/>
          <p:nvPr/>
        </p:nvSpPr>
        <p:spPr>
          <a:xfrm>
            <a:off x="1729552" y="3565036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G2F</a:t>
            </a:r>
            <a:endParaRPr lang="zh-TW" altLang="en-US" sz="1200" dirty="0"/>
          </a:p>
        </p:txBody>
      </p:sp>
      <p:graphicFrame>
        <p:nvGraphicFramePr>
          <p:cNvPr id="16" name="表格 5">
            <a:extLst>
              <a:ext uri="{FF2B5EF4-FFF2-40B4-BE49-F238E27FC236}">
                <a16:creationId xmlns:a16="http://schemas.microsoft.com/office/drawing/2014/main" id="{8EB4A807-B77D-4826-BD4C-CF512D827C3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24572"/>
              </p:ext>
            </p:extLst>
          </p:nvPr>
        </p:nvGraphicFramePr>
        <p:xfrm>
          <a:off x="5388704" y="1639731"/>
          <a:ext cx="330718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98">
                  <a:extLst>
                    <a:ext uri="{9D8B030D-6E8A-4147-A177-3AD203B41FA5}">
                      <a16:colId xmlns:a16="http://schemas.microsoft.com/office/drawing/2014/main" val="1880676763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1559295020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91936987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29584860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1511885405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235261158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2291175982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929566850"/>
                    </a:ext>
                  </a:extLst>
                </a:gridCol>
              </a:tblGrid>
              <a:tr h="301249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G0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79215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92309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82914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95321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35901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91702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87283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76676"/>
                  </a:ext>
                </a:extLst>
              </a:tr>
            </a:tbl>
          </a:graphicData>
        </a:graphic>
      </p:graphicFrame>
      <p:sp>
        <p:nvSpPr>
          <p:cNvPr id="18" name="文字方塊 17">
            <a:extLst>
              <a:ext uri="{FF2B5EF4-FFF2-40B4-BE49-F238E27FC236}">
                <a16:creationId xmlns:a16="http://schemas.microsoft.com/office/drawing/2014/main" id="{CC8AA738-1273-4BF2-B10E-EEF564307B6B}"/>
              </a:ext>
            </a:extLst>
          </p:cNvPr>
          <p:cNvSpPr txBox="1"/>
          <p:nvPr/>
        </p:nvSpPr>
        <p:spPr>
          <a:xfrm>
            <a:off x="6610126" y="1288546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DRAM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85681BF-5363-453A-B32A-CA7BB2C04142}"/>
              </a:ext>
            </a:extLst>
          </p:cNvPr>
          <p:cNvSpPr txBox="1"/>
          <p:nvPr/>
        </p:nvSpPr>
        <p:spPr>
          <a:xfrm>
            <a:off x="426441" y="1088402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000000"/>
                </a:solidFill>
              </a:rPr>
              <a:t>EX : Write G3 and not found</a:t>
            </a:r>
          </a:p>
          <a:p>
            <a:r>
              <a:rPr lang="en-US" altLang="zh-TW" sz="1200" dirty="0">
                <a:solidFill>
                  <a:srgbClr val="000000"/>
                </a:solidFill>
              </a:rPr>
              <a:t>1 </a:t>
            </a:r>
            <a:r>
              <a:rPr lang="zh-TW" altLang="en-US" sz="1200" dirty="0">
                <a:solidFill>
                  <a:srgbClr val="000000"/>
                </a:solidFill>
              </a:rPr>
              <a:t>先尋找</a:t>
            </a:r>
            <a:r>
              <a:rPr lang="en-US" altLang="zh-TW" sz="1200" dirty="0">
                <a:solidFill>
                  <a:srgbClr val="000000"/>
                </a:solidFill>
              </a:rPr>
              <a:t>index array</a:t>
            </a:r>
            <a:r>
              <a:rPr lang="zh-TW" altLang="en-US" sz="1200" dirty="0">
                <a:solidFill>
                  <a:srgbClr val="000000"/>
                </a:solidFill>
              </a:rPr>
              <a:t>發現</a:t>
            </a:r>
            <a:r>
              <a:rPr lang="en-US" altLang="zh-TW" sz="1200" dirty="0">
                <a:solidFill>
                  <a:srgbClr val="000000"/>
                </a:solidFill>
              </a:rPr>
              <a:t>G3</a:t>
            </a:r>
            <a:r>
              <a:rPr lang="zh-TW" altLang="en-US" sz="1200" dirty="0">
                <a:solidFill>
                  <a:srgbClr val="000000"/>
                </a:solidFill>
              </a:rPr>
              <a:t>不在</a:t>
            </a:r>
            <a:r>
              <a:rPr lang="en-US" altLang="zh-TW" sz="1200" dirty="0">
                <a:solidFill>
                  <a:srgbClr val="000000"/>
                </a:solidFill>
              </a:rPr>
              <a:t>index array</a:t>
            </a:r>
            <a:r>
              <a:rPr lang="zh-TW" altLang="en-US" sz="1200" dirty="0">
                <a:solidFill>
                  <a:srgbClr val="000000"/>
                </a:solidFill>
              </a:rPr>
              <a:t>上</a:t>
            </a:r>
            <a:endParaRPr lang="en-US" altLang="zh-TW" sz="1200" dirty="0">
              <a:solidFill>
                <a:srgbClr val="000000"/>
              </a:solidFill>
            </a:endParaRPr>
          </a:p>
          <a:p>
            <a:r>
              <a:rPr lang="en-US" altLang="zh-TW" sz="1200" dirty="0">
                <a:solidFill>
                  <a:srgbClr val="000000"/>
                </a:solidFill>
              </a:rPr>
              <a:t>2 Read G2F Table</a:t>
            </a:r>
            <a:r>
              <a:rPr lang="zh-TW" altLang="en-US" sz="1200" dirty="0">
                <a:solidFill>
                  <a:srgbClr val="000000"/>
                </a:solidFill>
              </a:rPr>
              <a:t>上的</a:t>
            </a:r>
            <a:r>
              <a:rPr lang="en-US" altLang="zh-TW" sz="1200" dirty="0">
                <a:solidFill>
                  <a:srgbClr val="000000"/>
                </a:solidFill>
              </a:rPr>
              <a:t>G3</a:t>
            </a:r>
            <a:r>
              <a:rPr lang="zh-TW" altLang="en-US" sz="1200" dirty="0">
                <a:solidFill>
                  <a:srgbClr val="000000"/>
                </a:solidFill>
              </a:rPr>
              <a:t>到</a:t>
            </a:r>
            <a:r>
              <a:rPr lang="en-US" altLang="zh-TW" sz="1200" dirty="0">
                <a:solidFill>
                  <a:srgbClr val="000000"/>
                </a:solidFill>
              </a:rPr>
              <a:t>DRAM</a:t>
            </a:r>
            <a:r>
              <a:rPr lang="zh-TW" altLang="en-US" sz="1200" dirty="0">
                <a:solidFill>
                  <a:srgbClr val="000000"/>
                </a:solidFill>
              </a:rPr>
              <a:t>上</a:t>
            </a:r>
            <a:endParaRPr lang="en-US" altLang="zh-TW" sz="1200" dirty="0">
              <a:solidFill>
                <a:srgbClr val="000000"/>
              </a:solidFill>
            </a:endParaRPr>
          </a:p>
          <a:p>
            <a:r>
              <a:rPr lang="en-US" altLang="zh-TW" sz="1200" dirty="0">
                <a:solidFill>
                  <a:srgbClr val="000000"/>
                </a:solidFill>
              </a:rPr>
              <a:t>3</a:t>
            </a:r>
            <a:r>
              <a:rPr lang="zh-TW" altLang="en-US" sz="1200" dirty="0">
                <a:solidFill>
                  <a:srgbClr val="000000"/>
                </a:solidFill>
              </a:rPr>
              <a:t> 做</a:t>
            </a:r>
            <a:r>
              <a:rPr lang="en-US" altLang="zh-TW" sz="1200" dirty="0">
                <a:solidFill>
                  <a:srgbClr val="000000"/>
                </a:solidFill>
              </a:rPr>
              <a:t>G3</a:t>
            </a:r>
            <a:r>
              <a:rPr lang="zh-TW" altLang="en-US" sz="1200" dirty="0">
                <a:solidFill>
                  <a:srgbClr val="000000"/>
                </a:solidFill>
              </a:rPr>
              <a:t>資料的更新</a:t>
            </a:r>
            <a:endParaRPr lang="en-US" altLang="zh-TW" sz="1200" dirty="0">
              <a:solidFill>
                <a:srgbClr val="000000"/>
              </a:solidFill>
            </a:endParaRPr>
          </a:p>
          <a:p>
            <a:r>
              <a:rPr lang="en-US" altLang="zh-TW" sz="1200" dirty="0">
                <a:solidFill>
                  <a:srgbClr val="000000"/>
                </a:solidFill>
              </a:rPr>
              <a:t>4 </a:t>
            </a:r>
            <a:r>
              <a:rPr lang="zh-TW" altLang="en-US" sz="1200" dirty="0">
                <a:solidFill>
                  <a:srgbClr val="000000"/>
                </a:solidFill>
              </a:rPr>
              <a:t>將位置填到</a:t>
            </a:r>
            <a:r>
              <a:rPr lang="en-US" altLang="zh-TW" sz="1200" dirty="0">
                <a:solidFill>
                  <a:srgbClr val="000000"/>
                </a:solidFill>
              </a:rPr>
              <a:t>index array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54A2CC-CE8B-4CC7-8564-0EBE92BA94DC}"/>
              </a:ext>
            </a:extLst>
          </p:cNvPr>
          <p:cNvSpPr txBox="1"/>
          <p:nvPr/>
        </p:nvSpPr>
        <p:spPr>
          <a:xfrm>
            <a:off x="5399269" y="135723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20FFDEF-D432-43F7-BBDF-3444C80D475D}"/>
              </a:ext>
            </a:extLst>
          </p:cNvPr>
          <p:cNvSpPr txBox="1"/>
          <p:nvPr/>
        </p:nvSpPr>
        <p:spPr>
          <a:xfrm>
            <a:off x="8332731" y="140652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88D6D3E-E60B-46BD-A15A-4E24B24EACBD}"/>
              </a:ext>
            </a:extLst>
          </p:cNvPr>
          <p:cNvSpPr txBox="1"/>
          <p:nvPr/>
        </p:nvSpPr>
        <p:spPr>
          <a:xfrm>
            <a:off x="5150679" y="377199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7</a:t>
            </a:r>
            <a:endParaRPr lang="zh-TW" altLang="en-US" sz="14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5DE8C89-5A29-4FA1-90E1-02B2F576DB91}"/>
              </a:ext>
            </a:extLst>
          </p:cNvPr>
          <p:cNvSpPr txBox="1"/>
          <p:nvPr/>
        </p:nvSpPr>
        <p:spPr>
          <a:xfrm>
            <a:off x="5147691" y="1632035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graphicFrame>
        <p:nvGraphicFramePr>
          <p:cNvPr id="48" name="表格 48">
            <a:extLst>
              <a:ext uri="{FF2B5EF4-FFF2-40B4-BE49-F238E27FC236}">
                <a16:creationId xmlns:a16="http://schemas.microsoft.com/office/drawing/2014/main" id="{F247FA8E-6411-4652-B189-12BDE7210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89518"/>
              </p:ext>
            </p:extLst>
          </p:nvPr>
        </p:nvGraphicFramePr>
        <p:xfrm>
          <a:off x="4239413" y="2437980"/>
          <a:ext cx="378894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894">
                  <a:extLst>
                    <a:ext uri="{9D8B030D-6E8A-4147-A177-3AD203B41FA5}">
                      <a16:colId xmlns:a16="http://schemas.microsoft.com/office/drawing/2014/main" val="1972405346"/>
                    </a:ext>
                  </a:extLst>
                </a:gridCol>
              </a:tblGrid>
              <a:tr h="2304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G0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07236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0406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16795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76321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522806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78576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23962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4991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81226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2055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7235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334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877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57657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44635"/>
                  </a:ext>
                </a:extLst>
              </a:tr>
              <a:tr h="230436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89608"/>
                  </a:ext>
                </a:extLst>
              </a:tr>
            </a:tbl>
          </a:graphicData>
        </a:graphic>
      </p:graphicFrame>
      <p:sp>
        <p:nvSpPr>
          <p:cNvPr id="71" name="文字方塊 70">
            <a:extLst>
              <a:ext uri="{FF2B5EF4-FFF2-40B4-BE49-F238E27FC236}">
                <a16:creationId xmlns:a16="http://schemas.microsoft.com/office/drawing/2014/main" id="{A03DE394-A2B2-4ED0-A096-49BF4DC626C0}"/>
              </a:ext>
            </a:extLst>
          </p:cNvPr>
          <p:cNvSpPr txBox="1"/>
          <p:nvPr/>
        </p:nvSpPr>
        <p:spPr>
          <a:xfrm>
            <a:off x="4114712" y="2171356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index</a:t>
            </a:r>
            <a:endParaRPr lang="zh-TW" altLang="en-US" sz="1200" dirty="0"/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B0C3E33-8216-49B3-BD77-BDA44ECCEFCF}"/>
              </a:ext>
            </a:extLst>
          </p:cNvPr>
          <p:cNvSpPr txBox="1"/>
          <p:nvPr/>
        </p:nvSpPr>
        <p:spPr>
          <a:xfrm>
            <a:off x="4023596" y="2386077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0</a:t>
            </a:r>
            <a:endParaRPr lang="zh-TW" altLang="en-US" sz="1400" dirty="0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C3E69632-6AF6-4EDB-9BFA-EA125D0A93F5}"/>
              </a:ext>
            </a:extLst>
          </p:cNvPr>
          <p:cNvSpPr/>
          <p:nvPr/>
        </p:nvSpPr>
        <p:spPr>
          <a:xfrm>
            <a:off x="4307648" y="1909036"/>
            <a:ext cx="197240" cy="30777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C99A5F3-A475-4C5D-AFA5-6C7C20C920A7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1849109" y="1828800"/>
            <a:ext cx="4764823" cy="209708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89D3808-75A0-4E4E-955F-0C1E1976F273}"/>
              </a:ext>
            </a:extLst>
          </p:cNvPr>
          <p:cNvSpPr txBox="1"/>
          <p:nvPr/>
        </p:nvSpPr>
        <p:spPr>
          <a:xfrm>
            <a:off x="6613932" y="1690300"/>
            <a:ext cx="4305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G3</a:t>
            </a:r>
            <a:endParaRPr lang="zh-TW" altLang="en-US" sz="1200" dirty="0"/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2606D46-AE5F-43DD-9981-12E3EB8B342B}"/>
              </a:ext>
            </a:extLst>
          </p:cNvPr>
          <p:cNvCxnSpPr>
            <a:cxnSpLocks/>
            <a:stCxn id="30" idx="2"/>
            <a:endCxn id="32" idx="3"/>
          </p:cNvCxnSpPr>
          <p:nvPr/>
        </p:nvCxnSpPr>
        <p:spPr>
          <a:xfrm flipH="1">
            <a:off x="4618307" y="1967299"/>
            <a:ext cx="2210910" cy="146256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FBBD321D-02AA-448E-ACB7-28F0A33BCF1F}"/>
              </a:ext>
            </a:extLst>
          </p:cNvPr>
          <p:cNvSpPr txBox="1"/>
          <p:nvPr/>
        </p:nvSpPr>
        <p:spPr>
          <a:xfrm>
            <a:off x="4212624" y="3291366"/>
            <a:ext cx="4056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G3</a:t>
            </a:r>
            <a:endParaRPr lang="zh-TW" altLang="en-US" sz="1200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66FAE3A-6B61-4A11-9B73-9CF828B1BBA2}"/>
              </a:ext>
            </a:extLst>
          </p:cNvPr>
          <p:cNvSpPr txBox="1"/>
          <p:nvPr/>
        </p:nvSpPr>
        <p:spPr>
          <a:xfrm>
            <a:off x="4002782" y="3229088"/>
            <a:ext cx="284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3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379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0" grpId="0"/>
      <p:bldP spid="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E7F12-2E4E-4AA8-9035-F0D66E9E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Rebuild H2F Map From index array</a:t>
            </a:r>
            <a:br>
              <a:rPr lang="en-US" altLang="zh-TW" dirty="0"/>
            </a:br>
            <a:r>
              <a:rPr lang="en-US" altLang="zh-TW" dirty="0"/>
              <a:t>(Group index swap)</a:t>
            </a:r>
            <a:endParaRPr lang="zh-TW" altLang="en-US" dirty="0"/>
          </a:p>
        </p:txBody>
      </p:sp>
      <p:graphicFrame>
        <p:nvGraphicFramePr>
          <p:cNvPr id="4" name="表格 48">
            <a:extLst>
              <a:ext uri="{FF2B5EF4-FFF2-40B4-BE49-F238E27FC236}">
                <a16:creationId xmlns:a16="http://schemas.microsoft.com/office/drawing/2014/main" id="{9A27DED0-42A9-4A42-8BD8-61F1F2A30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29689"/>
              </p:ext>
            </p:extLst>
          </p:nvPr>
        </p:nvGraphicFramePr>
        <p:xfrm>
          <a:off x="3115462" y="1670377"/>
          <a:ext cx="378894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894">
                  <a:extLst>
                    <a:ext uri="{9D8B030D-6E8A-4147-A177-3AD203B41FA5}">
                      <a16:colId xmlns:a16="http://schemas.microsoft.com/office/drawing/2014/main" val="1972405346"/>
                    </a:ext>
                  </a:extLst>
                </a:gridCol>
              </a:tblGrid>
              <a:tr h="235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07236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04067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16795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76321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522806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78576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23962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4991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81226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2055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72357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3347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8777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57657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44635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89608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3A94D1-3F68-4314-B259-188B8460BD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290200"/>
              </p:ext>
            </p:extLst>
          </p:nvPr>
        </p:nvGraphicFramePr>
        <p:xfrm>
          <a:off x="4507285" y="2401897"/>
          <a:ext cx="330718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98">
                  <a:extLst>
                    <a:ext uri="{9D8B030D-6E8A-4147-A177-3AD203B41FA5}">
                      <a16:colId xmlns:a16="http://schemas.microsoft.com/office/drawing/2014/main" val="1880676763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1559295020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91936987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29584860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1511885405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235261158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2291175982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929566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G0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G1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G2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G3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G4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G5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79215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92309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82914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95321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35901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91702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87283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76676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718A6110-08A4-40CA-B0C6-26715388AED4}"/>
              </a:ext>
            </a:extLst>
          </p:cNvPr>
          <p:cNvSpPr txBox="1"/>
          <p:nvPr/>
        </p:nvSpPr>
        <p:spPr>
          <a:xfrm>
            <a:off x="5755814" y="1868030"/>
            <a:ext cx="550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Table</a:t>
            </a:r>
            <a:endParaRPr lang="zh-TW" altLang="en-US" sz="12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58419A7-CD16-4E59-B14F-0131C9B713B5}"/>
              </a:ext>
            </a:extLst>
          </p:cNvPr>
          <p:cNvSpPr txBox="1"/>
          <p:nvPr/>
        </p:nvSpPr>
        <p:spPr>
          <a:xfrm>
            <a:off x="2763781" y="167037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G0</a:t>
            </a:r>
            <a:endParaRPr lang="zh-TW" altLang="en-US" sz="1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9F2B8C-E79A-41AA-AB5E-883AAF31D9FF}"/>
              </a:ext>
            </a:extLst>
          </p:cNvPr>
          <p:cNvSpPr txBox="1"/>
          <p:nvPr/>
        </p:nvSpPr>
        <p:spPr>
          <a:xfrm>
            <a:off x="2763781" y="194888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G1</a:t>
            </a:r>
            <a:endParaRPr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02328CC-A410-48C8-9130-87EA56FAFB7F}"/>
              </a:ext>
            </a:extLst>
          </p:cNvPr>
          <p:cNvSpPr txBox="1"/>
          <p:nvPr/>
        </p:nvSpPr>
        <p:spPr>
          <a:xfrm>
            <a:off x="2763781" y="222427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F9D5E9-7203-4C50-A5E8-4A3211C53D4F}"/>
              </a:ext>
            </a:extLst>
          </p:cNvPr>
          <p:cNvSpPr txBox="1"/>
          <p:nvPr/>
        </p:nvSpPr>
        <p:spPr>
          <a:xfrm>
            <a:off x="2763781" y="249042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G3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A87692D-C0A8-4719-A35D-278665E2217B}"/>
              </a:ext>
            </a:extLst>
          </p:cNvPr>
          <p:cNvSpPr txBox="1"/>
          <p:nvPr/>
        </p:nvSpPr>
        <p:spPr>
          <a:xfrm>
            <a:off x="2756854" y="277666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G4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E8EBCDD-8E41-46C4-8042-AA15E67FA0D8}"/>
              </a:ext>
            </a:extLst>
          </p:cNvPr>
          <p:cNvSpPr txBox="1"/>
          <p:nvPr/>
        </p:nvSpPr>
        <p:spPr>
          <a:xfrm>
            <a:off x="2756854" y="30629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G5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44F6C2C-30F7-481C-B6FD-D4E06F98C8DD}"/>
              </a:ext>
            </a:extLst>
          </p:cNvPr>
          <p:cNvSpPr txBox="1"/>
          <p:nvPr/>
        </p:nvSpPr>
        <p:spPr>
          <a:xfrm>
            <a:off x="2756286" y="335333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G6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42867B7-9D47-407D-A6C3-FFFEDE6781F3}"/>
              </a:ext>
            </a:extLst>
          </p:cNvPr>
          <p:cNvSpPr txBox="1"/>
          <p:nvPr/>
        </p:nvSpPr>
        <p:spPr>
          <a:xfrm>
            <a:off x="2230189" y="153960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Group</a:t>
            </a:r>
            <a:endParaRPr lang="zh-TW" altLang="en-US" sz="1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762FB82-7F26-4271-B0E5-7A80F7EA1BF2}"/>
              </a:ext>
            </a:extLst>
          </p:cNvPr>
          <p:cNvSpPr txBox="1"/>
          <p:nvPr/>
        </p:nvSpPr>
        <p:spPr>
          <a:xfrm>
            <a:off x="3039983" y="1368999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index</a:t>
            </a:r>
            <a:endParaRPr lang="zh-TW" altLang="en-US" sz="12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8EBF531-95E4-461F-A9BF-2938D9540CBE}"/>
              </a:ext>
            </a:extLst>
          </p:cNvPr>
          <p:cNvSpPr txBox="1"/>
          <p:nvPr/>
        </p:nvSpPr>
        <p:spPr>
          <a:xfrm>
            <a:off x="4532045" y="212283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6CD6EED-1B15-4C21-943C-0BEAE473BE8F}"/>
              </a:ext>
            </a:extLst>
          </p:cNvPr>
          <p:cNvSpPr txBox="1"/>
          <p:nvPr/>
        </p:nvSpPr>
        <p:spPr>
          <a:xfrm>
            <a:off x="7459860" y="20920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7</a:t>
            </a:r>
            <a:endParaRPr lang="zh-TW" altLang="en-US" sz="12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F9BB168-08D3-4FFE-84D2-F535A7AF50CC}"/>
              </a:ext>
            </a:extLst>
          </p:cNvPr>
          <p:cNvSpPr txBox="1"/>
          <p:nvPr/>
        </p:nvSpPr>
        <p:spPr>
          <a:xfrm>
            <a:off x="7801109" y="24242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8D91A06-D48B-4BE9-BEA1-6B0285D169C5}"/>
              </a:ext>
            </a:extLst>
          </p:cNvPr>
          <p:cNvSpPr txBox="1"/>
          <p:nvPr/>
        </p:nvSpPr>
        <p:spPr>
          <a:xfrm>
            <a:off x="7801109" y="456267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7</a:t>
            </a:r>
            <a:endParaRPr lang="zh-TW" altLang="en-US" sz="12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708CABC-AF14-49E2-914E-85982EDEFF11}"/>
              </a:ext>
            </a:extLst>
          </p:cNvPr>
          <p:cNvSpPr txBox="1"/>
          <p:nvPr/>
        </p:nvSpPr>
        <p:spPr>
          <a:xfrm>
            <a:off x="2768143" y="3701056"/>
            <a:ext cx="461665" cy="622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…….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BE051A4-5BF1-45A0-A2D1-617A043B3669}"/>
              </a:ext>
            </a:extLst>
          </p:cNvPr>
          <p:cNvSpPr txBox="1"/>
          <p:nvPr/>
        </p:nvSpPr>
        <p:spPr>
          <a:xfrm>
            <a:off x="2571030" y="4418433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G249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7538877-F827-4C76-9489-B98D4584638A}"/>
              </a:ext>
            </a:extLst>
          </p:cNvPr>
          <p:cNvSpPr txBox="1"/>
          <p:nvPr/>
        </p:nvSpPr>
        <p:spPr>
          <a:xfrm>
            <a:off x="2590456" y="5800613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G254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87861FF-F263-45D6-935F-B1E8B80BFB6E}"/>
              </a:ext>
            </a:extLst>
          </p:cNvPr>
          <p:cNvSpPr txBox="1"/>
          <p:nvPr/>
        </p:nvSpPr>
        <p:spPr>
          <a:xfrm>
            <a:off x="2593862" y="554251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G253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B345036-FE1C-47B2-862C-168DDB9E1A66}"/>
              </a:ext>
            </a:extLst>
          </p:cNvPr>
          <p:cNvSpPr txBox="1"/>
          <p:nvPr/>
        </p:nvSpPr>
        <p:spPr>
          <a:xfrm>
            <a:off x="2573075" y="524671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G252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0E4BC61-669E-489E-AE11-6755E93B261A}"/>
              </a:ext>
            </a:extLst>
          </p:cNvPr>
          <p:cNvSpPr txBox="1"/>
          <p:nvPr/>
        </p:nvSpPr>
        <p:spPr>
          <a:xfrm>
            <a:off x="2586367" y="4942303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G251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263572E-4697-4140-A1E1-04B37474C949}"/>
              </a:ext>
            </a:extLst>
          </p:cNvPr>
          <p:cNvSpPr txBox="1"/>
          <p:nvPr/>
        </p:nvSpPr>
        <p:spPr>
          <a:xfrm>
            <a:off x="2567047" y="469543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G250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7E38298-0736-4F11-AD5B-322D190ECD0C}"/>
              </a:ext>
            </a:extLst>
          </p:cNvPr>
          <p:cNvSpPr txBox="1"/>
          <p:nvPr/>
        </p:nvSpPr>
        <p:spPr>
          <a:xfrm>
            <a:off x="237537" y="2006062"/>
            <a:ext cx="215636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DRAM Size 512M</a:t>
            </a:r>
          </a:p>
          <a:p>
            <a:endParaRPr lang="en-US" altLang="zh-TW" sz="1400" dirty="0"/>
          </a:p>
          <a:p>
            <a:r>
              <a:rPr lang="en-US" altLang="zh-TW" sz="1400" dirty="0"/>
              <a:t>16T/2k=8M</a:t>
            </a:r>
            <a:r>
              <a:rPr lang="zh-TW" altLang="en-US" sz="1400" dirty="0"/>
              <a:t>個</a:t>
            </a:r>
            <a:r>
              <a:rPr lang="en-US" altLang="zh-TW" sz="1400" dirty="0"/>
              <a:t>group</a:t>
            </a:r>
          </a:p>
          <a:p>
            <a:endParaRPr lang="en-US" altLang="zh-TW" sz="1400" dirty="0"/>
          </a:p>
          <a:p>
            <a:r>
              <a:rPr lang="en-US" altLang="zh-TW" sz="1400" dirty="0"/>
              <a:t>8M*4byte=32M</a:t>
            </a:r>
          </a:p>
          <a:p>
            <a:endParaRPr lang="en-US" altLang="zh-TW" sz="1400" dirty="0"/>
          </a:p>
          <a:p>
            <a:r>
              <a:rPr lang="en-US" altLang="zh-TW" sz="1400" dirty="0"/>
              <a:t>Stage1 </a:t>
            </a:r>
            <a:r>
              <a:rPr lang="zh-TW" altLang="en-US" sz="1400" dirty="0"/>
              <a:t>先照順序上</a:t>
            </a:r>
            <a:r>
              <a:rPr lang="en-US" altLang="zh-TW" sz="1400" dirty="0"/>
              <a:t>group</a:t>
            </a:r>
          </a:p>
          <a:p>
            <a:r>
              <a:rPr lang="zh-TW" altLang="en-US" sz="1400" dirty="0"/>
              <a:t>驗證</a:t>
            </a:r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7FD6727-ABF8-4C11-B81C-9538B6C83631}"/>
              </a:ext>
            </a:extLst>
          </p:cNvPr>
          <p:cNvCxnSpPr>
            <a:cxnSpLocks/>
          </p:cNvCxnSpPr>
          <p:nvPr/>
        </p:nvCxnSpPr>
        <p:spPr>
          <a:xfrm>
            <a:off x="3494356" y="1799637"/>
            <a:ext cx="1128018" cy="69078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18FD137-3ED6-4AD4-9ABD-3F1CBD549B15}"/>
              </a:ext>
            </a:extLst>
          </p:cNvPr>
          <p:cNvCxnSpPr>
            <a:cxnSpLocks/>
          </p:cNvCxnSpPr>
          <p:nvPr/>
        </p:nvCxnSpPr>
        <p:spPr>
          <a:xfrm>
            <a:off x="3494356" y="2087379"/>
            <a:ext cx="1589367" cy="38816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8E3F0F13-420F-4DE9-8586-72F89A13A127}"/>
              </a:ext>
            </a:extLst>
          </p:cNvPr>
          <p:cNvCxnSpPr>
            <a:cxnSpLocks/>
          </p:cNvCxnSpPr>
          <p:nvPr/>
        </p:nvCxnSpPr>
        <p:spPr>
          <a:xfrm>
            <a:off x="3500950" y="2341730"/>
            <a:ext cx="1988538" cy="13381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07FD313-96CF-4377-8F6D-A0D4A3E25BE1}"/>
              </a:ext>
            </a:extLst>
          </p:cNvPr>
          <p:cNvCxnSpPr>
            <a:cxnSpLocks/>
          </p:cNvCxnSpPr>
          <p:nvPr/>
        </p:nvCxnSpPr>
        <p:spPr>
          <a:xfrm flipV="1">
            <a:off x="3494356" y="2550589"/>
            <a:ext cx="2376661" cy="8375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77383E7B-46EF-4732-9B63-4238522E1CC0}"/>
              </a:ext>
            </a:extLst>
          </p:cNvPr>
          <p:cNvCxnSpPr>
            <a:cxnSpLocks/>
          </p:cNvCxnSpPr>
          <p:nvPr/>
        </p:nvCxnSpPr>
        <p:spPr>
          <a:xfrm flipV="1">
            <a:off x="3509661" y="2548525"/>
            <a:ext cx="2796881" cy="3538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26D548C8-6CCC-4EC8-BC58-D2EBE300B346}"/>
              </a:ext>
            </a:extLst>
          </p:cNvPr>
          <p:cNvCxnSpPr>
            <a:cxnSpLocks/>
          </p:cNvCxnSpPr>
          <p:nvPr/>
        </p:nvCxnSpPr>
        <p:spPr>
          <a:xfrm flipV="1">
            <a:off x="3494023" y="2562752"/>
            <a:ext cx="3183002" cy="60088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861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9E7F12-2E4E-4AA8-9035-F0D66E9E7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Rebuild H2F Map From index array</a:t>
            </a:r>
            <a:br>
              <a:rPr lang="en-US" altLang="zh-TW" dirty="0"/>
            </a:br>
            <a:r>
              <a:rPr lang="en-US" altLang="zh-TW" dirty="0"/>
              <a:t>(Group index swap)</a:t>
            </a:r>
            <a:endParaRPr lang="zh-TW" altLang="en-US" dirty="0"/>
          </a:p>
        </p:txBody>
      </p:sp>
      <p:graphicFrame>
        <p:nvGraphicFramePr>
          <p:cNvPr id="4" name="表格 48">
            <a:extLst>
              <a:ext uri="{FF2B5EF4-FFF2-40B4-BE49-F238E27FC236}">
                <a16:creationId xmlns:a16="http://schemas.microsoft.com/office/drawing/2014/main" id="{9A27DED0-42A9-4A42-8BD8-61F1F2A30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53191"/>
              </p:ext>
            </p:extLst>
          </p:nvPr>
        </p:nvGraphicFramePr>
        <p:xfrm>
          <a:off x="3115462" y="1670377"/>
          <a:ext cx="378894" cy="4389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894">
                  <a:extLst>
                    <a:ext uri="{9D8B030D-6E8A-4147-A177-3AD203B41FA5}">
                      <a16:colId xmlns:a16="http://schemas.microsoft.com/office/drawing/2014/main" val="1972405346"/>
                    </a:ext>
                  </a:extLst>
                </a:gridCol>
              </a:tblGrid>
              <a:tr h="235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707236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704067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42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316795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176321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522806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78576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023962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14991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81226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852055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172357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93347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78777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957657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63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544635"/>
                  </a:ext>
                </a:extLst>
              </a:tr>
              <a:tr h="235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289608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423A94D1-3F68-4314-B259-188B8460BD1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9423847"/>
              </p:ext>
            </p:extLst>
          </p:nvPr>
        </p:nvGraphicFramePr>
        <p:xfrm>
          <a:off x="4507285" y="2401897"/>
          <a:ext cx="3307184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3398">
                  <a:extLst>
                    <a:ext uri="{9D8B030D-6E8A-4147-A177-3AD203B41FA5}">
                      <a16:colId xmlns:a16="http://schemas.microsoft.com/office/drawing/2014/main" val="1880676763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1559295020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91936987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3295848607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1511885405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2352611586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2291175982"/>
                    </a:ext>
                  </a:extLst>
                </a:gridCol>
                <a:gridCol w="413398">
                  <a:extLst>
                    <a:ext uri="{9D8B030D-6E8A-4147-A177-3AD203B41FA5}">
                      <a16:colId xmlns:a16="http://schemas.microsoft.com/office/drawing/2014/main" val="9295668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G0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G1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G5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79215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92309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G254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82914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895321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35901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G2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591702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87283"/>
                  </a:ext>
                </a:extLst>
              </a:tr>
              <a:tr h="301249"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G253</a:t>
                      </a:r>
                      <a:endParaRPr lang="zh-TW" alt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476676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8ABFD67-EC12-4003-8276-DBAD90492A38}"/>
              </a:ext>
            </a:extLst>
          </p:cNvPr>
          <p:cNvCxnSpPr>
            <a:cxnSpLocks/>
          </p:cNvCxnSpPr>
          <p:nvPr/>
        </p:nvCxnSpPr>
        <p:spPr>
          <a:xfrm>
            <a:off x="3494356" y="1799637"/>
            <a:ext cx="1128018" cy="69078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A2B4D9F4-AC12-448B-A774-4F35037AB552}"/>
              </a:ext>
            </a:extLst>
          </p:cNvPr>
          <p:cNvCxnSpPr>
            <a:cxnSpLocks/>
          </p:cNvCxnSpPr>
          <p:nvPr/>
        </p:nvCxnSpPr>
        <p:spPr>
          <a:xfrm flipV="1">
            <a:off x="3494356" y="2656701"/>
            <a:ext cx="3778391" cy="54672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718A6110-08A4-40CA-B0C6-26715388AED4}"/>
              </a:ext>
            </a:extLst>
          </p:cNvPr>
          <p:cNvSpPr txBox="1"/>
          <p:nvPr/>
        </p:nvSpPr>
        <p:spPr>
          <a:xfrm>
            <a:off x="5755814" y="1868030"/>
            <a:ext cx="550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Table</a:t>
            </a:r>
            <a:endParaRPr lang="zh-TW" altLang="en-US" sz="1200" dirty="0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F3EFCB83-2A24-4BF8-B0FB-51ED06738DAD}"/>
              </a:ext>
            </a:extLst>
          </p:cNvPr>
          <p:cNvCxnSpPr>
            <a:cxnSpLocks/>
          </p:cNvCxnSpPr>
          <p:nvPr/>
        </p:nvCxnSpPr>
        <p:spPr>
          <a:xfrm flipV="1">
            <a:off x="3486861" y="4695433"/>
            <a:ext cx="3972999" cy="9601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58419A7-CD16-4E59-B14F-0131C9B713B5}"/>
              </a:ext>
            </a:extLst>
          </p:cNvPr>
          <p:cNvSpPr txBox="1"/>
          <p:nvPr/>
        </p:nvSpPr>
        <p:spPr>
          <a:xfrm>
            <a:off x="2763781" y="1670377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G0</a:t>
            </a:r>
            <a:endParaRPr lang="zh-TW" altLang="en-US" sz="12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29F2B8C-E79A-41AA-AB5E-883AAF31D9FF}"/>
              </a:ext>
            </a:extLst>
          </p:cNvPr>
          <p:cNvSpPr txBox="1"/>
          <p:nvPr/>
        </p:nvSpPr>
        <p:spPr>
          <a:xfrm>
            <a:off x="2763781" y="194888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G1</a:t>
            </a:r>
            <a:endParaRPr lang="zh-TW" altLang="en-US" sz="12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02328CC-A410-48C8-9130-87EA56FAFB7F}"/>
              </a:ext>
            </a:extLst>
          </p:cNvPr>
          <p:cNvSpPr txBox="1"/>
          <p:nvPr/>
        </p:nvSpPr>
        <p:spPr>
          <a:xfrm>
            <a:off x="2763781" y="2224274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</a:t>
            </a:r>
            <a:endParaRPr lang="zh-TW" altLang="en-US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EF9D5E9-7203-4C50-A5E8-4A3211C53D4F}"/>
              </a:ext>
            </a:extLst>
          </p:cNvPr>
          <p:cNvSpPr txBox="1"/>
          <p:nvPr/>
        </p:nvSpPr>
        <p:spPr>
          <a:xfrm>
            <a:off x="2763781" y="2490422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G3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FA87692D-C0A8-4719-A35D-278665E2217B}"/>
              </a:ext>
            </a:extLst>
          </p:cNvPr>
          <p:cNvSpPr txBox="1"/>
          <p:nvPr/>
        </p:nvSpPr>
        <p:spPr>
          <a:xfrm>
            <a:off x="2756854" y="2776661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G4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E8EBCDD-8E41-46C4-8042-AA15E67FA0D8}"/>
              </a:ext>
            </a:extLst>
          </p:cNvPr>
          <p:cNvSpPr txBox="1"/>
          <p:nvPr/>
        </p:nvSpPr>
        <p:spPr>
          <a:xfrm>
            <a:off x="2756854" y="3062900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G5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44F6C2C-30F7-481C-B6FD-D4E06F98C8DD}"/>
              </a:ext>
            </a:extLst>
          </p:cNvPr>
          <p:cNvSpPr txBox="1"/>
          <p:nvPr/>
        </p:nvSpPr>
        <p:spPr>
          <a:xfrm>
            <a:off x="2756286" y="3353338"/>
            <a:ext cx="3898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G6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542867B7-9D47-407D-A6C3-FFFEDE6781F3}"/>
              </a:ext>
            </a:extLst>
          </p:cNvPr>
          <p:cNvSpPr txBox="1"/>
          <p:nvPr/>
        </p:nvSpPr>
        <p:spPr>
          <a:xfrm>
            <a:off x="2230189" y="1539609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Group</a:t>
            </a:r>
            <a:endParaRPr lang="zh-TW" altLang="en-US" sz="1200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762FB82-7F26-4271-B0E5-7A80F7EA1BF2}"/>
              </a:ext>
            </a:extLst>
          </p:cNvPr>
          <p:cNvSpPr txBox="1"/>
          <p:nvPr/>
        </p:nvSpPr>
        <p:spPr>
          <a:xfrm>
            <a:off x="3039983" y="1368999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index</a:t>
            </a:r>
            <a:endParaRPr lang="zh-TW" altLang="en-US" sz="12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8EBF531-95E4-461F-A9BF-2938D9540CBE}"/>
              </a:ext>
            </a:extLst>
          </p:cNvPr>
          <p:cNvSpPr txBox="1"/>
          <p:nvPr/>
        </p:nvSpPr>
        <p:spPr>
          <a:xfrm>
            <a:off x="4532045" y="212283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6CD6EED-1B15-4C21-943C-0BEAE473BE8F}"/>
              </a:ext>
            </a:extLst>
          </p:cNvPr>
          <p:cNvSpPr txBox="1"/>
          <p:nvPr/>
        </p:nvSpPr>
        <p:spPr>
          <a:xfrm>
            <a:off x="7459860" y="209209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7</a:t>
            </a:r>
            <a:endParaRPr lang="zh-TW" altLang="en-US" sz="1200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6F9BB168-08D3-4FFE-84D2-F535A7AF50CC}"/>
              </a:ext>
            </a:extLst>
          </p:cNvPr>
          <p:cNvSpPr txBox="1"/>
          <p:nvPr/>
        </p:nvSpPr>
        <p:spPr>
          <a:xfrm>
            <a:off x="7801109" y="24242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0</a:t>
            </a:r>
            <a:endParaRPr lang="zh-TW" altLang="en-US" sz="1200" dirty="0"/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F8D91A06-D48B-4BE9-BEA1-6B0285D169C5}"/>
              </a:ext>
            </a:extLst>
          </p:cNvPr>
          <p:cNvSpPr txBox="1"/>
          <p:nvPr/>
        </p:nvSpPr>
        <p:spPr>
          <a:xfrm>
            <a:off x="7801109" y="4562677"/>
            <a:ext cx="269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7</a:t>
            </a:r>
            <a:endParaRPr lang="zh-TW" altLang="en-US" sz="1200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708CABC-AF14-49E2-914E-85982EDEFF11}"/>
              </a:ext>
            </a:extLst>
          </p:cNvPr>
          <p:cNvSpPr txBox="1"/>
          <p:nvPr/>
        </p:nvSpPr>
        <p:spPr>
          <a:xfrm>
            <a:off x="2768143" y="3701056"/>
            <a:ext cx="461665" cy="6228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/>
              <a:t>…….</a:t>
            </a:r>
            <a:endParaRPr lang="zh-TW" altLang="en-US" dirty="0"/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BE051A4-5BF1-45A0-A2D1-617A043B3669}"/>
              </a:ext>
            </a:extLst>
          </p:cNvPr>
          <p:cNvSpPr txBox="1"/>
          <p:nvPr/>
        </p:nvSpPr>
        <p:spPr>
          <a:xfrm>
            <a:off x="2571030" y="4418433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G249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7538877-F827-4C76-9489-B98D4584638A}"/>
              </a:ext>
            </a:extLst>
          </p:cNvPr>
          <p:cNvSpPr txBox="1"/>
          <p:nvPr/>
        </p:nvSpPr>
        <p:spPr>
          <a:xfrm>
            <a:off x="2590456" y="5800613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G254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87861FF-F263-45D6-935F-B1E8B80BFB6E}"/>
              </a:ext>
            </a:extLst>
          </p:cNvPr>
          <p:cNvSpPr txBox="1"/>
          <p:nvPr/>
        </p:nvSpPr>
        <p:spPr>
          <a:xfrm>
            <a:off x="2593862" y="5542510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G253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B345036-FE1C-47B2-862C-168DDB9E1A66}"/>
              </a:ext>
            </a:extLst>
          </p:cNvPr>
          <p:cNvSpPr txBox="1"/>
          <p:nvPr/>
        </p:nvSpPr>
        <p:spPr>
          <a:xfrm>
            <a:off x="2573075" y="524671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G252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30E4BC61-669E-489E-AE11-6755E93B261A}"/>
              </a:ext>
            </a:extLst>
          </p:cNvPr>
          <p:cNvSpPr txBox="1"/>
          <p:nvPr/>
        </p:nvSpPr>
        <p:spPr>
          <a:xfrm>
            <a:off x="2586367" y="4942303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G251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263572E-4697-4140-A1E1-04B37474C949}"/>
              </a:ext>
            </a:extLst>
          </p:cNvPr>
          <p:cNvSpPr txBox="1"/>
          <p:nvPr/>
        </p:nvSpPr>
        <p:spPr>
          <a:xfrm>
            <a:off x="2567047" y="4695432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G250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65A2EE19-ADA7-4C62-A9CD-EF2E59935FB3}"/>
              </a:ext>
            </a:extLst>
          </p:cNvPr>
          <p:cNvCxnSpPr>
            <a:cxnSpLocks/>
          </p:cNvCxnSpPr>
          <p:nvPr/>
        </p:nvCxnSpPr>
        <p:spPr>
          <a:xfrm>
            <a:off x="3532525" y="2045506"/>
            <a:ext cx="3194874" cy="43070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A140DF1-8B40-4DC2-84E3-5E9EAC40FD13}"/>
              </a:ext>
            </a:extLst>
          </p:cNvPr>
          <p:cNvCxnSpPr>
            <a:cxnSpLocks/>
          </p:cNvCxnSpPr>
          <p:nvPr/>
        </p:nvCxnSpPr>
        <p:spPr>
          <a:xfrm>
            <a:off x="3486861" y="2362773"/>
            <a:ext cx="1917092" cy="1749359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A416F91F-0668-4D66-9759-0EEF151D597E}"/>
              </a:ext>
            </a:extLst>
          </p:cNvPr>
          <p:cNvCxnSpPr>
            <a:cxnSpLocks/>
          </p:cNvCxnSpPr>
          <p:nvPr/>
        </p:nvCxnSpPr>
        <p:spPr>
          <a:xfrm flipV="1">
            <a:off x="3486861" y="3237452"/>
            <a:ext cx="4057982" cy="2675198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17E38298-0736-4F11-AD5B-322D190ECD0C}"/>
              </a:ext>
            </a:extLst>
          </p:cNvPr>
          <p:cNvSpPr txBox="1"/>
          <p:nvPr/>
        </p:nvSpPr>
        <p:spPr>
          <a:xfrm>
            <a:off x="237537" y="2006062"/>
            <a:ext cx="212750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DRAM Size 512M</a:t>
            </a:r>
          </a:p>
          <a:p>
            <a:endParaRPr lang="en-US" altLang="zh-TW" sz="1400" dirty="0"/>
          </a:p>
          <a:p>
            <a:r>
              <a:rPr lang="en-US" altLang="zh-TW" sz="1400" dirty="0"/>
              <a:t>16T/2k=8M</a:t>
            </a:r>
            <a:r>
              <a:rPr lang="zh-TW" altLang="en-US" sz="1400" dirty="0"/>
              <a:t>個</a:t>
            </a:r>
            <a:r>
              <a:rPr lang="en-US" altLang="zh-TW" sz="1400" dirty="0"/>
              <a:t>group</a:t>
            </a:r>
          </a:p>
          <a:p>
            <a:endParaRPr lang="en-US" altLang="zh-TW" sz="1400" dirty="0"/>
          </a:p>
          <a:p>
            <a:r>
              <a:rPr lang="en-US" altLang="zh-TW" sz="1400" dirty="0"/>
              <a:t>8M*4byte=32M</a:t>
            </a:r>
          </a:p>
          <a:p>
            <a:endParaRPr lang="en-US" altLang="zh-TW" sz="1400" dirty="0"/>
          </a:p>
          <a:p>
            <a:r>
              <a:rPr lang="en-US" altLang="zh-TW" sz="1400" dirty="0"/>
              <a:t>Stage2 index</a:t>
            </a:r>
            <a:r>
              <a:rPr lang="zh-TW" altLang="en-US" sz="1400" dirty="0"/>
              <a:t>非順序填入</a:t>
            </a:r>
            <a:endParaRPr lang="en-US" altLang="zh-TW" sz="1400" dirty="0"/>
          </a:p>
          <a:p>
            <a:endParaRPr lang="en-US" altLang="zh-TW" sz="1400" dirty="0"/>
          </a:p>
        </p:txBody>
      </p:sp>
    </p:spTree>
    <p:extLst>
      <p:ext uri="{BB962C8B-B14F-4D97-AF65-F5344CB8AC3E}">
        <p14:creationId xmlns:p14="http://schemas.microsoft.com/office/powerpoint/2010/main" val="473899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6E58D4-97C2-4C44-9197-79F339B67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Rebuild SM2246 whole 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CBF9D9-50F9-4E81-9729-2A25D5F9C3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1400" dirty="0"/>
              <a:t>Find the map information to find the information</a:t>
            </a:r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endParaRPr lang="en-US" altLang="zh-TW" sz="1400" dirty="0"/>
          </a:p>
          <a:p>
            <a:r>
              <a:rPr lang="en-US" altLang="zh-TW" sz="1400" dirty="0"/>
              <a:t>Step1:Restore whole H2F Map from last save point</a:t>
            </a:r>
          </a:p>
          <a:p>
            <a:r>
              <a:rPr lang="en-US" altLang="zh-TW" sz="1400" dirty="0"/>
              <a:t>Step2:Update H2F by F2H within EOB of complete data block</a:t>
            </a:r>
          </a:p>
          <a:p>
            <a:r>
              <a:rPr lang="en-US" altLang="zh-TW" sz="1400" dirty="0"/>
              <a:t>Step3:Update H2F by finish page or metadata on each page of active block </a:t>
            </a:r>
            <a:endParaRPr lang="zh-TW" altLang="en-US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3073970-8305-45FA-99C9-B62D3849A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059" y="1729648"/>
            <a:ext cx="3611876" cy="143659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03DC39E6-71D6-4EC1-8F88-EA6C8873FC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207" y="4397101"/>
            <a:ext cx="6992993" cy="183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908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C336F5-A658-497E-B386-9821F175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Rebuild SM2246 whole 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C743C9-AB43-4037-BB49-FCB5373A96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Build all zone -&gt; Build 16’s unsaved block EOB -&gt; Build Active Block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BBBF30-CB71-47A6-B1BF-75CD75C34FC1}"/>
              </a:ext>
            </a:extLst>
          </p:cNvPr>
          <p:cNvSpPr/>
          <p:nvPr/>
        </p:nvSpPr>
        <p:spPr>
          <a:xfrm>
            <a:off x="476250" y="3240692"/>
            <a:ext cx="1696756" cy="27683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Zone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E949E5-6118-4361-A195-3E4C8CB47EAE}"/>
              </a:ext>
            </a:extLst>
          </p:cNvPr>
          <p:cNvSpPr/>
          <p:nvPr/>
        </p:nvSpPr>
        <p:spPr>
          <a:xfrm>
            <a:off x="2363501" y="3240692"/>
            <a:ext cx="1696755" cy="12367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Unsaved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45EE81-4B23-4BB0-B564-532334001ED6}"/>
              </a:ext>
            </a:extLst>
          </p:cNvPr>
          <p:cNvSpPr/>
          <p:nvPr/>
        </p:nvSpPr>
        <p:spPr>
          <a:xfrm>
            <a:off x="4187181" y="3247748"/>
            <a:ext cx="1862356" cy="4892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Active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E686CA1-966C-4B62-953F-47B1604F81C7}"/>
              </a:ext>
            </a:extLst>
          </p:cNvPr>
          <p:cNvSpPr/>
          <p:nvPr/>
        </p:nvSpPr>
        <p:spPr>
          <a:xfrm>
            <a:off x="6542889" y="3240692"/>
            <a:ext cx="1862356" cy="276836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7841C-4153-44BC-91A7-4D68595070A4}"/>
              </a:ext>
            </a:extLst>
          </p:cNvPr>
          <p:cNvSpPr/>
          <p:nvPr/>
        </p:nvSpPr>
        <p:spPr>
          <a:xfrm>
            <a:off x="6542889" y="3233635"/>
            <a:ext cx="1862356" cy="124377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dirty="0">
              <a:solidFill>
                <a:srgbClr val="000000"/>
              </a:solidFill>
            </a:endParaRPr>
          </a:p>
          <a:p>
            <a:pPr algn="ctr"/>
            <a:r>
              <a:rPr lang="en-US" altLang="zh-TW" dirty="0">
                <a:solidFill>
                  <a:srgbClr val="000000"/>
                </a:solidFill>
              </a:rPr>
              <a:t>Unsaved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D58D5BE-5F93-4EFE-AD6A-D9708CCBD536}"/>
              </a:ext>
            </a:extLst>
          </p:cNvPr>
          <p:cNvSpPr/>
          <p:nvPr/>
        </p:nvSpPr>
        <p:spPr>
          <a:xfrm>
            <a:off x="6542889" y="3233635"/>
            <a:ext cx="1862356" cy="48922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Active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C79A3381-52E0-4390-B5FE-CE2F3145503D}"/>
              </a:ext>
            </a:extLst>
          </p:cNvPr>
          <p:cNvSpPr/>
          <p:nvPr/>
        </p:nvSpPr>
        <p:spPr>
          <a:xfrm>
            <a:off x="1201481" y="2839833"/>
            <a:ext cx="3916878" cy="293615"/>
          </a:xfrm>
          <a:prstGeom prst="rightArrow">
            <a:avLst/>
          </a:prstGeom>
          <a:solidFill>
            <a:srgbClr val="004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8755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F41D66-5CA5-4EE5-BEBD-B785DC8D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Rebuild SM226x 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A087A2-F710-4E9A-9676-51674AA66E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Partial rebuild map</a:t>
            </a:r>
          </a:p>
          <a:p>
            <a:r>
              <a:rPr lang="en-US" altLang="zh-TW" dirty="0"/>
              <a:t>First</a:t>
            </a:r>
            <a:r>
              <a:rPr lang="zh-TW" altLang="en-US" dirty="0"/>
              <a:t> </a:t>
            </a:r>
            <a:r>
              <a:rPr lang="en-US" altLang="zh-TW" dirty="0"/>
              <a:t>find</a:t>
            </a:r>
            <a:r>
              <a:rPr lang="zh-TW" altLang="en-US" dirty="0"/>
              <a:t> </a:t>
            </a:r>
            <a:r>
              <a:rPr lang="en-US" altLang="zh-TW" dirty="0"/>
              <a:t>active block -&gt; unsaved block -&gt;</a:t>
            </a:r>
            <a:r>
              <a:rPr lang="zh-TW" altLang="en-US" dirty="0"/>
              <a:t> </a:t>
            </a:r>
            <a:r>
              <a:rPr lang="en-US" altLang="zh-TW" dirty="0"/>
              <a:t>Map block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207CB9C-3C29-4F4E-AC51-096383C47B06}"/>
              </a:ext>
            </a:extLst>
          </p:cNvPr>
          <p:cNvSpPr/>
          <p:nvPr/>
        </p:nvSpPr>
        <p:spPr>
          <a:xfrm>
            <a:off x="5874918" y="2827487"/>
            <a:ext cx="2032436" cy="32402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B1569-55F6-4B7F-8605-22F7B6A4C607}"/>
              </a:ext>
            </a:extLst>
          </p:cNvPr>
          <p:cNvSpPr/>
          <p:nvPr/>
        </p:nvSpPr>
        <p:spPr>
          <a:xfrm>
            <a:off x="2334742" y="4638923"/>
            <a:ext cx="1619076" cy="198888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Unsaved Block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83B1051-B8D8-4892-BF5D-96B638F33B2D}"/>
              </a:ext>
            </a:extLst>
          </p:cNvPr>
          <p:cNvSpPr/>
          <p:nvPr/>
        </p:nvSpPr>
        <p:spPr>
          <a:xfrm>
            <a:off x="2322169" y="6366595"/>
            <a:ext cx="1619076" cy="26121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EOB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33F6102-FD3F-449A-8098-08CF594F2914}"/>
              </a:ext>
            </a:extLst>
          </p:cNvPr>
          <p:cNvSpPr/>
          <p:nvPr/>
        </p:nvSpPr>
        <p:spPr>
          <a:xfrm>
            <a:off x="5874907" y="2848679"/>
            <a:ext cx="350449" cy="3085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CD89320-4C05-4BA5-96AE-70458944D28C}"/>
              </a:ext>
            </a:extLst>
          </p:cNvPr>
          <p:cNvSpPr/>
          <p:nvPr/>
        </p:nvSpPr>
        <p:spPr>
          <a:xfrm>
            <a:off x="6631810" y="3455003"/>
            <a:ext cx="350449" cy="3085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00D4DE-C541-4342-8DA7-E8B563AC8060}"/>
              </a:ext>
            </a:extLst>
          </p:cNvPr>
          <p:cNvSpPr/>
          <p:nvPr/>
        </p:nvSpPr>
        <p:spPr>
          <a:xfrm>
            <a:off x="7203659" y="2827487"/>
            <a:ext cx="350449" cy="3085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C0212F8-A7D1-4B5E-A63D-1CABB702F248}"/>
              </a:ext>
            </a:extLst>
          </p:cNvPr>
          <p:cNvSpPr/>
          <p:nvPr/>
        </p:nvSpPr>
        <p:spPr>
          <a:xfrm>
            <a:off x="7218899" y="3763079"/>
            <a:ext cx="350449" cy="30851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945530A-05F0-4663-A216-56423765C16B}"/>
              </a:ext>
            </a:extLst>
          </p:cNvPr>
          <p:cNvSpPr/>
          <p:nvPr/>
        </p:nvSpPr>
        <p:spPr>
          <a:xfrm>
            <a:off x="2334648" y="2479213"/>
            <a:ext cx="1619076" cy="19312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Active Block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18C374E-A7A2-4178-B540-24B9A1C95293}"/>
              </a:ext>
            </a:extLst>
          </p:cNvPr>
          <p:cNvSpPr/>
          <p:nvPr/>
        </p:nvSpPr>
        <p:spPr>
          <a:xfrm>
            <a:off x="2338143" y="3760089"/>
            <a:ext cx="1619076" cy="18298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Finish Page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A309B04-3F6D-436D-9EC5-294B285E33F9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V="1">
            <a:off x="3131707" y="3157194"/>
            <a:ext cx="2918425" cy="320940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3F15A0A-7853-4980-94B7-E6F98C9DC0EE}"/>
              </a:ext>
            </a:extLst>
          </p:cNvPr>
          <p:cNvCxnSpPr>
            <a:cxnSpLocks/>
            <a:stCxn id="8" idx="0"/>
            <a:endCxn id="20" idx="1"/>
          </p:cNvCxnSpPr>
          <p:nvPr/>
        </p:nvCxnSpPr>
        <p:spPr>
          <a:xfrm flipV="1">
            <a:off x="3131707" y="2981745"/>
            <a:ext cx="4071952" cy="338485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41C6E455-185A-476D-AF55-A5BB6F5484C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3131707" y="3759353"/>
            <a:ext cx="3630544" cy="2607242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E51F109-5BD9-4D17-A6B1-D7F0AFE798C2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V="1">
            <a:off x="3131707" y="4071594"/>
            <a:ext cx="4262417" cy="2295001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F5346551-0147-4A28-B95F-8CE945E08EE2}"/>
              </a:ext>
            </a:extLst>
          </p:cNvPr>
          <p:cNvSpPr/>
          <p:nvPr/>
        </p:nvSpPr>
        <p:spPr>
          <a:xfrm>
            <a:off x="6205500" y="3140460"/>
            <a:ext cx="350449" cy="3085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C6FA815-5660-4E76-AC47-6DD8FC8AE4DA}"/>
              </a:ext>
            </a:extLst>
          </p:cNvPr>
          <p:cNvSpPr/>
          <p:nvPr/>
        </p:nvSpPr>
        <p:spPr>
          <a:xfrm>
            <a:off x="6570554" y="2836110"/>
            <a:ext cx="350449" cy="3085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A3FED22E-6BFB-43D4-8386-7B60A7DFCBC1}"/>
              </a:ext>
            </a:extLst>
          </p:cNvPr>
          <p:cNvSpPr/>
          <p:nvPr/>
        </p:nvSpPr>
        <p:spPr>
          <a:xfrm>
            <a:off x="7220458" y="3454563"/>
            <a:ext cx="350449" cy="30851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254E6FE-F112-484F-9FB0-34773DB40F94}"/>
              </a:ext>
            </a:extLst>
          </p:cNvPr>
          <p:cNvCxnSpPr>
            <a:cxnSpLocks/>
            <a:stCxn id="24" idx="3"/>
            <a:endCxn id="43" idx="1"/>
          </p:cNvCxnSpPr>
          <p:nvPr/>
        </p:nvCxnSpPr>
        <p:spPr>
          <a:xfrm flipV="1">
            <a:off x="3957219" y="2990368"/>
            <a:ext cx="2613335" cy="86121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2B62108A-7CFB-4C55-A491-89928C27BA0B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 flipV="1">
            <a:off x="3957219" y="3294718"/>
            <a:ext cx="2248281" cy="5568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926215FE-0706-4174-9503-B2EE913AF4F5}"/>
              </a:ext>
            </a:extLst>
          </p:cNvPr>
          <p:cNvCxnSpPr>
            <a:cxnSpLocks/>
            <a:stCxn id="24" idx="3"/>
            <a:endCxn id="44" idx="1"/>
          </p:cNvCxnSpPr>
          <p:nvPr/>
        </p:nvCxnSpPr>
        <p:spPr>
          <a:xfrm flipV="1">
            <a:off x="3957219" y="3608821"/>
            <a:ext cx="3263239" cy="2427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55D5DE9A-1A5F-4B54-9A7A-7781D78AB331}"/>
              </a:ext>
            </a:extLst>
          </p:cNvPr>
          <p:cNvSpPr txBox="1"/>
          <p:nvPr/>
        </p:nvSpPr>
        <p:spPr>
          <a:xfrm>
            <a:off x="6600583" y="2528332"/>
            <a:ext cx="763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DRAM </a:t>
            </a:r>
            <a:endParaRPr lang="zh-TW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3C958A1-1E22-4EAD-AD15-FEF3D7E9C051}"/>
              </a:ext>
            </a:extLst>
          </p:cNvPr>
          <p:cNvSpPr/>
          <p:nvPr/>
        </p:nvSpPr>
        <p:spPr>
          <a:xfrm>
            <a:off x="523875" y="3002936"/>
            <a:ext cx="1619076" cy="1988886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Map Block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E957AB3-870C-41D8-8E45-268B1907358A}"/>
              </a:ext>
            </a:extLst>
          </p:cNvPr>
          <p:cNvSpPr/>
          <p:nvPr/>
        </p:nvSpPr>
        <p:spPr>
          <a:xfrm>
            <a:off x="531495" y="4754430"/>
            <a:ext cx="1619076" cy="26121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G2F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00B71D1E-4086-477C-9166-E9AE4B4C986B}"/>
              </a:ext>
            </a:extLst>
          </p:cNvPr>
          <p:cNvSpPr/>
          <p:nvPr/>
        </p:nvSpPr>
        <p:spPr>
          <a:xfrm>
            <a:off x="6657811" y="4017416"/>
            <a:ext cx="350449" cy="308515"/>
          </a:xfrm>
          <a:prstGeom prst="rect">
            <a:avLst/>
          </a:prstGeom>
          <a:solidFill>
            <a:srgbClr val="004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8519A6-FF48-4AF9-9961-CB1F30A312FA}"/>
              </a:ext>
            </a:extLst>
          </p:cNvPr>
          <p:cNvSpPr/>
          <p:nvPr/>
        </p:nvSpPr>
        <p:spPr>
          <a:xfrm>
            <a:off x="5874824" y="4410450"/>
            <a:ext cx="350449" cy="308515"/>
          </a:xfrm>
          <a:prstGeom prst="rect">
            <a:avLst/>
          </a:prstGeom>
          <a:solidFill>
            <a:srgbClr val="004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8B4301B-3DE5-47E7-8CF6-BBE49E49DD09}"/>
              </a:ext>
            </a:extLst>
          </p:cNvPr>
          <p:cNvSpPr/>
          <p:nvPr/>
        </p:nvSpPr>
        <p:spPr>
          <a:xfrm>
            <a:off x="7545155" y="4058365"/>
            <a:ext cx="350449" cy="308515"/>
          </a:xfrm>
          <a:prstGeom prst="rect">
            <a:avLst/>
          </a:prstGeom>
          <a:solidFill>
            <a:srgbClr val="004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B3A224D-87B5-4917-A513-85B7DBA72471}"/>
              </a:ext>
            </a:extLst>
          </p:cNvPr>
          <p:cNvCxnSpPr>
            <a:endCxn id="31" idx="1"/>
          </p:cNvCxnSpPr>
          <p:nvPr/>
        </p:nvCxnSpPr>
        <p:spPr>
          <a:xfrm flipV="1">
            <a:off x="1341033" y="4171674"/>
            <a:ext cx="5316778" cy="5827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1620F5A-633B-408E-926F-8ADDB4106593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333413" y="4212623"/>
            <a:ext cx="6211742" cy="56704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F31ED4F-99F8-42BE-B1A1-48F0B9BFC521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1351666" y="4564708"/>
            <a:ext cx="4523158" cy="2016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0079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E5205A-CC15-46EB-B456-2C84EE61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GC flow(SM2246)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E1CA17-28CF-4FDF-BE5F-35EE91F07F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3874" y="1345110"/>
            <a:ext cx="8143875" cy="5086350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Read clean block F2H</a:t>
            </a:r>
            <a:r>
              <a:rPr lang="zh-TW" altLang="en-US" sz="2000" dirty="0"/>
              <a:t> </a:t>
            </a:r>
            <a:r>
              <a:rPr lang="en-US" altLang="zh-TW" sz="2000" dirty="0">
                <a:sym typeface="Wingdings" panose="05000000000000000000" pitchFamily="2" charset="2"/>
              </a:rPr>
              <a:t>&lt;----&gt;H2F</a:t>
            </a:r>
            <a:r>
              <a:rPr lang="zh-TW" altLang="en-US" sz="2000" dirty="0">
                <a:sym typeface="Wingdings" panose="05000000000000000000" pitchFamily="2" charset="2"/>
              </a:rPr>
              <a:t>是否對應，對應代表</a:t>
            </a:r>
            <a:r>
              <a:rPr lang="en-US" altLang="zh-TW" sz="2000" dirty="0">
                <a:sym typeface="Wingdings" panose="05000000000000000000" pitchFamily="2" charset="2"/>
              </a:rPr>
              <a:t>valid</a:t>
            </a:r>
          </a:p>
          <a:p>
            <a:endParaRPr lang="en-US" altLang="zh-TW" sz="2000" dirty="0">
              <a:sym typeface="Wingdings" panose="05000000000000000000" pitchFamily="2" charset="2"/>
            </a:endParaRPr>
          </a:p>
          <a:p>
            <a:endParaRPr lang="en-US" altLang="zh-TW" sz="2000" dirty="0">
              <a:sym typeface="Wingdings" panose="05000000000000000000" pitchFamily="2" charset="2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C856983-FFF6-4BAF-8225-A6EA56377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42383" y="2550283"/>
            <a:ext cx="5442272" cy="3086122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27BEEC6-D6A6-40B6-B6DD-25D6F0397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889" y="2636917"/>
            <a:ext cx="5463710" cy="291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232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63279D-2E38-462A-9E16-4ECDB5A80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Run time status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DFA854-DED9-4513-B00B-CC0CCE55269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B5CF924-D4C9-4596-970E-F7DA8A1D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27" y="1771789"/>
            <a:ext cx="8991600" cy="430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05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94811C-3277-4069-B523-258B48ECF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GC flow(SM2246)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7CB40B-F666-4352-BEA9-1FA0962057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80D8E54-D3AB-4E73-A867-806CCC4D6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01" y="1663931"/>
            <a:ext cx="8281971" cy="4803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95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04207-AB4A-4871-815C-2D63AFBE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Flow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30CA55-316B-473B-A3B5-B18E2DC52835}"/>
              </a:ext>
            </a:extLst>
          </p:cNvPr>
          <p:cNvSpPr/>
          <p:nvPr/>
        </p:nvSpPr>
        <p:spPr>
          <a:xfrm>
            <a:off x="747217" y="1544071"/>
            <a:ext cx="1234355" cy="1694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Host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937D85-1789-49FA-8603-BAA5E9034781}"/>
              </a:ext>
            </a:extLst>
          </p:cNvPr>
          <p:cNvSpPr/>
          <p:nvPr/>
        </p:nvSpPr>
        <p:spPr>
          <a:xfrm>
            <a:off x="6023980" y="794651"/>
            <a:ext cx="2053592" cy="21406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H2F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E22384-7E86-4F77-838B-57CCEFF2A990}"/>
              </a:ext>
            </a:extLst>
          </p:cNvPr>
          <p:cNvSpPr/>
          <p:nvPr/>
        </p:nvSpPr>
        <p:spPr>
          <a:xfrm>
            <a:off x="6020647" y="2935333"/>
            <a:ext cx="2053592" cy="6179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F2H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567927A-5ABC-4E5E-82C4-465B62C99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7101"/>
              </p:ext>
            </p:extLst>
          </p:nvPr>
        </p:nvGraphicFramePr>
        <p:xfrm>
          <a:off x="4658097" y="1333499"/>
          <a:ext cx="666750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896">
                  <a:extLst>
                    <a:ext uri="{9D8B030D-6E8A-4147-A177-3AD203B41FA5}">
                      <a16:colId xmlns:a16="http://schemas.microsoft.com/office/drawing/2014/main" val="3830639247"/>
                    </a:ext>
                  </a:extLst>
                </a:gridCol>
                <a:gridCol w="330854">
                  <a:extLst>
                    <a:ext uri="{9D8B030D-6E8A-4147-A177-3AD203B41FA5}">
                      <a16:colId xmlns:a16="http://schemas.microsoft.com/office/drawing/2014/main" val="39017841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124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8247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69234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337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33626"/>
                  </a:ext>
                </a:extLst>
              </a:tr>
            </a:tbl>
          </a:graphicData>
        </a:graphic>
      </p:graphicFrame>
      <p:graphicFrame>
        <p:nvGraphicFramePr>
          <p:cNvPr id="30" name="表格 30">
            <a:extLst>
              <a:ext uri="{FF2B5EF4-FFF2-40B4-BE49-F238E27FC236}">
                <a16:creationId xmlns:a16="http://schemas.microsoft.com/office/drawing/2014/main" id="{BDC227AF-A4CF-41D4-95DB-AABEB17CDB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419234"/>
              </p:ext>
            </p:extLst>
          </p:nvPr>
        </p:nvGraphicFramePr>
        <p:xfrm>
          <a:off x="1677172" y="3924604"/>
          <a:ext cx="3247625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213">
                  <a:extLst>
                    <a:ext uri="{9D8B030D-6E8A-4147-A177-3AD203B41FA5}">
                      <a16:colId xmlns:a16="http://schemas.microsoft.com/office/drawing/2014/main" val="895192710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2815997778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2069478756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1844521645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2298270399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364619000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4182490314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2765204152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1196839874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2276253800"/>
                    </a:ext>
                  </a:extLst>
                </a:gridCol>
              </a:tblGrid>
              <a:tr h="180478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15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51345"/>
                  </a:ext>
                </a:extLst>
              </a:tr>
              <a:tr h="180478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34230"/>
                  </a:ext>
                </a:extLst>
              </a:tr>
            </a:tbl>
          </a:graphicData>
        </a:graphic>
      </p:graphicFrame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4A4D586D-7EC2-4EA2-B158-A86E29CFE336}"/>
              </a:ext>
            </a:extLst>
          </p:cNvPr>
          <p:cNvSpPr/>
          <p:nvPr/>
        </p:nvSpPr>
        <p:spPr>
          <a:xfrm>
            <a:off x="2299792" y="2043084"/>
            <a:ext cx="1413272" cy="45601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Write</a:t>
            </a:r>
            <a:endParaRPr lang="zh-TW" altLang="en-US" dirty="0">
              <a:solidFill>
                <a:srgbClr val="00000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D219EDF4-F584-4C58-92E5-58AAB5CC69D5}"/>
              </a:ext>
            </a:extLst>
          </p:cNvPr>
          <p:cNvCxnSpPr/>
          <p:nvPr/>
        </p:nvCxnSpPr>
        <p:spPr>
          <a:xfrm>
            <a:off x="3977059" y="3917861"/>
            <a:ext cx="333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箭號: 弧形下彎 40">
            <a:extLst>
              <a:ext uri="{FF2B5EF4-FFF2-40B4-BE49-F238E27FC236}">
                <a16:creationId xmlns:a16="http://schemas.microsoft.com/office/drawing/2014/main" id="{13AD118F-C4A3-48DC-91C7-0B6CAEB2F3E1}"/>
              </a:ext>
            </a:extLst>
          </p:cNvPr>
          <p:cNvSpPr/>
          <p:nvPr/>
        </p:nvSpPr>
        <p:spPr>
          <a:xfrm>
            <a:off x="4150891" y="1255236"/>
            <a:ext cx="485775" cy="775176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箭號: 弧形上彎 41">
            <a:extLst>
              <a:ext uri="{FF2B5EF4-FFF2-40B4-BE49-F238E27FC236}">
                <a16:creationId xmlns:a16="http://schemas.microsoft.com/office/drawing/2014/main" id="{35C60145-77ED-4114-84E4-A369051BD6A7}"/>
              </a:ext>
            </a:extLst>
          </p:cNvPr>
          <p:cNvSpPr/>
          <p:nvPr/>
        </p:nvSpPr>
        <p:spPr>
          <a:xfrm>
            <a:off x="4143747" y="2212874"/>
            <a:ext cx="476250" cy="730351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B7CA21-37D9-4326-8C0B-A52D7153D32A}"/>
              </a:ext>
            </a:extLst>
          </p:cNvPr>
          <p:cNvSpPr/>
          <p:nvPr/>
        </p:nvSpPr>
        <p:spPr>
          <a:xfrm>
            <a:off x="6076520" y="3849035"/>
            <a:ext cx="1893569" cy="2343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Map block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361189F-8EBC-49AC-93B6-F994DA4329CB}"/>
              </a:ext>
            </a:extLst>
          </p:cNvPr>
          <p:cNvSpPr/>
          <p:nvPr/>
        </p:nvSpPr>
        <p:spPr>
          <a:xfrm>
            <a:off x="6023980" y="798033"/>
            <a:ext cx="445728" cy="4572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C279F8-57CC-4CC4-9C65-6CBDB0EBD384}"/>
              </a:ext>
            </a:extLst>
          </p:cNvPr>
          <p:cNvSpPr/>
          <p:nvPr/>
        </p:nvSpPr>
        <p:spPr>
          <a:xfrm>
            <a:off x="6950763" y="798033"/>
            <a:ext cx="445728" cy="4572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F3128F3-8573-4C0A-820B-0F05B7E7973A}"/>
              </a:ext>
            </a:extLst>
          </p:cNvPr>
          <p:cNvSpPr/>
          <p:nvPr/>
        </p:nvSpPr>
        <p:spPr>
          <a:xfrm>
            <a:off x="7651530" y="1563475"/>
            <a:ext cx="445728" cy="4572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DA9D534D-632F-465E-9631-73E8935AA437}"/>
              </a:ext>
            </a:extLst>
          </p:cNvPr>
          <p:cNvCxnSpPr>
            <a:cxnSpLocks/>
          </p:cNvCxnSpPr>
          <p:nvPr/>
        </p:nvCxnSpPr>
        <p:spPr>
          <a:xfrm flipH="1">
            <a:off x="3191484" y="3000375"/>
            <a:ext cx="1733313" cy="7951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9CBA37C-CF98-408D-B752-713BAA0FEDA4}"/>
              </a:ext>
            </a:extLst>
          </p:cNvPr>
          <p:cNvSpPr/>
          <p:nvPr/>
        </p:nvSpPr>
        <p:spPr>
          <a:xfrm>
            <a:off x="6033876" y="2949524"/>
            <a:ext cx="291571" cy="222301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4975852-EAA1-4E78-86AC-2A11B6CBFD71}"/>
              </a:ext>
            </a:extLst>
          </p:cNvPr>
          <p:cNvSpPr/>
          <p:nvPr/>
        </p:nvSpPr>
        <p:spPr>
          <a:xfrm>
            <a:off x="6535676" y="2043084"/>
            <a:ext cx="445728" cy="4572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9BE1D10-38DB-44D3-AD90-F05C8C2271AB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051834" y="4281909"/>
            <a:ext cx="1030682" cy="3046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70719177-9287-4A97-A9ED-071FC0B8090A}"/>
              </a:ext>
            </a:extLst>
          </p:cNvPr>
          <p:cNvSpPr/>
          <p:nvPr/>
        </p:nvSpPr>
        <p:spPr>
          <a:xfrm>
            <a:off x="6082516" y="4439972"/>
            <a:ext cx="1874878" cy="2932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G2F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7C7DF45B-67D2-4087-93F7-6307E3483D85}"/>
              </a:ext>
            </a:extLst>
          </p:cNvPr>
          <p:cNvSpPr txBox="1"/>
          <p:nvPr/>
        </p:nvSpPr>
        <p:spPr>
          <a:xfrm>
            <a:off x="0" y="3576139"/>
            <a:ext cx="30844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被</a:t>
            </a:r>
            <a:r>
              <a:rPr lang="en-US" altLang="zh-TW" sz="1200" dirty="0"/>
              <a:t>swap</a:t>
            </a:r>
            <a:r>
              <a:rPr lang="zh-TW" altLang="en-US" sz="1200" dirty="0"/>
              <a:t>過的</a:t>
            </a:r>
            <a:r>
              <a:rPr lang="en-US" altLang="zh-TW" sz="1200" dirty="0"/>
              <a:t>Group</a:t>
            </a:r>
            <a:r>
              <a:rPr lang="zh-TW" altLang="en-US" sz="1200" dirty="0"/>
              <a:t>湊齊</a:t>
            </a:r>
            <a:r>
              <a:rPr lang="en-US" altLang="zh-TW" sz="1200" dirty="0"/>
              <a:t>page</a:t>
            </a:r>
            <a:r>
              <a:rPr lang="zh-TW" altLang="en-US" sz="1200" dirty="0"/>
              <a:t>寫回</a:t>
            </a:r>
            <a:r>
              <a:rPr lang="en-US" altLang="zh-TW" sz="1200" dirty="0"/>
              <a:t>Map block</a:t>
            </a:r>
            <a:endParaRPr lang="zh-TW" altLang="en-US" sz="1200" dirty="0"/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95488BA3-4D04-499D-A266-A2836C7E869D}"/>
              </a:ext>
            </a:extLst>
          </p:cNvPr>
          <p:cNvCxnSpPr/>
          <p:nvPr/>
        </p:nvCxnSpPr>
        <p:spPr>
          <a:xfrm flipV="1">
            <a:off x="3688222" y="4068628"/>
            <a:ext cx="525933" cy="67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97AD2115-3004-4DC0-B235-765599D5DC22}"/>
              </a:ext>
            </a:extLst>
          </p:cNvPr>
          <p:cNvSpPr/>
          <p:nvPr/>
        </p:nvSpPr>
        <p:spPr>
          <a:xfrm>
            <a:off x="6631177" y="2949946"/>
            <a:ext cx="291571" cy="222301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04C423D-F89E-445B-8B33-0EEAB93B0019}"/>
              </a:ext>
            </a:extLst>
          </p:cNvPr>
          <p:cNvSpPr/>
          <p:nvPr/>
        </p:nvSpPr>
        <p:spPr>
          <a:xfrm>
            <a:off x="6338676" y="2949947"/>
            <a:ext cx="291571" cy="222301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E37A74B-2C22-4325-803C-F1AF9AA7B1EE}"/>
              </a:ext>
            </a:extLst>
          </p:cNvPr>
          <p:cNvSpPr/>
          <p:nvPr/>
        </p:nvSpPr>
        <p:spPr>
          <a:xfrm>
            <a:off x="199621" y="5360224"/>
            <a:ext cx="547595" cy="6706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</a:rPr>
              <a:t>Data</a:t>
            </a:r>
            <a:r>
              <a:rPr lang="zh-TW" altLang="en-US" sz="1000" dirty="0">
                <a:solidFill>
                  <a:srgbClr val="000000"/>
                </a:solidFill>
              </a:rPr>
              <a:t> </a:t>
            </a:r>
            <a:r>
              <a:rPr lang="en-US" altLang="zh-TW" sz="1000" dirty="0">
                <a:solidFill>
                  <a:srgbClr val="000000"/>
                </a:solidFill>
              </a:rPr>
              <a:t>block</a:t>
            </a:r>
            <a:endParaRPr lang="zh-TW" altLang="en-US" sz="1000" dirty="0">
              <a:solidFill>
                <a:srgbClr val="0000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F7A2E8A-7361-48BE-8751-B4FA018467B4}"/>
              </a:ext>
            </a:extLst>
          </p:cNvPr>
          <p:cNvSpPr/>
          <p:nvPr/>
        </p:nvSpPr>
        <p:spPr>
          <a:xfrm>
            <a:off x="1173892" y="5379962"/>
            <a:ext cx="547595" cy="6706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</a:rPr>
              <a:t>Data</a:t>
            </a:r>
            <a:r>
              <a:rPr lang="zh-TW" altLang="en-US" sz="1000" dirty="0">
                <a:solidFill>
                  <a:srgbClr val="000000"/>
                </a:solidFill>
              </a:rPr>
              <a:t> </a:t>
            </a:r>
            <a:r>
              <a:rPr lang="en-US" altLang="zh-TW" sz="1000" dirty="0">
                <a:solidFill>
                  <a:srgbClr val="000000"/>
                </a:solidFill>
              </a:rPr>
              <a:t>block</a:t>
            </a:r>
            <a:endParaRPr lang="zh-TW" altLang="en-US" sz="1000" dirty="0">
              <a:solidFill>
                <a:srgbClr val="000000"/>
              </a:solidFill>
            </a:endParaRPr>
          </a:p>
          <a:p>
            <a:pPr algn="ctr"/>
            <a:endParaRPr lang="zh-TW" altLang="en-US" sz="1000" dirty="0">
              <a:solidFill>
                <a:srgbClr val="00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07A4AE63-C004-460C-81FE-675D5F63D760}"/>
              </a:ext>
            </a:extLst>
          </p:cNvPr>
          <p:cNvSpPr/>
          <p:nvPr/>
        </p:nvSpPr>
        <p:spPr>
          <a:xfrm>
            <a:off x="2170374" y="5379962"/>
            <a:ext cx="547595" cy="6706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</a:rPr>
              <a:t>Unsaved</a:t>
            </a:r>
            <a:r>
              <a:rPr lang="zh-TW" altLang="en-US" sz="1000" dirty="0">
                <a:solidFill>
                  <a:srgbClr val="000000"/>
                </a:solidFill>
              </a:rPr>
              <a:t> </a:t>
            </a:r>
            <a:r>
              <a:rPr lang="en-US" altLang="zh-TW" sz="1000" dirty="0">
                <a:solidFill>
                  <a:srgbClr val="000000"/>
                </a:solidFill>
              </a:rPr>
              <a:t>block</a:t>
            </a:r>
            <a:endParaRPr lang="zh-TW" altLang="en-US" sz="1000" dirty="0">
              <a:solidFill>
                <a:srgbClr val="000000"/>
              </a:solidFill>
            </a:endParaRP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C4805DE5-87DF-48A8-A415-A00A0603CC07}"/>
              </a:ext>
            </a:extLst>
          </p:cNvPr>
          <p:cNvSpPr txBox="1"/>
          <p:nvPr/>
        </p:nvSpPr>
        <p:spPr>
          <a:xfrm>
            <a:off x="694274" y="547744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….</a:t>
            </a:r>
            <a:endParaRPr lang="zh-TW" altLang="en-US" dirty="0"/>
          </a:p>
        </p:txBody>
      </p: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5721114E-A6BF-4BB0-8E48-518D95709C65}"/>
              </a:ext>
            </a:extLst>
          </p:cNvPr>
          <p:cNvCxnSpPr/>
          <p:nvPr/>
        </p:nvCxnSpPr>
        <p:spPr>
          <a:xfrm>
            <a:off x="1865014" y="5086712"/>
            <a:ext cx="0" cy="12416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B62556FE-51FF-4EDC-B465-31BCCA03B399}"/>
              </a:ext>
            </a:extLst>
          </p:cNvPr>
          <p:cNvSpPr/>
          <p:nvPr/>
        </p:nvSpPr>
        <p:spPr>
          <a:xfrm>
            <a:off x="3283978" y="5349980"/>
            <a:ext cx="547595" cy="6706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Act0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98DEBE8C-9364-4BF7-9495-5F3323262D6C}"/>
              </a:ext>
            </a:extLst>
          </p:cNvPr>
          <p:cNvCxnSpPr>
            <a:cxnSpLocks/>
          </p:cNvCxnSpPr>
          <p:nvPr/>
        </p:nvCxnSpPr>
        <p:spPr>
          <a:xfrm>
            <a:off x="3109870" y="5094440"/>
            <a:ext cx="0" cy="12416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34C21784-E1B5-40EE-9B6C-239478004DC5}"/>
              </a:ext>
            </a:extLst>
          </p:cNvPr>
          <p:cNvSpPr/>
          <p:nvPr/>
        </p:nvSpPr>
        <p:spPr>
          <a:xfrm>
            <a:off x="4075628" y="5379962"/>
            <a:ext cx="547595" cy="6706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Act1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123568E1-DC4D-4516-A0A8-91AE2838FDA2}"/>
              </a:ext>
            </a:extLst>
          </p:cNvPr>
          <p:cNvSpPr txBox="1"/>
          <p:nvPr/>
        </p:nvSpPr>
        <p:spPr>
          <a:xfrm>
            <a:off x="565155" y="5072981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Data block</a:t>
            </a:r>
            <a:endParaRPr lang="zh-TW" altLang="en-US" sz="1200" dirty="0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1D2561FF-ACEA-4620-902D-EF3D17B2BC38}"/>
              </a:ext>
            </a:extLst>
          </p:cNvPr>
          <p:cNvSpPr txBox="1"/>
          <p:nvPr/>
        </p:nvSpPr>
        <p:spPr>
          <a:xfrm>
            <a:off x="1797434" y="4790834"/>
            <a:ext cx="21515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Unsaved block&gt;=16</a:t>
            </a:r>
            <a:r>
              <a:rPr lang="zh-TW" altLang="en-US" sz="1000" dirty="0"/>
              <a:t>寫回</a:t>
            </a:r>
            <a:r>
              <a:rPr lang="en-US" altLang="zh-TW" sz="1000" dirty="0"/>
              <a:t>map</a:t>
            </a:r>
            <a:r>
              <a:rPr lang="zh-TW" altLang="en-US" sz="1000" dirty="0"/>
              <a:t> </a:t>
            </a:r>
            <a:r>
              <a:rPr lang="en-US" altLang="zh-TW" sz="1000" dirty="0"/>
              <a:t>block</a:t>
            </a:r>
            <a:endParaRPr lang="zh-TW" altLang="en-US" sz="1000" dirty="0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D99EDCF1-1771-483B-AB88-FE8C4D5D6867}"/>
              </a:ext>
            </a:extLst>
          </p:cNvPr>
          <p:cNvSpPr/>
          <p:nvPr/>
        </p:nvSpPr>
        <p:spPr>
          <a:xfrm>
            <a:off x="6082516" y="5368865"/>
            <a:ext cx="1874878" cy="2932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G2F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032ED9E9-BED0-4D88-9020-F1BCDF37F316}"/>
              </a:ext>
            </a:extLst>
          </p:cNvPr>
          <p:cNvSpPr txBox="1"/>
          <p:nvPr/>
        </p:nvSpPr>
        <p:spPr>
          <a:xfrm>
            <a:off x="1173892" y="6191238"/>
            <a:ext cx="508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save</a:t>
            </a:r>
            <a:endParaRPr lang="zh-TW" altLang="en-US" sz="1200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10410AB-8031-49B6-A8FF-EB8C06D59B62}"/>
              </a:ext>
            </a:extLst>
          </p:cNvPr>
          <p:cNvSpPr txBox="1"/>
          <p:nvPr/>
        </p:nvSpPr>
        <p:spPr>
          <a:xfrm>
            <a:off x="2073001" y="6189872"/>
            <a:ext cx="763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unsaved</a:t>
            </a:r>
            <a:endParaRPr lang="zh-TW" altLang="en-US" sz="1200" dirty="0"/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C2B61853-1DBE-4565-9258-DF69E0A66851}"/>
              </a:ext>
            </a:extLst>
          </p:cNvPr>
          <p:cNvCxnSpPr>
            <a:stCxn id="84" idx="3"/>
          </p:cNvCxnSpPr>
          <p:nvPr/>
        </p:nvCxnSpPr>
        <p:spPr>
          <a:xfrm>
            <a:off x="3948985" y="4913945"/>
            <a:ext cx="2059955" cy="503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DD47949-8B82-4AE1-8947-831D96710919}"/>
              </a:ext>
            </a:extLst>
          </p:cNvPr>
          <p:cNvSpPr txBox="1"/>
          <p:nvPr/>
        </p:nvSpPr>
        <p:spPr>
          <a:xfrm>
            <a:off x="3238708" y="871035"/>
            <a:ext cx="2627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在</a:t>
            </a:r>
            <a:r>
              <a:rPr lang="en-US" altLang="zh-TW" sz="1200" dirty="0"/>
              <a:t>write</a:t>
            </a:r>
            <a:r>
              <a:rPr lang="zh-TW" altLang="en-US" sz="1200" dirty="0"/>
              <a:t>的過程中</a:t>
            </a:r>
            <a:r>
              <a:rPr lang="en-US" altLang="zh-TW" sz="1200" dirty="0"/>
              <a:t>Group</a:t>
            </a:r>
            <a:r>
              <a:rPr lang="zh-TW" altLang="en-US" sz="1200" dirty="0"/>
              <a:t>會一直被替換</a:t>
            </a:r>
            <a:endParaRPr lang="en-US" altLang="zh-TW" sz="1200" dirty="0"/>
          </a:p>
        </p:txBody>
      </p:sp>
    </p:spTree>
    <p:extLst>
      <p:ext uri="{BB962C8B-B14F-4D97-AF65-F5344CB8AC3E}">
        <p14:creationId xmlns:p14="http://schemas.microsoft.com/office/powerpoint/2010/main" val="3431947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04207-AB4A-4871-815C-2D63AFBE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Flow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30CA55-316B-473B-A3B5-B18E2DC52835}"/>
              </a:ext>
            </a:extLst>
          </p:cNvPr>
          <p:cNvSpPr/>
          <p:nvPr/>
        </p:nvSpPr>
        <p:spPr>
          <a:xfrm>
            <a:off x="747217" y="1544071"/>
            <a:ext cx="1234355" cy="16944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Host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937D85-1789-49FA-8603-BAA5E9034781}"/>
              </a:ext>
            </a:extLst>
          </p:cNvPr>
          <p:cNvSpPr/>
          <p:nvPr/>
        </p:nvSpPr>
        <p:spPr>
          <a:xfrm>
            <a:off x="5875239" y="960920"/>
            <a:ext cx="1810761" cy="252393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4A4D586D-7EC2-4EA2-B158-A86E29CFE336}"/>
              </a:ext>
            </a:extLst>
          </p:cNvPr>
          <p:cNvSpPr/>
          <p:nvPr/>
        </p:nvSpPr>
        <p:spPr>
          <a:xfrm>
            <a:off x="2299792" y="2043084"/>
            <a:ext cx="1413272" cy="456017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Read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DD47949-8B82-4AE1-8947-831D96710919}"/>
              </a:ext>
            </a:extLst>
          </p:cNvPr>
          <p:cNvSpPr txBox="1"/>
          <p:nvPr/>
        </p:nvSpPr>
        <p:spPr>
          <a:xfrm>
            <a:off x="-59441" y="3495949"/>
            <a:ext cx="46233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search group array</a:t>
            </a:r>
            <a:r>
              <a:rPr lang="zh-TW" altLang="en-US" sz="1400" dirty="0"/>
              <a:t>判斷是否已經存在</a:t>
            </a:r>
            <a:endParaRPr lang="en-US" altLang="zh-TW" sz="1400" dirty="0"/>
          </a:p>
          <a:p>
            <a:r>
              <a:rPr lang="en-US" altLang="zh-TW" sz="1400" dirty="0"/>
              <a:t>if</a:t>
            </a:r>
            <a:r>
              <a:rPr lang="zh-TW" altLang="en-US" sz="1400" dirty="0"/>
              <a:t>不存在</a:t>
            </a:r>
            <a:r>
              <a:rPr lang="en-US" altLang="zh-TW" sz="1400" dirty="0"/>
              <a:t>search active block-&gt;unsaved block-&gt;map block</a:t>
            </a:r>
          </a:p>
          <a:p>
            <a:r>
              <a:rPr lang="zh-TW" altLang="en-US" sz="1400" dirty="0"/>
              <a:t>找最新的</a:t>
            </a:r>
            <a:r>
              <a:rPr lang="en-US" altLang="zh-TW" sz="1400" dirty="0"/>
              <a:t>H2F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99E181D-C44D-4E71-8F04-687928007F25}"/>
              </a:ext>
            </a:extLst>
          </p:cNvPr>
          <p:cNvSpPr/>
          <p:nvPr/>
        </p:nvSpPr>
        <p:spPr>
          <a:xfrm>
            <a:off x="3532245" y="4341148"/>
            <a:ext cx="1413272" cy="1694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active block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0D81BFFC-CEB3-4BA5-ACAF-CB18DEE6778F}"/>
              </a:ext>
            </a:extLst>
          </p:cNvPr>
          <p:cNvSpPr/>
          <p:nvPr/>
        </p:nvSpPr>
        <p:spPr>
          <a:xfrm>
            <a:off x="5130092" y="4327774"/>
            <a:ext cx="1413272" cy="1694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unsaved block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27D6022-241C-488A-8977-9C0ED1931673}"/>
              </a:ext>
            </a:extLst>
          </p:cNvPr>
          <p:cNvSpPr/>
          <p:nvPr/>
        </p:nvSpPr>
        <p:spPr>
          <a:xfrm>
            <a:off x="6739272" y="4341148"/>
            <a:ext cx="1413272" cy="1694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Map block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BA1FE4EF-E8BB-4A30-A1F4-E80B9B98B42C}"/>
              </a:ext>
            </a:extLst>
          </p:cNvPr>
          <p:cNvSpPr txBox="1"/>
          <p:nvPr/>
        </p:nvSpPr>
        <p:spPr>
          <a:xfrm>
            <a:off x="5836728" y="641446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DRAM Space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9EC1956-45A2-43F9-AE55-4F9450C7B396}"/>
              </a:ext>
            </a:extLst>
          </p:cNvPr>
          <p:cNvSpPr/>
          <p:nvPr/>
        </p:nvSpPr>
        <p:spPr>
          <a:xfrm>
            <a:off x="5875239" y="945161"/>
            <a:ext cx="445728" cy="457203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G0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EE5F538-15E3-4E99-AB85-45CBA9F05C52}"/>
              </a:ext>
            </a:extLst>
          </p:cNvPr>
          <p:cNvSpPr/>
          <p:nvPr/>
        </p:nvSpPr>
        <p:spPr>
          <a:xfrm>
            <a:off x="6330120" y="945161"/>
            <a:ext cx="445728" cy="457203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G1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DF204B3-F2F7-490B-AE88-A5DAD5151FED}"/>
              </a:ext>
            </a:extLst>
          </p:cNvPr>
          <p:cNvSpPr/>
          <p:nvPr/>
        </p:nvSpPr>
        <p:spPr>
          <a:xfrm>
            <a:off x="6788421" y="945161"/>
            <a:ext cx="445728" cy="457203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G2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85FF351B-603B-4BC7-934C-68FBCCBE70AD}"/>
              </a:ext>
            </a:extLst>
          </p:cNvPr>
          <p:cNvSpPr/>
          <p:nvPr/>
        </p:nvSpPr>
        <p:spPr>
          <a:xfrm>
            <a:off x="3532245" y="5309514"/>
            <a:ext cx="1401939" cy="2932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Finish page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AC85D7B-29D6-4CC6-868B-EEE6B7705BB7}"/>
              </a:ext>
            </a:extLst>
          </p:cNvPr>
          <p:cNvSpPr/>
          <p:nvPr/>
        </p:nvSpPr>
        <p:spPr>
          <a:xfrm>
            <a:off x="5141425" y="5742329"/>
            <a:ext cx="1401939" cy="2932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EOB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975CAD0A-1F28-4491-8843-0B80B6B49476}"/>
              </a:ext>
            </a:extLst>
          </p:cNvPr>
          <p:cNvSpPr/>
          <p:nvPr/>
        </p:nvSpPr>
        <p:spPr>
          <a:xfrm>
            <a:off x="6723885" y="5309514"/>
            <a:ext cx="1401939" cy="2932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G2F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32FDC14B-E6AB-457E-A2F4-7BA22A46E2F9}"/>
              </a:ext>
            </a:extLst>
          </p:cNvPr>
          <p:cNvSpPr/>
          <p:nvPr/>
        </p:nvSpPr>
        <p:spPr>
          <a:xfrm>
            <a:off x="7240272" y="940700"/>
            <a:ext cx="445728" cy="457203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G3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9EAEF1AB-2156-40E2-852A-84E17E9740AE}"/>
              </a:ext>
            </a:extLst>
          </p:cNvPr>
          <p:cNvCxnSpPr>
            <a:cxnSpLocks/>
          </p:cNvCxnSpPr>
          <p:nvPr/>
        </p:nvCxnSpPr>
        <p:spPr>
          <a:xfrm flipV="1">
            <a:off x="4142756" y="2017541"/>
            <a:ext cx="2178211" cy="23402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B06B388C-463E-4729-B978-0ED100E863B4}"/>
              </a:ext>
            </a:extLst>
          </p:cNvPr>
          <p:cNvCxnSpPr>
            <a:cxnSpLocks/>
          </p:cNvCxnSpPr>
          <p:nvPr/>
        </p:nvCxnSpPr>
        <p:spPr>
          <a:xfrm flipV="1">
            <a:off x="5661553" y="2463751"/>
            <a:ext cx="891431" cy="18640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BC2B8452-F2E2-4149-AF50-6B6EA8C16E2E}"/>
              </a:ext>
            </a:extLst>
          </p:cNvPr>
          <p:cNvCxnSpPr>
            <a:cxnSpLocks/>
          </p:cNvCxnSpPr>
          <p:nvPr/>
        </p:nvCxnSpPr>
        <p:spPr>
          <a:xfrm flipH="1" flipV="1">
            <a:off x="7155903" y="2376208"/>
            <a:ext cx="307233" cy="1982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FC16DB69-F76A-481C-9ED8-B4591AB375B8}"/>
              </a:ext>
            </a:extLst>
          </p:cNvPr>
          <p:cNvSpPr/>
          <p:nvPr/>
        </p:nvSpPr>
        <p:spPr>
          <a:xfrm>
            <a:off x="4896399" y="3013797"/>
            <a:ext cx="445728" cy="457203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99190F62-D67C-4864-A0EA-4FB513FB032F}"/>
              </a:ext>
            </a:extLst>
          </p:cNvPr>
          <p:cNvSpPr/>
          <p:nvPr/>
        </p:nvSpPr>
        <p:spPr>
          <a:xfrm>
            <a:off x="5954666" y="3070127"/>
            <a:ext cx="445728" cy="457203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7084705-16BD-45B3-B42C-650DE753D267}"/>
              </a:ext>
            </a:extLst>
          </p:cNvPr>
          <p:cNvSpPr/>
          <p:nvPr/>
        </p:nvSpPr>
        <p:spPr>
          <a:xfrm>
            <a:off x="7105056" y="3204239"/>
            <a:ext cx="445728" cy="457203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89" name="表格 28">
            <a:extLst>
              <a:ext uri="{FF2B5EF4-FFF2-40B4-BE49-F238E27FC236}">
                <a16:creationId xmlns:a16="http://schemas.microsoft.com/office/drawing/2014/main" id="{77847570-A28D-4A76-959B-6758C43EF5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204751"/>
              </p:ext>
            </p:extLst>
          </p:nvPr>
        </p:nvGraphicFramePr>
        <p:xfrm>
          <a:off x="4592516" y="1104534"/>
          <a:ext cx="666750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896">
                  <a:extLst>
                    <a:ext uri="{9D8B030D-6E8A-4147-A177-3AD203B41FA5}">
                      <a16:colId xmlns:a16="http://schemas.microsoft.com/office/drawing/2014/main" val="3830639247"/>
                    </a:ext>
                  </a:extLst>
                </a:gridCol>
                <a:gridCol w="330854">
                  <a:extLst>
                    <a:ext uri="{9D8B030D-6E8A-4147-A177-3AD203B41FA5}">
                      <a16:colId xmlns:a16="http://schemas.microsoft.com/office/drawing/2014/main" val="39017841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124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8247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69234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337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33626"/>
                  </a:ext>
                </a:extLst>
              </a:tr>
            </a:tbl>
          </a:graphicData>
        </a:graphic>
      </p:graphicFrame>
      <p:sp>
        <p:nvSpPr>
          <p:cNvPr id="92" name="箭號: 弧形上彎 91">
            <a:extLst>
              <a:ext uri="{FF2B5EF4-FFF2-40B4-BE49-F238E27FC236}">
                <a16:creationId xmlns:a16="http://schemas.microsoft.com/office/drawing/2014/main" id="{C4EC5134-6D9D-488F-9B63-5A6631219404}"/>
              </a:ext>
            </a:extLst>
          </p:cNvPr>
          <p:cNvSpPr/>
          <p:nvPr/>
        </p:nvSpPr>
        <p:spPr>
          <a:xfrm>
            <a:off x="4078166" y="1983909"/>
            <a:ext cx="476250" cy="730351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4" name="箭號: 弧形下彎 93">
            <a:extLst>
              <a:ext uri="{FF2B5EF4-FFF2-40B4-BE49-F238E27FC236}">
                <a16:creationId xmlns:a16="http://schemas.microsoft.com/office/drawing/2014/main" id="{EFFD6E34-E9F0-4F89-A066-BB56FAA90CA8}"/>
              </a:ext>
            </a:extLst>
          </p:cNvPr>
          <p:cNvSpPr/>
          <p:nvPr/>
        </p:nvSpPr>
        <p:spPr>
          <a:xfrm>
            <a:off x="4078166" y="1115170"/>
            <a:ext cx="485775" cy="775176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9" name="箭號: 向下 8">
            <a:extLst>
              <a:ext uri="{FF2B5EF4-FFF2-40B4-BE49-F238E27FC236}">
                <a16:creationId xmlns:a16="http://schemas.microsoft.com/office/drawing/2014/main" id="{B1FA9E79-1E9E-44A9-B858-55C1C48529D4}"/>
              </a:ext>
            </a:extLst>
          </p:cNvPr>
          <p:cNvSpPr/>
          <p:nvPr/>
        </p:nvSpPr>
        <p:spPr>
          <a:xfrm>
            <a:off x="4746602" y="555150"/>
            <a:ext cx="394823" cy="50372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758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604207-AB4A-4871-815C-2D63AFBE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GC flow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937D85-1789-49FA-8603-BAA5E9034781}"/>
              </a:ext>
            </a:extLst>
          </p:cNvPr>
          <p:cNvSpPr/>
          <p:nvPr/>
        </p:nvSpPr>
        <p:spPr>
          <a:xfrm>
            <a:off x="6023980" y="794651"/>
            <a:ext cx="2053592" cy="214068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H2F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DE22384-7E86-4F77-838B-57CCEFF2A990}"/>
              </a:ext>
            </a:extLst>
          </p:cNvPr>
          <p:cNvSpPr/>
          <p:nvPr/>
        </p:nvSpPr>
        <p:spPr>
          <a:xfrm>
            <a:off x="6020647" y="2935333"/>
            <a:ext cx="2053592" cy="61790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F2H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graphicFrame>
        <p:nvGraphicFramePr>
          <p:cNvPr id="28" name="表格 28">
            <a:extLst>
              <a:ext uri="{FF2B5EF4-FFF2-40B4-BE49-F238E27FC236}">
                <a16:creationId xmlns:a16="http://schemas.microsoft.com/office/drawing/2014/main" id="{1567927A-5ABC-4E5E-82C4-465B62C99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202027"/>
              </p:ext>
            </p:extLst>
          </p:nvPr>
        </p:nvGraphicFramePr>
        <p:xfrm>
          <a:off x="4658096" y="1333499"/>
          <a:ext cx="964105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5698">
                  <a:extLst>
                    <a:ext uri="{9D8B030D-6E8A-4147-A177-3AD203B41FA5}">
                      <a16:colId xmlns:a16="http://schemas.microsoft.com/office/drawing/2014/main" val="3830639247"/>
                    </a:ext>
                  </a:extLst>
                </a:gridCol>
                <a:gridCol w="478407">
                  <a:extLst>
                    <a:ext uri="{9D8B030D-6E8A-4147-A177-3AD203B41FA5}">
                      <a16:colId xmlns:a16="http://schemas.microsoft.com/office/drawing/2014/main" val="3901784102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0-&gt;4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41241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1-&gt;9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8247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2-&gt;6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3692340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3-&gt;8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743374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>
                          <a:solidFill>
                            <a:srgbClr val="FF0000"/>
                          </a:solidFill>
                        </a:rPr>
                        <a:t>4-&gt;1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33626"/>
                  </a:ext>
                </a:extLst>
              </a:tr>
            </a:tbl>
          </a:graphicData>
        </a:graphic>
      </p:graphicFrame>
      <p:sp>
        <p:nvSpPr>
          <p:cNvPr id="41" name="箭號: 弧形下彎 40">
            <a:extLst>
              <a:ext uri="{FF2B5EF4-FFF2-40B4-BE49-F238E27FC236}">
                <a16:creationId xmlns:a16="http://schemas.microsoft.com/office/drawing/2014/main" id="{13AD118F-C4A3-48DC-91C7-0B6CAEB2F3E1}"/>
              </a:ext>
            </a:extLst>
          </p:cNvPr>
          <p:cNvSpPr/>
          <p:nvPr/>
        </p:nvSpPr>
        <p:spPr>
          <a:xfrm>
            <a:off x="4150891" y="1255236"/>
            <a:ext cx="485775" cy="775176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2" name="箭號: 弧形上彎 41">
            <a:extLst>
              <a:ext uri="{FF2B5EF4-FFF2-40B4-BE49-F238E27FC236}">
                <a16:creationId xmlns:a16="http://schemas.microsoft.com/office/drawing/2014/main" id="{35C60145-77ED-4114-84E4-A369051BD6A7}"/>
              </a:ext>
            </a:extLst>
          </p:cNvPr>
          <p:cNvSpPr/>
          <p:nvPr/>
        </p:nvSpPr>
        <p:spPr>
          <a:xfrm>
            <a:off x="4143747" y="2212874"/>
            <a:ext cx="476250" cy="730351"/>
          </a:xfrm>
          <a:prstGeom prst="curved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DBB7CA21-37D9-4326-8C0B-A52D7153D32A}"/>
              </a:ext>
            </a:extLst>
          </p:cNvPr>
          <p:cNvSpPr/>
          <p:nvPr/>
        </p:nvSpPr>
        <p:spPr>
          <a:xfrm>
            <a:off x="6076520" y="3849035"/>
            <a:ext cx="1893569" cy="23435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Map block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361189F-8EBC-49AC-93B6-F994DA4329CB}"/>
              </a:ext>
            </a:extLst>
          </p:cNvPr>
          <p:cNvSpPr/>
          <p:nvPr/>
        </p:nvSpPr>
        <p:spPr>
          <a:xfrm>
            <a:off x="6023980" y="798033"/>
            <a:ext cx="445728" cy="4572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C279F8-57CC-4CC4-9C65-6CBDB0EBD384}"/>
              </a:ext>
            </a:extLst>
          </p:cNvPr>
          <p:cNvSpPr/>
          <p:nvPr/>
        </p:nvSpPr>
        <p:spPr>
          <a:xfrm>
            <a:off x="6950763" y="798033"/>
            <a:ext cx="445728" cy="4572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F3128F3-8573-4C0A-820B-0F05B7E7973A}"/>
              </a:ext>
            </a:extLst>
          </p:cNvPr>
          <p:cNvSpPr/>
          <p:nvPr/>
        </p:nvSpPr>
        <p:spPr>
          <a:xfrm>
            <a:off x="7651530" y="1563475"/>
            <a:ext cx="445728" cy="4572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4975852-EAA1-4E78-86AC-2A11B6CBFD71}"/>
              </a:ext>
            </a:extLst>
          </p:cNvPr>
          <p:cNvSpPr/>
          <p:nvPr/>
        </p:nvSpPr>
        <p:spPr>
          <a:xfrm>
            <a:off x="6535676" y="2043084"/>
            <a:ext cx="445728" cy="4572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G3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9BE1D10-38DB-44D3-AD90-F05C8C2271A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290660" y="3000774"/>
            <a:ext cx="3729987" cy="243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70719177-9287-4A97-A9ED-071FC0B8090A}"/>
              </a:ext>
            </a:extLst>
          </p:cNvPr>
          <p:cNvSpPr/>
          <p:nvPr/>
        </p:nvSpPr>
        <p:spPr>
          <a:xfrm>
            <a:off x="6076520" y="5304876"/>
            <a:ext cx="1874878" cy="2932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G2F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FE7CFC7-F9F7-4599-98E9-28E41A8A52FA}"/>
              </a:ext>
            </a:extLst>
          </p:cNvPr>
          <p:cNvSpPr/>
          <p:nvPr/>
        </p:nvSpPr>
        <p:spPr>
          <a:xfrm>
            <a:off x="2394446" y="1627825"/>
            <a:ext cx="832669" cy="12410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000" dirty="0">
              <a:solidFill>
                <a:srgbClr val="000000"/>
              </a:solidFill>
            </a:endParaRPr>
          </a:p>
          <a:p>
            <a:pPr algn="ctr"/>
            <a:r>
              <a:rPr lang="en-US" altLang="zh-TW" sz="1000" dirty="0">
                <a:solidFill>
                  <a:srgbClr val="000000"/>
                </a:solidFill>
              </a:rPr>
              <a:t>Source block</a:t>
            </a:r>
            <a:endParaRPr lang="zh-TW" altLang="en-US" sz="1000" dirty="0">
              <a:solidFill>
                <a:srgbClr val="000000"/>
              </a:solidFill>
            </a:endParaRPr>
          </a:p>
          <a:p>
            <a:pPr algn="ctr"/>
            <a:endParaRPr lang="zh-TW" altLang="en-US" sz="1000" dirty="0">
              <a:solidFill>
                <a:srgbClr val="000000"/>
              </a:solidFill>
            </a:endParaRPr>
          </a:p>
          <a:p>
            <a:pPr algn="ctr"/>
            <a:endParaRPr lang="zh-TW" altLang="en-US" sz="1000" dirty="0">
              <a:solidFill>
                <a:srgbClr val="000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ABBB218E-D86C-468D-A092-4B1CE0F32D21}"/>
              </a:ext>
            </a:extLst>
          </p:cNvPr>
          <p:cNvSpPr txBox="1"/>
          <p:nvPr/>
        </p:nvSpPr>
        <p:spPr>
          <a:xfrm>
            <a:off x="1010326" y="1176594"/>
            <a:ext cx="1506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Valid page count&lt;X</a:t>
            </a:r>
            <a:endParaRPr lang="zh-TW" altLang="en-US" sz="1200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C8E12BF-9DA2-45C1-A526-564931B68D92}"/>
              </a:ext>
            </a:extLst>
          </p:cNvPr>
          <p:cNvSpPr/>
          <p:nvPr/>
        </p:nvSpPr>
        <p:spPr>
          <a:xfrm>
            <a:off x="1484167" y="1627825"/>
            <a:ext cx="832669" cy="12410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000" dirty="0">
              <a:solidFill>
                <a:srgbClr val="000000"/>
              </a:solidFill>
            </a:endParaRPr>
          </a:p>
          <a:p>
            <a:pPr algn="ctr"/>
            <a:r>
              <a:rPr lang="en-US" altLang="zh-TW" sz="1000" dirty="0">
                <a:solidFill>
                  <a:srgbClr val="000000"/>
                </a:solidFill>
              </a:rPr>
              <a:t>Source block</a:t>
            </a:r>
            <a:endParaRPr lang="zh-TW" altLang="en-US" sz="1000" dirty="0">
              <a:solidFill>
                <a:srgbClr val="000000"/>
              </a:solidFill>
            </a:endParaRPr>
          </a:p>
          <a:p>
            <a:pPr algn="ctr"/>
            <a:endParaRPr lang="zh-TW" altLang="en-US" sz="1000" dirty="0">
              <a:solidFill>
                <a:srgbClr val="000000"/>
              </a:solidFill>
            </a:endParaRPr>
          </a:p>
          <a:p>
            <a:pPr algn="ctr"/>
            <a:endParaRPr lang="zh-TW" altLang="en-US" sz="1000" dirty="0">
              <a:solidFill>
                <a:srgbClr val="000000"/>
              </a:solidFill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A9BEFA17-EDE9-45F8-8DE0-94F4A63687D0}"/>
              </a:ext>
            </a:extLst>
          </p:cNvPr>
          <p:cNvSpPr/>
          <p:nvPr/>
        </p:nvSpPr>
        <p:spPr>
          <a:xfrm>
            <a:off x="577051" y="1627826"/>
            <a:ext cx="832669" cy="12410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000" dirty="0">
              <a:solidFill>
                <a:srgbClr val="000000"/>
              </a:solidFill>
            </a:endParaRPr>
          </a:p>
          <a:p>
            <a:pPr algn="ctr"/>
            <a:r>
              <a:rPr lang="en-US" altLang="zh-TW" sz="1000" dirty="0">
                <a:solidFill>
                  <a:srgbClr val="000000"/>
                </a:solidFill>
              </a:rPr>
              <a:t>Source block</a:t>
            </a:r>
            <a:endParaRPr lang="zh-TW" altLang="en-US" sz="1000" dirty="0">
              <a:solidFill>
                <a:srgbClr val="000000"/>
              </a:solidFill>
            </a:endParaRPr>
          </a:p>
          <a:p>
            <a:pPr algn="ctr"/>
            <a:endParaRPr lang="zh-TW" altLang="en-US" sz="1000" dirty="0">
              <a:solidFill>
                <a:srgbClr val="000000"/>
              </a:solidFill>
            </a:endParaRPr>
          </a:p>
          <a:p>
            <a:pPr algn="ctr"/>
            <a:endParaRPr lang="zh-TW" altLang="en-US" sz="1000" dirty="0">
              <a:solidFill>
                <a:srgbClr val="000000"/>
              </a:solidFill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8AE92021-705C-4AD6-B6C3-83E8484899BB}"/>
              </a:ext>
            </a:extLst>
          </p:cNvPr>
          <p:cNvSpPr/>
          <p:nvPr/>
        </p:nvSpPr>
        <p:spPr>
          <a:xfrm>
            <a:off x="582940" y="2591873"/>
            <a:ext cx="832669" cy="277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EOB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2BCCFD8A-B6E6-4F5D-81D3-1A5D07C852EF}"/>
              </a:ext>
            </a:extLst>
          </p:cNvPr>
          <p:cNvSpPr/>
          <p:nvPr/>
        </p:nvSpPr>
        <p:spPr>
          <a:xfrm>
            <a:off x="1476350" y="2591556"/>
            <a:ext cx="849997" cy="277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EOB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735F484-4C89-4682-B53F-491BF3A8FC11}"/>
              </a:ext>
            </a:extLst>
          </p:cNvPr>
          <p:cNvSpPr/>
          <p:nvPr/>
        </p:nvSpPr>
        <p:spPr>
          <a:xfrm>
            <a:off x="2392978" y="2591556"/>
            <a:ext cx="832669" cy="277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EOB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16BBB8-A925-4178-9B41-378C33E8AE09}"/>
              </a:ext>
            </a:extLst>
          </p:cNvPr>
          <p:cNvSpPr/>
          <p:nvPr/>
        </p:nvSpPr>
        <p:spPr>
          <a:xfrm>
            <a:off x="8256487" y="2075345"/>
            <a:ext cx="445728" cy="4572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G8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F81258EB-7B74-4320-8CE6-C88EC0886887}"/>
              </a:ext>
            </a:extLst>
          </p:cNvPr>
          <p:cNvSpPr txBox="1"/>
          <p:nvPr/>
        </p:nvSpPr>
        <p:spPr>
          <a:xfrm>
            <a:off x="993385" y="3065187"/>
            <a:ext cx="2138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Read EOB update F2H table</a:t>
            </a:r>
          </a:p>
        </p:txBody>
      </p:sp>
      <p:graphicFrame>
        <p:nvGraphicFramePr>
          <p:cNvPr id="64" name="表格 30">
            <a:extLst>
              <a:ext uri="{FF2B5EF4-FFF2-40B4-BE49-F238E27FC236}">
                <a16:creationId xmlns:a16="http://schemas.microsoft.com/office/drawing/2014/main" id="{B6CD7516-8DCE-4D97-9DD1-5FDB37AAE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882296"/>
              </p:ext>
            </p:extLst>
          </p:nvPr>
        </p:nvGraphicFramePr>
        <p:xfrm>
          <a:off x="1601834" y="3992740"/>
          <a:ext cx="3247625" cy="487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9213">
                  <a:extLst>
                    <a:ext uri="{9D8B030D-6E8A-4147-A177-3AD203B41FA5}">
                      <a16:colId xmlns:a16="http://schemas.microsoft.com/office/drawing/2014/main" val="895192710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2815997778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2069478756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1844521645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2298270399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364619000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4182490314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2765204152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1196839874"/>
                    </a:ext>
                  </a:extLst>
                </a:gridCol>
                <a:gridCol w="324268">
                  <a:extLst>
                    <a:ext uri="{9D8B030D-6E8A-4147-A177-3AD203B41FA5}">
                      <a16:colId xmlns:a16="http://schemas.microsoft.com/office/drawing/2014/main" val="2276253800"/>
                    </a:ext>
                  </a:extLst>
                </a:gridCol>
              </a:tblGrid>
              <a:tr h="180478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0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2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14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15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51345"/>
                  </a:ext>
                </a:extLst>
              </a:tr>
              <a:tr h="180478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G3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</a:t>
                      </a:r>
                      <a:endParaRPr lang="zh-TW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34230"/>
                  </a:ext>
                </a:extLst>
              </a:tr>
            </a:tbl>
          </a:graphicData>
        </a:graphic>
      </p:graphicFrame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9B52B851-FA3A-42EF-9EE4-97C29159D3EE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3225646" y="2630395"/>
            <a:ext cx="3454286" cy="136234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0E7512AD-1122-4486-95FC-7A4B2E278B45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4144407" y="4556446"/>
            <a:ext cx="1932113" cy="8950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DC7A9E6E-797D-4824-8CCD-08A042E1B67F}"/>
              </a:ext>
            </a:extLst>
          </p:cNvPr>
          <p:cNvSpPr txBox="1"/>
          <p:nvPr/>
        </p:nvSpPr>
        <p:spPr>
          <a:xfrm>
            <a:off x="3891026" y="3618372"/>
            <a:ext cx="1402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>
                <a:solidFill>
                  <a:srgbClr val="383189"/>
                </a:solidFill>
              </a:rPr>
              <a:t>Record old group </a:t>
            </a: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A2C742DE-905E-4303-8856-A1A8B676F6F8}"/>
              </a:ext>
            </a:extLst>
          </p:cNvPr>
          <p:cNvCxnSpPr/>
          <p:nvPr/>
        </p:nvCxnSpPr>
        <p:spPr>
          <a:xfrm flipV="1">
            <a:off x="3628059" y="4088390"/>
            <a:ext cx="525933" cy="674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7AF56BCB-553B-4F49-89D2-542B293AEE76}"/>
              </a:ext>
            </a:extLst>
          </p:cNvPr>
          <p:cNvSpPr txBox="1"/>
          <p:nvPr/>
        </p:nvSpPr>
        <p:spPr>
          <a:xfrm>
            <a:off x="4192390" y="49056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/>
              <a:t>湊齊回存</a:t>
            </a:r>
            <a:endParaRPr lang="en-US" altLang="zh-TW" sz="1200" dirty="0"/>
          </a:p>
        </p:txBody>
      </p:sp>
      <p:sp>
        <p:nvSpPr>
          <p:cNvPr id="102" name="文字方塊 101">
            <a:extLst>
              <a:ext uri="{FF2B5EF4-FFF2-40B4-BE49-F238E27FC236}">
                <a16:creationId xmlns:a16="http://schemas.microsoft.com/office/drawing/2014/main" id="{DDF0AD0D-6ED2-4104-A0D4-9729A04681E9}"/>
              </a:ext>
            </a:extLst>
          </p:cNvPr>
          <p:cNvSpPr txBox="1"/>
          <p:nvPr/>
        </p:nvSpPr>
        <p:spPr>
          <a:xfrm>
            <a:off x="7874394" y="4452616"/>
            <a:ext cx="12715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/>
              <a:t>Read</a:t>
            </a:r>
            <a:r>
              <a:rPr lang="zh-TW" altLang="en-US" sz="1000" dirty="0"/>
              <a:t> </a:t>
            </a:r>
            <a:r>
              <a:rPr lang="en-US" altLang="zh-TW" sz="1000" dirty="0"/>
              <a:t>G2F</a:t>
            </a:r>
            <a:r>
              <a:rPr lang="zh-TW" altLang="en-US" sz="1000" dirty="0"/>
              <a:t>更新</a:t>
            </a:r>
            <a:r>
              <a:rPr lang="en-US" altLang="zh-TW" sz="1000" dirty="0"/>
              <a:t>H2F</a:t>
            </a:r>
          </a:p>
          <a:p>
            <a:r>
              <a:rPr lang="en-US" altLang="zh-TW" sz="1000" dirty="0"/>
              <a:t>Map</a:t>
            </a:r>
            <a:endParaRPr lang="zh-TW" altLang="en-US" sz="1000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B4407E93-D396-400A-BB6B-239FA38D7699}"/>
              </a:ext>
            </a:extLst>
          </p:cNvPr>
          <p:cNvSpPr/>
          <p:nvPr/>
        </p:nvSpPr>
        <p:spPr>
          <a:xfrm>
            <a:off x="6076520" y="4594545"/>
            <a:ext cx="1874878" cy="29325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G2F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958E99E9-B224-4CC9-AA8D-282771823213}"/>
              </a:ext>
            </a:extLst>
          </p:cNvPr>
          <p:cNvCxnSpPr>
            <a:cxnSpLocks/>
          </p:cNvCxnSpPr>
          <p:nvPr/>
        </p:nvCxnSpPr>
        <p:spPr>
          <a:xfrm flipH="1" flipV="1">
            <a:off x="6955634" y="2532549"/>
            <a:ext cx="744699" cy="2918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4D08CDAA-5849-40DB-9949-94E63DAD13BD}"/>
              </a:ext>
            </a:extLst>
          </p:cNvPr>
          <p:cNvSpPr/>
          <p:nvPr/>
        </p:nvSpPr>
        <p:spPr>
          <a:xfrm>
            <a:off x="716708" y="4780722"/>
            <a:ext cx="1893570" cy="18470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rgbClr val="000000"/>
                </a:solidFill>
              </a:rPr>
              <a:t>Destination block</a:t>
            </a:r>
            <a:endParaRPr lang="zh-TW" altLang="en-US" sz="1000" dirty="0">
              <a:solidFill>
                <a:srgbClr val="00000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30D920ED-492D-416B-A83F-28A0D1B4A377}"/>
              </a:ext>
            </a:extLst>
          </p:cNvPr>
          <p:cNvSpPr/>
          <p:nvPr/>
        </p:nvSpPr>
        <p:spPr>
          <a:xfrm>
            <a:off x="716708" y="4791468"/>
            <a:ext cx="468665" cy="454877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214F3ADF-F9ED-4C8E-869E-DAD9CC454268}"/>
              </a:ext>
            </a:extLst>
          </p:cNvPr>
          <p:cNvSpPr/>
          <p:nvPr/>
        </p:nvSpPr>
        <p:spPr>
          <a:xfrm>
            <a:off x="1196457" y="4791468"/>
            <a:ext cx="468665" cy="454877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E973EC2-FAC9-4260-B37E-DD9BD18F87F0}"/>
              </a:ext>
            </a:extLst>
          </p:cNvPr>
          <p:cNvSpPr/>
          <p:nvPr/>
        </p:nvSpPr>
        <p:spPr>
          <a:xfrm>
            <a:off x="1676206" y="4795806"/>
            <a:ext cx="468665" cy="454877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ACFCC9C-D674-4902-A4A2-EE821C117046}"/>
              </a:ext>
            </a:extLst>
          </p:cNvPr>
          <p:cNvSpPr/>
          <p:nvPr/>
        </p:nvSpPr>
        <p:spPr>
          <a:xfrm>
            <a:off x="2127244" y="4795806"/>
            <a:ext cx="468665" cy="454877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114" name="箭號: 向左 113">
            <a:extLst>
              <a:ext uri="{FF2B5EF4-FFF2-40B4-BE49-F238E27FC236}">
                <a16:creationId xmlns:a16="http://schemas.microsoft.com/office/drawing/2014/main" id="{CD7A82F3-1F26-494E-B5F3-95177D755E3D}"/>
              </a:ext>
            </a:extLst>
          </p:cNvPr>
          <p:cNvSpPr/>
          <p:nvPr/>
        </p:nvSpPr>
        <p:spPr>
          <a:xfrm>
            <a:off x="2706518" y="4791468"/>
            <a:ext cx="702468" cy="5230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5" name="文字方塊 114">
            <a:extLst>
              <a:ext uri="{FF2B5EF4-FFF2-40B4-BE49-F238E27FC236}">
                <a16:creationId xmlns:a16="http://schemas.microsoft.com/office/drawing/2014/main" id="{247A394D-0929-4FED-A940-0D3E7E8243E5}"/>
              </a:ext>
            </a:extLst>
          </p:cNvPr>
          <p:cNvSpPr txBox="1"/>
          <p:nvPr/>
        </p:nvSpPr>
        <p:spPr>
          <a:xfrm>
            <a:off x="3016994" y="5209177"/>
            <a:ext cx="756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GC data</a:t>
            </a:r>
          </a:p>
        </p:txBody>
      </p:sp>
      <p:sp>
        <p:nvSpPr>
          <p:cNvPr id="116" name="矩形 115">
            <a:extLst>
              <a:ext uri="{FF2B5EF4-FFF2-40B4-BE49-F238E27FC236}">
                <a16:creationId xmlns:a16="http://schemas.microsoft.com/office/drawing/2014/main" id="{30A1A9CF-5053-40A3-BF12-652FF5EECBBA}"/>
              </a:ext>
            </a:extLst>
          </p:cNvPr>
          <p:cNvSpPr/>
          <p:nvPr/>
        </p:nvSpPr>
        <p:spPr>
          <a:xfrm>
            <a:off x="7178828" y="3667668"/>
            <a:ext cx="445728" cy="45720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G3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73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-0.00278 L -0.18768 -0.00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8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5A4713-2216-4654-9147-463C65254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WL flow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27E99CB-4980-4A63-9E31-FA35BD9C469B}"/>
              </a:ext>
            </a:extLst>
          </p:cNvPr>
          <p:cNvSpPr/>
          <p:nvPr/>
        </p:nvSpPr>
        <p:spPr>
          <a:xfrm>
            <a:off x="3885653" y="1668878"/>
            <a:ext cx="2201781" cy="17254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F3475BD-1521-4720-8D78-4FC467D4AC7D}"/>
              </a:ext>
            </a:extLst>
          </p:cNvPr>
          <p:cNvSpPr txBox="1"/>
          <p:nvPr/>
        </p:nvSpPr>
        <p:spPr>
          <a:xfrm>
            <a:off x="176750" y="1106356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Trigger point : </a:t>
            </a:r>
            <a:r>
              <a:rPr lang="en-US" altLang="zh-TW" sz="1400" dirty="0" err="1"/>
              <a:t>gWearBlockCnt</a:t>
            </a:r>
            <a:r>
              <a:rPr lang="en-US" altLang="zh-TW" sz="1400" dirty="0"/>
              <a:t> &gt; 0</a:t>
            </a:r>
          </a:p>
          <a:p>
            <a:r>
              <a:rPr lang="en-US" altLang="zh-TW" sz="1400" dirty="0"/>
              <a:t>Find erase count &lt; threshold block</a:t>
            </a:r>
            <a:endParaRPr lang="zh-TW" altLang="en-US" sz="14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2701694-17C8-433F-BA67-C4A7957C5196}"/>
              </a:ext>
            </a:extLst>
          </p:cNvPr>
          <p:cNvSpPr/>
          <p:nvPr/>
        </p:nvSpPr>
        <p:spPr>
          <a:xfrm>
            <a:off x="7154719" y="1696324"/>
            <a:ext cx="1708483" cy="255248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dirty="0">
              <a:solidFill>
                <a:srgbClr val="000000"/>
              </a:solidFill>
            </a:endParaRPr>
          </a:p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Destination block</a:t>
            </a:r>
            <a:endParaRPr lang="zh-TW" altLang="en-US" sz="1400" dirty="0">
              <a:solidFill>
                <a:srgbClr val="000000"/>
              </a:solidFill>
            </a:endParaRPr>
          </a:p>
          <a:p>
            <a:pPr algn="ctr"/>
            <a:endParaRPr lang="zh-TW" altLang="en-US" sz="1400" dirty="0">
              <a:solidFill>
                <a:srgbClr val="000000"/>
              </a:solidFill>
            </a:endParaRPr>
          </a:p>
          <a:p>
            <a:pPr algn="ctr"/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80F1D57-B3DC-448D-951B-48271DDC0840}"/>
              </a:ext>
            </a:extLst>
          </p:cNvPr>
          <p:cNvSpPr/>
          <p:nvPr/>
        </p:nvSpPr>
        <p:spPr>
          <a:xfrm>
            <a:off x="7154719" y="3803644"/>
            <a:ext cx="1708483" cy="4451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EOB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DF6CC1D-725B-4E69-A026-FE8F3B834489}"/>
              </a:ext>
            </a:extLst>
          </p:cNvPr>
          <p:cNvSpPr/>
          <p:nvPr/>
        </p:nvSpPr>
        <p:spPr>
          <a:xfrm>
            <a:off x="3885653" y="3395327"/>
            <a:ext cx="2201781" cy="631233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F2H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B662AA4-A9E4-4DCD-84A4-8C49E49507D8}"/>
              </a:ext>
            </a:extLst>
          </p:cNvPr>
          <p:cNvSpPr/>
          <p:nvPr/>
        </p:nvSpPr>
        <p:spPr>
          <a:xfrm>
            <a:off x="3885653" y="1699471"/>
            <a:ext cx="445728" cy="457203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3F3C6F2-7AF2-4E15-891A-67752C206E5E}"/>
              </a:ext>
            </a:extLst>
          </p:cNvPr>
          <p:cNvSpPr/>
          <p:nvPr/>
        </p:nvSpPr>
        <p:spPr>
          <a:xfrm>
            <a:off x="5641706" y="2904534"/>
            <a:ext cx="445728" cy="457203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CD9DE26-4FCB-46E5-8B1C-318BE33F23BB}"/>
              </a:ext>
            </a:extLst>
          </p:cNvPr>
          <p:cNvSpPr/>
          <p:nvPr/>
        </p:nvSpPr>
        <p:spPr>
          <a:xfrm>
            <a:off x="5606193" y="1698967"/>
            <a:ext cx="445728" cy="457203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22D3D98-819A-449D-948A-E86D7E752178}"/>
              </a:ext>
            </a:extLst>
          </p:cNvPr>
          <p:cNvSpPr/>
          <p:nvPr/>
        </p:nvSpPr>
        <p:spPr>
          <a:xfrm>
            <a:off x="4740121" y="2330496"/>
            <a:ext cx="445728" cy="457203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3" name="箭號: 向右 62">
            <a:extLst>
              <a:ext uri="{FF2B5EF4-FFF2-40B4-BE49-F238E27FC236}">
                <a16:creationId xmlns:a16="http://schemas.microsoft.com/office/drawing/2014/main" id="{EB5E52C9-B268-4287-A33A-3FFD66D92143}"/>
              </a:ext>
            </a:extLst>
          </p:cNvPr>
          <p:cNvSpPr/>
          <p:nvPr/>
        </p:nvSpPr>
        <p:spPr>
          <a:xfrm>
            <a:off x="6266931" y="2542869"/>
            <a:ext cx="708291" cy="45720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2F03C704-06EE-46F6-9D87-E4298DEE9D01}"/>
              </a:ext>
            </a:extLst>
          </p:cNvPr>
          <p:cNvSpPr txBox="1"/>
          <p:nvPr/>
        </p:nvSpPr>
        <p:spPr>
          <a:xfrm>
            <a:off x="1869006" y="3803644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Read F2H table</a:t>
            </a:r>
            <a:endParaRPr lang="zh-TW" altLang="en-US" sz="14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CF912D5-C756-4272-9160-DAA56B61D8A5}"/>
              </a:ext>
            </a:extLst>
          </p:cNvPr>
          <p:cNvSpPr/>
          <p:nvPr/>
        </p:nvSpPr>
        <p:spPr>
          <a:xfrm>
            <a:off x="3885653" y="3384877"/>
            <a:ext cx="382029" cy="260762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D54FF2A-7FC2-412A-B82A-7E671EB82C3D}"/>
              </a:ext>
            </a:extLst>
          </p:cNvPr>
          <p:cNvSpPr/>
          <p:nvPr/>
        </p:nvSpPr>
        <p:spPr>
          <a:xfrm>
            <a:off x="4280994" y="3380946"/>
            <a:ext cx="382029" cy="260762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1FC93C0B-6359-404E-BD78-48F05E4ECF77}"/>
              </a:ext>
            </a:extLst>
          </p:cNvPr>
          <p:cNvSpPr/>
          <p:nvPr/>
        </p:nvSpPr>
        <p:spPr>
          <a:xfrm>
            <a:off x="7167918" y="1703559"/>
            <a:ext cx="445728" cy="457203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A25187CB-B615-470C-8491-3DA43BAD6BAD}"/>
              </a:ext>
            </a:extLst>
          </p:cNvPr>
          <p:cNvSpPr/>
          <p:nvPr/>
        </p:nvSpPr>
        <p:spPr>
          <a:xfrm>
            <a:off x="7628652" y="1704660"/>
            <a:ext cx="445728" cy="457203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000000"/>
                </a:solidFill>
              </a:rPr>
              <a:t>Gx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15B0B292-9788-4C12-8CCF-BB9ED4E989B8}"/>
              </a:ext>
            </a:extLst>
          </p:cNvPr>
          <p:cNvSpPr/>
          <p:nvPr/>
        </p:nvSpPr>
        <p:spPr>
          <a:xfrm>
            <a:off x="1946616" y="2330496"/>
            <a:ext cx="832669" cy="12410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000" dirty="0">
              <a:solidFill>
                <a:srgbClr val="000000"/>
              </a:solidFill>
            </a:endParaRPr>
          </a:p>
          <a:p>
            <a:pPr algn="ctr"/>
            <a:r>
              <a:rPr lang="en-US" altLang="zh-TW" sz="1000" dirty="0">
                <a:solidFill>
                  <a:srgbClr val="000000"/>
                </a:solidFill>
              </a:rPr>
              <a:t>Source block</a:t>
            </a:r>
            <a:endParaRPr lang="zh-TW" altLang="en-US" sz="1000" dirty="0">
              <a:solidFill>
                <a:srgbClr val="000000"/>
              </a:solidFill>
            </a:endParaRPr>
          </a:p>
          <a:p>
            <a:pPr algn="ctr"/>
            <a:endParaRPr lang="zh-TW" altLang="en-US" sz="1000" dirty="0">
              <a:solidFill>
                <a:srgbClr val="000000"/>
              </a:solidFill>
            </a:endParaRPr>
          </a:p>
          <a:p>
            <a:pPr algn="ctr"/>
            <a:endParaRPr lang="zh-TW" altLang="en-US" sz="1000" dirty="0">
              <a:solidFill>
                <a:srgbClr val="00000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9F5E728-4DEC-4FBB-9B3C-BED4E6914B59}"/>
              </a:ext>
            </a:extLst>
          </p:cNvPr>
          <p:cNvSpPr/>
          <p:nvPr/>
        </p:nvSpPr>
        <p:spPr>
          <a:xfrm>
            <a:off x="1036337" y="2330496"/>
            <a:ext cx="832669" cy="12410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000" dirty="0">
              <a:solidFill>
                <a:srgbClr val="000000"/>
              </a:solidFill>
            </a:endParaRPr>
          </a:p>
          <a:p>
            <a:pPr algn="ctr"/>
            <a:r>
              <a:rPr lang="en-US" altLang="zh-TW" sz="1000" dirty="0">
                <a:solidFill>
                  <a:srgbClr val="000000"/>
                </a:solidFill>
              </a:rPr>
              <a:t>Source block</a:t>
            </a:r>
            <a:endParaRPr lang="zh-TW" altLang="en-US" sz="1000" dirty="0">
              <a:solidFill>
                <a:srgbClr val="000000"/>
              </a:solidFill>
            </a:endParaRPr>
          </a:p>
          <a:p>
            <a:pPr algn="ctr"/>
            <a:endParaRPr lang="zh-TW" altLang="en-US" sz="1000" dirty="0">
              <a:solidFill>
                <a:srgbClr val="000000"/>
              </a:solidFill>
            </a:endParaRPr>
          </a:p>
          <a:p>
            <a:pPr algn="ctr"/>
            <a:endParaRPr lang="zh-TW" altLang="en-US" sz="1000" dirty="0">
              <a:solidFill>
                <a:srgbClr val="000000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D412076A-2222-4D1E-8578-65F0EE81F415}"/>
              </a:ext>
            </a:extLst>
          </p:cNvPr>
          <p:cNvSpPr/>
          <p:nvPr/>
        </p:nvSpPr>
        <p:spPr>
          <a:xfrm>
            <a:off x="129221" y="2330497"/>
            <a:ext cx="832669" cy="124104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000" dirty="0">
              <a:solidFill>
                <a:srgbClr val="000000"/>
              </a:solidFill>
            </a:endParaRPr>
          </a:p>
          <a:p>
            <a:pPr algn="ctr"/>
            <a:r>
              <a:rPr lang="en-US" altLang="zh-TW" sz="1000" dirty="0">
                <a:solidFill>
                  <a:srgbClr val="000000"/>
                </a:solidFill>
              </a:rPr>
              <a:t>Source block</a:t>
            </a:r>
            <a:endParaRPr lang="zh-TW" altLang="en-US" sz="1000" dirty="0">
              <a:solidFill>
                <a:srgbClr val="000000"/>
              </a:solidFill>
            </a:endParaRPr>
          </a:p>
          <a:p>
            <a:pPr algn="ctr"/>
            <a:endParaRPr lang="zh-TW" altLang="en-US" sz="1000" dirty="0">
              <a:solidFill>
                <a:srgbClr val="000000"/>
              </a:solidFill>
            </a:endParaRPr>
          </a:p>
          <a:p>
            <a:pPr algn="ctr"/>
            <a:endParaRPr lang="zh-TW" altLang="en-US" sz="1000" dirty="0">
              <a:solidFill>
                <a:srgbClr val="000000"/>
              </a:solidFill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5825785-727D-45E7-B4C0-0CCD0994B37F}"/>
              </a:ext>
            </a:extLst>
          </p:cNvPr>
          <p:cNvSpPr/>
          <p:nvPr/>
        </p:nvSpPr>
        <p:spPr>
          <a:xfrm>
            <a:off x="135110" y="3294544"/>
            <a:ext cx="832669" cy="277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EOB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88F6A1E-FF8F-40D2-B752-521F687C678E}"/>
              </a:ext>
            </a:extLst>
          </p:cNvPr>
          <p:cNvSpPr/>
          <p:nvPr/>
        </p:nvSpPr>
        <p:spPr>
          <a:xfrm>
            <a:off x="1028520" y="3294227"/>
            <a:ext cx="849997" cy="277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EOB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BC54D7D5-531A-4EC8-B28A-45C546906C46}"/>
              </a:ext>
            </a:extLst>
          </p:cNvPr>
          <p:cNvSpPr/>
          <p:nvPr/>
        </p:nvSpPr>
        <p:spPr>
          <a:xfrm>
            <a:off x="1945148" y="3294227"/>
            <a:ext cx="832669" cy="277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EOB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851D4785-98A2-410B-BB78-11A0A7459221}"/>
              </a:ext>
            </a:extLst>
          </p:cNvPr>
          <p:cNvCxnSpPr>
            <a:cxnSpLocks/>
          </p:cNvCxnSpPr>
          <p:nvPr/>
        </p:nvCxnSpPr>
        <p:spPr>
          <a:xfrm>
            <a:off x="1562108" y="3641708"/>
            <a:ext cx="2167681" cy="1619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C943CDF9-C1AC-47E3-82FD-6E9A881426F1}"/>
              </a:ext>
            </a:extLst>
          </p:cNvPr>
          <p:cNvSpPr txBox="1"/>
          <p:nvPr/>
        </p:nvSpPr>
        <p:spPr>
          <a:xfrm>
            <a:off x="6920511" y="4307790"/>
            <a:ext cx="21418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Write to destination flash</a:t>
            </a:r>
            <a:endParaRPr lang="zh-TW" altLang="en-US" sz="1400" dirty="0"/>
          </a:p>
        </p:txBody>
      </p:sp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C6AF4A61-84E2-4355-B8FB-CA21C3A6E877}"/>
              </a:ext>
            </a:extLst>
          </p:cNvPr>
          <p:cNvCxnSpPr>
            <a:cxnSpLocks/>
          </p:cNvCxnSpPr>
          <p:nvPr/>
        </p:nvCxnSpPr>
        <p:spPr>
          <a:xfrm flipV="1">
            <a:off x="4267682" y="2927652"/>
            <a:ext cx="857772" cy="22614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458C9FA3-F40C-4A96-9C16-6C70CB437044}"/>
              </a:ext>
            </a:extLst>
          </p:cNvPr>
          <p:cNvSpPr txBox="1"/>
          <p:nvPr/>
        </p:nvSpPr>
        <p:spPr>
          <a:xfrm>
            <a:off x="4331381" y="4708508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Update H2F</a:t>
            </a:r>
            <a:r>
              <a:rPr lang="zh-TW" altLang="en-US" sz="1400" dirty="0"/>
              <a:t> </a:t>
            </a:r>
            <a:r>
              <a:rPr lang="en-US" altLang="zh-TW" sz="1400" dirty="0"/>
              <a:t>table</a:t>
            </a:r>
            <a:endParaRPr lang="zh-TW" altLang="en-US" sz="1400" dirty="0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3966C24C-FAFC-4154-84BF-288E302EB4FA}"/>
              </a:ext>
            </a:extLst>
          </p:cNvPr>
          <p:cNvSpPr/>
          <p:nvPr/>
        </p:nvSpPr>
        <p:spPr>
          <a:xfrm>
            <a:off x="4775342" y="5618618"/>
            <a:ext cx="1491589" cy="1163636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Map block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36CCF582-DA8A-49E8-9AF7-3953C1F2411C}"/>
              </a:ext>
            </a:extLst>
          </p:cNvPr>
          <p:cNvSpPr/>
          <p:nvPr/>
        </p:nvSpPr>
        <p:spPr>
          <a:xfrm>
            <a:off x="3635030" y="5301684"/>
            <a:ext cx="1491589" cy="1163636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Unsaved block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2782D806-CD53-450A-AA0A-0E069D081257}"/>
              </a:ext>
            </a:extLst>
          </p:cNvPr>
          <p:cNvSpPr/>
          <p:nvPr/>
        </p:nvSpPr>
        <p:spPr>
          <a:xfrm>
            <a:off x="2306743" y="4812341"/>
            <a:ext cx="1491589" cy="1241047"/>
          </a:xfrm>
          <a:prstGeom prst="rect">
            <a:avLst/>
          </a:prstGeom>
          <a:solidFill>
            <a:schemeClr val="accen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000000"/>
                </a:solidFill>
              </a:rPr>
              <a:t>Active block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45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405643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625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E19AF-E997-4A3C-B3B8-509139CA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Components of Cache GHP 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D4680B0-3133-4606-B51A-D635B9DBDAA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2000" b="0" dirty="0"/>
              <a:t>Each elements is 32-bit</a:t>
            </a:r>
          </a:p>
          <a:p>
            <a:r>
              <a:rPr lang="en-US" altLang="zh-TW" sz="2000" b="0" dirty="0"/>
              <a:t>To indicate the GHP on each unit of DRAM Cache</a:t>
            </a:r>
          </a:p>
          <a:p>
            <a:r>
              <a:rPr lang="en-US" altLang="zh-TW" sz="2000" b="0" dirty="0"/>
              <a:t>1LBA = 512Byte</a:t>
            </a:r>
            <a:r>
              <a:rPr lang="zh-TW" altLang="en-US" sz="2000" b="0" dirty="0"/>
              <a:t>，</a:t>
            </a:r>
            <a:r>
              <a:rPr lang="en-US" altLang="zh-TW" sz="2000" b="0" dirty="0"/>
              <a:t>4K = 8LBA</a:t>
            </a:r>
          </a:p>
          <a:p>
            <a:endParaRPr lang="zh-TW" altLang="en-US" sz="2000" b="0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9DA2BC2A-A303-4798-8ADE-3A41F6BC90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381687"/>
              </p:ext>
            </p:extLst>
          </p:nvPr>
        </p:nvGraphicFramePr>
        <p:xfrm>
          <a:off x="1406171" y="3124200"/>
          <a:ext cx="60960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376997726"/>
                    </a:ext>
                  </a:extLst>
                </a:gridCol>
              </a:tblGrid>
              <a:tr h="210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Bit 31-0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85627"/>
                  </a:ext>
                </a:extLst>
              </a:tr>
              <a:tr h="21006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GHP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7914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9038965-13FD-4E20-BCC4-E9D70109E756}"/>
              </a:ext>
            </a:extLst>
          </p:cNvPr>
          <p:cNvSpPr/>
          <p:nvPr/>
        </p:nvSpPr>
        <p:spPr>
          <a:xfrm>
            <a:off x="1947981" y="4447882"/>
            <a:ext cx="1048624" cy="11744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4K</a:t>
            </a:r>
            <a:r>
              <a:rPr lang="zh-TW" altLang="en-US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00"/>
                </a:solidFill>
              </a:rPr>
              <a:t>data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8" name="箭號: 左-右雙向 7">
            <a:extLst>
              <a:ext uri="{FF2B5EF4-FFF2-40B4-BE49-F238E27FC236}">
                <a16:creationId xmlns:a16="http://schemas.microsoft.com/office/drawing/2014/main" id="{CC0D6289-856B-44A5-85C6-8AC2701AA046}"/>
              </a:ext>
            </a:extLst>
          </p:cNvPr>
          <p:cNvSpPr/>
          <p:nvPr/>
        </p:nvSpPr>
        <p:spPr>
          <a:xfrm>
            <a:off x="3056727" y="4842166"/>
            <a:ext cx="2265027" cy="256957"/>
          </a:xfrm>
          <a:prstGeom prst="leftRigh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A95F0BC-4A69-4539-AF8D-1EB7E49800BB}"/>
              </a:ext>
            </a:extLst>
          </p:cNvPr>
          <p:cNvSpPr/>
          <p:nvPr/>
        </p:nvSpPr>
        <p:spPr>
          <a:xfrm>
            <a:off x="5381876" y="4447882"/>
            <a:ext cx="1048624" cy="117445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0000"/>
                </a:solidFill>
              </a:rPr>
              <a:t>4 Byte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577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0644-FB91-45E2-A8B6-249B3A91C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Components of H2F 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F0FE98-61A6-45A7-A7E3-A3B6A64D0FB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1400" b="0" dirty="0"/>
              <a:t>Each element is 32-bit</a:t>
            </a:r>
          </a:p>
          <a:p>
            <a:r>
              <a:rPr lang="en-US" altLang="zh-TW" sz="1400" b="0" dirty="0"/>
              <a:t>The size to indicate the unit page address in flash depends on the size of super block</a:t>
            </a:r>
          </a:p>
          <a:p>
            <a:r>
              <a:rPr lang="en-US" altLang="zh-TW" sz="1400" b="0" dirty="0"/>
              <a:t>To indicate the current of GHP </a:t>
            </a:r>
            <a:endParaRPr lang="zh-TW" altLang="en-US" sz="1400" b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45FCE5-C63F-4C72-AE91-6C1362E26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709" y="2321788"/>
            <a:ext cx="5608477" cy="217570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D818631-7B37-4AB4-9D5A-8F589E80D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21" y="4611790"/>
            <a:ext cx="5461320" cy="1680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84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CE0824-C6B2-4027-B387-03B63E54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Components of F2H Map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B4F92F-7970-4BFB-8D1A-F0F9EFDB745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2000" b="0" dirty="0"/>
              <a:t>Each element is 32-bits</a:t>
            </a:r>
          </a:p>
          <a:p>
            <a:r>
              <a:rPr lang="en-US" altLang="zh-TW" sz="2000" b="0" dirty="0"/>
              <a:t>To indicate the GHP on each unit of flash</a:t>
            </a:r>
            <a:endParaRPr lang="zh-TW" altLang="en-US" sz="2000" b="0" dirty="0"/>
          </a:p>
        </p:txBody>
      </p:sp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BA61FF8A-CBC9-4C1B-A708-50CA532CD6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61849"/>
              </p:ext>
            </p:extLst>
          </p:nvPr>
        </p:nvGraphicFramePr>
        <p:xfrm>
          <a:off x="1619075" y="2419217"/>
          <a:ext cx="524312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3120">
                  <a:extLst>
                    <a:ext uri="{9D8B030D-6E8A-4147-A177-3AD203B41FA5}">
                      <a16:colId xmlns:a16="http://schemas.microsoft.com/office/drawing/2014/main" val="2376997726"/>
                    </a:ext>
                  </a:extLst>
                </a:gridCol>
              </a:tblGrid>
              <a:tr h="233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Bit 31-0</a:t>
                      </a:r>
                      <a:endParaRPr lang="zh-TW" altLang="en-US" sz="1400" dirty="0"/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285627"/>
                  </a:ext>
                </a:extLst>
              </a:tr>
              <a:tr h="23313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GHP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4791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A92A048-202B-40F5-ABD2-D4D2AB5FB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799740"/>
              </p:ext>
            </p:extLst>
          </p:nvPr>
        </p:nvGraphicFramePr>
        <p:xfrm>
          <a:off x="659484" y="3762524"/>
          <a:ext cx="2952750" cy="2765981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4084292768"/>
                    </a:ext>
                  </a:extLst>
                </a:gridCol>
              </a:tblGrid>
              <a:tr h="27659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78204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E45AF261-9671-4279-95B8-74278154BED9}"/>
              </a:ext>
            </a:extLst>
          </p:cNvPr>
          <p:cNvSpPr txBox="1"/>
          <p:nvPr/>
        </p:nvSpPr>
        <p:spPr>
          <a:xfrm>
            <a:off x="1716513" y="3407637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Block12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1" name="表格 15">
            <a:extLst>
              <a:ext uri="{FF2B5EF4-FFF2-40B4-BE49-F238E27FC236}">
                <a16:creationId xmlns:a16="http://schemas.microsoft.com/office/drawing/2014/main" id="{EBF9CDDD-AA7B-447D-83E1-000EB1797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098918"/>
              </p:ext>
            </p:extLst>
          </p:nvPr>
        </p:nvGraphicFramePr>
        <p:xfrm>
          <a:off x="659484" y="3762524"/>
          <a:ext cx="29527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94">
                  <a:extLst>
                    <a:ext uri="{9D8B030D-6E8A-4147-A177-3AD203B41FA5}">
                      <a16:colId xmlns:a16="http://schemas.microsoft.com/office/drawing/2014/main" val="226268426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24650139"/>
                    </a:ext>
                  </a:extLst>
                </a:gridCol>
                <a:gridCol w="781373">
                  <a:extLst>
                    <a:ext uri="{9D8B030D-6E8A-4147-A177-3AD203B41FA5}">
                      <a16:colId xmlns:a16="http://schemas.microsoft.com/office/drawing/2014/main" val="800570434"/>
                    </a:ext>
                  </a:extLst>
                </a:gridCol>
                <a:gridCol w="778823">
                  <a:extLst>
                    <a:ext uri="{9D8B030D-6E8A-4147-A177-3AD203B41FA5}">
                      <a16:colId xmlns:a16="http://schemas.microsoft.com/office/drawing/2014/main" val="734958458"/>
                    </a:ext>
                  </a:extLst>
                </a:gridCol>
              </a:tblGrid>
              <a:tr h="1413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03830"/>
                  </a:ext>
                </a:extLst>
              </a:tr>
              <a:tr h="2473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GHP22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GHP2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GHP24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GHP4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828339"/>
                  </a:ext>
                </a:extLst>
              </a:tr>
            </a:tbl>
          </a:graphicData>
        </a:graphic>
      </p:graphicFrame>
      <p:graphicFrame>
        <p:nvGraphicFramePr>
          <p:cNvPr id="12" name="表格 15">
            <a:extLst>
              <a:ext uri="{FF2B5EF4-FFF2-40B4-BE49-F238E27FC236}">
                <a16:creationId xmlns:a16="http://schemas.microsoft.com/office/drawing/2014/main" id="{57007495-C36F-4F20-88FB-91F4C9101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992309"/>
              </p:ext>
            </p:extLst>
          </p:nvPr>
        </p:nvGraphicFramePr>
        <p:xfrm>
          <a:off x="670983" y="4311164"/>
          <a:ext cx="29527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94">
                  <a:extLst>
                    <a:ext uri="{9D8B030D-6E8A-4147-A177-3AD203B41FA5}">
                      <a16:colId xmlns:a16="http://schemas.microsoft.com/office/drawing/2014/main" val="226268426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24650139"/>
                    </a:ext>
                  </a:extLst>
                </a:gridCol>
                <a:gridCol w="781373">
                  <a:extLst>
                    <a:ext uri="{9D8B030D-6E8A-4147-A177-3AD203B41FA5}">
                      <a16:colId xmlns:a16="http://schemas.microsoft.com/office/drawing/2014/main" val="800570434"/>
                    </a:ext>
                  </a:extLst>
                </a:gridCol>
                <a:gridCol w="778823">
                  <a:extLst>
                    <a:ext uri="{9D8B030D-6E8A-4147-A177-3AD203B41FA5}">
                      <a16:colId xmlns:a16="http://schemas.microsoft.com/office/drawing/2014/main" val="734958458"/>
                    </a:ext>
                  </a:extLst>
                </a:gridCol>
              </a:tblGrid>
              <a:tr h="1413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03830"/>
                  </a:ext>
                </a:extLst>
              </a:tr>
              <a:tr h="2473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GHP1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GHP0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GHP6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GHP9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828339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6DA1376C-50EE-4472-BE32-A27F67B71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443647"/>
              </p:ext>
            </p:extLst>
          </p:nvPr>
        </p:nvGraphicFramePr>
        <p:xfrm>
          <a:off x="5599163" y="3782074"/>
          <a:ext cx="2952750" cy="2765981"/>
        </p:xfrm>
        <a:graphic>
          <a:graphicData uri="http://schemas.openxmlformats.org/drawingml/2006/table">
            <a:tbl>
              <a:tblPr/>
              <a:tblGrid>
                <a:gridCol w="2952750">
                  <a:extLst>
                    <a:ext uri="{9D8B030D-6E8A-4147-A177-3AD203B41FA5}">
                      <a16:colId xmlns:a16="http://schemas.microsoft.com/office/drawing/2014/main" val="4084292768"/>
                    </a:ext>
                  </a:extLst>
                </a:gridCol>
              </a:tblGrid>
              <a:tr h="276598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solidFill>
                        <a:srgbClr val="000000"/>
                      </a:solidFill>
                      <a:prstDash val="solid"/>
                    </a:lnL>
                    <a:lnR w="12700" cmpd="sng">
                      <a:solidFill>
                        <a:srgbClr val="000000"/>
                      </a:solidFill>
                      <a:prstDash val="solid"/>
                    </a:lnR>
                    <a:lnT w="12700" cmpd="sng">
                      <a:solidFill>
                        <a:srgbClr val="000000"/>
                      </a:solidFill>
                      <a:prstDash val="solid"/>
                    </a:lnT>
                    <a:lnB w="12700" cmpd="sng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782049"/>
                  </a:ext>
                </a:extLst>
              </a:tr>
            </a:tbl>
          </a:graphicData>
        </a:graphic>
      </p:graphicFrame>
      <p:sp>
        <p:nvSpPr>
          <p:cNvPr id="15" name="文字方塊 14">
            <a:extLst>
              <a:ext uri="{FF2B5EF4-FFF2-40B4-BE49-F238E27FC236}">
                <a16:creationId xmlns:a16="http://schemas.microsoft.com/office/drawing/2014/main" id="{9D76ABDF-99B3-457B-9D8E-AF79600440A2}"/>
              </a:ext>
            </a:extLst>
          </p:cNvPr>
          <p:cNvSpPr txBox="1"/>
          <p:nvPr/>
        </p:nvSpPr>
        <p:spPr>
          <a:xfrm>
            <a:off x="6423233" y="3434811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FF0000"/>
                </a:solidFill>
              </a:rPr>
              <a:t>g32arF2HMap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75904B5D-EE36-4E6D-BB87-CDF8B303D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309072"/>
              </p:ext>
            </p:extLst>
          </p:nvPr>
        </p:nvGraphicFramePr>
        <p:xfrm>
          <a:off x="5599163" y="3782074"/>
          <a:ext cx="29527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94">
                  <a:extLst>
                    <a:ext uri="{9D8B030D-6E8A-4147-A177-3AD203B41FA5}">
                      <a16:colId xmlns:a16="http://schemas.microsoft.com/office/drawing/2014/main" val="226268426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24650139"/>
                    </a:ext>
                  </a:extLst>
                </a:gridCol>
                <a:gridCol w="781373">
                  <a:extLst>
                    <a:ext uri="{9D8B030D-6E8A-4147-A177-3AD203B41FA5}">
                      <a16:colId xmlns:a16="http://schemas.microsoft.com/office/drawing/2014/main" val="800570434"/>
                    </a:ext>
                  </a:extLst>
                </a:gridCol>
                <a:gridCol w="778823">
                  <a:extLst>
                    <a:ext uri="{9D8B030D-6E8A-4147-A177-3AD203B41FA5}">
                      <a16:colId xmlns:a16="http://schemas.microsoft.com/office/drawing/2014/main" val="734958458"/>
                    </a:ext>
                  </a:extLst>
                </a:gridCol>
              </a:tblGrid>
              <a:tr h="1413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03830"/>
                  </a:ext>
                </a:extLst>
              </a:tr>
              <a:tr h="2473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828339"/>
                  </a:ext>
                </a:extLst>
              </a:tr>
            </a:tbl>
          </a:graphicData>
        </a:graphic>
      </p:graphicFrame>
      <p:graphicFrame>
        <p:nvGraphicFramePr>
          <p:cNvPr id="17" name="表格 15">
            <a:extLst>
              <a:ext uri="{FF2B5EF4-FFF2-40B4-BE49-F238E27FC236}">
                <a16:creationId xmlns:a16="http://schemas.microsoft.com/office/drawing/2014/main" id="{79607B46-631F-4572-9995-F06841935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275580"/>
              </p:ext>
            </p:extLst>
          </p:nvPr>
        </p:nvGraphicFramePr>
        <p:xfrm>
          <a:off x="5610662" y="4330714"/>
          <a:ext cx="295275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994">
                  <a:extLst>
                    <a:ext uri="{9D8B030D-6E8A-4147-A177-3AD203B41FA5}">
                      <a16:colId xmlns:a16="http://schemas.microsoft.com/office/drawing/2014/main" val="2262684261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424650139"/>
                    </a:ext>
                  </a:extLst>
                </a:gridCol>
                <a:gridCol w="781373">
                  <a:extLst>
                    <a:ext uri="{9D8B030D-6E8A-4147-A177-3AD203B41FA5}">
                      <a16:colId xmlns:a16="http://schemas.microsoft.com/office/drawing/2014/main" val="800570434"/>
                    </a:ext>
                  </a:extLst>
                </a:gridCol>
                <a:gridCol w="778823">
                  <a:extLst>
                    <a:ext uri="{9D8B030D-6E8A-4147-A177-3AD203B41FA5}">
                      <a16:colId xmlns:a16="http://schemas.microsoft.com/office/drawing/2014/main" val="734958458"/>
                    </a:ext>
                  </a:extLst>
                </a:gridCol>
              </a:tblGrid>
              <a:tr h="14131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103830"/>
                  </a:ext>
                </a:extLst>
              </a:tr>
              <a:tr h="24730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zh-TW" altLang="en-US" sz="12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828339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FF636F90-4B5E-498E-9C78-BFE11BF4A7CA}"/>
              </a:ext>
            </a:extLst>
          </p:cNvPr>
          <p:cNvSpPr/>
          <p:nvPr/>
        </p:nvSpPr>
        <p:spPr>
          <a:xfrm>
            <a:off x="3892492" y="4764947"/>
            <a:ext cx="1510018" cy="218114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34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4C6527-CE02-4AA5-9DCB-528212F2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EOB and Finish page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1BEEEE-5B87-47E3-B568-894A1A043BD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55CD1C0-6D23-484B-B9F2-BC806F9AA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125"/>
            <a:ext cx="9144000" cy="433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7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822AB-F6D9-4632-90BE-55766EAA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H2F F2H mapping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8C5BEBEB-D077-44AA-8B3F-38D0B3898ED1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678826616"/>
              </p:ext>
            </p:extLst>
          </p:nvPr>
        </p:nvGraphicFramePr>
        <p:xfrm>
          <a:off x="1689839" y="1062228"/>
          <a:ext cx="2294828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47414">
                  <a:extLst>
                    <a:ext uri="{9D8B030D-6E8A-4147-A177-3AD203B41FA5}">
                      <a16:colId xmlns:a16="http://schemas.microsoft.com/office/drawing/2014/main" val="3064732124"/>
                    </a:ext>
                  </a:extLst>
                </a:gridCol>
                <a:gridCol w="1147414">
                  <a:extLst>
                    <a:ext uri="{9D8B030D-6E8A-4147-A177-3AD203B41FA5}">
                      <a16:colId xmlns:a16="http://schemas.microsoft.com/office/drawing/2014/main" val="1714175106"/>
                    </a:ext>
                  </a:extLst>
                </a:gridCol>
              </a:tblGrid>
              <a:tr h="193711">
                <a:tc gridSpan="2">
                  <a:txBody>
                    <a:bodyPr/>
                    <a:lstStyle/>
                    <a:p>
                      <a:r>
                        <a:rPr lang="en-US" altLang="zh-TW" sz="1000" dirty="0"/>
                        <a:t>F2H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14317"/>
                  </a:ext>
                </a:extLst>
              </a:tr>
              <a:tr h="19371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g32arF2HMap[0]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322631"/>
                  </a:ext>
                </a:extLst>
              </a:tr>
              <a:tr h="193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g32arF2HMap[1]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882405"/>
                  </a:ext>
                </a:extLst>
              </a:tr>
              <a:tr h="193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000" dirty="0"/>
                        <a:t>g32arF2HMap[2]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5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26110"/>
                  </a:ext>
                </a:extLst>
              </a:tr>
              <a:tr h="193711"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zh-TW" sz="1000" dirty="0"/>
                        <a:t>…………………..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zh-TW" altLang="en-US" sz="1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880929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CF603934-156D-44BD-9DDF-834F42278D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8837776"/>
              </p:ext>
            </p:extLst>
          </p:nvPr>
        </p:nvGraphicFramePr>
        <p:xfrm>
          <a:off x="5066846" y="940308"/>
          <a:ext cx="1988192" cy="1219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4096">
                  <a:extLst>
                    <a:ext uri="{9D8B030D-6E8A-4147-A177-3AD203B41FA5}">
                      <a16:colId xmlns:a16="http://schemas.microsoft.com/office/drawing/2014/main" val="3064732124"/>
                    </a:ext>
                  </a:extLst>
                </a:gridCol>
                <a:gridCol w="994096">
                  <a:extLst>
                    <a:ext uri="{9D8B030D-6E8A-4147-A177-3AD203B41FA5}">
                      <a16:colId xmlns:a16="http://schemas.microsoft.com/office/drawing/2014/main" val="1714175106"/>
                    </a:ext>
                  </a:extLst>
                </a:gridCol>
              </a:tblGrid>
              <a:tr h="193711">
                <a:tc gridSpan="2">
                  <a:txBody>
                    <a:bodyPr/>
                    <a:lstStyle/>
                    <a:p>
                      <a:r>
                        <a:rPr lang="en-US" altLang="zh-TW" sz="1000" dirty="0"/>
                        <a:t>F2H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114317"/>
                  </a:ext>
                </a:extLst>
              </a:tr>
              <a:tr h="19371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garH2FMap[4]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B=12,P=6</a:t>
                      </a:r>
                      <a:endParaRPr lang="zh-TW" alt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322631"/>
                  </a:ext>
                </a:extLst>
              </a:tr>
              <a:tr h="19371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garH2FMap[5]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B=12,P=2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882405"/>
                  </a:ext>
                </a:extLst>
              </a:tr>
              <a:tr h="19371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garH2FMap[6]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B=12,P=7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826110"/>
                  </a:ext>
                </a:extLst>
              </a:tr>
              <a:tr h="193711">
                <a:tc>
                  <a:txBody>
                    <a:bodyPr/>
                    <a:lstStyle/>
                    <a:p>
                      <a:r>
                        <a:rPr lang="en-US" altLang="zh-TW" sz="1000" dirty="0"/>
                        <a:t>garH2FMap[7]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B=12,P=9</a:t>
                      </a:r>
                      <a:endParaRPr lang="zh-TW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94155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78300CA3-D890-4BDD-A9EA-14682652C0C5}"/>
              </a:ext>
            </a:extLst>
          </p:cNvPr>
          <p:cNvSpPr/>
          <p:nvPr/>
        </p:nvSpPr>
        <p:spPr>
          <a:xfrm>
            <a:off x="388232" y="2998445"/>
            <a:ext cx="4244830" cy="13498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0EC60-4239-4D6C-B0A4-E85BB655B68B}"/>
              </a:ext>
            </a:extLst>
          </p:cNvPr>
          <p:cNvSpPr/>
          <p:nvPr/>
        </p:nvSpPr>
        <p:spPr>
          <a:xfrm>
            <a:off x="388232" y="2712521"/>
            <a:ext cx="871057" cy="2859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6E71FAD4-E599-401D-956D-9832FA7B4A34}"/>
              </a:ext>
            </a:extLst>
          </p:cNvPr>
          <p:cNvSpPr/>
          <p:nvPr/>
        </p:nvSpPr>
        <p:spPr>
          <a:xfrm>
            <a:off x="420389" y="3047307"/>
            <a:ext cx="2056702" cy="45307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6B723D5-3DCA-45DC-B8BD-F90EF4DD144A}"/>
              </a:ext>
            </a:extLst>
          </p:cNvPr>
          <p:cNvSpPr/>
          <p:nvPr/>
        </p:nvSpPr>
        <p:spPr>
          <a:xfrm>
            <a:off x="479811" y="311722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GHP5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EA933FB9-8D2A-4FA6-9594-4787857B09DF}"/>
              </a:ext>
            </a:extLst>
          </p:cNvPr>
          <p:cNvSpPr/>
          <p:nvPr/>
        </p:nvSpPr>
        <p:spPr>
          <a:xfrm>
            <a:off x="947497" y="311722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GHP5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566BC580-E04B-40C8-8867-19CB57AAE79E}"/>
              </a:ext>
            </a:extLst>
          </p:cNvPr>
          <p:cNvSpPr/>
          <p:nvPr/>
        </p:nvSpPr>
        <p:spPr>
          <a:xfrm>
            <a:off x="1426758" y="3117224"/>
            <a:ext cx="435529" cy="3342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GHP5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3817B71-7DFA-4CC9-9516-8C1A048F6114}"/>
              </a:ext>
            </a:extLst>
          </p:cNvPr>
          <p:cNvSpPr/>
          <p:nvPr/>
        </p:nvSpPr>
        <p:spPr>
          <a:xfrm>
            <a:off x="1917415" y="3117223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GHP4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E52F38D0-20FD-49AC-A67F-00282F54F6AA}"/>
              </a:ext>
            </a:extLst>
          </p:cNvPr>
          <p:cNvSpPr/>
          <p:nvPr/>
        </p:nvSpPr>
        <p:spPr>
          <a:xfrm>
            <a:off x="2520823" y="3047307"/>
            <a:ext cx="2056702" cy="45307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1147283D-BC19-4C22-9BE0-1BE3A7E6C9AB}"/>
              </a:ext>
            </a:extLst>
          </p:cNvPr>
          <p:cNvSpPr/>
          <p:nvPr/>
        </p:nvSpPr>
        <p:spPr>
          <a:xfrm>
            <a:off x="2580245" y="311722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GHP4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51D49F91-2D61-4DC4-AEC4-A2C6F9354C72}"/>
              </a:ext>
            </a:extLst>
          </p:cNvPr>
          <p:cNvSpPr/>
          <p:nvPr/>
        </p:nvSpPr>
        <p:spPr>
          <a:xfrm>
            <a:off x="3047931" y="311722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GHP7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BA0B56F2-8E02-4823-A001-EFAF25573312}"/>
              </a:ext>
            </a:extLst>
          </p:cNvPr>
          <p:cNvSpPr/>
          <p:nvPr/>
        </p:nvSpPr>
        <p:spPr>
          <a:xfrm>
            <a:off x="3527192" y="3117224"/>
            <a:ext cx="435529" cy="3342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GHP4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E09F6492-B6F8-4E1C-A346-EB8A5EB3F6B0}"/>
              </a:ext>
            </a:extLst>
          </p:cNvPr>
          <p:cNvSpPr/>
          <p:nvPr/>
        </p:nvSpPr>
        <p:spPr>
          <a:xfrm>
            <a:off x="4017849" y="3117223"/>
            <a:ext cx="435529" cy="33429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GHP7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5A3AF9B4-C10F-43AD-B31B-53B9751E0690}"/>
              </a:ext>
            </a:extLst>
          </p:cNvPr>
          <p:cNvSpPr txBox="1"/>
          <p:nvPr/>
        </p:nvSpPr>
        <p:spPr>
          <a:xfrm>
            <a:off x="412429" y="2718582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</a:rPr>
              <a:t>Block12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7D29480E-626E-4504-BDFE-531950069749}"/>
              </a:ext>
            </a:extLst>
          </p:cNvPr>
          <p:cNvSpPr/>
          <p:nvPr/>
        </p:nvSpPr>
        <p:spPr>
          <a:xfrm>
            <a:off x="4777352" y="2975928"/>
            <a:ext cx="4244830" cy="13498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7C8196F-0E9E-45F4-9FAF-1E8AD0C3D975}"/>
              </a:ext>
            </a:extLst>
          </p:cNvPr>
          <p:cNvSpPr/>
          <p:nvPr/>
        </p:nvSpPr>
        <p:spPr>
          <a:xfrm>
            <a:off x="4777352" y="2690004"/>
            <a:ext cx="871057" cy="2859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84FCC29D-88C1-4AEF-AFBC-2E056A79B4C1}"/>
              </a:ext>
            </a:extLst>
          </p:cNvPr>
          <p:cNvSpPr/>
          <p:nvPr/>
        </p:nvSpPr>
        <p:spPr>
          <a:xfrm>
            <a:off x="4809509" y="3024790"/>
            <a:ext cx="2056702" cy="45307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B215F342-5216-45FF-8C97-004EEC9E4056}"/>
              </a:ext>
            </a:extLst>
          </p:cNvPr>
          <p:cNvSpPr/>
          <p:nvPr/>
        </p:nvSpPr>
        <p:spPr>
          <a:xfrm>
            <a:off x="4868931" y="3094707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0362EEBE-2643-49B4-80A2-DB55138A875D}"/>
              </a:ext>
            </a:extLst>
          </p:cNvPr>
          <p:cNvSpPr txBox="1"/>
          <p:nvPr/>
        </p:nvSpPr>
        <p:spPr>
          <a:xfrm>
            <a:off x="4801549" y="2696065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</a:rPr>
              <a:t>Block12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13E8252-DFB8-4CE4-A372-BC17105756E7}"/>
              </a:ext>
            </a:extLst>
          </p:cNvPr>
          <p:cNvSpPr/>
          <p:nvPr/>
        </p:nvSpPr>
        <p:spPr>
          <a:xfrm>
            <a:off x="388232" y="4827223"/>
            <a:ext cx="4244830" cy="13498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DBBE379-A766-47EF-985A-D7E0BD8BD350}"/>
              </a:ext>
            </a:extLst>
          </p:cNvPr>
          <p:cNvSpPr/>
          <p:nvPr/>
        </p:nvSpPr>
        <p:spPr>
          <a:xfrm>
            <a:off x="388232" y="4541299"/>
            <a:ext cx="871057" cy="2859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DB55A7B2-C10C-474B-B9F5-0D312524A37C}"/>
              </a:ext>
            </a:extLst>
          </p:cNvPr>
          <p:cNvSpPr txBox="1"/>
          <p:nvPr/>
        </p:nvSpPr>
        <p:spPr>
          <a:xfrm>
            <a:off x="412429" y="4547360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</a:rPr>
              <a:t>Block12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723A337B-B687-4224-A2A3-F2AE94CFED62}"/>
              </a:ext>
            </a:extLst>
          </p:cNvPr>
          <p:cNvSpPr/>
          <p:nvPr/>
        </p:nvSpPr>
        <p:spPr>
          <a:xfrm>
            <a:off x="4777352" y="4804706"/>
            <a:ext cx="4244830" cy="134981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26B75F0-F00B-40AA-BA20-F0427668A7FB}"/>
              </a:ext>
            </a:extLst>
          </p:cNvPr>
          <p:cNvSpPr/>
          <p:nvPr/>
        </p:nvSpPr>
        <p:spPr>
          <a:xfrm>
            <a:off x="4777352" y="4518782"/>
            <a:ext cx="871057" cy="28592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92A27C53-B286-4601-8686-FF5B09CA97C6}"/>
              </a:ext>
            </a:extLst>
          </p:cNvPr>
          <p:cNvSpPr txBox="1"/>
          <p:nvPr/>
        </p:nvSpPr>
        <p:spPr>
          <a:xfrm>
            <a:off x="4801549" y="4524843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</a:rPr>
              <a:t>Block12</a:t>
            </a:r>
            <a:endParaRPr lang="zh-TW" altLang="en-US" sz="1400" dirty="0">
              <a:solidFill>
                <a:srgbClr val="000000"/>
              </a:solidFill>
            </a:endParaRPr>
          </a:p>
        </p:txBody>
      </p:sp>
      <p:sp>
        <p:nvSpPr>
          <p:cNvPr id="100" name="矩形: 圓角 99">
            <a:extLst>
              <a:ext uri="{FF2B5EF4-FFF2-40B4-BE49-F238E27FC236}">
                <a16:creationId xmlns:a16="http://schemas.microsoft.com/office/drawing/2014/main" id="{4D7B43B2-90A0-4DBD-A102-98A9F6F560B1}"/>
              </a:ext>
            </a:extLst>
          </p:cNvPr>
          <p:cNvSpPr/>
          <p:nvPr/>
        </p:nvSpPr>
        <p:spPr>
          <a:xfrm>
            <a:off x="5361835" y="3094707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01" name="矩形: 圓角 100">
            <a:extLst>
              <a:ext uri="{FF2B5EF4-FFF2-40B4-BE49-F238E27FC236}">
                <a16:creationId xmlns:a16="http://schemas.microsoft.com/office/drawing/2014/main" id="{4624E1F9-7D17-4CBC-96B4-C31942C4A676}"/>
              </a:ext>
            </a:extLst>
          </p:cNvPr>
          <p:cNvSpPr/>
          <p:nvPr/>
        </p:nvSpPr>
        <p:spPr>
          <a:xfrm>
            <a:off x="5857468" y="3094707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CF1D793B-8124-45D6-9918-000588D18D4F}"/>
              </a:ext>
            </a:extLst>
          </p:cNvPr>
          <p:cNvSpPr/>
          <p:nvPr/>
        </p:nvSpPr>
        <p:spPr>
          <a:xfrm>
            <a:off x="6347617" y="3094707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03" name="矩形: 圓角 102">
            <a:extLst>
              <a:ext uri="{FF2B5EF4-FFF2-40B4-BE49-F238E27FC236}">
                <a16:creationId xmlns:a16="http://schemas.microsoft.com/office/drawing/2014/main" id="{76CDBC1E-C76A-4E85-9414-12F6CE4CA3C2}"/>
              </a:ext>
            </a:extLst>
          </p:cNvPr>
          <p:cNvSpPr/>
          <p:nvPr/>
        </p:nvSpPr>
        <p:spPr>
          <a:xfrm>
            <a:off x="6905625" y="3024790"/>
            <a:ext cx="2056702" cy="45307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4" name="矩形: 圓角 103">
            <a:extLst>
              <a:ext uri="{FF2B5EF4-FFF2-40B4-BE49-F238E27FC236}">
                <a16:creationId xmlns:a16="http://schemas.microsoft.com/office/drawing/2014/main" id="{45E8E4B6-A044-4013-9621-D6B1090FC0F1}"/>
              </a:ext>
            </a:extLst>
          </p:cNvPr>
          <p:cNvSpPr/>
          <p:nvPr/>
        </p:nvSpPr>
        <p:spPr>
          <a:xfrm>
            <a:off x="6965047" y="3094707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05" name="矩形: 圓角 104">
            <a:extLst>
              <a:ext uri="{FF2B5EF4-FFF2-40B4-BE49-F238E27FC236}">
                <a16:creationId xmlns:a16="http://schemas.microsoft.com/office/drawing/2014/main" id="{1BBF883B-D96B-40FD-80FD-1391DE12CD78}"/>
              </a:ext>
            </a:extLst>
          </p:cNvPr>
          <p:cNvSpPr/>
          <p:nvPr/>
        </p:nvSpPr>
        <p:spPr>
          <a:xfrm>
            <a:off x="7457951" y="3094707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D490D5F6-8B9B-49D4-9CF2-A172602C3617}"/>
              </a:ext>
            </a:extLst>
          </p:cNvPr>
          <p:cNvSpPr/>
          <p:nvPr/>
        </p:nvSpPr>
        <p:spPr>
          <a:xfrm>
            <a:off x="7953584" y="3094707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F2B025CA-C955-4AEA-871C-833FC193E8AB}"/>
              </a:ext>
            </a:extLst>
          </p:cNvPr>
          <p:cNvSpPr/>
          <p:nvPr/>
        </p:nvSpPr>
        <p:spPr>
          <a:xfrm>
            <a:off x="8443733" y="3094707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08" name="矩形: 圓角 107">
            <a:extLst>
              <a:ext uri="{FF2B5EF4-FFF2-40B4-BE49-F238E27FC236}">
                <a16:creationId xmlns:a16="http://schemas.microsoft.com/office/drawing/2014/main" id="{7C50DED4-1B4C-4BD8-9621-2F87E7246161}"/>
              </a:ext>
            </a:extLst>
          </p:cNvPr>
          <p:cNvSpPr/>
          <p:nvPr/>
        </p:nvSpPr>
        <p:spPr>
          <a:xfrm>
            <a:off x="424839" y="4881027"/>
            <a:ext cx="2056702" cy="45307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9" name="矩形: 圓角 108">
            <a:extLst>
              <a:ext uri="{FF2B5EF4-FFF2-40B4-BE49-F238E27FC236}">
                <a16:creationId xmlns:a16="http://schemas.microsoft.com/office/drawing/2014/main" id="{69DBE7F0-62EA-428B-AB63-C0A86318B986}"/>
              </a:ext>
            </a:extLst>
          </p:cNvPr>
          <p:cNvSpPr/>
          <p:nvPr/>
        </p:nvSpPr>
        <p:spPr>
          <a:xfrm>
            <a:off x="484261" y="495094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10" name="矩形: 圓角 109">
            <a:extLst>
              <a:ext uri="{FF2B5EF4-FFF2-40B4-BE49-F238E27FC236}">
                <a16:creationId xmlns:a16="http://schemas.microsoft.com/office/drawing/2014/main" id="{0B77A87C-AC7A-4FA2-AD75-0B7AE1318061}"/>
              </a:ext>
            </a:extLst>
          </p:cNvPr>
          <p:cNvSpPr/>
          <p:nvPr/>
        </p:nvSpPr>
        <p:spPr>
          <a:xfrm>
            <a:off x="977165" y="495094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11" name="矩形: 圓角 110">
            <a:extLst>
              <a:ext uri="{FF2B5EF4-FFF2-40B4-BE49-F238E27FC236}">
                <a16:creationId xmlns:a16="http://schemas.microsoft.com/office/drawing/2014/main" id="{A4A27CC3-43B9-492F-8F2F-AB8386CAA93E}"/>
              </a:ext>
            </a:extLst>
          </p:cNvPr>
          <p:cNvSpPr/>
          <p:nvPr/>
        </p:nvSpPr>
        <p:spPr>
          <a:xfrm>
            <a:off x="1472798" y="495094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693A9017-71EC-4C3E-93AB-2D6453B853DE}"/>
              </a:ext>
            </a:extLst>
          </p:cNvPr>
          <p:cNvSpPr/>
          <p:nvPr/>
        </p:nvSpPr>
        <p:spPr>
          <a:xfrm>
            <a:off x="1962947" y="495094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13" name="矩形: 圓角 112">
            <a:extLst>
              <a:ext uri="{FF2B5EF4-FFF2-40B4-BE49-F238E27FC236}">
                <a16:creationId xmlns:a16="http://schemas.microsoft.com/office/drawing/2014/main" id="{9B73C600-CE6B-4EA9-9DFC-E69D79480701}"/>
              </a:ext>
            </a:extLst>
          </p:cNvPr>
          <p:cNvSpPr/>
          <p:nvPr/>
        </p:nvSpPr>
        <p:spPr>
          <a:xfrm>
            <a:off x="2516834" y="4881027"/>
            <a:ext cx="2056702" cy="45307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4" name="矩形: 圓角 113">
            <a:extLst>
              <a:ext uri="{FF2B5EF4-FFF2-40B4-BE49-F238E27FC236}">
                <a16:creationId xmlns:a16="http://schemas.microsoft.com/office/drawing/2014/main" id="{1F2F529A-A3DE-421A-8E93-3F873A1D219A}"/>
              </a:ext>
            </a:extLst>
          </p:cNvPr>
          <p:cNvSpPr/>
          <p:nvPr/>
        </p:nvSpPr>
        <p:spPr>
          <a:xfrm>
            <a:off x="2576256" y="495094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15" name="矩形: 圓角 114">
            <a:extLst>
              <a:ext uri="{FF2B5EF4-FFF2-40B4-BE49-F238E27FC236}">
                <a16:creationId xmlns:a16="http://schemas.microsoft.com/office/drawing/2014/main" id="{C505C280-93DD-40AE-A482-4D110C13F66B}"/>
              </a:ext>
            </a:extLst>
          </p:cNvPr>
          <p:cNvSpPr/>
          <p:nvPr/>
        </p:nvSpPr>
        <p:spPr>
          <a:xfrm>
            <a:off x="3069160" y="495094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16" name="矩形: 圓角 115">
            <a:extLst>
              <a:ext uri="{FF2B5EF4-FFF2-40B4-BE49-F238E27FC236}">
                <a16:creationId xmlns:a16="http://schemas.microsoft.com/office/drawing/2014/main" id="{16CE8682-3813-4F1C-87CD-A0E87ABF3226}"/>
              </a:ext>
            </a:extLst>
          </p:cNvPr>
          <p:cNvSpPr/>
          <p:nvPr/>
        </p:nvSpPr>
        <p:spPr>
          <a:xfrm>
            <a:off x="3564793" y="495094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17" name="矩形: 圓角 116">
            <a:extLst>
              <a:ext uri="{FF2B5EF4-FFF2-40B4-BE49-F238E27FC236}">
                <a16:creationId xmlns:a16="http://schemas.microsoft.com/office/drawing/2014/main" id="{FDD1A449-B290-41BD-9C64-047863829B4A}"/>
              </a:ext>
            </a:extLst>
          </p:cNvPr>
          <p:cNvSpPr/>
          <p:nvPr/>
        </p:nvSpPr>
        <p:spPr>
          <a:xfrm>
            <a:off x="4054942" y="495094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18" name="矩形: 圓角 117">
            <a:extLst>
              <a:ext uri="{FF2B5EF4-FFF2-40B4-BE49-F238E27FC236}">
                <a16:creationId xmlns:a16="http://schemas.microsoft.com/office/drawing/2014/main" id="{2FACFA63-DC3A-4601-969D-3A508045BE59}"/>
              </a:ext>
            </a:extLst>
          </p:cNvPr>
          <p:cNvSpPr/>
          <p:nvPr/>
        </p:nvSpPr>
        <p:spPr>
          <a:xfrm>
            <a:off x="4848923" y="4881027"/>
            <a:ext cx="2056702" cy="45307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9" name="矩形: 圓角 118">
            <a:extLst>
              <a:ext uri="{FF2B5EF4-FFF2-40B4-BE49-F238E27FC236}">
                <a16:creationId xmlns:a16="http://schemas.microsoft.com/office/drawing/2014/main" id="{18BD37D4-7AEA-4089-81AD-6FC9372692F8}"/>
              </a:ext>
            </a:extLst>
          </p:cNvPr>
          <p:cNvSpPr/>
          <p:nvPr/>
        </p:nvSpPr>
        <p:spPr>
          <a:xfrm>
            <a:off x="4908345" y="495094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20" name="矩形: 圓角 119">
            <a:extLst>
              <a:ext uri="{FF2B5EF4-FFF2-40B4-BE49-F238E27FC236}">
                <a16:creationId xmlns:a16="http://schemas.microsoft.com/office/drawing/2014/main" id="{A38332E0-6ED6-4280-AFBC-ED7FDC094B4E}"/>
              </a:ext>
            </a:extLst>
          </p:cNvPr>
          <p:cNvSpPr/>
          <p:nvPr/>
        </p:nvSpPr>
        <p:spPr>
          <a:xfrm>
            <a:off x="5401249" y="495094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21" name="矩形: 圓角 120">
            <a:extLst>
              <a:ext uri="{FF2B5EF4-FFF2-40B4-BE49-F238E27FC236}">
                <a16:creationId xmlns:a16="http://schemas.microsoft.com/office/drawing/2014/main" id="{36E2EF1C-6DDE-4D39-BB27-E6FA6FA6E8BD}"/>
              </a:ext>
            </a:extLst>
          </p:cNvPr>
          <p:cNvSpPr/>
          <p:nvPr/>
        </p:nvSpPr>
        <p:spPr>
          <a:xfrm>
            <a:off x="5896882" y="495094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22" name="矩形: 圓角 121">
            <a:extLst>
              <a:ext uri="{FF2B5EF4-FFF2-40B4-BE49-F238E27FC236}">
                <a16:creationId xmlns:a16="http://schemas.microsoft.com/office/drawing/2014/main" id="{6727AC75-2EB4-43CC-BAA8-D81583CD7003}"/>
              </a:ext>
            </a:extLst>
          </p:cNvPr>
          <p:cNvSpPr/>
          <p:nvPr/>
        </p:nvSpPr>
        <p:spPr>
          <a:xfrm>
            <a:off x="6387031" y="495094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28" name="矩形: 圓角 127">
            <a:extLst>
              <a:ext uri="{FF2B5EF4-FFF2-40B4-BE49-F238E27FC236}">
                <a16:creationId xmlns:a16="http://schemas.microsoft.com/office/drawing/2014/main" id="{7065DE12-175A-4A23-BD3B-F8DC232080F8}"/>
              </a:ext>
            </a:extLst>
          </p:cNvPr>
          <p:cNvSpPr/>
          <p:nvPr/>
        </p:nvSpPr>
        <p:spPr>
          <a:xfrm>
            <a:off x="6925233" y="4881027"/>
            <a:ext cx="2056702" cy="453071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8AC4ABF1-4957-457B-BDBD-46CEAF45288C}"/>
              </a:ext>
            </a:extLst>
          </p:cNvPr>
          <p:cNvSpPr/>
          <p:nvPr/>
        </p:nvSpPr>
        <p:spPr>
          <a:xfrm>
            <a:off x="6984655" y="495094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30" name="矩形: 圓角 129">
            <a:extLst>
              <a:ext uri="{FF2B5EF4-FFF2-40B4-BE49-F238E27FC236}">
                <a16:creationId xmlns:a16="http://schemas.microsoft.com/office/drawing/2014/main" id="{FDD2B1FF-CD1F-4CE4-B1D7-9D754013C600}"/>
              </a:ext>
            </a:extLst>
          </p:cNvPr>
          <p:cNvSpPr/>
          <p:nvPr/>
        </p:nvSpPr>
        <p:spPr>
          <a:xfrm>
            <a:off x="7477559" y="495094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25596E22-C103-4E05-B641-94F01ECAC7EF}"/>
              </a:ext>
            </a:extLst>
          </p:cNvPr>
          <p:cNvSpPr/>
          <p:nvPr/>
        </p:nvSpPr>
        <p:spPr>
          <a:xfrm>
            <a:off x="7973192" y="495094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sp>
        <p:nvSpPr>
          <p:cNvPr id="132" name="矩形: 圓角 131">
            <a:extLst>
              <a:ext uri="{FF2B5EF4-FFF2-40B4-BE49-F238E27FC236}">
                <a16:creationId xmlns:a16="http://schemas.microsoft.com/office/drawing/2014/main" id="{B316CA8B-5C62-44E7-9536-306C77E21CF8}"/>
              </a:ext>
            </a:extLst>
          </p:cNvPr>
          <p:cNvSpPr/>
          <p:nvPr/>
        </p:nvSpPr>
        <p:spPr>
          <a:xfrm>
            <a:off x="8463341" y="4950944"/>
            <a:ext cx="435529" cy="33429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dirty="0">
                <a:solidFill>
                  <a:srgbClr val="000000"/>
                </a:solidFill>
              </a:rPr>
              <a:t>GHP8</a:t>
            </a:r>
            <a:endParaRPr lang="zh-TW" altLang="en-US" sz="800" dirty="0">
              <a:solidFill>
                <a:srgbClr val="000000"/>
              </a:solidFill>
            </a:endParaRPr>
          </a:p>
        </p:txBody>
      </p:sp>
      <p:cxnSp>
        <p:nvCxnSpPr>
          <p:cNvPr id="134" name="直線單箭頭接點 133">
            <a:extLst>
              <a:ext uri="{FF2B5EF4-FFF2-40B4-BE49-F238E27FC236}">
                <a16:creationId xmlns:a16="http://schemas.microsoft.com/office/drawing/2014/main" id="{9424A233-F3E4-4BEC-9809-A429330F8A08}"/>
              </a:ext>
            </a:extLst>
          </p:cNvPr>
          <p:cNvCxnSpPr>
            <a:endCxn id="6" idx="1"/>
          </p:cNvCxnSpPr>
          <p:nvPr/>
        </p:nvCxnSpPr>
        <p:spPr>
          <a:xfrm flipV="1">
            <a:off x="3984667" y="1549908"/>
            <a:ext cx="1082179" cy="3703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文字方塊 139">
            <a:extLst>
              <a:ext uri="{FF2B5EF4-FFF2-40B4-BE49-F238E27FC236}">
                <a16:creationId xmlns:a16="http://schemas.microsoft.com/office/drawing/2014/main" id="{5682FA9D-2EFE-4561-95E2-0BAFCF949CAD}"/>
              </a:ext>
            </a:extLst>
          </p:cNvPr>
          <p:cNvSpPr txBox="1"/>
          <p:nvPr/>
        </p:nvSpPr>
        <p:spPr>
          <a:xfrm>
            <a:off x="1976679" y="255028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CH0</a:t>
            </a:r>
            <a:endParaRPr lang="zh-TW" altLang="en-US" sz="1400" dirty="0"/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A5102216-FE89-4F83-BD2F-4F031A0B04BF}"/>
              </a:ext>
            </a:extLst>
          </p:cNvPr>
          <p:cNvSpPr txBox="1"/>
          <p:nvPr/>
        </p:nvSpPr>
        <p:spPr>
          <a:xfrm>
            <a:off x="6523703" y="252785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CH1</a:t>
            </a:r>
            <a:endParaRPr lang="zh-TW" altLang="en-US" sz="1400" dirty="0"/>
          </a:p>
        </p:txBody>
      </p: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1831587D-D684-41C2-BEC2-82B20585D206}"/>
              </a:ext>
            </a:extLst>
          </p:cNvPr>
          <p:cNvSpPr txBox="1"/>
          <p:nvPr/>
        </p:nvSpPr>
        <p:spPr>
          <a:xfrm>
            <a:off x="-87662" y="3435599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CE0</a:t>
            </a:r>
            <a:endParaRPr lang="zh-TW" altLang="en-US" sz="1400" dirty="0"/>
          </a:p>
        </p:txBody>
      </p:sp>
      <p:sp>
        <p:nvSpPr>
          <p:cNvPr id="143" name="文字方塊 142">
            <a:extLst>
              <a:ext uri="{FF2B5EF4-FFF2-40B4-BE49-F238E27FC236}">
                <a16:creationId xmlns:a16="http://schemas.microsoft.com/office/drawing/2014/main" id="{FF72E918-673E-456B-9777-F7CB0BF199DA}"/>
              </a:ext>
            </a:extLst>
          </p:cNvPr>
          <p:cNvSpPr txBox="1"/>
          <p:nvPr/>
        </p:nvSpPr>
        <p:spPr>
          <a:xfrm>
            <a:off x="-96975" y="5387901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/>
              <a:t>CE1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3039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9051BB-089E-4F83-806E-CA30D935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H2F F2H mapping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FB0941-DF1C-464E-9970-307526B2621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/>
              <a:t>Function : void UpdateH2FMap_PowerOn(WORD u16FBlock, LWORD *up32_F2HMap)</a:t>
            </a:r>
            <a:endParaRPr lang="zh-TW" altLang="en-US" sz="16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D7772F9-7C7B-4062-95E1-AFAB92E2E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28" y="3754754"/>
            <a:ext cx="7296944" cy="27127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B1961B9-9156-49E5-B29C-680FFA4F7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960" y="1757746"/>
            <a:ext cx="4307040" cy="162038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FE58B42-5181-47A0-99DE-E8FA99843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72" y="1808612"/>
            <a:ext cx="3867326" cy="1620388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92E01191-BF19-438B-AFE8-FE9478F9501A}"/>
              </a:ext>
            </a:extLst>
          </p:cNvPr>
          <p:cNvSpPr/>
          <p:nvPr/>
        </p:nvSpPr>
        <p:spPr>
          <a:xfrm>
            <a:off x="5796793" y="2298583"/>
            <a:ext cx="671119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FF6BA17-EDB8-4C42-B80E-6F1C2573DD8F}"/>
              </a:ext>
            </a:extLst>
          </p:cNvPr>
          <p:cNvSpPr/>
          <p:nvPr/>
        </p:nvSpPr>
        <p:spPr>
          <a:xfrm>
            <a:off x="873853" y="2199313"/>
            <a:ext cx="671119" cy="25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BC95EE-F168-4A58-BAFF-92706A831E7E}"/>
              </a:ext>
            </a:extLst>
          </p:cNvPr>
          <p:cNvCxnSpPr>
            <a:cxnSpLocks/>
          </p:cNvCxnSpPr>
          <p:nvPr/>
        </p:nvCxnSpPr>
        <p:spPr>
          <a:xfrm flipH="1">
            <a:off x="3399416" y="2567940"/>
            <a:ext cx="2732936" cy="1487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FC36929-E8E9-495C-8D7A-D2EA795D1F39}"/>
              </a:ext>
            </a:extLst>
          </p:cNvPr>
          <p:cNvCxnSpPr>
            <a:cxnSpLocks/>
          </p:cNvCxnSpPr>
          <p:nvPr/>
        </p:nvCxnSpPr>
        <p:spPr>
          <a:xfrm flipH="1" flipV="1">
            <a:off x="1086522" y="2450983"/>
            <a:ext cx="241034" cy="2896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D767DC02-F54C-4922-8B16-642D0989C21A}"/>
              </a:ext>
            </a:extLst>
          </p:cNvPr>
          <p:cNvSpPr txBox="1"/>
          <p:nvPr/>
        </p:nvSpPr>
        <p:spPr>
          <a:xfrm>
            <a:off x="4303473" y="1608845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F2H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91B1CB-F95D-4F34-AC9B-54B8E8E120BC}"/>
              </a:ext>
            </a:extLst>
          </p:cNvPr>
          <p:cNvSpPr txBox="1"/>
          <p:nvPr/>
        </p:nvSpPr>
        <p:spPr>
          <a:xfrm>
            <a:off x="95076" y="157308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H2F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220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KE-OFF DISPLAYTYPE" val="0"/>
</p:tagLst>
</file>

<file path=ppt/theme/theme1.xml><?xml version="1.0" encoding="utf-8"?>
<a:theme xmlns:a="http://schemas.openxmlformats.org/drawingml/2006/main" name="ATP Template 2016">
  <a:themeElements>
    <a:clrScheme name="ATP">
      <a:dk1>
        <a:srgbClr val="383189"/>
      </a:dk1>
      <a:lt1>
        <a:srgbClr val="6A86D6"/>
      </a:lt1>
      <a:dk2>
        <a:srgbClr val="295062"/>
      </a:dk2>
      <a:lt2>
        <a:srgbClr val="FFFFFF"/>
      </a:lt2>
      <a:accent1>
        <a:srgbClr val="B9BBBD"/>
      </a:accent1>
      <a:accent2>
        <a:srgbClr val="5A5D60"/>
      </a:accent2>
      <a:accent3>
        <a:srgbClr val="E5F4F9"/>
      </a:accent3>
      <a:accent4>
        <a:srgbClr val="00B0F0"/>
      </a:accent4>
      <a:accent5>
        <a:srgbClr val="164E61"/>
      </a:accent5>
      <a:accent6>
        <a:srgbClr val="3E7993"/>
      </a:accent6>
      <a:hlink>
        <a:srgbClr val="776FCB"/>
      </a:hlink>
      <a:folHlink>
        <a:srgbClr val="223A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64787</TotalTime>
  <Words>1748</Words>
  <Application>Microsoft Office PowerPoint</Application>
  <PresentationFormat>如螢幕大小 (4:3)</PresentationFormat>
  <Paragraphs>697</Paragraphs>
  <Slides>36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36</vt:i4>
      </vt:variant>
    </vt:vector>
  </HeadingPairs>
  <TitlesOfParts>
    <vt:vector size="40" baseType="lpstr">
      <vt:lpstr>Arial</vt:lpstr>
      <vt:lpstr>Calibri</vt:lpstr>
      <vt:lpstr>Wingdings</vt:lpstr>
      <vt:lpstr>ATP Template 2016</vt:lpstr>
      <vt:lpstr>Table management</vt:lpstr>
      <vt:lpstr>Agenda</vt:lpstr>
      <vt:lpstr>Run time status</vt:lpstr>
      <vt:lpstr>Components of Cache GHP Map</vt:lpstr>
      <vt:lpstr>Components of H2F Map</vt:lpstr>
      <vt:lpstr>Components of F2H Map</vt:lpstr>
      <vt:lpstr>EOB and Finish page</vt:lpstr>
      <vt:lpstr>H2F F2H mapping</vt:lpstr>
      <vt:lpstr>H2F F2H mapping</vt:lpstr>
      <vt:lpstr>H2F F2H mapping</vt:lpstr>
      <vt:lpstr>Components of a Group</vt:lpstr>
      <vt:lpstr>Components of a Zone</vt:lpstr>
      <vt:lpstr>Components of G2F Map</vt:lpstr>
      <vt:lpstr>Components of G2F Map</vt:lpstr>
      <vt:lpstr>Rebuild H2F Map From Map Block</vt:lpstr>
      <vt:lpstr>Multilevel paging concept</vt:lpstr>
      <vt:lpstr>Multilevel paging concept</vt:lpstr>
      <vt:lpstr>Multilevel paging concept</vt:lpstr>
      <vt:lpstr>Rebuild H2F Map From index array</vt:lpstr>
      <vt:lpstr>Read Table update</vt:lpstr>
      <vt:lpstr>Read Table update</vt:lpstr>
      <vt:lpstr>Write table update</vt:lpstr>
      <vt:lpstr>Write table update</vt:lpstr>
      <vt:lpstr>Rebuild H2F Map From index array (Group index swap)</vt:lpstr>
      <vt:lpstr>Rebuild H2F Map From index array (Group index swap)</vt:lpstr>
      <vt:lpstr>Rebuild SM2246 whole Map</vt:lpstr>
      <vt:lpstr>Rebuild SM2246 whole Map</vt:lpstr>
      <vt:lpstr>Rebuild SM226x Map</vt:lpstr>
      <vt:lpstr>Data GC flow(SM2246)</vt:lpstr>
      <vt:lpstr>Data GC flow(SM2246)</vt:lpstr>
      <vt:lpstr>Write Flow</vt:lpstr>
      <vt:lpstr>Read Flow</vt:lpstr>
      <vt:lpstr>Data GC flow</vt:lpstr>
      <vt:lpstr>WL flow</vt:lpstr>
      <vt:lpstr>PowerPoint 簡報</vt:lpstr>
      <vt:lpstr>PowerPoint 簡報</vt:lpstr>
    </vt:vector>
  </TitlesOfParts>
  <Company>PresentationPoint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ATP 2014 PowerPoint Template</dc:title>
  <dc:creator>ATP HQ_Marketing</dc:creator>
  <cp:lastModifiedBy>Daniel Kuo(郭偉凱_ATP)</cp:lastModifiedBy>
  <cp:revision>3421</cp:revision>
  <cp:lastPrinted>2015-06-30T05:45:51Z</cp:lastPrinted>
  <dcterms:created xsi:type="dcterms:W3CDTF">2004-11-16T16:03:16Z</dcterms:created>
  <dcterms:modified xsi:type="dcterms:W3CDTF">2020-11-20T05:50:41Z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PPL_Language">
    <vt:i4>1031</vt:i4>
  </property>
</Properties>
</file>