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9"/>
  </p:notesMasterIdLst>
  <p:sldIdLst>
    <p:sldId id="256" r:id="rId2"/>
    <p:sldId id="301" r:id="rId3"/>
    <p:sldId id="257" r:id="rId4"/>
    <p:sldId id="258" r:id="rId5"/>
    <p:sldId id="259" r:id="rId6"/>
    <p:sldId id="260" r:id="rId7"/>
    <p:sldId id="261" r:id="rId8"/>
    <p:sldId id="262" r:id="rId9"/>
    <p:sldId id="263" r:id="rId10"/>
    <p:sldId id="264" r:id="rId11"/>
    <p:sldId id="265" r:id="rId12"/>
    <p:sldId id="266" r:id="rId13"/>
    <p:sldId id="304" r:id="rId14"/>
    <p:sldId id="267" r:id="rId15"/>
    <p:sldId id="268" r:id="rId16"/>
    <p:sldId id="269" r:id="rId17"/>
    <p:sldId id="271" r:id="rId18"/>
    <p:sldId id="272" r:id="rId19"/>
    <p:sldId id="274" r:id="rId20"/>
    <p:sldId id="275" r:id="rId21"/>
    <p:sldId id="276" r:id="rId22"/>
    <p:sldId id="278" r:id="rId23"/>
    <p:sldId id="302" r:id="rId24"/>
    <p:sldId id="280" r:id="rId25"/>
    <p:sldId id="282" r:id="rId26"/>
    <p:sldId id="283" r:id="rId27"/>
    <p:sldId id="284" r:id="rId28"/>
    <p:sldId id="287" r:id="rId29"/>
    <p:sldId id="288" r:id="rId30"/>
    <p:sldId id="290" r:id="rId31"/>
    <p:sldId id="291" r:id="rId32"/>
    <p:sldId id="293" r:id="rId33"/>
    <p:sldId id="295" r:id="rId34"/>
    <p:sldId id="298" r:id="rId35"/>
    <p:sldId id="299" r:id="rId36"/>
    <p:sldId id="300" r:id="rId37"/>
    <p:sldId id="303" r:id="rId38"/>
  </p:sldIdLst>
  <p:sldSz cx="9144000" cy="6858000" type="screen4x3"/>
  <p:notesSz cx="6858000" cy="9144000"/>
  <p:embeddedFontLst>
    <p:embeddedFont>
      <p:font typeface="Calibri" pitchFamily="34" charset="0"/>
      <p:regular r:id="rId40"/>
      <p:bold r:id="rId41"/>
      <p:italic r:id="rId42"/>
      <p:boldItalic r:id="rId43"/>
    </p:embeddedFont>
    <p:embeddedFont>
      <p:font typeface="Comic Sans MS" pitchFamily="66" charset="0"/>
      <p:regular r:id="rId44"/>
      <p:bold r:id="rId45"/>
      <p:italic r:id="rId46"/>
      <p:boldItalic r:id="rId47"/>
    </p:embeddedFont>
    <p:embeddedFont>
      <p:font typeface="Montserrat" pitchFamily="50" charset="0"/>
      <p:regular r:id="rId48"/>
      <p:bold r:id="rId49"/>
      <p:italic r:id="rId50"/>
      <p:boldItalic r:id="rId51"/>
    </p:embeddedFont>
    <p:embeddedFont>
      <p:font typeface="Roboto" charset="0"/>
      <p:regular r:id="rId52"/>
      <p:bold r:id="rId53"/>
      <p:italic r:id="rId54"/>
      <p:boldItalic r:id="rId55"/>
    </p:embeddedFont>
    <p:embeddedFont>
      <p:font typeface="Roboto Mono" charset="0"/>
      <p:regular r:id="rId56"/>
      <p:bold r:id="rId57"/>
      <p:italic r:id="rId58"/>
      <p:boldItalic r:id="rId59"/>
    </p:embeddedFont>
    <p:embeddedFont>
      <p:font typeface="Bodoni MT Condensed" pitchFamily="18"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59" d="100"/>
          <a:sy n="59" d="100"/>
        </p:scale>
        <p:origin x="-408" y="-3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61"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‹N°›</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944577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20c2140f7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820c2140f7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a2de0f0bf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8a2de0f0bf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a2de0f0bf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a2de0f0bf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a2de0f0bf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8a2de0f0bf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20f3a778a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820f3a778a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20f3a778a_0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820f3a778a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20f3a778a_0_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820f3a778a_0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20f3a778a_0_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820f3a778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20f3a778a_0_1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820f3a778a_0_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20c2140f7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820c2140f7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a2de0f0bf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8a2de0f0bf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a2de0f0bf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8a2de0f0bf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a2de0f0bf_0_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8a2de0f0bf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a2de0f0bf_0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8a2de0f0bf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a2de0f0bf_1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8a2de0f0bf_1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a2de0f0bf_2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g8a2de0f0bf_2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a2de0f0bf_1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g8a2de0f0bf_1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a2ea6f476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8a2ea6f476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g8a2ea6f476_0_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8a2de0f0bf_2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8a2de0f0bf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8a2de0f0bf_2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8a2de0f0bf_2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a2de0f0bf_2_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8a2de0f0bf_2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8a2ea6f476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8a2ea6f476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a2ea6f476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g8a2ea6f476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g8a2ea6f476_0_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8a2ea6f476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6" name="Google Shape;416;g8a2ea6f476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g8a2ea6f476_0_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36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a2ea6f476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8a2ea6f476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8a2ea6f476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a2ea6f476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8a2ea6f476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a2de0f0bf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8a2de0f0bf_1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2" name="Google Shape;72;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 name="Google Shape;24;p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1" name="Google Shape;31;p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2" name="Google Shape;32;p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3" name="Google Shape;33;p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4" name="Google Shape;3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6" name="Google Shape;46;p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311700" y="2867800"/>
            <a:ext cx="8520600" cy="1122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Calibri"/>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2" name="Google Shape;52;p7"/>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re de section">
  <p:cSld name="Titre de section">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64"/>
        <p:cNvGrpSpPr/>
        <p:nvPr/>
      </p:nvGrpSpPr>
      <p:grpSpPr>
        <a:xfrm>
          <a:off x="0" y="0"/>
          <a:ext cx="0" cy="0"/>
          <a:chOff x="0" y="0"/>
          <a:chExt cx="0" cy="0"/>
        </a:xfrm>
      </p:grpSpPr>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s://archive.apache.org/dist/hadoop/core/hadoop-2.7.3/hadoop-2.7.3.tar.gz"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edureka.co/blog/explaining-hadoop-configuration/" TargetMode="External"/><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mongodb/mongo-hadoop"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hyperlink" Target="https://pypi.python.org/pypi/pymongo" TargetMode="External"/><Relationship Id="rId4" Type="http://schemas.openxmlformats.org/officeDocument/2006/relationships/hyperlink" Target="https://github.com/mongodb/mongo-hadoop.git"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lemagit.fr/definition/BI-informatique-decisionnel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lemagit.fr/definition/Analytique-Big-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723378" y="390718"/>
            <a:ext cx="7772400" cy="2809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endParaRPr sz="3959" dirty="0"/>
          </a:p>
          <a:p>
            <a:pPr marL="0" lvl="0" indent="0" algn="ctr" rtl="0">
              <a:spcBef>
                <a:spcPts val="0"/>
              </a:spcBef>
              <a:spcAft>
                <a:spcPts val="0"/>
              </a:spcAft>
              <a:buClr>
                <a:schemeClr val="dk1"/>
              </a:buClr>
              <a:buSzPts val="3959"/>
              <a:buFont typeface="Calibri"/>
              <a:buNone/>
            </a:pPr>
            <a:endParaRPr sz="3959" dirty="0"/>
          </a:p>
          <a:p>
            <a:pPr marL="0" lvl="0" indent="0" algn="ctr" rtl="0">
              <a:spcBef>
                <a:spcPts val="0"/>
              </a:spcBef>
              <a:spcAft>
                <a:spcPts val="0"/>
              </a:spcAft>
              <a:buClr>
                <a:schemeClr val="dk1"/>
              </a:buClr>
              <a:buSzPts val="3959"/>
              <a:buFont typeface="Calibri"/>
              <a:buNone/>
            </a:pPr>
            <a:r>
              <a:rPr lang="fr-FR" sz="3959" dirty="0"/>
              <a:t>P2M n°:42 </a:t>
            </a:r>
            <a:br>
              <a:rPr lang="fr-FR" sz="3959" dirty="0"/>
            </a:br>
            <a:r>
              <a:rPr lang="fr-FR" sz="3959" dirty="0"/>
              <a:t>HYDRIC </a:t>
            </a:r>
            <a:r>
              <a:rPr lang="fr-FR" sz="3959" dirty="0" smtClean="0"/>
              <a:t>FORECAST</a:t>
            </a:r>
            <a:br>
              <a:rPr lang="fr-FR" sz="3959" dirty="0" smtClean="0"/>
            </a:br>
            <a:r>
              <a:rPr lang="fr-FR" sz="3959" dirty="0"/>
              <a:t/>
            </a:r>
            <a:br>
              <a:rPr lang="fr-FR" sz="3959" dirty="0"/>
            </a:br>
            <a:r>
              <a:rPr lang="fr-FR" sz="3240" dirty="0"/>
              <a:t>Trinôme 2: Gestion et préparation des données </a:t>
            </a:r>
            <a:r>
              <a:rPr lang="fr-FR" sz="3959" dirty="0"/>
              <a:t/>
            </a:r>
            <a:br>
              <a:rPr lang="fr-FR" sz="3959" dirty="0"/>
            </a:br>
            <a:r>
              <a:rPr lang="fr-FR" sz="3959" dirty="0"/>
              <a:t/>
            </a:r>
            <a:br>
              <a:rPr lang="fr-FR" sz="3959" dirty="0"/>
            </a:br>
            <a:endParaRPr sz="3959" dirty="0"/>
          </a:p>
        </p:txBody>
      </p:sp>
      <p:sp>
        <p:nvSpPr>
          <p:cNvPr id="92" name="Google Shape;92;p14"/>
          <p:cNvSpPr txBox="1">
            <a:spLocks noGrp="1"/>
          </p:cNvSpPr>
          <p:nvPr>
            <p:ph type="subTitle" idx="1"/>
          </p:nvPr>
        </p:nvSpPr>
        <p:spPr>
          <a:xfrm>
            <a:off x="550378" y="3861048"/>
            <a:ext cx="7880920" cy="1752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88888"/>
              </a:buClr>
              <a:buSzPts val="2400"/>
              <a:buNone/>
            </a:pPr>
            <a:r>
              <a:rPr lang="fr-FR" sz="2400" b="1" dirty="0">
                <a:solidFill>
                  <a:srgbClr val="000000"/>
                </a:solidFill>
              </a:rPr>
              <a:t>Membres:                                              Encadrés par :                                                  </a:t>
            </a:r>
            <a:endParaRPr b="1" dirty="0">
              <a:solidFill>
                <a:srgbClr val="000000"/>
              </a:solidFill>
            </a:endParaRPr>
          </a:p>
          <a:p>
            <a:pPr marL="0" lvl="0" indent="0" algn="l" rtl="0">
              <a:lnSpc>
                <a:spcPct val="90000"/>
              </a:lnSpc>
              <a:spcBef>
                <a:spcPts val="480"/>
              </a:spcBef>
              <a:spcAft>
                <a:spcPts val="0"/>
              </a:spcAft>
              <a:buClr>
                <a:srgbClr val="888888"/>
              </a:buClr>
              <a:buSzPts val="2400"/>
              <a:buNone/>
            </a:pPr>
            <a:r>
              <a:rPr lang="fr-FR" sz="2400" b="1" dirty="0">
                <a:solidFill>
                  <a:srgbClr val="000000"/>
                </a:solidFill>
              </a:rPr>
              <a:t>Barkaoui Chaker                                    Mme Asma Ben </a:t>
            </a:r>
            <a:r>
              <a:rPr lang="fr-FR" sz="2400" b="1" dirty="0" err="1">
                <a:solidFill>
                  <a:srgbClr val="000000"/>
                </a:solidFill>
              </a:rPr>
              <a:t>Ltaifa</a:t>
            </a:r>
            <a:endParaRPr sz="2400" b="1" dirty="0">
              <a:solidFill>
                <a:srgbClr val="000000"/>
              </a:solidFill>
            </a:endParaRPr>
          </a:p>
          <a:p>
            <a:pPr marL="0" lvl="0" indent="0" algn="l" rtl="0">
              <a:lnSpc>
                <a:spcPct val="90000"/>
              </a:lnSpc>
              <a:spcBef>
                <a:spcPts val="480"/>
              </a:spcBef>
              <a:spcAft>
                <a:spcPts val="0"/>
              </a:spcAft>
              <a:buClr>
                <a:srgbClr val="888888"/>
              </a:buClr>
              <a:buSzPts val="2400"/>
              <a:buNone/>
            </a:pPr>
            <a:r>
              <a:rPr lang="fr-FR" sz="2400" b="1" dirty="0" err="1">
                <a:solidFill>
                  <a:srgbClr val="000000"/>
                </a:solidFill>
              </a:rPr>
              <a:t>Gaidi</a:t>
            </a:r>
            <a:r>
              <a:rPr lang="fr-FR" sz="2400" b="1" dirty="0">
                <a:solidFill>
                  <a:srgbClr val="000000"/>
                </a:solidFill>
              </a:rPr>
              <a:t> </a:t>
            </a:r>
            <a:r>
              <a:rPr lang="fr-FR" sz="2400" b="1" dirty="0" err="1">
                <a:solidFill>
                  <a:srgbClr val="000000"/>
                </a:solidFill>
              </a:rPr>
              <a:t>Lamjed</a:t>
            </a:r>
            <a:r>
              <a:rPr lang="fr-FR" sz="2400" b="1" dirty="0">
                <a:solidFill>
                  <a:srgbClr val="000000"/>
                </a:solidFill>
              </a:rPr>
              <a:t>                                           Mr </a:t>
            </a:r>
            <a:r>
              <a:rPr lang="fr-FR" sz="2400" b="1" dirty="0" smtClean="0">
                <a:solidFill>
                  <a:srgbClr val="000000"/>
                </a:solidFill>
              </a:rPr>
              <a:t>Ali Ben </a:t>
            </a:r>
            <a:r>
              <a:rPr lang="fr-FR" sz="2400" b="1" dirty="0">
                <a:solidFill>
                  <a:srgbClr val="000000"/>
                </a:solidFill>
              </a:rPr>
              <a:t>Brahim</a:t>
            </a:r>
            <a:endParaRPr b="1" dirty="0">
              <a:solidFill>
                <a:srgbClr val="000000"/>
              </a:solidFill>
            </a:endParaRPr>
          </a:p>
          <a:p>
            <a:pPr marL="0" lvl="0" indent="0" algn="l" rtl="0">
              <a:lnSpc>
                <a:spcPct val="90000"/>
              </a:lnSpc>
              <a:spcBef>
                <a:spcPts val="480"/>
              </a:spcBef>
              <a:spcAft>
                <a:spcPts val="0"/>
              </a:spcAft>
              <a:buClr>
                <a:srgbClr val="888888"/>
              </a:buClr>
              <a:buSzPts val="2400"/>
              <a:buNone/>
            </a:pPr>
            <a:r>
              <a:rPr lang="fr-FR" sz="2400" b="1" dirty="0" err="1">
                <a:solidFill>
                  <a:srgbClr val="000000"/>
                </a:solidFill>
              </a:rPr>
              <a:t>Horchi</a:t>
            </a:r>
            <a:r>
              <a:rPr lang="fr-FR" sz="2400" b="1" dirty="0">
                <a:solidFill>
                  <a:srgbClr val="000000"/>
                </a:solidFill>
              </a:rPr>
              <a:t> </a:t>
            </a:r>
            <a:r>
              <a:rPr lang="fr-FR" sz="2400" b="1" dirty="0" err="1">
                <a:solidFill>
                  <a:srgbClr val="000000"/>
                </a:solidFill>
              </a:rPr>
              <a:t>Abla</a:t>
            </a:r>
            <a:r>
              <a:rPr lang="fr-FR" sz="2400" b="1" dirty="0">
                <a:solidFill>
                  <a:srgbClr val="000000"/>
                </a:solidFill>
              </a:rPr>
              <a:t>                                                  2019-2020</a:t>
            </a:r>
            <a:endParaRPr sz="2400" b="1" dirty="0">
              <a:solidFill>
                <a:srgbClr val="000000"/>
              </a:solidFill>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285750" lvl="0" indent="-285750" algn="ctr" rtl="0">
              <a:spcBef>
                <a:spcPts val="0"/>
              </a:spcBef>
              <a:spcAft>
                <a:spcPts val="0"/>
              </a:spcAft>
              <a:buClr>
                <a:srgbClr val="0000FF"/>
              </a:buClr>
              <a:buSzPts val="2400"/>
              <a:buFont typeface="Arial"/>
              <a:buChar char="•"/>
            </a:pPr>
            <a:r>
              <a:rPr lang="fr-FR" sz="2400" b="1" i="1">
                <a:solidFill>
                  <a:srgbClr val="0000FF"/>
                </a:solidFill>
              </a:rPr>
              <a:t>Partie 2:Gestion et préparation des données collectés.</a:t>
            </a:r>
            <a:endParaRPr sz="3600">
              <a:solidFill>
                <a:srgbClr val="0000FF"/>
              </a:solidFill>
            </a:endParaRPr>
          </a:p>
        </p:txBody>
      </p:sp>
      <p:pic>
        <p:nvPicPr>
          <p:cNvPr id="145" name="Google Shape;145;p22"/>
          <p:cNvPicPr preferRelativeResize="0"/>
          <p:nvPr/>
        </p:nvPicPr>
        <p:blipFill>
          <a:blip r:embed="rId3">
            <a:alphaModFix/>
          </a:blip>
          <a:stretch>
            <a:fillRect/>
          </a:stretch>
        </p:blipFill>
        <p:spPr>
          <a:xfrm>
            <a:off x="6145575" y="1535424"/>
            <a:ext cx="2998425" cy="4497625"/>
          </a:xfrm>
          <a:prstGeom prst="rect">
            <a:avLst/>
          </a:prstGeom>
          <a:noFill/>
          <a:ln>
            <a:noFill/>
          </a:ln>
        </p:spPr>
      </p:pic>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10</a:t>
            </a:fld>
            <a:endParaRPr lang="fr-FR"/>
          </a:p>
        </p:txBody>
      </p:sp>
      <p:sp>
        <p:nvSpPr>
          <p:cNvPr id="6" name="ZoneTexte 5"/>
          <p:cNvSpPr txBox="1"/>
          <p:nvPr/>
        </p:nvSpPr>
        <p:spPr>
          <a:xfrm>
            <a:off x="237994" y="1991638"/>
            <a:ext cx="5974914" cy="5586145"/>
          </a:xfrm>
          <a:prstGeom prst="rect">
            <a:avLst/>
          </a:prstGeom>
          <a:noFill/>
        </p:spPr>
        <p:txBody>
          <a:bodyPr wrap="square" rtlCol="0">
            <a:spAutoFit/>
          </a:bodyPr>
          <a:lstStyle/>
          <a:p>
            <a:r>
              <a:rPr lang="fr-FR" sz="1800" b="1" dirty="0" smtClean="0">
                <a:latin typeface="+mj-lt"/>
                <a:ea typeface="Calibri"/>
                <a:cs typeface="Times New Roman" pitchFamily="18" charset="0"/>
                <a:sym typeface="Calibri"/>
              </a:rPr>
              <a:t>Etape 1:Collecte et sauvegarde des données dans mongoDB.</a:t>
            </a:r>
          </a:p>
          <a:p>
            <a:endParaRPr lang="fr-FR" sz="1800" b="1" dirty="0" smtClean="0">
              <a:latin typeface="+mj-lt"/>
              <a:cs typeface="Times New Roman" pitchFamily="18" charset="0"/>
              <a:sym typeface="Calibri"/>
            </a:endParaRPr>
          </a:p>
          <a:p>
            <a:pPr lvl="0"/>
            <a:r>
              <a:rPr lang="en-US" sz="1800" b="1" dirty="0" err="1" smtClean="0">
                <a:latin typeface="+mj-lt"/>
                <a:ea typeface="Calibri"/>
                <a:cs typeface="Times New Roman" pitchFamily="18" charset="0"/>
                <a:sym typeface="Calibri"/>
              </a:rPr>
              <a:t>Etape</a:t>
            </a:r>
            <a:r>
              <a:rPr lang="en-US" sz="1800" b="1" dirty="0" smtClean="0">
                <a:latin typeface="+mj-lt"/>
                <a:ea typeface="Calibri"/>
                <a:cs typeface="Times New Roman" pitchFamily="18" charset="0"/>
                <a:sym typeface="Calibri"/>
              </a:rPr>
              <a:t> 2:</a:t>
            </a:r>
            <a:r>
              <a:rPr lang="en-US" sz="1800" b="1" dirty="0" smtClean="0">
                <a:solidFill>
                  <a:schemeClr val="dk1"/>
                </a:solidFill>
                <a:highlight>
                  <a:srgbClr val="FFFFFF"/>
                </a:highlight>
                <a:latin typeface="+mj-lt"/>
                <a:cs typeface="Times New Roman" pitchFamily="18" charset="0"/>
              </a:rPr>
              <a:t>Setting up a Single Node </a:t>
            </a:r>
            <a:r>
              <a:rPr lang="en-US" sz="1800" b="1" dirty="0" err="1" smtClean="0">
                <a:solidFill>
                  <a:schemeClr val="dk1"/>
                </a:solidFill>
                <a:highlight>
                  <a:srgbClr val="FFFFFF"/>
                </a:highlight>
                <a:latin typeface="+mj-lt"/>
                <a:cs typeface="Times New Roman" pitchFamily="18" charset="0"/>
              </a:rPr>
              <a:t>Hadoop</a:t>
            </a:r>
            <a:r>
              <a:rPr lang="en-US" sz="1800" b="1" dirty="0" smtClean="0">
                <a:solidFill>
                  <a:schemeClr val="dk1"/>
                </a:solidFill>
                <a:highlight>
                  <a:srgbClr val="FFFFFF"/>
                </a:highlight>
                <a:latin typeface="+mj-lt"/>
                <a:cs typeface="Times New Roman" pitchFamily="18" charset="0"/>
              </a:rPr>
              <a:t> Cluster.</a:t>
            </a:r>
          </a:p>
          <a:p>
            <a:pPr lvl="0"/>
            <a:endParaRPr lang="en-US" sz="1800" b="1" dirty="0" smtClean="0">
              <a:solidFill>
                <a:schemeClr val="dk1"/>
              </a:solidFill>
              <a:highlight>
                <a:srgbClr val="FFFFFF"/>
              </a:highlight>
              <a:latin typeface="+mj-lt"/>
              <a:ea typeface="Calibri"/>
              <a:cs typeface="Times New Roman" pitchFamily="18" charset="0"/>
              <a:sym typeface="Calibri"/>
            </a:endParaRPr>
          </a:p>
          <a:p>
            <a:r>
              <a:rPr lang="fr-FR" sz="1800" b="1" dirty="0" smtClean="0">
                <a:latin typeface="+mj-lt"/>
                <a:ea typeface="Calibri"/>
                <a:cs typeface="Times New Roman" pitchFamily="18" charset="0"/>
                <a:sym typeface="Calibri"/>
              </a:rPr>
              <a:t>Etape 3:Création d’un cluster Hadoop Master </a:t>
            </a:r>
            <a:r>
              <a:rPr lang="fr-FR" sz="1800" b="1" dirty="0" err="1" smtClean="0">
                <a:latin typeface="+mj-lt"/>
                <a:ea typeface="Calibri"/>
                <a:cs typeface="Times New Roman" pitchFamily="18" charset="0"/>
                <a:sym typeface="Calibri"/>
              </a:rPr>
              <a:t>Node</a:t>
            </a:r>
            <a:r>
              <a:rPr lang="fr-FR" sz="1800" b="1" dirty="0" smtClean="0">
                <a:latin typeface="+mj-lt"/>
                <a:ea typeface="Calibri"/>
                <a:cs typeface="Times New Roman" pitchFamily="18" charset="0"/>
                <a:sym typeface="Calibri"/>
              </a:rPr>
              <a:t>/Slave </a:t>
            </a:r>
            <a:r>
              <a:rPr lang="fr-FR" sz="1800" b="1" dirty="0" err="1" smtClean="0">
                <a:latin typeface="+mj-lt"/>
                <a:ea typeface="Calibri"/>
                <a:cs typeface="Times New Roman" pitchFamily="18" charset="0"/>
                <a:sym typeface="Calibri"/>
              </a:rPr>
              <a:t>Node</a:t>
            </a:r>
            <a:r>
              <a:rPr lang="fr-FR" sz="1800" b="1" dirty="0" smtClean="0">
                <a:latin typeface="+mj-lt"/>
                <a:ea typeface="Calibri"/>
                <a:cs typeface="Times New Roman" pitchFamily="18" charset="0"/>
                <a:sym typeface="Calibri"/>
              </a:rPr>
              <a:t>.</a:t>
            </a:r>
          </a:p>
          <a:p>
            <a:pPr lvl="0"/>
            <a:endParaRPr lang="en-US" sz="1800" b="1" dirty="0" smtClean="0">
              <a:solidFill>
                <a:schemeClr val="dk1"/>
              </a:solidFill>
              <a:highlight>
                <a:srgbClr val="FFFFFF"/>
              </a:highlight>
              <a:latin typeface="+mj-lt"/>
              <a:ea typeface="Calibri"/>
              <a:cs typeface="Times New Roman" pitchFamily="18" charset="0"/>
              <a:sym typeface="Calibri"/>
            </a:endParaRPr>
          </a:p>
          <a:p>
            <a:pPr lvl="0"/>
            <a:r>
              <a:rPr lang="fr-FR" sz="1800" b="1" dirty="0" smtClean="0">
                <a:latin typeface="+mj-lt"/>
                <a:ea typeface="Calibri"/>
                <a:cs typeface="Times New Roman" pitchFamily="18" charset="0"/>
                <a:sym typeface="Calibri"/>
              </a:rPr>
              <a:t>Etape 4:Exemple pratique </a:t>
            </a:r>
            <a:r>
              <a:rPr lang="fr-FR" sz="1800" b="1" dirty="0" err="1" smtClean="0">
                <a:latin typeface="+mj-lt"/>
                <a:ea typeface="Calibri"/>
                <a:cs typeface="Times New Roman" pitchFamily="18" charset="0"/>
                <a:sym typeface="Calibri"/>
              </a:rPr>
              <a:t>_Fichier</a:t>
            </a:r>
            <a:r>
              <a:rPr lang="fr-FR" sz="1800" b="1" dirty="0" smtClean="0">
                <a:latin typeface="+mj-lt"/>
                <a:ea typeface="Calibri"/>
                <a:cs typeface="Times New Roman" pitchFamily="18" charset="0"/>
                <a:sym typeface="Calibri"/>
              </a:rPr>
              <a:t> </a:t>
            </a:r>
            <a:r>
              <a:rPr lang="fr-FR" sz="1800" b="1" dirty="0" err="1" smtClean="0">
                <a:latin typeface="+mj-lt"/>
                <a:ea typeface="Calibri"/>
                <a:cs typeface="Times New Roman" pitchFamily="18" charset="0"/>
                <a:sym typeface="Calibri"/>
              </a:rPr>
              <a:t>test:station_tunis_carthage_2020.csv</a:t>
            </a:r>
            <a:r>
              <a:rPr lang="fr-FR" sz="1800" b="1" dirty="0" smtClean="0">
                <a:latin typeface="+mj-lt"/>
                <a:ea typeface="Calibri"/>
                <a:cs typeface="Times New Roman" pitchFamily="18" charset="0"/>
                <a:sym typeface="Calibri"/>
              </a:rPr>
              <a:t>.</a:t>
            </a:r>
          </a:p>
          <a:p>
            <a:pPr lvl="0"/>
            <a:endParaRPr lang="fr-FR" sz="1800" b="1" dirty="0" smtClean="0">
              <a:latin typeface="+mj-lt"/>
              <a:ea typeface="Calibri"/>
              <a:cs typeface="Times New Roman" pitchFamily="18" charset="0"/>
              <a:sym typeface="Calibri"/>
            </a:endParaRPr>
          </a:p>
          <a:p>
            <a:pPr lvl="0"/>
            <a:r>
              <a:rPr lang="fr-FR" sz="1800" b="1" dirty="0" smtClean="0">
                <a:latin typeface="+mj-lt"/>
                <a:ea typeface="Calibri"/>
                <a:cs typeface="Times New Roman" pitchFamily="18" charset="0"/>
                <a:sym typeface="Calibri"/>
              </a:rPr>
              <a:t>Etape 5:MongoDB </a:t>
            </a:r>
            <a:r>
              <a:rPr lang="fr-FR" sz="1800" b="1" dirty="0" err="1" smtClean="0">
                <a:latin typeface="+mj-lt"/>
                <a:ea typeface="Calibri"/>
                <a:cs typeface="Times New Roman" pitchFamily="18" charset="0"/>
                <a:sym typeface="Calibri"/>
              </a:rPr>
              <a:t>Connector</a:t>
            </a:r>
            <a:r>
              <a:rPr lang="fr-FR" sz="1800" b="1" dirty="0" smtClean="0">
                <a:latin typeface="+mj-lt"/>
                <a:ea typeface="Calibri"/>
                <a:cs typeface="Times New Roman" pitchFamily="18" charset="0"/>
                <a:sym typeface="Calibri"/>
              </a:rPr>
              <a:t>: </a:t>
            </a:r>
            <a:r>
              <a:rPr lang="fr-FR" sz="1800" b="1" dirty="0" err="1" smtClean="0">
                <a:solidFill>
                  <a:srgbClr val="24292E"/>
                </a:solidFill>
                <a:latin typeface="+mj-lt"/>
                <a:ea typeface="Times New Roman"/>
                <a:cs typeface="Times New Roman" pitchFamily="18" charset="0"/>
                <a:sym typeface="Times New Roman"/>
              </a:rPr>
              <a:t>pymongo</a:t>
            </a:r>
            <a:r>
              <a:rPr lang="fr-FR" sz="1800" b="1" dirty="0" smtClean="0">
                <a:solidFill>
                  <a:srgbClr val="24292E"/>
                </a:solidFill>
                <a:latin typeface="+mj-lt"/>
                <a:ea typeface="Times New Roman"/>
                <a:cs typeface="Times New Roman" pitchFamily="18" charset="0"/>
                <a:sym typeface="Times New Roman"/>
              </a:rPr>
              <a:t>-</a:t>
            </a:r>
            <a:r>
              <a:rPr lang="fr-FR" sz="1800" b="1" dirty="0" err="1" smtClean="0">
                <a:solidFill>
                  <a:srgbClr val="24292E"/>
                </a:solidFill>
                <a:latin typeface="+mj-lt"/>
                <a:ea typeface="Times New Roman"/>
                <a:cs typeface="Times New Roman" pitchFamily="18" charset="0"/>
                <a:sym typeface="Times New Roman"/>
              </a:rPr>
              <a:t>spark</a:t>
            </a:r>
            <a:r>
              <a:rPr lang="fr-FR" sz="1800" b="1" dirty="0" smtClean="0">
                <a:solidFill>
                  <a:srgbClr val="24292E"/>
                </a:solidFill>
                <a:latin typeface="+mj-lt"/>
                <a:ea typeface="Times New Roman"/>
                <a:cs typeface="Times New Roman" pitchFamily="18" charset="0"/>
                <a:sym typeface="Times New Roman"/>
              </a:rPr>
              <a:t>.</a:t>
            </a:r>
          </a:p>
          <a:p>
            <a:pPr lvl="0"/>
            <a:endParaRPr lang="fr-FR" sz="1800" b="1" dirty="0" smtClean="0">
              <a:solidFill>
                <a:srgbClr val="24292E"/>
              </a:solidFill>
              <a:latin typeface="+mj-lt"/>
              <a:ea typeface="Times New Roman"/>
              <a:cs typeface="Times New Roman" pitchFamily="18" charset="0"/>
              <a:sym typeface="Times New Roman"/>
            </a:endParaRPr>
          </a:p>
          <a:p>
            <a:r>
              <a:rPr lang="fr-FR" sz="1800" b="1" dirty="0" smtClean="0">
                <a:latin typeface="+mj-lt"/>
                <a:ea typeface="Calibri"/>
                <a:cs typeface="Times New Roman" pitchFamily="18" charset="0"/>
                <a:sym typeface="Calibri"/>
              </a:rPr>
              <a:t>Etape 6:Algorithmes de Nettoyage.</a:t>
            </a:r>
          </a:p>
          <a:p>
            <a:endParaRPr lang="fr-FR" sz="1500" b="1" dirty="0" smtClean="0">
              <a:latin typeface="Times New Roman" pitchFamily="18" charset="0"/>
              <a:ea typeface="Calibri"/>
              <a:cs typeface="Times New Roman" pitchFamily="18" charset="0"/>
              <a:sym typeface="Calibri"/>
            </a:endParaRPr>
          </a:p>
          <a:p>
            <a:endParaRPr lang="fr-FR" sz="1500" dirty="0" smtClean="0">
              <a:latin typeface="Calibri"/>
              <a:ea typeface="Calibri"/>
              <a:cs typeface="Calibri"/>
              <a:sym typeface="Calibri"/>
            </a:endParaRPr>
          </a:p>
          <a:p>
            <a:pPr lvl="0"/>
            <a:endParaRPr lang="fr-FR" sz="1500" dirty="0" smtClean="0">
              <a:latin typeface="Times New Roman"/>
              <a:ea typeface="Times New Roman"/>
              <a:cs typeface="Times New Roman"/>
              <a:sym typeface="Times New Roman"/>
            </a:endParaRPr>
          </a:p>
          <a:p>
            <a:pPr lvl="0"/>
            <a:endParaRPr lang="fr-FR" sz="1500" dirty="0" smtClean="0">
              <a:latin typeface="Calibri"/>
              <a:ea typeface="Calibri"/>
              <a:cs typeface="Calibri"/>
              <a:sym typeface="Calibri"/>
            </a:endParaRPr>
          </a:p>
          <a:p>
            <a:pPr lvl="0"/>
            <a:endParaRPr lang="fr-FR" sz="1500" dirty="0" smtClean="0">
              <a:latin typeface="Calibri"/>
              <a:ea typeface="Calibri"/>
              <a:cs typeface="Calibri"/>
              <a:sym typeface="Calibri"/>
            </a:endParaRPr>
          </a:p>
          <a:p>
            <a:pPr lvl="0"/>
            <a:endParaRPr lang="en-US" sz="1500" dirty="0" smtClean="0">
              <a:latin typeface="Calibri"/>
              <a:ea typeface="Calibri"/>
              <a:cs typeface="Calibri"/>
              <a:sym typeface="Calibri"/>
            </a:endParaRPr>
          </a:p>
          <a:p>
            <a:endParaRPr lang="en-US" sz="15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p:nvPr/>
        </p:nvSpPr>
        <p:spPr>
          <a:xfrm>
            <a:off x="495750" y="313975"/>
            <a:ext cx="8361900" cy="8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300" b="1">
                <a:latin typeface="Calibri"/>
                <a:ea typeface="Calibri"/>
                <a:cs typeface="Calibri"/>
                <a:sym typeface="Calibri"/>
              </a:rPr>
              <a:t>Les données INPUT:(1)</a:t>
            </a:r>
            <a:endParaRPr sz="2300" b="1">
              <a:latin typeface="Calibri"/>
              <a:ea typeface="Calibri"/>
              <a:cs typeface="Calibri"/>
              <a:sym typeface="Calibri"/>
            </a:endParaRPr>
          </a:p>
          <a:p>
            <a:pPr marL="0" lvl="0" indent="0" algn="ctr" rtl="0">
              <a:spcBef>
                <a:spcPts val="0"/>
              </a:spcBef>
              <a:spcAft>
                <a:spcPts val="0"/>
              </a:spcAft>
              <a:buNone/>
            </a:pPr>
            <a:endParaRPr>
              <a:latin typeface="Calibri"/>
              <a:ea typeface="Calibri"/>
              <a:cs typeface="Calibri"/>
              <a:sym typeface="Calibri"/>
            </a:endParaRPr>
          </a:p>
        </p:txBody>
      </p:sp>
      <p:sp>
        <p:nvSpPr>
          <p:cNvPr id="151" name="Google Shape;151;p23"/>
          <p:cNvSpPr txBox="1"/>
          <p:nvPr/>
        </p:nvSpPr>
        <p:spPr>
          <a:xfrm>
            <a:off x="462700" y="1473000"/>
            <a:ext cx="3602400" cy="4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000" dirty="0">
                <a:latin typeface="Calibri"/>
                <a:ea typeface="Calibri"/>
                <a:cs typeface="Calibri"/>
                <a:sym typeface="Calibri"/>
              </a:rPr>
              <a:t>-On va s’intéresser essentiellement de deux types de données </a:t>
            </a:r>
            <a:r>
              <a:rPr lang="fr-FR" sz="2000" b="1" dirty="0">
                <a:latin typeface="Calibri"/>
                <a:ea typeface="Calibri"/>
                <a:cs typeface="Calibri"/>
                <a:sym typeface="Calibri"/>
              </a:rPr>
              <a:t>JSON </a:t>
            </a:r>
            <a:r>
              <a:rPr lang="fr-FR" sz="2000" dirty="0">
                <a:latin typeface="Calibri"/>
                <a:ea typeface="Calibri"/>
                <a:cs typeface="Calibri"/>
                <a:sym typeface="Calibri"/>
              </a:rPr>
              <a:t>et</a:t>
            </a:r>
            <a:r>
              <a:rPr lang="fr-FR" sz="2000" b="1" dirty="0">
                <a:latin typeface="Calibri"/>
                <a:ea typeface="Calibri"/>
                <a:cs typeface="Calibri"/>
                <a:sym typeface="Calibri"/>
              </a:rPr>
              <a:t> CSV.</a:t>
            </a:r>
            <a:endParaRPr sz="2000" b="1" dirty="0">
              <a:latin typeface="Calibri"/>
              <a:ea typeface="Calibri"/>
              <a:cs typeface="Calibri"/>
              <a:sym typeface="Calibri"/>
            </a:endParaRPr>
          </a:p>
          <a:p>
            <a:pPr marL="0" lvl="0" indent="0" algn="l" rtl="0">
              <a:spcBef>
                <a:spcPts val="0"/>
              </a:spcBef>
              <a:spcAft>
                <a:spcPts val="0"/>
              </a:spcAft>
              <a:buNone/>
            </a:pPr>
            <a:endParaRPr sz="2000" b="1" dirty="0">
              <a:latin typeface="Calibri"/>
              <a:ea typeface="Calibri"/>
              <a:cs typeface="Calibri"/>
              <a:sym typeface="Calibri"/>
            </a:endParaRPr>
          </a:p>
          <a:p>
            <a:pPr marL="0" lvl="0" indent="0" algn="l" rtl="0">
              <a:spcBef>
                <a:spcPts val="0"/>
              </a:spcBef>
              <a:spcAft>
                <a:spcPts val="0"/>
              </a:spcAft>
              <a:buNone/>
            </a:pPr>
            <a:r>
              <a:rPr lang="fr-FR" sz="2000" b="1" dirty="0">
                <a:latin typeface="Calibri"/>
                <a:ea typeface="Calibri"/>
                <a:cs typeface="Calibri"/>
                <a:sym typeface="Calibri"/>
              </a:rPr>
              <a:t>-</a:t>
            </a:r>
            <a:r>
              <a:rPr lang="fr-FR" sz="2000" dirty="0">
                <a:latin typeface="Calibri"/>
                <a:ea typeface="Calibri"/>
                <a:cs typeface="Calibri"/>
                <a:sym typeface="Calibri"/>
              </a:rPr>
              <a:t>Les données à traiter sont</a:t>
            </a:r>
            <a:endParaRPr sz="2000" dirty="0">
              <a:latin typeface="Calibri"/>
              <a:ea typeface="Calibri"/>
              <a:cs typeface="Calibri"/>
              <a:sym typeface="Calibri"/>
            </a:endParaRPr>
          </a:p>
          <a:p>
            <a:pPr marL="0" lvl="0" indent="0" algn="l" rtl="0">
              <a:spcBef>
                <a:spcPts val="0"/>
              </a:spcBef>
              <a:spcAft>
                <a:spcPts val="0"/>
              </a:spcAft>
              <a:buNone/>
            </a:pPr>
            <a:r>
              <a:rPr lang="fr-FR" sz="2000" dirty="0">
                <a:latin typeface="Calibri"/>
                <a:ea typeface="Calibri"/>
                <a:cs typeface="Calibri"/>
                <a:sym typeface="Calibri"/>
              </a:rPr>
              <a:t>*</a:t>
            </a:r>
            <a:r>
              <a:rPr lang="fr-FR" sz="2000" u="sng" dirty="0">
                <a:latin typeface="Calibri"/>
                <a:ea typeface="Calibri"/>
                <a:cs typeface="Calibri"/>
                <a:sym typeface="Calibri"/>
              </a:rPr>
              <a:t>Les données climatiques</a:t>
            </a:r>
            <a:r>
              <a:rPr lang="fr-FR" sz="2000" dirty="0">
                <a:latin typeface="Calibri"/>
                <a:ea typeface="Calibri"/>
                <a:cs typeface="Calibri"/>
                <a:sym typeface="Calibri"/>
              </a:rPr>
              <a:t>(humidité </a:t>
            </a:r>
            <a:r>
              <a:rPr lang="fr-FR" sz="2000" dirty="0" err="1">
                <a:latin typeface="Calibri"/>
                <a:ea typeface="Calibri"/>
                <a:cs typeface="Calibri"/>
                <a:sym typeface="Calibri"/>
              </a:rPr>
              <a:t>sol,température,salinité</a:t>
            </a:r>
            <a:r>
              <a:rPr lang="fr-FR" sz="2000" dirty="0">
                <a:latin typeface="Calibri"/>
                <a:ea typeface="Calibri"/>
                <a:cs typeface="Calibri"/>
                <a:sym typeface="Calibri"/>
              </a:rPr>
              <a:t>) venant des stations de mesure en </a:t>
            </a:r>
            <a:r>
              <a:rPr lang="fr-FR" sz="2000" b="1" dirty="0">
                <a:latin typeface="Calibri"/>
                <a:ea typeface="Calibri"/>
                <a:cs typeface="Calibri"/>
                <a:sym typeface="Calibri"/>
              </a:rPr>
              <a:t>site de </a:t>
            </a:r>
            <a:r>
              <a:rPr lang="fr-FR" sz="2000" b="1" dirty="0" err="1">
                <a:latin typeface="Calibri"/>
                <a:ea typeface="Calibri"/>
                <a:cs typeface="Calibri"/>
                <a:sym typeface="Calibri"/>
              </a:rPr>
              <a:t>Mornag</a:t>
            </a:r>
            <a:r>
              <a:rPr lang="fr-FR" sz="2000" dirty="0">
                <a:latin typeface="Calibri"/>
                <a:ea typeface="Calibri"/>
                <a:cs typeface="Calibri"/>
                <a:sym typeface="Calibri"/>
              </a:rPr>
              <a:t> et les données en relation avec la </a:t>
            </a:r>
            <a:r>
              <a:rPr lang="fr-FR" sz="2000" u="sng" dirty="0">
                <a:latin typeface="Calibri"/>
                <a:ea typeface="Calibri"/>
                <a:cs typeface="Calibri"/>
                <a:sym typeface="Calibri"/>
              </a:rPr>
              <a:t>nature de sol</a:t>
            </a:r>
            <a:r>
              <a:rPr lang="fr-FR" sz="2000" dirty="0">
                <a:latin typeface="Calibri"/>
                <a:ea typeface="Calibri"/>
                <a:cs typeface="Calibri"/>
                <a:sym typeface="Calibri"/>
              </a:rPr>
              <a:t> de ce site.</a:t>
            </a:r>
            <a:endParaRPr sz="2000" u="sng"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p:txBody>
      </p:sp>
      <p:pic>
        <p:nvPicPr>
          <p:cNvPr id="152" name="Google Shape;152;p23"/>
          <p:cNvPicPr preferRelativeResize="0"/>
          <p:nvPr/>
        </p:nvPicPr>
        <p:blipFill>
          <a:blip r:embed="rId3">
            <a:alphaModFix/>
          </a:blip>
          <a:stretch>
            <a:fillRect/>
          </a:stretch>
        </p:blipFill>
        <p:spPr>
          <a:xfrm>
            <a:off x="4217500" y="1342075"/>
            <a:ext cx="4686300" cy="4972050"/>
          </a:xfrm>
          <a:prstGeom prst="rect">
            <a:avLst/>
          </a:prstGeom>
          <a:noFill/>
          <a:ln>
            <a:noFill/>
          </a:ln>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p:nvPr/>
        </p:nvSpPr>
        <p:spPr>
          <a:xfrm>
            <a:off x="495750" y="313975"/>
            <a:ext cx="8361900" cy="8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300" b="1">
                <a:latin typeface="Calibri"/>
                <a:ea typeface="Calibri"/>
                <a:cs typeface="Calibri"/>
                <a:sym typeface="Calibri"/>
              </a:rPr>
              <a:t>Les données INPUT:(2)</a:t>
            </a:r>
            <a:endParaRPr sz="2300" b="1">
              <a:latin typeface="Calibri"/>
              <a:ea typeface="Calibri"/>
              <a:cs typeface="Calibri"/>
              <a:sym typeface="Calibri"/>
            </a:endParaRPr>
          </a:p>
          <a:p>
            <a:pPr marL="0" lvl="0" indent="0" algn="ctr" rtl="0">
              <a:spcBef>
                <a:spcPts val="0"/>
              </a:spcBef>
              <a:spcAft>
                <a:spcPts val="0"/>
              </a:spcAft>
              <a:buNone/>
            </a:pPr>
            <a:endParaRPr>
              <a:latin typeface="Calibri"/>
              <a:ea typeface="Calibri"/>
              <a:cs typeface="Calibri"/>
              <a:sym typeface="Calibri"/>
            </a:endParaRPr>
          </a:p>
        </p:txBody>
      </p:sp>
      <p:sp>
        <p:nvSpPr>
          <p:cNvPr id="158" name="Google Shape;158;p24"/>
          <p:cNvSpPr txBox="1"/>
          <p:nvPr/>
        </p:nvSpPr>
        <p:spPr>
          <a:xfrm>
            <a:off x="462700" y="1074150"/>
            <a:ext cx="2561400" cy="53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u="sng">
              <a:latin typeface="Calibri"/>
              <a:ea typeface="Calibri"/>
              <a:cs typeface="Calibri"/>
              <a:sym typeface="Calibri"/>
            </a:endParaRPr>
          </a:p>
          <a:p>
            <a:pPr marL="0" lvl="0" indent="0" algn="l" rtl="0">
              <a:spcBef>
                <a:spcPts val="0"/>
              </a:spcBef>
              <a:spcAft>
                <a:spcPts val="0"/>
              </a:spcAft>
              <a:buNone/>
            </a:pPr>
            <a:r>
              <a:rPr lang="fr-FR" sz="2000">
                <a:latin typeface="Calibri"/>
                <a:ea typeface="Calibri"/>
                <a:cs typeface="Calibri"/>
                <a:sym typeface="Calibri"/>
              </a:rPr>
              <a:t>*</a:t>
            </a:r>
            <a:r>
              <a:rPr lang="fr-FR" sz="2000" u="sng">
                <a:latin typeface="Calibri"/>
                <a:ea typeface="Calibri"/>
                <a:cs typeface="Calibri"/>
                <a:sym typeface="Calibri"/>
              </a:rPr>
              <a:t>Les données hydrologiques:</a:t>
            </a:r>
            <a:endParaRPr sz="2000" u="sng">
              <a:latin typeface="Calibri"/>
              <a:ea typeface="Calibri"/>
              <a:cs typeface="Calibri"/>
              <a:sym typeface="Calibri"/>
            </a:endParaRPr>
          </a:p>
          <a:p>
            <a:pPr marL="0" lvl="0" indent="0" algn="l" rtl="0">
              <a:spcBef>
                <a:spcPts val="0"/>
              </a:spcBef>
              <a:spcAft>
                <a:spcPts val="0"/>
              </a:spcAft>
              <a:buNone/>
            </a:pPr>
            <a:r>
              <a:rPr lang="fr-FR" sz="2000">
                <a:latin typeface="Calibri"/>
                <a:ea typeface="Calibri"/>
                <a:cs typeface="Calibri"/>
                <a:sym typeface="Calibri"/>
              </a:rPr>
              <a:t>Limite des aquifères,les paramètres hydrodynamiques,les piézomètres.</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p:txBody>
      </p:sp>
      <p:pic>
        <p:nvPicPr>
          <p:cNvPr id="159" name="Google Shape;159;p24"/>
          <p:cNvPicPr preferRelativeResize="0"/>
          <p:nvPr/>
        </p:nvPicPr>
        <p:blipFill>
          <a:blip r:embed="rId3">
            <a:alphaModFix/>
          </a:blip>
          <a:stretch>
            <a:fillRect/>
          </a:stretch>
        </p:blipFill>
        <p:spPr>
          <a:xfrm>
            <a:off x="3024100" y="1342075"/>
            <a:ext cx="5967500" cy="5036700"/>
          </a:xfrm>
          <a:prstGeom prst="rect">
            <a:avLst/>
          </a:prstGeom>
          <a:noFill/>
          <a:ln>
            <a:noFill/>
          </a:ln>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texte 2"/>
          <p:cNvSpPr>
            <a:spLocks noGrp="1"/>
          </p:cNvSpPr>
          <p:nvPr>
            <p:ph type="body" idx="1"/>
          </p:nvPr>
        </p:nvSpPr>
        <p:spPr/>
        <p:txBody>
          <a:bodyPr/>
          <a:lstStyle/>
          <a:p>
            <a:pPr>
              <a:buNone/>
            </a:pPr>
            <a:endParaRPr lang="en-US"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13</a:t>
            </a:fld>
            <a:endParaRPr lang="fr-FR"/>
          </a:p>
        </p:txBody>
      </p:sp>
      <p:pic>
        <p:nvPicPr>
          <p:cNvPr id="5" name="Image 4" descr="106423939_273540607297534_8680752072540377789_n.png"/>
          <p:cNvPicPr>
            <a:picLocks noChangeAspect="1"/>
          </p:cNvPicPr>
          <p:nvPr/>
        </p:nvPicPr>
        <p:blipFill>
          <a:blip r:embed="rId2"/>
          <a:stretch>
            <a:fillRect/>
          </a:stretch>
        </p:blipFill>
        <p:spPr>
          <a:xfrm>
            <a:off x="338204" y="1465254"/>
            <a:ext cx="8430016" cy="420880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pic>
        <p:nvPicPr>
          <p:cNvPr id="165" name="Google Shape;165;p25"/>
          <p:cNvPicPr preferRelativeResize="0"/>
          <p:nvPr/>
        </p:nvPicPr>
        <p:blipFill rotWithShape="1">
          <a:blip r:embed="rId3">
            <a:alphaModFix/>
          </a:blip>
          <a:srcRect/>
          <a:stretch/>
        </p:blipFill>
        <p:spPr>
          <a:xfrm>
            <a:off x="1335079" y="4889133"/>
            <a:ext cx="6473825" cy="1055762"/>
          </a:xfrm>
          <a:prstGeom prst="rect">
            <a:avLst/>
          </a:prstGeom>
          <a:noFill/>
          <a:ln>
            <a:noFill/>
          </a:ln>
        </p:spPr>
      </p:pic>
      <p:sp>
        <p:nvSpPr>
          <p:cNvPr id="166" name="Google Shape;166;p25"/>
          <p:cNvSpPr txBox="1"/>
          <p:nvPr/>
        </p:nvSpPr>
        <p:spPr>
          <a:xfrm>
            <a:off x="3040650" y="198300"/>
            <a:ext cx="3321600" cy="1055700"/>
          </a:xfrm>
          <a:prstGeom prst="rect">
            <a:avLst/>
          </a:prstGeom>
          <a:noFill/>
          <a:ln>
            <a:noFill/>
          </a:ln>
        </p:spPr>
        <p:txBody>
          <a:bodyPr spcFirstLastPara="1" wrap="square" lIns="91425" tIns="91425" rIns="91425" bIns="91425" anchor="t" anchorCtr="0">
            <a:noAutofit/>
          </a:bodyPr>
          <a:lstStyle/>
          <a:p>
            <a:pPr algn="ctr"/>
            <a:r>
              <a:rPr lang="fr-FR" sz="2400" b="1" dirty="0" smtClean="0">
                <a:latin typeface="Calibri"/>
                <a:ea typeface="Calibri"/>
                <a:cs typeface="Calibri"/>
                <a:sym typeface="Calibri"/>
              </a:rPr>
              <a:t>Etape 1:Collecte et sauvegarde des données dans mongoDB.(1)</a:t>
            </a:r>
            <a:endParaRPr lang="en-US" sz="2400" dirty="0" smtClean="0"/>
          </a:p>
          <a:p>
            <a:pPr marL="0" lvl="0" indent="0" algn="ctr" rtl="0">
              <a:spcBef>
                <a:spcPts val="0"/>
              </a:spcBef>
              <a:spcAft>
                <a:spcPts val="0"/>
              </a:spcAft>
              <a:buNone/>
            </a:pPr>
            <a:endParaRPr sz="2200" b="1" dirty="0">
              <a:latin typeface="Calibri"/>
              <a:ea typeface="Calibri"/>
              <a:cs typeface="Calibri"/>
              <a:sym typeface="Calibri"/>
            </a:endParaRPr>
          </a:p>
        </p:txBody>
      </p:sp>
      <p:sp>
        <p:nvSpPr>
          <p:cNvPr id="167" name="Google Shape;167;p25"/>
          <p:cNvSpPr txBox="1"/>
          <p:nvPr/>
        </p:nvSpPr>
        <p:spPr>
          <a:xfrm>
            <a:off x="941950" y="1652525"/>
            <a:ext cx="7188600" cy="283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Calibri"/>
                <a:ea typeface="Calibri"/>
                <a:cs typeface="Calibri"/>
                <a:sym typeface="Calibri"/>
              </a:rPr>
              <a:t>-</a:t>
            </a:r>
            <a:r>
              <a:rPr lang="fr-FR" sz="1800">
                <a:latin typeface="Calibri"/>
                <a:ea typeface="Calibri"/>
                <a:cs typeface="Calibri"/>
                <a:sym typeface="Calibri"/>
              </a:rPr>
              <a:t>On peut sauvegarder des données de type csv,JSON:</a:t>
            </a:r>
            <a:endParaRPr sz="1800">
              <a:latin typeface="Calibri"/>
              <a:ea typeface="Calibri"/>
              <a:cs typeface="Calibri"/>
              <a:sym typeface="Calibri"/>
            </a:endParaRPr>
          </a:p>
          <a:p>
            <a:pPr marL="165100" marR="165100" lvl="0" indent="0" algn="l" rtl="0">
              <a:lnSpc>
                <a:spcPct val="115000"/>
              </a:lnSpc>
              <a:spcBef>
                <a:spcPts val="0"/>
              </a:spcBef>
              <a:spcAft>
                <a:spcPts val="0"/>
              </a:spcAft>
              <a:buClr>
                <a:schemeClr val="dk1"/>
              </a:buClr>
              <a:buSzPts val="1100"/>
              <a:buFont typeface="Arial"/>
              <a:buNone/>
            </a:pPr>
            <a:r>
              <a:rPr lang="fr-FR">
                <a:highlight>
                  <a:srgbClr val="FFFFFF"/>
                </a:highlight>
              </a:rPr>
              <a:t>#</a:t>
            </a:r>
            <a:r>
              <a:rPr lang="fr-FR" b="1">
                <a:highlight>
                  <a:srgbClr val="FFFFFF"/>
                </a:highlight>
              </a:rPr>
              <a:t> Import from json file</a:t>
            </a:r>
            <a:endParaRPr b="1">
              <a:highlight>
                <a:srgbClr val="FFFFFF"/>
              </a:highlight>
            </a:endParaRPr>
          </a:p>
          <a:p>
            <a:pPr marL="165100" marR="165100" lvl="0" indent="0" algn="l" rtl="0">
              <a:lnSpc>
                <a:spcPct val="115000"/>
              </a:lnSpc>
              <a:spcBef>
                <a:spcPts val="0"/>
              </a:spcBef>
              <a:spcAft>
                <a:spcPts val="0"/>
              </a:spcAft>
              <a:buNone/>
            </a:pPr>
            <a:r>
              <a:rPr lang="fr-FR">
                <a:highlight>
                  <a:srgbClr val="FFFFFF"/>
                </a:highlight>
              </a:rPr>
              <a:t>mongoimport -d database_name -c collection_name outfile.json</a:t>
            </a:r>
            <a:endParaRPr>
              <a:highlight>
                <a:srgbClr val="FFFFFF"/>
              </a:highlight>
            </a:endParaRPr>
          </a:p>
          <a:p>
            <a:pPr marL="165100" marR="165100" lvl="0" indent="0" algn="l" rtl="0">
              <a:lnSpc>
                <a:spcPct val="115000"/>
              </a:lnSpc>
              <a:spcBef>
                <a:spcPts val="0"/>
              </a:spcBef>
              <a:spcAft>
                <a:spcPts val="0"/>
              </a:spcAft>
              <a:buNone/>
            </a:pPr>
            <a:r>
              <a:rPr lang="fr-FR">
                <a:highlight>
                  <a:srgbClr val="FFFFFF"/>
                </a:highlight>
              </a:rPr>
              <a:t>#</a:t>
            </a:r>
            <a:r>
              <a:rPr lang="fr-FR" b="1">
                <a:highlight>
                  <a:srgbClr val="FFFFFF"/>
                </a:highlight>
              </a:rPr>
              <a:t> Import from csv file</a:t>
            </a:r>
            <a:endParaRPr b="1">
              <a:highlight>
                <a:srgbClr val="FFFFFF"/>
              </a:highlight>
            </a:endParaRPr>
          </a:p>
          <a:p>
            <a:pPr marL="165100" marR="165100" lvl="0" indent="0" algn="l" rtl="0">
              <a:lnSpc>
                <a:spcPct val="115000"/>
              </a:lnSpc>
              <a:spcBef>
                <a:spcPts val="0"/>
              </a:spcBef>
              <a:spcAft>
                <a:spcPts val="0"/>
              </a:spcAft>
              <a:buNone/>
            </a:pPr>
            <a:r>
              <a:rPr lang="fr-FR">
                <a:highlight>
                  <a:srgbClr val="FFFFFF"/>
                </a:highlight>
              </a:rPr>
              <a:t># --headerline: Using the first row of data as the column name of the Collection.</a:t>
            </a:r>
            <a:endParaRPr>
              <a:highlight>
                <a:srgbClr val="FFFFFF"/>
              </a:highlight>
            </a:endParaRPr>
          </a:p>
          <a:p>
            <a:pPr marL="165100" marR="165100" lvl="0" indent="0" algn="l" rtl="0">
              <a:lnSpc>
                <a:spcPct val="115000"/>
              </a:lnSpc>
              <a:spcBef>
                <a:spcPts val="0"/>
              </a:spcBef>
              <a:spcAft>
                <a:spcPts val="0"/>
              </a:spcAft>
              <a:buNone/>
            </a:pPr>
            <a:r>
              <a:rPr lang="fr-FR">
                <a:highlight>
                  <a:srgbClr val="FFFFFF"/>
                </a:highlight>
              </a:rPr>
              <a:t>mongoimport -d database_name -c collection_name --type csv --file locations.csv --headerline</a:t>
            </a:r>
            <a:endParaRPr>
              <a:highlight>
                <a:srgbClr val="FFFFFF"/>
              </a:highlight>
            </a:endParaRPr>
          </a:p>
          <a:p>
            <a:pPr marL="165100" marR="165100" lvl="0" indent="0" algn="l" rtl="0">
              <a:lnSpc>
                <a:spcPct val="115000"/>
              </a:lnSpc>
              <a:spcBef>
                <a:spcPts val="0"/>
              </a:spcBef>
              <a:spcAft>
                <a:spcPts val="0"/>
              </a:spcAft>
              <a:buClr>
                <a:schemeClr val="dk1"/>
              </a:buClr>
              <a:buSzPts val="1100"/>
              <a:buFont typeface="Arial"/>
              <a:buNone/>
            </a:pPr>
            <a:endParaRPr sz="1600">
              <a:highlight>
                <a:srgbClr val="FFFFFF"/>
              </a:highlight>
            </a:endParaRPr>
          </a:p>
          <a:p>
            <a:pPr marL="0" lvl="0" indent="0" algn="l" rtl="0">
              <a:spcBef>
                <a:spcPts val="0"/>
              </a:spcBef>
              <a:spcAft>
                <a:spcPts val="0"/>
              </a:spcAft>
              <a:buNone/>
            </a:pPr>
            <a:endParaRPr sz="1800">
              <a:latin typeface="Calibri"/>
              <a:ea typeface="Calibri"/>
              <a:cs typeface="Calibri"/>
              <a:sym typeface="Calibri"/>
            </a:endParaRPr>
          </a:p>
        </p:txBody>
      </p:sp>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173" name="Google Shape;173;p26"/>
          <p:cNvSpPr txBox="1"/>
          <p:nvPr/>
        </p:nvSpPr>
        <p:spPr>
          <a:xfrm>
            <a:off x="1916925" y="198300"/>
            <a:ext cx="6114600" cy="1055700"/>
          </a:xfrm>
          <a:prstGeom prst="rect">
            <a:avLst/>
          </a:prstGeom>
          <a:noFill/>
          <a:ln>
            <a:noFill/>
          </a:ln>
        </p:spPr>
        <p:txBody>
          <a:bodyPr spcFirstLastPara="1" wrap="square" lIns="91425" tIns="91425" rIns="91425" bIns="91425" anchor="t" anchorCtr="0">
            <a:noAutofit/>
          </a:bodyPr>
          <a:lstStyle/>
          <a:p>
            <a:pPr algn="ctr"/>
            <a:r>
              <a:rPr lang="fr-FR" sz="2400" b="1" dirty="0" smtClean="0">
                <a:latin typeface="Calibri"/>
                <a:ea typeface="Calibri"/>
                <a:cs typeface="Calibri"/>
                <a:sym typeface="Calibri"/>
              </a:rPr>
              <a:t>Etape 1:Collecte et sauvegarde des données dans mongoDB.</a:t>
            </a:r>
            <a:r>
              <a:rPr lang="fr-FR" sz="2200" b="1" dirty="0" smtClean="0">
                <a:latin typeface="Calibri"/>
                <a:ea typeface="Calibri"/>
                <a:cs typeface="Calibri"/>
                <a:sym typeface="Calibri"/>
              </a:rPr>
              <a:t>(</a:t>
            </a:r>
            <a:r>
              <a:rPr lang="fr-FR" sz="2200" b="1" dirty="0">
                <a:latin typeface="Calibri"/>
                <a:ea typeface="Calibri"/>
                <a:cs typeface="Calibri"/>
                <a:sym typeface="Calibri"/>
              </a:rPr>
              <a:t>2)</a:t>
            </a:r>
            <a:endParaRPr sz="2200" b="1" dirty="0">
              <a:latin typeface="Calibri"/>
              <a:ea typeface="Calibri"/>
              <a:cs typeface="Calibri"/>
              <a:sym typeface="Calibri"/>
            </a:endParaRPr>
          </a:p>
        </p:txBody>
      </p:sp>
      <p:sp>
        <p:nvSpPr>
          <p:cNvPr id="174" name="Google Shape;174;p26"/>
          <p:cNvSpPr txBox="1"/>
          <p:nvPr/>
        </p:nvSpPr>
        <p:spPr>
          <a:xfrm>
            <a:off x="280925" y="1024575"/>
            <a:ext cx="8559900" cy="583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2300"/>
              </a:spcBef>
              <a:spcAft>
                <a:spcPts val="0"/>
              </a:spcAft>
              <a:buNone/>
            </a:pPr>
            <a:r>
              <a:rPr lang="fr-FR" sz="1950" b="1" dirty="0" err="1">
                <a:solidFill>
                  <a:srgbClr val="323232"/>
                </a:solidFill>
                <a:highlight>
                  <a:srgbClr val="FFFFFF"/>
                </a:highlight>
                <a:latin typeface="Roboto"/>
                <a:ea typeface="Roboto"/>
                <a:cs typeface="Roboto"/>
                <a:sym typeface="Roboto"/>
              </a:rPr>
              <a:t>Step</a:t>
            </a:r>
            <a:r>
              <a:rPr lang="fr-FR" sz="1950" b="1" dirty="0">
                <a:solidFill>
                  <a:srgbClr val="323232"/>
                </a:solidFill>
                <a:highlight>
                  <a:srgbClr val="FFFFFF"/>
                </a:highlight>
                <a:latin typeface="Roboto"/>
                <a:ea typeface="Roboto"/>
                <a:cs typeface="Roboto"/>
                <a:sym typeface="Roboto"/>
              </a:rPr>
              <a:t> 1 – </a:t>
            </a:r>
            <a:r>
              <a:rPr lang="fr-FR" sz="1950" b="1" dirty="0" err="1">
                <a:solidFill>
                  <a:srgbClr val="323232"/>
                </a:solidFill>
                <a:highlight>
                  <a:srgbClr val="FFFFFF"/>
                </a:highlight>
                <a:latin typeface="Roboto"/>
                <a:ea typeface="Roboto"/>
                <a:cs typeface="Roboto"/>
                <a:sym typeface="Roboto"/>
              </a:rPr>
              <a:t>Adding</a:t>
            </a:r>
            <a:r>
              <a:rPr lang="fr-FR" sz="1950" b="1" dirty="0">
                <a:solidFill>
                  <a:srgbClr val="323232"/>
                </a:solidFill>
                <a:highlight>
                  <a:srgbClr val="FFFFFF"/>
                </a:highlight>
                <a:latin typeface="Roboto"/>
                <a:ea typeface="Roboto"/>
                <a:cs typeface="Roboto"/>
                <a:sym typeface="Roboto"/>
              </a:rPr>
              <a:t> the MongoDB </a:t>
            </a:r>
            <a:r>
              <a:rPr lang="fr-FR" sz="1950" b="1" dirty="0" err="1">
                <a:solidFill>
                  <a:srgbClr val="323232"/>
                </a:solidFill>
                <a:highlight>
                  <a:srgbClr val="FFFFFF"/>
                </a:highlight>
                <a:latin typeface="Roboto"/>
                <a:ea typeface="Roboto"/>
                <a:cs typeface="Roboto"/>
                <a:sym typeface="Roboto"/>
              </a:rPr>
              <a:t>Repository</a:t>
            </a:r>
            <a:endParaRPr sz="1950" b="1" dirty="0">
              <a:solidFill>
                <a:srgbClr val="323232"/>
              </a:solidFill>
              <a:highlight>
                <a:srgbClr val="FFFFFF"/>
              </a:highlight>
              <a:latin typeface="Roboto"/>
              <a:ea typeface="Roboto"/>
              <a:cs typeface="Roboto"/>
              <a:sym typeface="Roboto"/>
            </a:endParaRPr>
          </a:p>
          <a:p>
            <a:pPr marL="0" lvl="0" indent="0" algn="l" rtl="0">
              <a:lnSpc>
                <a:spcPct val="100000"/>
              </a:lnSpc>
              <a:spcBef>
                <a:spcPts val="2300"/>
              </a:spcBef>
              <a:spcAft>
                <a:spcPts val="0"/>
              </a:spcAft>
              <a:buNone/>
            </a:pPr>
            <a:r>
              <a:rPr lang="fr-FR" sz="1450" dirty="0" err="1">
                <a:highlight>
                  <a:srgbClr val="F2F2F2"/>
                </a:highlight>
                <a:latin typeface="Courier New"/>
                <a:ea typeface="Courier New"/>
                <a:cs typeface="Courier New"/>
                <a:sym typeface="Courier New"/>
              </a:rPr>
              <a:t>sudo</a:t>
            </a:r>
            <a:r>
              <a:rPr lang="fr-FR" sz="1450" dirty="0">
                <a:highlight>
                  <a:srgbClr val="F2F2F2"/>
                </a:highlight>
                <a:latin typeface="Courier New"/>
                <a:ea typeface="Courier New"/>
                <a:cs typeface="Courier New"/>
                <a:sym typeface="Courier New"/>
              </a:rPr>
              <a:t> vi /</a:t>
            </a:r>
            <a:r>
              <a:rPr lang="fr-FR" sz="1450" dirty="0" err="1">
                <a:highlight>
                  <a:srgbClr val="F2F2F2"/>
                </a:highlight>
                <a:latin typeface="Courier New"/>
                <a:ea typeface="Courier New"/>
                <a:cs typeface="Courier New"/>
                <a:sym typeface="Courier New"/>
              </a:rPr>
              <a:t>etc</a:t>
            </a:r>
            <a:r>
              <a:rPr lang="fr-FR" sz="1450" dirty="0">
                <a:highlight>
                  <a:srgbClr val="F2F2F2"/>
                </a:highlight>
                <a:latin typeface="Courier New"/>
                <a:ea typeface="Courier New"/>
                <a:cs typeface="Courier New"/>
                <a:sym typeface="Courier New"/>
              </a:rPr>
              <a:t>/</a:t>
            </a:r>
            <a:r>
              <a:rPr lang="fr-FR" sz="1450" dirty="0" err="1">
                <a:highlight>
                  <a:srgbClr val="F2F2F2"/>
                </a:highlight>
                <a:latin typeface="Courier New"/>
                <a:ea typeface="Courier New"/>
                <a:cs typeface="Courier New"/>
                <a:sym typeface="Courier New"/>
              </a:rPr>
              <a:t>yum.repos.d</a:t>
            </a:r>
            <a:r>
              <a:rPr lang="fr-FR" sz="1450" dirty="0">
                <a:highlight>
                  <a:srgbClr val="F2F2F2"/>
                </a:highlight>
                <a:latin typeface="Courier New"/>
                <a:ea typeface="Courier New"/>
                <a:cs typeface="Courier New"/>
                <a:sym typeface="Courier New"/>
              </a:rPr>
              <a:t>/</a:t>
            </a:r>
            <a:r>
              <a:rPr lang="fr-FR" sz="1450" dirty="0" err="1">
                <a:highlight>
                  <a:srgbClr val="F2F2F2"/>
                </a:highlight>
                <a:latin typeface="Courier New"/>
                <a:ea typeface="Courier New"/>
                <a:cs typeface="Courier New"/>
                <a:sym typeface="Courier New"/>
              </a:rPr>
              <a:t>mongodb-org.repo</a:t>
            </a:r>
            <a:endParaRPr sz="1450" dirty="0">
              <a:highlight>
                <a:srgbClr val="F2F2F2"/>
              </a:highlight>
              <a:latin typeface="Courier New"/>
              <a:ea typeface="Courier New"/>
              <a:cs typeface="Courier New"/>
              <a:sym typeface="Courier New"/>
            </a:endParaRPr>
          </a:p>
          <a:p>
            <a:pPr marL="0" lvl="0" indent="0" algn="l" rtl="0">
              <a:lnSpc>
                <a:spcPct val="100000"/>
              </a:lnSpc>
              <a:spcBef>
                <a:spcPts val="2300"/>
              </a:spcBef>
              <a:spcAft>
                <a:spcPts val="0"/>
              </a:spcAft>
              <a:buNone/>
            </a:pPr>
            <a:endParaRPr sz="1450" dirty="0">
              <a:highlight>
                <a:srgbClr val="F2F2F2"/>
              </a:highlight>
              <a:latin typeface="Courier New"/>
              <a:ea typeface="Courier New"/>
              <a:cs typeface="Courier New"/>
              <a:sym typeface="Courier New"/>
            </a:endParaRPr>
          </a:p>
          <a:p>
            <a:pPr marL="0" lvl="0" indent="0" algn="l" rtl="0">
              <a:lnSpc>
                <a:spcPct val="100000"/>
              </a:lnSpc>
              <a:spcBef>
                <a:spcPts val="2300"/>
              </a:spcBef>
              <a:spcAft>
                <a:spcPts val="0"/>
              </a:spcAft>
              <a:buNone/>
            </a:pPr>
            <a:endParaRPr sz="1450" dirty="0">
              <a:highlight>
                <a:srgbClr val="F2F2F2"/>
              </a:highlight>
              <a:latin typeface="Courier New"/>
              <a:ea typeface="Courier New"/>
              <a:cs typeface="Courier New"/>
              <a:sym typeface="Courier New"/>
            </a:endParaRPr>
          </a:p>
          <a:p>
            <a:pPr marL="0" lvl="0" indent="0" algn="l" rtl="0">
              <a:lnSpc>
                <a:spcPct val="100000"/>
              </a:lnSpc>
              <a:spcBef>
                <a:spcPts val="2300"/>
              </a:spcBef>
              <a:spcAft>
                <a:spcPts val="0"/>
              </a:spcAft>
              <a:buNone/>
            </a:pPr>
            <a:endParaRPr sz="1450" dirty="0">
              <a:highlight>
                <a:srgbClr val="F2F2F2"/>
              </a:highlight>
              <a:latin typeface="Courier New"/>
              <a:ea typeface="Courier New"/>
              <a:cs typeface="Courier New"/>
              <a:sym typeface="Courier New"/>
            </a:endParaRPr>
          </a:p>
          <a:p>
            <a:pPr marL="0" lvl="0" indent="0" algn="l" rtl="0">
              <a:lnSpc>
                <a:spcPct val="100000"/>
              </a:lnSpc>
              <a:spcBef>
                <a:spcPts val="2300"/>
              </a:spcBef>
              <a:spcAft>
                <a:spcPts val="0"/>
              </a:spcAft>
              <a:buNone/>
            </a:pPr>
            <a:endParaRPr sz="1450" dirty="0">
              <a:highlight>
                <a:srgbClr val="F2F2F2"/>
              </a:highlight>
              <a:latin typeface="Courier New"/>
              <a:ea typeface="Courier New"/>
              <a:cs typeface="Courier New"/>
              <a:sym typeface="Courier New"/>
            </a:endParaRPr>
          </a:p>
          <a:p>
            <a:pPr marL="0" lvl="0" indent="0" algn="l" rtl="0">
              <a:lnSpc>
                <a:spcPct val="100000"/>
              </a:lnSpc>
              <a:spcBef>
                <a:spcPts val="2300"/>
              </a:spcBef>
              <a:spcAft>
                <a:spcPts val="0"/>
              </a:spcAft>
              <a:buNone/>
            </a:pPr>
            <a:r>
              <a:rPr lang="fr-FR" sz="1450" dirty="0" err="1">
                <a:highlight>
                  <a:srgbClr val="F2F2F2"/>
                </a:highlight>
                <a:latin typeface="Courier New"/>
                <a:ea typeface="Courier New"/>
                <a:cs typeface="Courier New"/>
                <a:sym typeface="Courier New"/>
              </a:rPr>
              <a:t>yum</a:t>
            </a:r>
            <a:r>
              <a:rPr lang="fr-FR" sz="1450" dirty="0">
                <a:highlight>
                  <a:srgbClr val="F2F2F2"/>
                </a:highlight>
                <a:latin typeface="Courier New"/>
                <a:ea typeface="Courier New"/>
                <a:cs typeface="Courier New"/>
                <a:sym typeface="Courier New"/>
              </a:rPr>
              <a:t> </a:t>
            </a:r>
            <a:r>
              <a:rPr lang="fr-FR" sz="1450" dirty="0" err="1">
                <a:highlight>
                  <a:srgbClr val="F2F2F2"/>
                </a:highlight>
                <a:latin typeface="Courier New"/>
                <a:ea typeface="Courier New"/>
                <a:cs typeface="Courier New"/>
                <a:sym typeface="Courier New"/>
              </a:rPr>
              <a:t>repolist</a:t>
            </a:r>
            <a:endParaRPr sz="1450" dirty="0">
              <a:highlight>
                <a:srgbClr val="F2F2F2"/>
              </a:highlight>
              <a:latin typeface="Courier New"/>
              <a:ea typeface="Courier New"/>
              <a:cs typeface="Courier New"/>
              <a:sym typeface="Courier New"/>
            </a:endParaRPr>
          </a:p>
          <a:p>
            <a:pPr marL="0" lvl="0" indent="0" algn="l" rtl="0">
              <a:lnSpc>
                <a:spcPct val="100000"/>
              </a:lnSpc>
              <a:spcBef>
                <a:spcPts val="2300"/>
              </a:spcBef>
              <a:spcAft>
                <a:spcPts val="0"/>
              </a:spcAft>
              <a:buNone/>
            </a:pPr>
            <a:endParaRPr sz="1450" dirty="0">
              <a:highlight>
                <a:srgbClr val="F2F2F2"/>
              </a:highlight>
              <a:latin typeface="Courier New"/>
              <a:ea typeface="Courier New"/>
              <a:cs typeface="Courier New"/>
              <a:sym typeface="Courier New"/>
            </a:endParaRPr>
          </a:p>
          <a:p>
            <a:pPr marL="0" lvl="0" indent="0" algn="l" rtl="0">
              <a:lnSpc>
                <a:spcPct val="100000"/>
              </a:lnSpc>
              <a:spcBef>
                <a:spcPts val="2300"/>
              </a:spcBef>
              <a:spcAft>
                <a:spcPts val="0"/>
              </a:spcAft>
              <a:buNone/>
            </a:pPr>
            <a:endParaRPr sz="1450" dirty="0">
              <a:highlight>
                <a:srgbClr val="F2F2F2"/>
              </a:highlight>
              <a:latin typeface="Courier New"/>
              <a:ea typeface="Courier New"/>
              <a:cs typeface="Courier New"/>
              <a:sym typeface="Courier New"/>
            </a:endParaRPr>
          </a:p>
          <a:p>
            <a:pPr marL="0" lvl="0" indent="0" algn="l" rtl="0">
              <a:lnSpc>
                <a:spcPct val="100000"/>
              </a:lnSpc>
              <a:spcBef>
                <a:spcPts val="2300"/>
              </a:spcBef>
              <a:spcAft>
                <a:spcPts val="800"/>
              </a:spcAft>
              <a:buClr>
                <a:schemeClr val="dk1"/>
              </a:buClr>
              <a:buSzPts val="1100"/>
              <a:buFont typeface="Arial"/>
              <a:buNone/>
            </a:pPr>
            <a:endParaRPr sz="1450" dirty="0">
              <a:highlight>
                <a:srgbClr val="F2F2F2"/>
              </a:highlight>
              <a:latin typeface="Courier New"/>
              <a:ea typeface="Courier New"/>
              <a:cs typeface="Courier New"/>
              <a:sym typeface="Courier New"/>
            </a:endParaRPr>
          </a:p>
        </p:txBody>
      </p:sp>
      <p:pic>
        <p:nvPicPr>
          <p:cNvPr id="175" name="Google Shape;175;p26"/>
          <p:cNvPicPr preferRelativeResize="0"/>
          <p:nvPr/>
        </p:nvPicPr>
        <p:blipFill>
          <a:blip r:embed="rId3">
            <a:alphaModFix/>
          </a:blip>
          <a:stretch>
            <a:fillRect/>
          </a:stretch>
        </p:blipFill>
        <p:spPr>
          <a:xfrm>
            <a:off x="561850" y="2287750"/>
            <a:ext cx="6230050" cy="1833300"/>
          </a:xfrm>
          <a:prstGeom prst="rect">
            <a:avLst/>
          </a:prstGeom>
          <a:noFill/>
          <a:ln>
            <a:noFill/>
          </a:ln>
        </p:spPr>
      </p:pic>
      <p:pic>
        <p:nvPicPr>
          <p:cNvPr id="176" name="Google Shape;176;p26"/>
          <p:cNvPicPr preferRelativeResize="0"/>
          <p:nvPr/>
        </p:nvPicPr>
        <p:blipFill>
          <a:blip r:embed="rId4">
            <a:alphaModFix/>
          </a:blip>
          <a:stretch>
            <a:fillRect/>
          </a:stretch>
        </p:blipFill>
        <p:spPr>
          <a:xfrm>
            <a:off x="1916925" y="4257993"/>
            <a:ext cx="7019974" cy="2448632"/>
          </a:xfrm>
          <a:prstGeom prst="rect">
            <a:avLst/>
          </a:prstGeom>
          <a:noFill/>
          <a:ln>
            <a:noFill/>
          </a:ln>
        </p:spPr>
      </p:pic>
      <p:sp>
        <p:nvSpPr>
          <p:cNvPr id="7" name="Espace réservé du numéro de diapositive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182" name="Google Shape;182;p27"/>
          <p:cNvSpPr txBox="1"/>
          <p:nvPr/>
        </p:nvSpPr>
        <p:spPr>
          <a:xfrm>
            <a:off x="1553375" y="198300"/>
            <a:ext cx="5998800" cy="1055700"/>
          </a:xfrm>
          <a:prstGeom prst="rect">
            <a:avLst/>
          </a:prstGeom>
          <a:noFill/>
          <a:ln>
            <a:noFill/>
          </a:ln>
        </p:spPr>
        <p:txBody>
          <a:bodyPr spcFirstLastPara="1" wrap="square" lIns="91425" tIns="91425" rIns="91425" bIns="91425" anchor="t" anchorCtr="0">
            <a:noAutofit/>
          </a:bodyPr>
          <a:lstStyle/>
          <a:p>
            <a:pPr algn="ctr"/>
            <a:r>
              <a:rPr lang="fr-FR" sz="2400" b="1" dirty="0" smtClean="0">
                <a:latin typeface="Calibri"/>
                <a:ea typeface="Calibri"/>
                <a:cs typeface="Calibri"/>
                <a:sym typeface="Calibri"/>
              </a:rPr>
              <a:t>Etape 1:Collecte et sauvegarde des données dans mongoDB.</a:t>
            </a:r>
            <a:r>
              <a:rPr lang="fr-FR" sz="2200" b="1" dirty="0" smtClean="0">
                <a:latin typeface="Calibri"/>
                <a:ea typeface="Calibri"/>
                <a:cs typeface="Calibri"/>
                <a:sym typeface="Calibri"/>
              </a:rPr>
              <a:t>(3</a:t>
            </a:r>
            <a:r>
              <a:rPr lang="fr-FR" sz="2200" b="1" dirty="0">
                <a:latin typeface="Calibri"/>
                <a:ea typeface="Calibri"/>
                <a:cs typeface="Calibri"/>
                <a:sym typeface="Calibri"/>
              </a:rPr>
              <a:t>)</a:t>
            </a:r>
            <a:endParaRPr sz="2200" b="1" dirty="0">
              <a:latin typeface="Calibri"/>
              <a:ea typeface="Calibri"/>
              <a:cs typeface="Calibri"/>
              <a:sym typeface="Calibri"/>
            </a:endParaRPr>
          </a:p>
        </p:txBody>
      </p:sp>
      <p:sp>
        <p:nvSpPr>
          <p:cNvPr id="183" name="Google Shape;183;p27"/>
          <p:cNvSpPr txBox="1"/>
          <p:nvPr/>
        </p:nvSpPr>
        <p:spPr>
          <a:xfrm>
            <a:off x="0" y="1652525"/>
            <a:ext cx="4947781" cy="495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300"/>
              </a:spcBef>
              <a:spcAft>
                <a:spcPts val="0"/>
              </a:spcAft>
              <a:buNone/>
            </a:pPr>
            <a:r>
              <a:rPr lang="fr-FR" sz="1950" b="1" dirty="0" err="1">
                <a:solidFill>
                  <a:srgbClr val="323232"/>
                </a:solidFill>
                <a:highlight>
                  <a:srgbClr val="FFFFFF"/>
                </a:highlight>
                <a:latin typeface="Roboto"/>
                <a:ea typeface="Roboto"/>
                <a:cs typeface="Roboto"/>
                <a:sym typeface="Roboto"/>
              </a:rPr>
              <a:t>Step</a:t>
            </a:r>
            <a:r>
              <a:rPr lang="fr-FR" sz="1950" b="1" dirty="0">
                <a:solidFill>
                  <a:srgbClr val="323232"/>
                </a:solidFill>
                <a:highlight>
                  <a:srgbClr val="FFFFFF"/>
                </a:highlight>
                <a:latin typeface="Roboto"/>
                <a:ea typeface="Roboto"/>
                <a:cs typeface="Roboto"/>
                <a:sym typeface="Roboto"/>
              </a:rPr>
              <a:t> 2 – </a:t>
            </a:r>
            <a:r>
              <a:rPr lang="fr-FR" sz="1950" b="1" dirty="0" err="1">
                <a:solidFill>
                  <a:srgbClr val="323232"/>
                </a:solidFill>
                <a:highlight>
                  <a:srgbClr val="FFFFFF"/>
                </a:highlight>
                <a:latin typeface="Roboto"/>
                <a:ea typeface="Roboto"/>
                <a:cs typeface="Roboto"/>
                <a:sym typeface="Roboto"/>
              </a:rPr>
              <a:t>Installing</a:t>
            </a:r>
            <a:r>
              <a:rPr lang="fr-FR" sz="1950" b="1" dirty="0">
                <a:solidFill>
                  <a:srgbClr val="323232"/>
                </a:solidFill>
                <a:highlight>
                  <a:srgbClr val="FFFFFF"/>
                </a:highlight>
                <a:latin typeface="Roboto"/>
                <a:ea typeface="Roboto"/>
                <a:cs typeface="Roboto"/>
                <a:sym typeface="Roboto"/>
              </a:rPr>
              <a:t> MongoDB Server</a:t>
            </a:r>
            <a:endParaRPr sz="1950" b="1" dirty="0">
              <a:solidFill>
                <a:srgbClr val="323232"/>
              </a:solidFill>
              <a:highlight>
                <a:srgbClr val="FFFFFF"/>
              </a:highlight>
              <a:latin typeface="Roboto"/>
              <a:ea typeface="Roboto"/>
              <a:cs typeface="Roboto"/>
              <a:sym typeface="Roboto"/>
            </a:endParaRPr>
          </a:p>
          <a:p>
            <a:pPr marL="114300" marR="114300" lvl="0" indent="0" algn="l" rtl="0">
              <a:lnSpc>
                <a:spcPct val="150000"/>
              </a:lnSpc>
              <a:spcBef>
                <a:spcPts val="1800"/>
              </a:spcBef>
              <a:spcAft>
                <a:spcPts val="0"/>
              </a:spcAft>
              <a:buNone/>
            </a:pPr>
            <a:r>
              <a:rPr lang="fr-FR" sz="1450" dirty="0" err="1">
                <a:highlight>
                  <a:srgbClr val="FFFFFF"/>
                </a:highlight>
                <a:latin typeface="Roboto Mono"/>
                <a:ea typeface="Roboto Mono"/>
                <a:cs typeface="Roboto Mono"/>
                <a:sym typeface="Roboto Mono"/>
              </a:rPr>
              <a:t>sudo</a:t>
            </a:r>
            <a:r>
              <a:rPr lang="fr-FR" sz="1450" dirty="0">
                <a:highlight>
                  <a:srgbClr val="FFFFFF"/>
                </a:highlight>
                <a:latin typeface="Roboto Mono"/>
                <a:ea typeface="Roboto Mono"/>
                <a:cs typeface="Roboto Mono"/>
                <a:sym typeface="Roboto Mono"/>
              </a:rPr>
              <a:t> </a:t>
            </a:r>
            <a:r>
              <a:rPr lang="fr-FR" sz="1450" dirty="0" err="1">
                <a:highlight>
                  <a:srgbClr val="FFFFFF"/>
                </a:highlight>
                <a:latin typeface="Roboto Mono"/>
                <a:ea typeface="Roboto Mono"/>
                <a:cs typeface="Roboto Mono"/>
                <a:sym typeface="Roboto Mono"/>
              </a:rPr>
              <a:t>yum</a:t>
            </a:r>
            <a:r>
              <a:rPr lang="fr-FR" sz="1450" dirty="0">
                <a:highlight>
                  <a:srgbClr val="FFFFFF"/>
                </a:highlight>
                <a:latin typeface="Roboto Mono"/>
                <a:ea typeface="Roboto Mono"/>
                <a:cs typeface="Roboto Mono"/>
                <a:sym typeface="Roboto Mono"/>
              </a:rPr>
              <a:t> </a:t>
            </a:r>
            <a:r>
              <a:rPr lang="fr-FR" sz="1450" dirty="0" err="1">
                <a:highlight>
                  <a:srgbClr val="FFFFFF"/>
                </a:highlight>
                <a:latin typeface="Roboto Mono"/>
                <a:ea typeface="Roboto Mono"/>
                <a:cs typeface="Roboto Mono"/>
                <a:sym typeface="Roboto Mono"/>
              </a:rPr>
              <a:t>install</a:t>
            </a:r>
            <a:r>
              <a:rPr lang="fr-FR" sz="1450" dirty="0">
                <a:highlight>
                  <a:srgbClr val="FFFFFF"/>
                </a:highlight>
                <a:latin typeface="Roboto Mono"/>
                <a:ea typeface="Roboto Mono"/>
                <a:cs typeface="Roboto Mono"/>
                <a:sym typeface="Roboto Mono"/>
              </a:rPr>
              <a:t> </a:t>
            </a:r>
            <a:r>
              <a:rPr lang="fr-FR" sz="1450" dirty="0" err="1">
                <a:highlight>
                  <a:srgbClr val="FFFFFF"/>
                </a:highlight>
                <a:latin typeface="Roboto Mono"/>
                <a:ea typeface="Roboto Mono"/>
                <a:cs typeface="Roboto Mono"/>
                <a:sym typeface="Roboto Mono"/>
              </a:rPr>
              <a:t>mongodb</a:t>
            </a:r>
            <a:r>
              <a:rPr lang="fr-FR" sz="1450" dirty="0">
                <a:highlight>
                  <a:srgbClr val="FFFFFF"/>
                </a:highlight>
                <a:latin typeface="Roboto Mono"/>
                <a:ea typeface="Roboto Mono"/>
                <a:cs typeface="Roboto Mono"/>
                <a:sym typeface="Roboto Mono"/>
              </a:rPr>
              <a:t>-</a:t>
            </a:r>
            <a:r>
              <a:rPr lang="fr-FR" sz="1450" dirty="0" err="1">
                <a:highlight>
                  <a:srgbClr val="FFFFFF"/>
                </a:highlight>
                <a:latin typeface="Roboto Mono"/>
                <a:ea typeface="Roboto Mono"/>
                <a:cs typeface="Roboto Mono"/>
                <a:sym typeface="Roboto Mono"/>
              </a:rPr>
              <a:t>org</a:t>
            </a:r>
            <a:endParaRPr sz="1450" dirty="0">
              <a:highlight>
                <a:srgbClr val="FFFFFF"/>
              </a:highlight>
              <a:latin typeface="Roboto Mono"/>
              <a:ea typeface="Roboto Mono"/>
              <a:cs typeface="Roboto Mono"/>
              <a:sym typeface="Roboto Mono"/>
            </a:endParaRPr>
          </a:p>
          <a:p>
            <a:pPr marL="114300" marR="114300" lvl="0" indent="0" algn="l" rtl="0">
              <a:lnSpc>
                <a:spcPct val="150000"/>
              </a:lnSpc>
              <a:spcBef>
                <a:spcPts val="1800"/>
              </a:spcBef>
              <a:spcAft>
                <a:spcPts val="0"/>
              </a:spcAft>
              <a:buNone/>
            </a:pPr>
            <a:endParaRPr sz="1450" dirty="0">
              <a:highlight>
                <a:srgbClr val="FFFFFF"/>
              </a:highlight>
              <a:latin typeface="Roboto Mono"/>
              <a:ea typeface="Roboto Mono"/>
              <a:cs typeface="Roboto Mono"/>
              <a:sym typeface="Roboto Mono"/>
            </a:endParaRPr>
          </a:p>
          <a:p>
            <a:pPr marL="0" lvl="0" indent="0" algn="l" rtl="0">
              <a:lnSpc>
                <a:spcPct val="115000"/>
              </a:lnSpc>
              <a:spcBef>
                <a:spcPts val="2300"/>
              </a:spcBef>
              <a:spcAft>
                <a:spcPts val="0"/>
              </a:spcAft>
              <a:buNone/>
            </a:pPr>
            <a:endParaRPr sz="1950" b="1" dirty="0">
              <a:solidFill>
                <a:srgbClr val="323232"/>
              </a:solidFill>
              <a:highlight>
                <a:srgbClr val="FFFFFF"/>
              </a:highlight>
              <a:latin typeface="Roboto"/>
              <a:ea typeface="Roboto"/>
              <a:cs typeface="Roboto"/>
              <a:sym typeface="Roboto"/>
            </a:endParaRPr>
          </a:p>
          <a:p>
            <a:pPr marL="0" lvl="0" indent="0" algn="l" rtl="0">
              <a:lnSpc>
                <a:spcPct val="115000"/>
              </a:lnSpc>
              <a:spcBef>
                <a:spcPts val="2300"/>
              </a:spcBef>
              <a:spcAft>
                <a:spcPts val="800"/>
              </a:spcAft>
              <a:buNone/>
            </a:pPr>
            <a:endParaRPr sz="1450" dirty="0">
              <a:highlight>
                <a:srgbClr val="FFFFFF"/>
              </a:highlight>
              <a:latin typeface="Courier New"/>
              <a:ea typeface="Courier New"/>
              <a:cs typeface="Courier New"/>
              <a:sym typeface="Courier New"/>
            </a:endParaRPr>
          </a:p>
        </p:txBody>
      </p:sp>
      <p:pic>
        <p:nvPicPr>
          <p:cNvPr id="184" name="Google Shape;184;p27"/>
          <p:cNvPicPr preferRelativeResize="0"/>
          <p:nvPr/>
        </p:nvPicPr>
        <p:blipFill>
          <a:blip r:embed="rId3">
            <a:alphaModFix/>
          </a:blip>
          <a:stretch>
            <a:fillRect/>
          </a:stretch>
        </p:blipFill>
        <p:spPr>
          <a:xfrm>
            <a:off x="0" y="2894527"/>
            <a:ext cx="4891058" cy="2152650"/>
          </a:xfrm>
          <a:prstGeom prst="rect">
            <a:avLst/>
          </a:prstGeom>
          <a:noFill/>
          <a:ln>
            <a:noFill/>
          </a:ln>
        </p:spPr>
      </p:pic>
      <p:pic>
        <p:nvPicPr>
          <p:cNvPr id="185" name="Google Shape;185;p27"/>
          <p:cNvPicPr preferRelativeResize="0"/>
          <p:nvPr/>
        </p:nvPicPr>
        <p:blipFill>
          <a:blip r:embed="rId4">
            <a:alphaModFix/>
          </a:blip>
          <a:stretch>
            <a:fillRect/>
          </a:stretch>
        </p:blipFill>
        <p:spPr>
          <a:xfrm>
            <a:off x="-1" y="4959482"/>
            <a:ext cx="4872625" cy="1666786"/>
          </a:xfrm>
          <a:prstGeom prst="rect">
            <a:avLst/>
          </a:prstGeom>
          <a:noFill/>
          <a:ln>
            <a:noFill/>
          </a:ln>
        </p:spPr>
      </p:pic>
      <p:sp>
        <p:nvSpPr>
          <p:cNvPr id="7" name="Espace réservé du numéro de diapositive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16</a:t>
            </a:fld>
            <a:endParaRPr lang="fr-FR"/>
          </a:p>
        </p:txBody>
      </p:sp>
      <p:sp>
        <p:nvSpPr>
          <p:cNvPr id="8" name="Google Shape;192;p28"/>
          <p:cNvSpPr txBox="1"/>
          <p:nvPr/>
        </p:nvSpPr>
        <p:spPr>
          <a:xfrm>
            <a:off x="4872625" y="1636000"/>
            <a:ext cx="3993250" cy="4957500"/>
          </a:xfrm>
          <a:prstGeom prst="rect">
            <a:avLst/>
          </a:prstGeom>
          <a:noFill/>
          <a:ln>
            <a:noFill/>
          </a:ln>
        </p:spPr>
        <p:txBody>
          <a:bodyPr spcFirstLastPara="1" wrap="square" lIns="91425" tIns="91425" rIns="91425" bIns="91425" anchor="t" anchorCtr="0">
            <a:noAutofit/>
          </a:bodyPr>
          <a:lstStyle/>
          <a:p>
            <a:pPr marL="0" lvl="0" indent="0" algn="l" rtl="0">
              <a:lnSpc>
                <a:spcPct val="130769"/>
              </a:lnSpc>
              <a:spcBef>
                <a:spcPts val="3400"/>
              </a:spcBef>
              <a:spcAft>
                <a:spcPts val="0"/>
              </a:spcAft>
              <a:buNone/>
            </a:pPr>
            <a:r>
              <a:rPr lang="fr-FR" sz="1950" b="1" dirty="0" err="1">
                <a:highlight>
                  <a:srgbClr val="FFFFFF"/>
                </a:highlight>
              </a:rPr>
              <a:t>Step</a:t>
            </a:r>
            <a:r>
              <a:rPr lang="fr-FR" sz="1950" b="1" dirty="0">
                <a:highlight>
                  <a:srgbClr val="FFFFFF"/>
                </a:highlight>
              </a:rPr>
              <a:t> 3 – Start MongoDB Service</a:t>
            </a:r>
            <a:endParaRPr sz="1950" b="1" dirty="0">
              <a:highlight>
                <a:srgbClr val="FFFFFF"/>
              </a:highlight>
            </a:endParaRPr>
          </a:p>
          <a:p>
            <a:pPr marL="114300" marR="114300" lvl="0" indent="0" algn="l" rtl="0">
              <a:lnSpc>
                <a:spcPct val="150000"/>
              </a:lnSpc>
              <a:spcBef>
                <a:spcPts val="1800"/>
              </a:spcBef>
              <a:spcAft>
                <a:spcPts val="0"/>
              </a:spcAft>
              <a:buNone/>
            </a:pPr>
            <a:r>
              <a:rPr lang="fr-FR" sz="1450" dirty="0" err="1">
                <a:highlight>
                  <a:srgbClr val="FFFFFF"/>
                </a:highlight>
                <a:latin typeface="Roboto Mono"/>
                <a:ea typeface="Roboto Mono"/>
                <a:cs typeface="Roboto Mono"/>
                <a:sym typeface="Roboto Mono"/>
              </a:rPr>
              <a:t>systemctl</a:t>
            </a:r>
            <a:r>
              <a:rPr lang="fr-FR" sz="1450" dirty="0">
                <a:highlight>
                  <a:srgbClr val="FFFFFF"/>
                </a:highlight>
                <a:latin typeface="Roboto Mono"/>
                <a:ea typeface="Roboto Mono"/>
                <a:cs typeface="Roboto Mono"/>
                <a:sym typeface="Roboto Mono"/>
              </a:rPr>
              <a:t> </a:t>
            </a:r>
            <a:r>
              <a:rPr lang="fr-FR" sz="1450" dirty="0" err="1">
                <a:highlight>
                  <a:srgbClr val="FFFFFF"/>
                </a:highlight>
                <a:latin typeface="Roboto Mono"/>
                <a:ea typeface="Roboto Mono"/>
                <a:cs typeface="Roboto Mono"/>
                <a:sym typeface="Roboto Mono"/>
              </a:rPr>
              <a:t>start</a:t>
            </a:r>
            <a:r>
              <a:rPr lang="fr-FR" sz="1450" dirty="0">
                <a:highlight>
                  <a:srgbClr val="FFFFFF"/>
                </a:highlight>
                <a:latin typeface="Roboto Mono"/>
                <a:ea typeface="Roboto Mono"/>
                <a:cs typeface="Roboto Mono"/>
                <a:sym typeface="Roboto Mono"/>
              </a:rPr>
              <a:t> </a:t>
            </a:r>
            <a:r>
              <a:rPr lang="fr-FR" sz="1450" dirty="0" err="1">
                <a:highlight>
                  <a:srgbClr val="FFFFFF"/>
                </a:highlight>
                <a:latin typeface="Roboto Mono"/>
                <a:ea typeface="Roboto Mono"/>
                <a:cs typeface="Roboto Mono"/>
                <a:sym typeface="Roboto Mono"/>
              </a:rPr>
              <a:t>mongod.service</a:t>
            </a:r>
            <a:r>
              <a:rPr lang="fr-FR" sz="1450" dirty="0">
                <a:highlight>
                  <a:srgbClr val="FFFFFF"/>
                </a:highlight>
                <a:latin typeface="Roboto Mono"/>
                <a:ea typeface="Roboto Mono"/>
                <a:cs typeface="Roboto Mono"/>
                <a:sym typeface="Roboto Mono"/>
              </a:rPr>
              <a:t>    </a:t>
            </a:r>
            <a:r>
              <a:rPr lang="fr-FR" sz="1450" i="1" dirty="0">
                <a:highlight>
                  <a:srgbClr val="FFFFFF"/>
                </a:highlight>
                <a:latin typeface="Roboto Mono"/>
                <a:ea typeface="Roboto Mono"/>
                <a:cs typeface="Roboto Mono"/>
                <a:sym typeface="Roboto Mono"/>
              </a:rPr>
              <a:t># For </a:t>
            </a:r>
            <a:r>
              <a:rPr lang="fr-FR" sz="1450" i="1" dirty="0" err="1">
                <a:highlight>
                  <a:srgbClr val="FFFFFF"/>
                </a:highlight>
                <a:latin typeface="Roboto Mono"/>
                <a:ea typeface="Roboto Mono"/>
                <a:cs typeface="Roboto Mono"/>
                <a:sym typeface="Roboto Mono"/>
              </a:rPr>
              <a:t>CentOS</a:t>
            </a:r>
            <a:r>
              <a:rPr lang="fr-FR" sz="1450" i="1" dirty="0">
                <a:highlight>
                  <a:srgbClr val="FFFFFF"/>
                </a:highlight>
                <a:latin typeface="Roboto Mono"/>
                <a:ea typeface="Roboto Mono"/>
                <a:cs typeface="Roboto Mono"/>
                <a:sym typeface="Roboto Mono"/>
              </a:rPr>
              <a:t> 8/7</a:t>
            </a:r>
            <a:endParaRPr sz="1450" i="1" dirty="0">
              <a:highlight>
                <a:srgbClr val="FFFFFF"/>
              </a:highlight>
              <a:latin typeface="Roboto Mono"/>
              <a:ea typeface="Roboto Mono"/>
              <a:cs typeface="Roboto Mono"/>
              <a:sym typeface="Roboto Mono"/>
            </a:endParaRPr>
          </a:p>
          <a:p>
            <a:pPr marL="114300" marR="114300" lvl="0" indent="0" algn="l" rtl="0">
              <a:lnSpc>
                <a:spcPct val="150000"/>
              </a:lnSpc>
              <a:spcBef>
                <a:spcPts val="1800"/>
              </a:spcBef>
              <a:spcAft>
                <a:spcPts val="0"/>
              </a:spcAft>
              <a:buNone/>
            </a:pPr>
            <a:r>
              <a:rPr lang="fr-FR" sz="1450" dirty="0" err="1">
                <a:highlight>
                  <a:srgbClr val="FFFFFF"/>
                </a:highlight>
                <a:latin typeface="Roboto Mono"/>
                <a:ea typeface="Roboto Mono"/>
                <a:cs typeface="Roboto Mono"/>
                <a:sym typeface="Roboto Mono"/>
              </a:rPr>
              <a:t>systemctl</a:t>
            </a:r>
            <a:r>
              <a:rPr lang="fr-FR" sz="1450" dirty="0">
                <a:highlight>
                  <a:srgbClr val="FFFFFF"/>
                </a:highlight>
                <a:latin typeface="Roboto Mono"/>
                <a:ea typeface="Roboto Mono"/>
                <a:cs typeface="Roboto Mono"/>
                <a:sym typeface="Roboto Mono"/>
              </a:rPr>
              <a:t> </a:t>
            </a:r>
            <a:r>
              <a:rPr lang="fr-FR" sz="1450" dirty="0" err="1">
                <a:highlight>
                  <a:srgbClr val="FFFFFF"/>
                </a:highlight>
                <a:latin typeface="Roboto Mono"/>
                <a:ea typeface="Roboto Mono"/>
                <a:cs typeface="Roboto Mono"/>
                <a:sym typeface="Roboto Mono"/>
              </a:rPr>
              <a:t>enable</a:t>
            </a:r>
            <a:r>
              <a:rPr lang="fr-FR" sz="1450" dirty="0">
                <a:highlight>
                  <a:srgbClr val="FFFFFF"/>
                </a:highlight>
                <a:latin typeface="Roboto Mono"/>
                <a:ea typeface="Roboto Mono"/>
                <a:cs typeface="Roboto Mono"/>
                <a:sym typeface="Roboto Mono"/>
              </a:rPr>
              <a:t> </a:t>
            </a:r>
            <a:r>
              <a:rPr lang="fr-FR" sz="1450" dirty="0" err="1">
                <a:highlight>
                  <a:srgbClr val="FFFFFF"/>
                </a:highlight>
                <a:latin typeface="Roboto Mono"/>
                <a:ea typeface="Roboto Mono"/>
                <a:cs typeface="Roboto Mono"/>
                <a:sym typeface="Roboto Mono"/>
              </a:rPr>
              <a:t>mongod.service</a:t>
            </a:r>
            <a:r>
              <a:rPr lang="fr-FR" sz="1450" dirty="0">
                <a:highlight>
                  <a:srgbClr val="FFFFFF"/>
                </a:highlight>
                <a:latin typeface="Roboto Mono"/>
                <a:ea typeface="Roboto Mono"/>
                <a:cs typeface="Roboto Mono"/>
                <a:sym typeface="Roboto Mono"/>
              </a:rPr>
              <a:t>    </a:t>
            </a:r>
            <a:r>
              <a:rPr lang="fr-FR" sz="1450" i="1" dirty="0">
                <a:highlight>
                  <a:srgbClr val="FFFFFF"/>
                </a:highlight>
                <a:latin typeface="Roboto Mono"/>
                <a:ea typeface="Roboto Mono"/>
                <a:cs typeface="Roboto Mono"/>
                <a:sym typeface="Roboto Mono"/>
              </a:rPr>
              <a:t># For </a:t>
            </a:r>
            <a:r>
              <a:rPr lang="fr-FR" sz="1450" i="1" dirty="0" err="1">
                <a:highlight>
                  <a:srgbClr val="FFFFFF"/>
                </a:highlight>
                <a:latin typeface="Roboto Mono"/>
                <a:ea typeface="Roboto Mono"/>
                <a:cs typeface="Roboto Mono"/>
                <a:sym typeface="Roboto Mono"/>
              </a:rPr>
              <a:t>CentOS</a:t>
            </a:r>
            <a:r>
              <a:rPr lang="fr-FR" sz="1450" i="1" dirty="0">
                <a:highlight>
                  <a:srgbClr val="FFFFFF"/>
                </a:highlight>
                <a:latin typeface="Roboto Mono"/>
                <a:ea typeface="Roboto Mono"/>
                <a:cs typeface="Roboto Mono"/>
                <a:sym typeface="Roboto Mono"/>
              </a:rPr>
              <a:t> </a:t>
            </a:r>
            <a:r>
              <a:rPr lang="fr-FR" sz="1450" i="1" dirty="0" smtClean="0">
                <a:highlight>
                  <a:srgbClr val="FFFFFF"/>
                </a:highlight>
                <a:latin typeface="Roboto Mono"/>
                <a:ea typeface="Roboto Mono"/>
                <a:cs typeface="Roboto Mono"/>
                <a:sym typeface="Roboto Mono"/>
              </a:rPr>
              <a:t>8/7</a:t>
            </a:r>
          </a:p>
          <a:p>
            <a:pPr marL="114300" marR="114300" lvl="0" indent="0" algn="l" rtl="0">
              <a:lnSpc>
                <a:spcPct val="150000"/>
              </a:lnSpc>
              <a:spcBef>
                <a:spcPts val="1800"/>
              </a:spcBef>
              <a:spcAft>
                <a:spcPts val="0"/>
              </a:spcAft>
              <a:buNone/>
            </a:pPr>
            <a:endParaRPr sz="1450" i="1" dirty="0">
              <a:highlight>
                <a:srgbClr val="FFFFFF"/>
              </a:highlight>
              <a:latin typeface="Roboto Mono"/>
              <a:ea typeface="Roboto Mono"/>
              <a:cs typeface="Roboto Mono"/>
              <a:sym typeface="Roboto Mono"/>
            </a:endParaRPr>
          </a:p>
          <a:p>
            <a:pPr marL="0" lvl="0" indent="0" algn="l" rtl="0">
              <a:lnSpc>
                <a:spcPct val="115000"/>
              </a:lnSpc>
              <a:spcBef>
                <a:spcPts val="2300"/>
              </a:spcBef>
              <a:spcAft>
                <a:spcPts val="0"/>
              </a:spcAft>
              <a:buNone/>
            </a:pPr>
            <a:endParaRPr sz="1950" b="1" dirty="0">
              <a:solidFill>
                <a:srgbClr val="323232"/>
              </a:solidFill>
              <a:highlight>
                <a:srgbClr val="FFFFFF"/>
              </a:highlight>
              <a:latin typeface="Roboto"/>
              <a:ea typeface="Roboto"/>
              <a:cs typeface="Roboto"/>
              <a:sym typeface="Roboto"/>
            </a:endParaRPr>
          </a:p>
          <a:p>
            <a:pPr marL="0" lvl="0" indent="0" algn="l" rtl="0">
              <a:lnSpc>
                <a:spcPct val="115000"/>
              </a:lnSpc>
              <a:spcBef>
                <a:spcPts val="2300"/>
              </a:spcBef>
              <a:spcAft>
                <a:spcPts val="800"/>
              </a:spcAft>
              <a:buNone/>
            </a:pPr>
            <a:endParaRPr sz="1450" dirty="0">
              <a:highlight>
                <a:srgbClr val="FFFFFF"/>
              </a:highlight>
              <a:latin typeface="Courier New"/>
              <a:ea typeface="Courier New"/>
              <a:cs typeface="Courier New"/>
              <a:sym typeface="Courier New"/>
            </a:endParaRPr>
          </a:p>
        </p:txBody>
      </p:sp>
      <p:pic>
        <p:nvPicPr>
          <p:cNvPr id="9" name="Google Shape;193;p28"/>
          <p:cNvPicPr preferRelativeResize="0"/>
          <p:nvPr/>
        </p:nvPicPr>
        <p:blipFill>
          <a:blip r:embed="rId5">
            <a:alphaModFix/>
          </a:blip>
          <a:stretch>
            <a:fillRect/>
          </a:stretch>
        </p:blipFill>
        <p:spPr>
          <a:xfrm>
            <a:off x="4910202" y="4346532"/>
            <a:ext cx="4233797" cy="1027134"/>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199" name="Google Shape;199;p29"/>
          <p:cNvSpPr txBox="1"/>
          <p:nvPr/>
        </p:nvSpPr>
        <p:spPr>
          <a:xfrm>
            <a:off x="1553375" y="198300"/>
            <a:ext cx="5998800" cy="1055700"/>
          </a:xfrm>
          <a:prstGeom prst="rect">
            <a:avLst/>
          </a:prstGeom>
          <a:noFill/>
          <a:ln>
            <a:noFill/>
          </a:ln>
        </p:spPr>
        <p:txBody>
          <a:bodyPr spcFirstLastPara="1" wrap="square" lIns="91425" tIns="91425" rIns="91425" bIns="91425" anchor="t" anchorCtr="0">
            <a:noAutofit/>
          </a:bodyPr>
          <a:lstStyle/>
          <a:p>
            <a:pPr algn="ctr"/>
            <a:r>
              <a:rPr lang="fr-FR" sz="2400" b="1" dirty="0" smtClean="0">
                <a:latin typeface="Calibri"/>
                <a:ea typeface="Calibri"/>
                <a:cs typeface="Calibri"/>
                <a:sym typeface="Calibri"/>
              </a:rPr>
              <a:t>Etape 1:Collecte et sauvegarde des données dans mongoDB.</a:t>
            </a:r>
            <a:r>
              <a:rPr lang="fr-FR" sz="2200" b="1" dirty="0" smtClean="0">
                <a:latin typeface="Calibri"/>
                <a:ea typeface="Calibri"/>
                <a:cs typeface="Calibri"/>
                <a:sym typeface="Calibri"/>
              </a:rPr>
              <a:t>(4)</a:t>
            </a:r>
            <a:endParaRPr sz="2200" b="1" dirty="0">
              <a:latin typeface="Calibri"/>
              <a:ea typeface="Calibri"/>
              <a:cs typeface="Calibri"/>
              <a:sym typeface="Calibri"/>
            </a:endParaRPr>
          </a:p>
        </p:txBody>
      </p:sp>
      <p:sp>
        <p:nvSpPr>
          <p:cNvPr id="200" name="Google Shape;200;p29"/>
          <p:cNvSpPr txBox="1"/>
          <p:nvPr/>
        </p:nvSpPr>
        <p:spPr>
          <a:xfrm>
            <a:off x="0" y="1652525"/>
            <a:ext cx="4960307" cy="495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400"/>
              </a:spcBef>
              <a:spcAft>
                <a:spcPts val="0"/>
              </a:spcAft>
              <a:buNone/>
            </a:pPr>
            <a:r>
              <a:rPr lang="fr-FR" sz="1950" b="1" dirty="0" err="1">
                <a:highlight>
                  <a:srgbClr val="FFFFFF"/>
                </a:highlight>
              </a:rPr>
              <a:t>Step</a:t>
            </a:r>
            <a:r>
              <a:rPr lang="fr-FR" sz="1950" b="1" dirty="0">
                <a:highlight>
                  <a:srgbClr val="FFFFFF"/>
                </a:highlight>
              </a:rPr>
              <a:t> 4 – Check MongoDB Version</a:t>
            </a:r>
            <a:endParaRPr sz="1950" b="1" dirty="0">
              <a:highlight>
                <a:srgbClr val="FFFFFF"/>
              </a:highlight>
            </a:endParaRPr>
          </a:p>
          <a:p>
            <a:pPr marL="114300" marR="114300" lvl="0" indent="0" algn="l" rtl="0">
              <a:lnSpc>
                <a:spcPct val="150000"/>
              </a:lnSpc>
              <a:spcBef>
                <a:spcPts val="1800"/>
              </a:spcBef>
              <a:spcAft>
                <a:spcPts val="0"/>
              </a:spcAft>
              <a:buNone/>
            </a:pPr>
            <a:r>
              <a:rPr lang="fr-FR" sz="1450" dirty="0" err="1">
                <a:highlight>
                  <a:srgbClr val="FFFFFF"/>
                </a:highlight>
                <a:latin typeface="Roboto Mono"/>
                <a:ea typeface="Roboto Mono"/>
                <a:cs typeface="Roboto Mono"/>
                <a:sym typeface="Roboto Mono"/>
              </a:rPr>
              <a:t>mongod</a:t>
            </a:r>
            <a:r>
              <a:rPr lang="fr-FR" sz="1450" dirty="0">
                <a:highlight>
                  <a:srgbClr val="FFFFFF"/>
                </a:highlight>
                <a:latin typeface="Roboto Mono"/>
                <a:ea typeface="Roboto Mono"/>
                <a:cs typeface="Roboto Mono"/>
                <a:sym typeface="Roboto Mono"/>
              </a:rPr>
              <a:t> --version</a:t>
            </a:r>
            <a:endParaRPr sz="1450" dirty="0">
              <a:highlight>
                <a:srgbClr val="FFFFFF"/>
              </a:highlight>
              <a:latin typeface="Roboto Mono"/>
              <a:ea typeface="Roboto Mono"/>
              <a:cs typeface="Roboto Mono"/>
              <a:sym typeface="Roboto Mono"/>
            </a:endParaRPr>
          </a:p>
          <a:p>
            <a:pPr marL="114300" marR="114300" lvl="0" indent="0" algn="l" rtl="0">
              <a:lnSpc>
                <a:spcPct val="150000"/>
              </a:lnSpc>
              <a:spcBef>
                <a:spcPts val="1800"/>
              </a:spcBef>
              <a:spcAft>
                <a:spcPts val="0"/>
              </a:spcAft>
              <a:buNone/>
            </a:pPr>
            <a:r>
              <a:rPr lang="fr-FR" sz="1450" dirty="0">
                <a:highlight>
                  <a:srgbClr val="FFFFFF"/>
                </a:highlight>
                <a:latin typeface="Roboto Mono"/>
                <a:ea typeface="Roboto Mono"/>
                <a:cs typeface="Roboto Mono"/>
                <a:sym typeface="Roboto Mono"/>
              </a:rPr>
              <a:t>mongo (mongo </a:t>
            </a:r>
            <a:r>
              <a:rPr lang="fr-FR" sz="1450" dirty="0" err="1">
                <a:highlight>
                  <a:srgbClr val="FFFFFF"/>
                </a:highlight>
                <a:latin typeface="Roboto Mono"/>
                <a:ea typeface="Roboto Mono"/>
                <a:cs typeface="Roboto Mono"/>
                <a:sym typeface="Roboto Mono"/>
              </a:rPr>
              <a:t>shell</a:t>
            </a:r>
            <a:r>
              <a:rPr lang="fr-FR" sz="1450" dirty="0">
                <a:highlight>
                  <a:srgbClr val="FFFFFF"/>
                </a:highlight>
                <a:latin typeface="Roboto Mono"/>
                <a:ea typeface="Roboto Mono"/>
                <a:cs typeface="Roboto Mono"/>
                <a:sym typeface="Roboto Mono"/>
              </a:rPr>
              <a:t>)</a:t>
            </a:r>
            <a:endParaRPr sz="1450" dirty="0">
              <a:highlight>
                <a:srgbClr val="FFFFFF"/>
              </a:highlight>
              <a:latin typeface="Roboto Mono"/>
              <a:ea typeface="Roboto Mono"/>
              <a:cs typeface="Roboto Mono"/>
              <a:sym typeface="Roboto Mono"/>
            </a:endParaRPr>
          </a:p>
          <a:p>
            <a:pPr marL="114300" marR="114300" lvl="0" indent="0" algn="l" rtl="0">
              <a:lnSpc>
                <a:spcPct val="150000"/>
              </a:lnSpc>
              <a:spcBef>
                <a:spcPts val="1800"/>
              </a:spcBef>
              <a:spcAft>
                <a:spcPts val="0"/>
              </a:spcAft>
              <a:buNone/>
            </a:pPr>
            <a:endParaRPr sz="1450" dirty="0">
              <a:highlight>
                <a:srgbClr val="FFFFFF"/>
              </a:highlight>
              <a:latin typeface="Roboto Mono"/>
              <a:ea typeface="Roboto Mono"/>
              <a:cs typeface="Roboto Mono"/>
              <a:sym typeface="Roboto Mono"/>
            </a:endParaRPr>
          </a:p>
          <a:p>
            <a:pPr marL="0" lvl="0" indent="0" algn="l" rtl="0">
              <a:lnSpc>
                <a:spcPct val="100000"/>
              </a:lnSpc>
              <a:spcBef>
                <a:spcPts val="3400"/>
              </a:spcBef>
              <a:spcAft>
                <a:spcPts val="0"/>
              </a:spcAft>
              <a:buNone/>
            </a:pPr>
            <a:endParaRPr sz="1950" b="1" dirty="0">
              <a:highlight>
                <a:srgbClr val="FFFFFF"/>
              </a:highlight>
            </a:endParaRPr>
          </a:p>
          <a:p>
            <a:pPr marL="114300" marR="114300" lvl="0" indent="0" algn="l" rtl="0">
              <a:lnSpc>
                <a:spcPct val="150000"/>
              </a:lnSpc>
              <a:spcBef>
                <a:spcPts val="1800"/>
              </a:spcBef>
              <a:spcAft>
                <a:spcPts val="0"/>
              </a:spcAft>
              <a:buNone/>
            </a:pPr>
            <a:endParaRPr sz="1950" b="1" dirty="0">
              <a:highlight>
                <a:srgbClr val="FFFFFF"/>
              </a:highlight>
            </a:endParaRPr>
          </a:p>
          <a:p>
            <a:pPr marL="0" lvl="0" indent="0" algn="l" rtl="0">
              <a:lnSpc>
                <a:spcPct val="115000"/>
              </a:lnSpc>
              <a:spcBef>
                <a:spcPts val="2300"/>
              </a:spcBef>
              <a:spcAft>
                <a:spcPts val="0"/>
              </a:spcAft>
              <a:buNone/>
            </a:pPr>
            <a:endParaRPr sz="1950" b="1" dirty="0">
              <a:solidFill>
                <a:srgbClr val="323232"/>
              </a:solidFill>
              <a:highlight>
                <a:srgbClr val="FFFFFF"/>
              </a:highlight>
              <a:latin typeface="Roboto"/>
              <a:ea typeface="Roboto"/>
              <a:cs typeface="Roboto"/>
              <a:sym typeface="Roboto"/>
            </a:endParaRPr>
          </a:p>
          <a:p>
            <a:pPr marL="0" lvl="0" indent="0" algn="l" rtl="0">
              <a:lnSpc>
                <a:spcPct val="115000"/>
              </a:lnSpc>
              <a:spcBef>
                <a:spcPts val="2300"/>
              </a:spcBef>
              <a:spcAft>
                <a:spcPts val="800"/>
              </a:spcAft>
              <a:buNone/>
            </a:pPr>
            <a:endParaRPr sz="1450" dirty="0">
              <a:highlight>
                <a:srgbClr val="FFFFFF"/>
              </a:highlight>
              <a:latin typeface="Courier New"/>
              <a:ea typeface="Courier New"/>
              <a:cs typeface="Courier New"/>
              <a:sym typeface="Courier New"/>
            </a:endParaRPr>
          </a:p>
        </p:txBody>
      </p:sp>
      <p:pic>
        <p:nvPicPr>
          <p:cNvPr id="201" name="Google Shape;201;p29"/>
          <p:cNvPicPr preferRelativeResize="0"/>
          <p:nvPr/>
        </p:nvPicPr>
        <p:blipFill>
          <a:blip r:embed="rId3">
            <a:alphaModFix/>
          </a:blip>
          <a:stretch>
            <a:fillRect/>
          </a:stretch>
        </p:blipFill>
        <p:spPr>
          <a:xfrm>
            <a:off x="152702" y="3587599"/>
            <a:ext cx="7914059" cy="3009900"/>
          </a:xfrm>
          <a:prstGeom prst="rect">
            <a:avLst/>
          </a:prstGeom>
          <a:noFill/>
          <a:ln>
            <a:noFill/>
          </a:ln>
        </p:spPr>
      </p:pic>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207" name="Google Shape;207;p30"/>
          <p:cNvSpPr txBox="1"/>
          <p:nvPr/>
        </p:nvSpPr>
        <p:spPr>
          <a:xfrm>
            <a:off x="3040650" y="198300"/>
            <a:ext cx="3321600" cy="17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2:</a:t>
            </a:r>
            <a:r>
              <a:rPr lang="fr-FR" sz="2300" b="1" dirty="0">
                <a:solidFill>
                  <a:schemeClr val="dk1"/>
                </a:solidFill>
                <a:highlight>
                  <a:srgbClr val="FFFFFF"/>
                </a:highlight>
              </a:rPr>
              <a:t>Setting up a Single </a:t>
            </a:r>
            <a:r>
              <a:rPr lang="fr-FR" sz="2300" b="1" dirty="0" err="1">
                <a:solidFill>
                  <a:schemeClr val="dk1"/>
                </a:solidFill>
                <a:highlight>
                  <a:srgbClr val="FFFFFF"/>
                </a:highlight>
              </a:rPr>
              <a:t>Node</a:t>
            </a:r>
            <a:r>
              <a:rPr lang="fr-FR" sz="2300" b="1" dirty="0">
                <a:solidFill>
                  <a:schemeClr val="dk1"/>
                </a:solidFill>
                <a:highlight>
                  <a:srgbClr val="FFFFFF"/>
                </a:highlight>
              </a:rPr>
              <a:t> Hadoop Cluster</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(1)</a:t>
            </a:r>
            <a:endParaRPr sz="2200" b="1" dirty="0">
              <a:latin typeface="Calibri"/>
              <a:ea typeface="Calibri"/>
              <a:cs typeface="Calibri"/>
              <a:sym typeface="Calibri"/>
            </a:endParaRPr>
          </a:p>
        </p:txBody>
      </p:sp>
      <p:sp>
        <p:nvSpPr>
          <p:cNvPr id="208" name="Google Shape;208;p30"/>
          <p:cNvSpPr txBox="1"/>
          <p:nvPr/>
        </p:nvSpPr>
        <p:spPr>
          <a:xfrm>
            <a:off x="175364" y="1900500"/>
            <a:ext cx="4572000" cy="4577700"/>
          </a:xfrm>
          <a:prstGeom prst="rect">
            <a:avLst/>
          </a:prstGeom>
          <a:noFill/>
          <a:ln>
            <a:noFill/>
          </a:ln>
        </p:spPr>
        <p:txBody>
          <a:bodyPr spcFirstLastPara="1" wrap="square" lIns="91425" tIns="91425" rIns="91425" bIns="91425" anchor="t" anchorCtr="0">
            <a:noAutofit/>
          </a:bodyPr>
          <a:lstStyle/>
          <a:p>
            <a:pPr marL="0" lvl="0" indent="0" algn="just" rtl="0">
              <a:lnSpc>
                <a:spcPct val="120000"/>
              </a:lnSpc>
              <a:spcBef>
                <a:spcPts val="0"/>
              </a:spcBef>
              <a:spcAft>
                <a:spcPts val="0"/>
              </a:spcAft>
              <a:buNone/>
            </a:pPr>
            <a:r>
              <a:rPr lang="fr-FR" sz="1600" b="1" dirty="0" err="1">
                <a:solidFill>
                  <a:srgbClr val="4A4A4A"/>
                </a:solidFill>
              </a:rPr>
              <a:t>Step</a:t>
            </a:r>
            <a:r>
              <a:rPr lang="fr-FR" sz="1600" b="1" dirty="0">
                <a:solidFill>
                  <a:srgbClr val="4A4A4A"/>
                </a:solidFill>
              </a:rPr>
              <a:t> 1: </a:t>
            </a:r>
            <a:r>
              <a:rPr lang="fr-FR" sz="1800" b="1" dirty="0">
                <a:solidFill>
                  <a:srgbClr val="142149"/>
                </a:solidFill>
                <a:highlight>
                  <a:srgbClr val="FFFFFF"/>
                </a:highlight>
                <a:latin typeface="Roboto"/>
                <a:ea typeface="Roboto"/>
                <a:cs typeface="Roboto"/>
                <a:sym typeface="Roboto"/>
              </a:rPr>
              <a:t>Install Java</a:t>
            </a:r>
            <a:endParaRPr sz="1800" b="1" dirty="0">
              <a:solidFill>
                <a:srgbClr val="142149"/>
              </a:solidFill>
              <a:highlight>
                <a:srgbClr val="FFFFFF"/>
              </a:highlight>
              <a:latin typeface="Roboto"/>
              <a:ea typeface="Roboto"/>
              <a:cs typeface="Roboto"/>
              <a:sym typeface="Roboto"/>
            </a:endParaRPr>
          </a:p>
          <a:p>
            <a:pPr marL="152400" marR="152400" lvl="0" indent="0" algn="l" rtl="0">
              <a:lnSpc>
                <a:spcPct val="115000"/>
              </a:lnSpc>
              <a:spcBef>
                <a:spcPts val="400"/>
              </a:spcBef>
              <a:spcAft>
                <a:spcPts val="0"/>
              </a:spcAft>
              <a:buNone/>
            </a:pPr>
            <a:r>
              <a:rPr lang="fr-FR" sz="1450" dirty="0" err="1">
                <a:highlight>
                  <a:srgbClr val="F2F5FF"/>
                </a:highlight>
                <a:latin typeface="Courier New"/>
                <a:ea typeface="Courier New"/>
                <a:cs typeface="Courier New"/>
                <a:sym typeface="Courier New"/>
              </a:rPr>
              <a:t>sudo</a:t>
            </a:r>
            <a:r>
              <a:rPr lang="fr-FR" sz="1450" dirty="0">
                <a:highlight>
                  <a:srgbClr val="F2F5FF"/>
                </a:highlight>
                <a:latin typeface="Courier New"/>
                <a:ea typeface="Courier New"/>
                <a:cs typeface="Courier New"/>
                <a:sym typeface="Courier New"/>
              </a:rPr>
              <a:t> </a:t>
            </a:r>
            <a:r>
              <a:rPr lang="fr-FR" sz="1450" dirty="0" err="1">
                <a:highlight>
                  <a:srgbClr val="F2F5FF"/>
                </a:highlight>
                <a:latin typeface="Courier New"/>
                <a:ea typeface="Courier New"/>
                <a:cs typeface="Courier New"/>
                <a:sym typeface="Courier New"/>
              </a:rPr>
              <a:t>yum</a:t>
            </a:r>
            <a:r>
              <a:rPr lang="fr-FR" sz="1450" dirty="0">
                <a:highlight>
                  <a:srgbClr val="F2F5FF"/>
                </a:highlight>
                <a:latin typeface="Courier New"/>
                <a:ea typeface="Courier New"/>
                <a:cs typeface="Courier New"/>
                <a:sym typeface="Courier New"/>
              </a:rPr>
              <a:t> </a:t>
            </a:r>
            <a:r>
              <a:rPr lang="fr-FR" sz="1450" dirty="0" err="1">
                <a:highlight>
                  <a:srgbClr val="F2F5FF"/>
                </a:highlight>
                <a:latin typeface="Courier New"/>
                <a:ea typeface="Courier New"/>
                <a:cs typeface="Courier New"/>
                <a:sym typeface="Courier New"/>
              </a:rPr>
              <a:t>install</a:t>
            </a:r>
            <a:r>
              <a:rPr lang="fr-FR" sz="1450" dirty="0">
                <a:highlight>
                  <a:srgbClr val="F2F5FF"/>
                </a:highlight>
                <a:latin typeface="Courier New"/>
                <a:ea typeface="Courier New"/>
                <a:cs typeface="Courier New"/>
                <a:sym typeface="Courier New"/>
              </a:rPr>
              <a:t> -y java-1.8.0-</a:t>
            </a:r>
            <a:r>
              <a:rPr lang="fr-FR" sz="1450" dirty="0" err="1">
                <a:highlight>
                  <a:srgbClr val="F2F5FF"/>
                </a:highlight>
                <a:latin typeface="Courier New"/>
                <a:ea typeface="Courier New"/>
                <a:cs typeface="Courier New"/>
                <a:sym typeface="Courier New"/>
              </a:rPr>
              <a:t>openjdk</a:t>
            </a:r>
            <a:endParaRPr sz="1450" dirty="0">
              <a:highlight>
                <a:srgbClr val="F2F5FF"/>
              </a:highlight>
              <a:latin typeface="Courier New"/>
              <a:ea typeface="Courier New"/>
              <a:cs typeface="Courier New"/>
              <a:sym typeface="Courier New"/>
            </a:endParaRPr>
          </a:p>
          <a:p>
            <a:pPr marL="152400" marR="152400" lvl="0" indent="0" algn="l" rtl="0">
              <a:lnSpc>
                <a:spcPct val="115000"/>
              </a:lnSpc>
              <a:spcBef>
                <a:spcPts val="0"/>
              </a:spcBef>
              <a:spcAft>
                <a:spcPts val="0"/>
              </a:spcAft>
              <a:buNone/>
            </a:pPr>
            <a:r>
              <a:rPr lang="fr-FR" sz="1450" dirty="0">
                <a:highlight>
                  <a:srgbClr val="F2F5FF"/>
                </a:highlight>
                <a:latin typeface="Courier New"/>
                <a:ea typeface="Courier New"/>
                <a:cs typeface="Courier New"/>
                <a:sym typeface="Courier New"/>
              </a:rPr>
              <a:t>java -version</a:t>
            </a:r>
            <a:endParaRPr sz="1450" dirty="0">
              <a:highlight>
                <a:srgbClr val="F2F5FF"/>
              </a:highlight>
              <a:latin typeface="Courier New"/>
              <a:ea typeface="Courier New"/>
              <a:cs typeface="Courier New"/>
              <a:sym typeface="Courier New"/>
            </a:endParaRPr>
          </a:p>
          <a:p>
            <a:pPr marL="0" lvl="0" indent="0" algn="just" rtl="0">
              <a:lnSpc>
                <a:spcPct val="120000"/>
              </a:lnSpc>
              <a:spcBef>
                <a:spcPts val="0"/>
              </a:spcBef>
              <a:spcAft>
                <a:spcPts val="0"/>
              </a:spcAft>
              <a:buNone/>
            </a:pPr>
            <a:endParaRPr sz="1800" b="1" dirty="0">
              <a:solidFill>
                <a:srgbClr val="142149"/>
              </a:solidFill>
              <a:highlight>
                <a:srgbClr val="FFFFFF"/>
              </a:highlight>
              <a:latin typeface="Roboto"/>
              <a:ea typeface="Roboto"/>
              <a:cs typeface="Roboto"/>
              <a:sym typeface="Roboto"/>
            </a:endParaRPr>
          </a:p>
          <a:p>
            <a:pPr marL="0" lvl="0" indent="0" algn="just" rtl="0">
              <a:lnSpc>
                <a:spcPct val="120000"/>
              </a:lnSpc>
              <a:spcBef>
                <a:spcPts val="400"/>
              </a:spcBef>
              <a:spcAft>
                <a:spcPts val="0"/>
              </a:spcAft>
              <a:buNone/>
            </a:pPr>
            <a:endParaRPr sz="1150" dirty="0">
              <a:solidFill>
                <a:srgbClr val="525666"/>
              </a:solidFill>
              <a:highlight>
                <a:srgbClr val="F2F5FF"/>
              </a:highlight>
              <a:latin typeface="Courier New"/>
              <a:ea typeface="Courier New"/>
              <a:cs typeface="Courier New"/>
              <a:sym typeface="Courier New"/>
            </a:endParaRPr>
          </a:p>
          <a:p>
            <a:pPr marL="0" lvl="0" indent="0" algn="just" rtl="0">
              <a:lnSpc>
                <a:spcPct val="120000"/>
              </a:lnSpc>
              <a:spcBef>
                <a:spcPts val="400"/>
              </a:spcBef>
              <a:spcAft>
                <a:spcPts val="0"/>
              </a:spcAft>
              <a:buClr>
                <a:schemeClr val="dk1"/>
              </a:buClr>
              <a:buSzPts val="1100"/>
              <a:buFont typeface="Arial"/>
              <a:buNone/>
            </a:pPr>
            <a:endParaRPr sz="1600" b="1" dirty="0">
              <a:solidFill>
                <a:srgbClr val="4A4A4A"/>
              </a:solidFill>
            </a:endParaRPr>
          </a:p>
          <a:p>
            <a:pPr marL="457200" lvl="0" indent="0" algn="l" rtl="0">
              <a:lnSpc>
                <a:spcPct val="100000"/>
              </a:lnSpc>
              <a:spcBef>
                <a:spcPts val="400"/>
              </a:spcBef>
              <a:spcAft>
                <a:spcPts val="0"/>
              </a:spcAft>
              <a:buNone/>
            </a:pPr>
            <a:endParaRPr sz="1800" b="1" dirty="0">
              <a:solidFill>
                <a:srgbClr val="4A4A4A"/>
              </a:solidFill>
            </a:endParaRPr>
          </a:p>
          <a:p>
            <a:pPr marL="0" lvl="0" indent="0" algn="l" rtl="0">
              <a:lnSpc>
                <a:spcPct val="100000"/>
              </a:lnSpc>
              <a:spcBef>
                <a:spcPts val="1200"/>
              </a:spcBef>
              <a:spcAft>
                <a:spcPts val="0"/>
              </a:spcAft>
              <a:buNone/>
            </a:pPr>
            <a:endParaRPr sz="1800" b="1" dirty="0">
              <a:solidFill>
                <a:srgbClr val="4A4A4A"/>
              </a:solidFill>
            </a:endParaRPr>
          </a:p>
          <a:p>
            <a:pPr marL="0" lvl="0" indent="0" algn="l" rtl="0">
              <a:lnSpc>
                <a:spcPct val="100000"/>
              </a:lnSpc>
              <a:spcBef>
                <a:spcPts val="400"/>
              </a:spcBef>
              <a:spcAft>
                <a:spcPts val="0"/>
              </a:spcAft>
              <a:buNone/>
            </a:pPr>
            <a:endParaRPr sz="1100" dirty="0">
              <a:solidFill>
                <a:schemeClr val="dk1"/>
              </a:solidFill>
            </a:endParaRPr>
          </a:p>
          <a:p>
            <a:pPr marL="165100" marR="165100" lvl="0" indent="0" algn="l" rtl="0">
              <a:lnSpc>
                <a:spcPct val="100000"/>
              </a:lnSpc>
              <a:spcBef>
                <a:spcPts val="0"/>
              </a:spcBef>
              <a:spcAft>
                <a:spcPts val="0"/>
              </a:spcAft>
              <a:buNone/>
            </a:pPr>
            <a:endParaRPr dirty="0">
              <a:highlight>
                <a:srgbClr val="FFFFFF"/>
              </a:highlight>
            </a:endParaRPr>
          </a:p>
          <a:p>
            <a:pPr marL="165100" marR="165100" lvl="0" indent="0" algn="l" rtl="0">
              <a:lnSpc>
                <a:spcPct val="100000"/>
              </a:lnSpc>
              <a:spcBef>
                <a:spcPts val="0"/>
              </a:spcBef>
              <a:spcAft>
                <a:spcPts val="0"/>
              </a:spcAft>
              <a:buNone/>
            </a:pPr>
            <a:endParaRPr sz="1600" dirty="0">
              <a:highlight>
                <a:srgbClr val="FFFFFF"/>
              </a:highlight>
            </a:endParaRPr>
          </a:p>
          <a:p>
            <a:pPr marL="0" lvl="0" indent="0" algn="l" rtl="0">
              <a:lnSpc>
                <a:spcPct val="100000"/>
              </a:lnSpc>
              <a:spcBef>
                <a:spcPts val="0"/>
              </a:spcBef>
              <a:spcAft>
                <a:spcPts val="0"/>
              </a:spcAft>
              <a:buNone/>
            </a:pPr>
            <a:endParaRPr sz="1800" dirty="0">
              <a:latin typeface="Calibri"/>
              <a:ea typeface="Calibri"/>
              <a:cs typeface="Calibri"/>
              <a:sym typeface="Calibri"/>
            </a:endParaRPr>
          </a:p>
        </p:txBody>
      </p:sp>
      <p:pic>
        <p:nvPicPr>
          <p:cNvPr id="209" name="Google Shape;209;p30"/>
          <p:cNvPicPr preferRelativeResize="0"/>
          <p:nvPr/>
        </p:nvPicPr>
        <p:blipFill>
          <a:blip r:embed="rId3">
            <a:alphaModFix/>
          </a:blip>
          <a:stretch>
            <a:fillRect/>
          </a:stretch>
        </p:blipFill>
        <p:spPr>
          <a:xfrm>
            <a:off x="225468" y="3306871"/>
            <a:ext cx="3795388" cy="3171317"/>
          </a:xfrm>
          <a:prstGeom prst="rect">
            <a:avLst/>
          </a:prstGeom>
          <a:noFill/>
          <a:ln>
            <a:noFill/>
          </a:ln>
        </p:spPr>
      </p:pic>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18</a:t>
            </a:fld>
            <a:endParaRPr lang="fr-FR"/>
          </a:p>
        </p:txBody>
      </p:sp>
      <p:sp>
        <p:nvSpPr>
          <p:cNvPr id="7" name="Google Shape;216;p31"/>
          <p:cNvSpPr txBox="1"/>
          <p:nvPr/>
        </p:nvSpPr>
        <p:spPr>
          <a:xfrm>
            <a:off x="4096010" y="1900500"/>
            <a:ext cx="4711939" cy="46932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fr-FR" b="1" dirty="0" err="1">
                <a:solidFill>
                  <a:srgbClr val="4A4A4A"/>
                </a:solidFill>
              </a:rPr>
              <a:t>Step</a:t>
            </a:r>
            <a:r>
              <a:rPr lang="fr-FR" b="1" dirty="0">
                <a:solidFill>
                  <a:srgbClr val="4A4A4A"/>
                </a:solidFill>
              </a:rPr>
              <a:t> 2: </a:t>
            </a:r>
            <a:r>
              <a:rPr lang="fr-FR" b="1" dirty="0" err="1">
                <a:solidFill>
                  <a:srgbClr val="4A4A4A"/>
                </a:solidFill>
              </a:rPr>
              <a:t>Download</a:t>
            </a:r>
            <a:r>
              <a:rPr lang="fr-FR" b="1" dirty="0">
                <a:solidFill>
                  <a:srgbClr val="4A4A4A"/>
                </a:solidFill>
              </a:rPr>
              <a:t> the Hadoop 2.7.3 Package.</a:t>
            </a:r>
            <a:endParaRPr b="1" dirty="0">
              <a:solidFill>
                <a:srgbClr val="4A4A4A"/>
              </a:solidFill>
            </a:endParaRPr>
          </a:p>
          <a:p>
            <a:pPr marL="0" lvl="0" indent="0" algn="just" rtl="0">
              <a:lnSpc>
                <a:spcPct val="100000"/>
              </a:lnSpc>
              <a:spcBef>
                <a:spcPts val="400"/>
              </a:spcBef>
              <a:spcAft>
                <a:spcPts val="0"/>
              </a:spcAft>
              <a:buNone/>
            </a:pPr>
            <a:r>
              <a:rPr lang="fr-FR" i="1" dirty="0">
                <a:solidFill>
                  <a:srgbClr val="4A4A4A"/>
                </a:solidFill>
              </a:rPr>
              <a:t>Command</a:t>
            </a:r>
            <a:r>
              <a:rPr lang="fr-FR" dirty="0">
                <a:solidFill>
                  <a:srgbClr val="4A4A4A"/>
                </a:solidFill>
              </a:rPr>
              <a:t>: </a:t>
            </a:r>
            <a:r>
              <a:rPr lang="fr-FR" dirty="0" err="1">
                <a:solidFill>
                  <a:srgbClr val="4A4A4A"/>
                </a:solidFill>
              </a:rPr>
              <a:t>wget</a:t>
            </a:r>
            <a:r>
              <a:rPr lang="fr-FR" dirty="0">
                <a:solidFill>
                  <a:srgbClr val="4A4A4A"/>
                </a:solidFill>
              </a:rPr>
              <a:t> </a:t>
            </a:r>
            <a:r>
              <a:rPr lang="fr-FR" u="sng" dirty="0">
                <a:solidFill>
                  <a:schemeClr val="hlink"/>
                </a:solidFill>
                <a:hlinkClick r:id="rId4"/>
              </a:rPr>
              <a:t>https://archive.apache.org/dist/hadoop/core/hadoop-2.7.3/hadoop-2.7.3.tar.gz</a:t>
            </a:r>
            <a:endParaRPr dirty="0">
              <a:solidFill>
                <a:srgbClr val="4A4A4A"/>
              </a:solidFill>
            </a:endParaRPr>
          </a:p>
          <a:p>
            <a:pPr marL="0" lvl="0" indent="0" algn="just" rtl="0">
              <a:lnSpc>
                <a:spcPct val="100000"/>
              </a:lnSpc>
              <a:spcBef>
                <a:spcPts val="1200"/>
              </a:spcBef>
              <a:spcAft>
                <a:spcPts val="0"/>
              </a:spcAft>
              <a:buNone/>
            </a:pPr>
            <a:r>
              <a:rPr lang="fr-FR" b="1" dirty="0" err="1">
                <a:solidFill>
                  <a:srgbClr val="4A4A4A"/>
                </a:solidFill>
              </a:rPr>
              <a:t>Step</a:t>
            </a:r>
            <a:r>
              <a:rPr lang="fr-FR" b="1" dirty="0">
                <a:solidFill>
                  <a:srgbClr val="4A4A4A"/>
                </a:solidFill>
              </a:rPr>
              <a:t> 3: </a:t>
            </a:r>
            <a:r>
              <a:rPr lang="fr-FR" b="1" dirty="0" err="1">
                <a:solidFill>
                  <a:srgbClr val="4A4A4A"/>
                </a:solidFill>
              </a:rPr>
              <a:t>Extract</a:t>
            </a:r>
            <a:r>
              <a:rPr lang="fr-FR" b="1" dirty="0">
                <a:solidFill>
                  <a:srgbClr val="4A4A4A"/>
                </a:solidFill>
              </a:rPr>
              <a:t> the Hadoop tar File.</a:t>
            </a:r>
            <a:endParaRPr b="1" dirty="0">
              <a:solidFill>
                <a:srgbClr val="4A4A4A"/>
              </a:solidFill>
            </a:endParaRPr>
          </a:p>
          <a:p>
            <a:pPr marL="0" lvl="0" indent="0" algn="just" rtl="0">
              <a:lnSpc>
                <a:spcPct val="100000"/>
              </a:lnSpc>
              <a:spcBef>
                <a:spcPts val="400"/>
              </a:spcBef>
              <a:spcAft>
                <a:spcPts val="0"/>
              </a:spcAft>
              <a:buNone/>
            </a:pPr>
            <a:r>
              <a:rPr lang="fr-FR" i="1" dirty="0">
                <a:solidFill>
                  <a:srgbClr val="4A4A4A"/>
                </a:solidFill>
                <a:highlight>
                  <a:srgbClr val="FFFFFF"/>
                </a:highlight>
              </a:rPr>
              <a:t>Command</a:t>
            </a:r>
            <a:r>
              <a:rPr lang="fr-FR" dirty="0">
                <a:solidFill>
                  <a:srgbClr val="4A4A4A"/>
                </a:solidFill>
                <a:highlight>
                  <a:srgbClr val="FFFFFF"/>
                </a:highlight>
              </a:rPr>
              <a:t>: tar -</a:t>
            </a:r>
            <a:r>
              <a:rPr lang="fr-FR" dirty="0" err="1">
                <a:solidFill>
                  <a:srgbClr val="4A4A4A"/>
                </a:solidFill>
                <a:highlight>
                  <a:srgbClr val="FFFFFF"/>
                </a:highlight>
              </a:rPr>
              <a:t>xvf</a:t>
            </a:r>
            <a:r>
              <a:rPr lang="fr-FR" dirty="0">
                <a:solidFill>
                  <a:srgbClr val="4A4A4A"/>
                </a:solidFill>
                <a:highlight>
                  <a:srgbClr val="FFFFFF"/>
                </a:highlight>
              </a:rPr>
              <a:t> </a:t>
            </a:r>
            <a:r>
              <a:rPr lang="fr-FR" dirty="0" err="1" smtClean="0">
                <a:solidFill>
                  <a:srgbClr val="4A4A4A"/>
                </a:solidFill>
                <a:highlight>
                  <a:srgbClr val="FFFFFF"/>
                </a:highlight>
              </a:rPr>
              <a:t>hadoop</a:t>
            </a:r>
            <a:r>
              <a:rPr lang="fr-FR" dirty="0" smtClean="0">
                <a:solidFill>
                  <a:srgbClr val="4A4A4A"/>
                </a:solidFill>
                <a:highlight>
                  <a:srgbClr val="FFFFFF"/>
                </a:highlight>
              </a:rPr>
              <a:t>-2.7.3.</a:t>
            </a:r>
            <a:r>
              <a:rPr lang="fr-FR" dirty="0" err="1" smtClean="0">
                <a:solidFill>
                  <a:srgbClr val="4A4A4A"/>
                </a:solidFill>
                <a:highlight>
                  <a:srgbClr val="FFFFFF"/>
                </a:highlight>
              </a:rPr>
              <a:t>tar.gz</a:t>
            </a:r>
            <a:endParaRPr lang="fr-FR" dirty="0" smtClean="0">
              <a:solidFill>
                <a:srgbClr val="4A4A4A"/>
              </a:solidFill>
              <a:highlight>
                <a:srgbClr val="FFFFFF"/>
              </a:highlight>
            </a:endParaRPr>
          </a:p>
          <a:p>
            <a:pPr marL="0" lvl="0" indent="0" algn="just" rtl="0">
              <a:lnSpc>
                <a:spcPct val="100000"/>
              </a:lnSpc>
              <a:spcBef>
                <a:spcPts val="400"/>
              </a:spcBef>
              <a:spcAft>
                <a:spcPts val="0"/>
              </a:spcAft>
              <a:buNone/>
            </a:pPr>
            <a:endParaRPr dirty="0">
              <a:solidFill>
                <a:srgbClr val="4A4A4A"/>
              </a:solidFill>
              <a:highlight>
                <a:srgbClr val="FFFFFF"/>
              </a:highlight>
            </a:endParaRPr>
          </a:p>
          <a:p>
            <a:pPr marL="0" lvl="0" indent="0" algn="just" rtl="0">
              <a:lnSpc>
                <a:spcPct val="100000"/>
              </a:lnSpc>
              <a:spcBef>
                <a:spcPts val="1200"/>
              </a:spcBef>
              <a:spcAft>
                <a:spcPts val="0"/>
              </a:spcAft>
              <a:buNone/>
            </a:pPr>
            <a:endParaRPr dirty="0">
              <a:solidFill>
                <a:srgbClr val="4A4A4A"/>
              </a:solidFill>
              <a:highlight>
                <a:srgbClr val="FFFFFF"/>
              </a:highlight>
            </a:endParaRPr>
          </a:p>
          <a:p>
            <a:pPr marL="0" lvl="0" indent="0" algn="just" rtl="0">
              <a:lnSpc>
                <a:spcPct val="100000"/>
              </a:lnSpc>
              <a:spcBef>
                <a:spcPts val="1200"/>
              </a:spcBef>
              <a:spcAft>
                <a:spcPts val="0"/>
              </a:spcAft>
              <a:buNone/>
            </a:pPr>
            <a:endParaRPr dirty="0">
              <a:solidFill>
                <a:srgbClr val="4A4A4A"/>
              </a:solidFill>
              <a:highlight>
                <a:srgbClr val="FFFFFF"/>
              </a:highlight>
            </a:endParaRPr>
          </a:p>
          <a:p>
            <a:pPr marL="0" lvl="0" indent="0" algn="l" rtl="0">
              <a:lnSpc>
                <a:spcPct val="115000"/>
              </a:lnSpc>
              <a:spcBef>
                <a:spcPts val="1200"/>
              </a:spcBef>
              <a:spcAft>
                <a:spcPts val="0"/>
              </a:spcAft>
              <a:buNone/>
            </a:pPr>
            <a:endParaRPr sz="1100" dirty="0">
              <a:solidFill>
                <a:schemeClr val="dk1"/>
              </a:solidFill>
            </a:endParaRPr>
          </a:p>
          <a:p>
            <a:pPr marL="0" lvl="0" indent="0" algn="just" rtl="0">
              <a:lnSpc>
                <a:spcPct val="120000"/>
              </a:lnSpc>
              <a:spcBef>
                <a:spcPts val="0"/>
              </a:spcBef>
              <a:spcAft>
                <a:spcPts val="0"/>
              </a:spcAft>
              <a:buNone/>
            </a:pPr>
            <a:endParaRPr sz="1500" b="1" dirty="0">
              <a:solidFill>
                <a:srgbClr val="4A4A4A"/>
              </a:solidFill>
            </a:endParaRPr>
          </a:p>
          <a:p>
            <a:pPr marL="152400" marR="152400" lvl="0" indent="0" algn="l" rtl="0">
              <a:lnSpc>
                <a:spcPct val="115000"/>
              </a:lnSpc>
              <a:spcBef>
                <a:spcPts val="400"/>
              </a:spcBef>
              <a:spcAft>
                <a:spcPts val="0"/>
              </a:spcAft>
              <a:buNone/>
            </a:pPr>
            <a:endParaRPr sz="1600" b="1" dirty="0">
              <a:solidFill>
                <a:srgbClr val="4A4A4A"/>
              </a:solidFill>
            </a:endParaRPr>
          </a:p>
          <a:p>
            <a:pPr marL="0" lvl="0" indent="0" algn="just" rtl="0">
              <a:lnSpc>
                <a:spcPct val="120000"/>
              </a:lnSpc>
              <a:spcBef>
                <a:spcPts val="0"/>
              </a:spcBef>
              <a:spcAft>
                <a:spcPts val="0"/>
              </a:spcAft>
              <a:buNone/>
            </a:pPr>
            <a:endParaRPr sz="1800" b="1" dirty="0">
              <a:solidFill>
                <a:srgbClr val="142149"/>
              </a:solidFill>
              <a:highlight>
                <a:srgbClr val="FFFFFF"/>
              </a:highlight>
              <a:latin typeface="Roboto"/>
              <a:ea typeface="Roboto"/>
              <a:cs typeface="Roboto"/>
              <a:sym typeface="Roboto"/>
            </a:endParaRPr>
          </a:p>
          <a:p>
            <a:pPr marL="0" lvl="0" indent="0" algn="just" rtl="0">
              <a:lnSpc>
                <a:spcPct val="120000"/>
              </a:lnSpc>
              <a:spcBef>
                <a:spcPts val="400"/>
              </a:spcBef>
              <a:spcAft>
                <a:spcPts val="0"/>
              </a:spcAft>
              <a:buNone/>
            </a:pPr>
            <a:endParaRPr sz="1150" dirty="0">
              <a:solidFill>
                <a:srgbClr val="525666"/>
              </a:solidFill>
              <a:highlight>
                <a:srgbClr val="F2F5FF"/>
              </a:highlight>
              <a:latin typeface="Courier New"/>
              <a:ea typeface="Courier New"/>
              <a:cs typeface="Courier New"/>
              <a:sym typeface="Courier New"/>
            </a:endParaRPr>
          </a:p>
          <a:p>
            <a:pPr marL="0" lvl="0" indent="0" algn="just" rtl="0">
              <a:lnSpc>
                <a:spcPct val="120000"/>
              </a:lnSpc>
              <a:spcBef>
                <a:spcPts val="400"/>
              </a:spcBef>
              <a:spcAft>
                <a:spcPts val="0"/>
              </a:spcAft>
              <a:buNone/>
            </a:pPr>
            <a:endParaRPr sz="1600" b="1" dirty="0">
              <a:solidFill>
                <a:srgbClr val="4A4A4A"/>
              </a:solidFill>
            </a:endParaRPr>
          </a:p>
          <a:p>
            <a:pPr marL="457200" lvl="0" indent="0" algn="l" rtl="0">
              <a:lnSpc>
                <a:spcPct val="100000"/>
              </a:lnSpc>
              <a:spcBef>
                <a:spcPts val="400"/>
              </a:spcBef>
              <a:spcAft>
                <a:spcPts val="0"/>
              </a:spcAft>
              <a:buNone/>
            </a:pPr>
            <a:endParaRPr sz="1800" b="1" dirty="0">
              <a:solidFill>
                <a:srgbClr val="4A4A4A"/>
              </a:solidFill>
            </a:endParaRPr>
          </a:p>
          <a:p>
            <a:pPr marL="0" lvl="0" indent="0" algn="l" rtl="0">
              <a:lnSpc>
                <a:spcPct val="100000"/>
              </a:lnSpc>
              <a:spcBef>
                <a:spcPts val="1200"/>
              </a:spcBef>
              <a:spcAft>
                <a:spcPts val="0"/>
              </a:spcAft>
              <a:buNone/>
            </a:pPr>
            <a:endParaRPr sz="1800" b="1" dirty="0">
              <a:solidFill>
                <a:srgbClr val="4A4A4A"/>
              </a:solidFill>
            </a:endParaRPr>
          </a:p>
          <a:p>
            <a:pPr marL="0" lvl="0" indent="0" algn="l" rtl="0">
              <a:lnSpc>
                <a:spcPct val="100000"/>
              </a:lnSpc>
              <a:spcBef>
                <a:spcPts val="400"/>
              </a:spcBef>
              <a:spcAft>
                <a:spcPts val="0"/>
              </a:spcAft>
              <a:buNone/>
            </a:pPr>
            <a:endParaRPr sz="1100" dirty="0">
              <a:solidFill>
                <a:schemeClr val="dk1"/>
              </a:solidFill>
            </a:endParaRPr>
          </a:p>
          <a:p>
            <a:pPr marL="165100" marR="165100" lvl="0" indent="0" algn="l" rtl="0">
              <a:lnSpc>
                <a:spcPct val="100000"/>
              </a:lnSpc>
              <a:spcBef>
                <a:spcPts val="0"/>
              </a:spcBef>
              <a:spcAft>
                <a:spcPts val="0"/>
              </a:spcAft>
              <a:buNone/>
            </a:pPr>
            <a:endParaRPr dirty="0">
              <a:highlight>
                <a:srgbClr val="FFFFFF"/>
              </a:highlight>
            </a:endParaRPr>
          </a:p>
          <a:p>
            <a:pPr marL="165100" marR="165100" lvl="0" indent="0" algn="l" rtl="0">
              <a:lnSpc>
                <a:spcPct val="100000"/>
              </a:lnSpc>
              <a:spcBef>
                <a:spcPts val="0"/>
              </a:spcBef>
              <a:spcAft>
                <a:spcPts val="0"/>
              </a:spcAft>
              <a:buNone/>
            </a:pPr>
            <a:endParaRPr sz="1600" dirty="0">
              <a:highlight>
                <a:srgbClr val="FFFFFF"/>
              </a:highlight>
            </a:endParaRPr>
          </a:p>
          <a:p>
            <a:pPr marL="0" lvl="0" indent="0" algn="l" rtl="0">
              <a:lnSpc>
                <a:spcPct val="100000"/>
              </a:lnSpc>
              <a:spcBef>
                <a:spcPts val="0"/>
              </a:spcBef>
              <a:spcAft>
                <a:spcPts val="0"/>
              </a:spcAft>
              <a:buNone/>
            </a:pPr>
            <a:endParaRPr sz="1800" dirty="0">
              <a:latin typeface="Calibri"/>
              <a:ea typeface="Calibri"/>
              <a:cs typeface="Calibri"/>
              <a:sym typeface="Calibri"/>
            </a:endParaRPr>
          </a:p>
        </p:txBody>
      </p:sp>
      <p:pic>
        <p:nvPicPr>
          <p:cNvPr id="8" name="Google Shape;217;p31"/>
          <p:cNvPicPr preferRelativeResize="0"/>
          <p:nvPr/>
        </p:nvPicPr>
        <p:blipFill>
          <a:blip r:embed="rId5">
            <a:alphaModFix/>
          </a:blip>
          <a:stretch>
            <a:fillRect/>
          </a:stretch>
        </p:blipFill>
        <p:spPr>
          <a:xfrm>
            <a:off x="4158641" y="3695177"/>
            <a:ext cx="4659682" cy="2336523"/>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223" name="Google Shape;223;p32"/>
          <p:cNvSpPr txBox="1"/>
          <p:nvPr/>
        </p:nvSpPr>
        <p:spPr>
          <a:xfrm>
            <a:off x="3040650" y="198300"/>
            <a:ext cx="3321600" cy="17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2:</a:t>
            </a:r>
            <a:r>
              <a:rPr lang="fr-FR" sz="2300" b="1" dirty="0">
                <a:solidFill>
                  <a:schemeClr val="dk1"/>
                </a:solidFill>
                <a:highlight>
                  <a:srgbClr val="FFFFFF"/>
                </a:highlight>
              </a:rPr>
              <a:t>Setting up a Single </a:t>
            </a:r>
            <a:r>
              <a:rPr lang="fr-FR" sz="2300" b="1" dirty="0" err="1">
                <a:solidFill>
                  <a:schemeClr val="dk1"/>
                </a:solidFill>
                <a:highlight>
                  <a:srgbClr val="FFFFFF"/>
                </a:highlight>
              </a:rPr>
              <a:t>Node</a:t>
            </a:r>
            <a:r>
              <a:rPr lang="fr-FR" sz="2300" b="1" dirty="0">
                <a:solidFill>
                  <a:schemeClr val="dk1"/>
                </a:solidFill>
                <a:highlight>
                  <a:srgbClr val="FFFFFF"/>
                </a:highlight>
              </a:rPr>
              <a:t> Hadoop Cluster</a:t>
            </a:r>
            <a:endParaRPr sz="2200" b="1" dirty="0">
              <a:latin typeface="Calibri"/>
              <a:ea typeface="Calibri"/>
              <a:cs typeface="Calibri"/>
              <a:sym typeface="Calibri"/>
            </a:endParaRPr>
          </a:p>
          <a:p>
            <a:pPr marL="0" lvl="0" indent="0" algn="ctr" rtl="0">
              <a:spcBef>
                <a:spcPts val="0"/>
              </a:spcBef>
              <a:spcAft>
                <a:spcPts val="0"/>
              </a:spcAft>
              <a:buNone/>
            </a:pPr>
            <a:r>
              <a:rPr lang="fr-FR" sz="2200" b="1" dirty="0" smtClean="0">
                <a:latin typeface="Calibri"/>
                <a:ea typeface="Calibri"/>
                <a:cs typeface="Calibri"/>
                <a:sym typeface="Calibri"/>
              </a:rPr>
              <a:t>(2)</a:t>
            </a:r>
            <a:endParaRPr sz="2200" b="1" dirty="0">
              <a:latin typeface="Calibri"/>
              <a:ea typeface="Calibri"/>
              <a:cs typeface="Calibri"/>
              <a:sym typeface="Calibri"/>
            </a:endParaRPr>
          </a:p>
        </p:txBody>
      </p:sp>
      <p:sp>
        <p:nvSpPr>
          <p:cNvPr id="224" name="Google Shape;224;p32"/>
          <p:cNvSpPr txBox="1"/>
          <p:nvPr/>
        </p:nvSpPr>
        <p:spPr>
          <a:xfrm>
            <a:off x="578350" y="1900500"/>
            <a:ext cx="8229600" cy="46932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fr-FR" sz="1600" b="1" dirty="0" err="1">
                <a:solidFill>
                  <a:srgbClr val="4A4A4A"/>
                </a:solidFill>
              </a:rPr>
              <a:t>Step</a:t>
            </a:r>
            <a:r>
              <a:rPr lang="fr-FR" sz="1600" b="1" dirty="0">
                <a:solidFill>
                  <a:srgbClr val="4A4A4A"/>
                </a:solidFill>
              </a:rPr>
              <a:t> 4: </a:t>
            </a:r>
            <a:r>
              <a:rPr lang="fr-FR" sz="1600" b="1" dirty="0" err="1">
                <a:solidFill>
                  <a:srgbClr val="4A4A4A"/>
                </a:solidFill>
              </a:rPr>
              <a:t>Add</a:t>
            </a:r>
            <a:r>
              <a:rPr lang="fr-FR" sz="1600" b="1" dirty="0">
                <a:solidFill>
                  <a:srgbClr val="4A4A4A"/>
                </a:solidFill>
              </a:rPr>
              <a:t> the Hadoop and Java </a:t>
            </a:r>
            <a:r>
              <a:rPr lang="fr-FR" sz="1600" b="1" dirty="0" err="1">
                <a:solidFill>
                  <a:srgbClr val="4A4A4A"/>
                </a:solidFill>
              </a:rPr>
              <a:t>paths</a:t>
            </a:r>
            <a:r>
              <a:rPr lang="fr-FR" sz="1600" b="1" dirty="0">
                <a:solidFill>
                  <a:srgbClr val="4A4A4A"/>
                </a:solidFill>
              </a:rPr>
              <a:t> in the </a:t>
            </a:r>
            <a:r>
              <a:rPr lang="fr-FR" sz="1600" b="1" dirty="0" err="1">
                <a:solidFill>
                  <a:srgbClr val="4A4A4A"/>
                </a:solidFill>
              </a:rPr>
              <a:t>bash</a:t>
            </a:r>
            <a:r>
              <a:rPr lang="fr-FR" sz="1600" b="1" dirty="0">
                <a:solidFill>
                  <a:srgbClr val="4A4A4A"/>
                </a:solidFill>
              </a:rPr>
              <a:t> file (.</a:t>
            </a:r>
            <a:r>
              <a:rPr lang="fr-FR" sz="1600" b="1" dirty="0" err="1">
                <a:solidFill>
                  <a:srgbClr val="4A4A4A"/>
                </a:solidFill>
              </a:rPr>
              <a:t>bashrc</a:t>
            </a:r>
            <a:r>
              <a:rPr lang="fr-FR" sz="1600" b="1" dirty="0">
                <a:solidFill>
                  <a:srgbClr val="4A4A4A"/>
                </a:solidFill>
              </a:rPr>
              <a:t>).</a:t>
            </a:r>
            <a:endParaRPr sz="1600" b="1" dirty="0">
              <a:solidFill>
                <a:srgbClr val="4A4A4A"/>
              </a:solidFill>
            </a:endParaRPr>
          </a:p>
          <a:p>
            <a:pPr marL="0" lvl="0" indent="0" algn="l" rtl="0">
              <a:lnSpc>
                <a:spcPct val="120000"/>
              </a:lnSpc>
              <a:spcBef>
                <a:spcPts val="400"/>
              </a:spcBef>
              <a:spcAft>
                <a:spcPts val="0"/>
              </a:spcAft>
              <a:buNone/>
            </a:pPr>
            <a:r>
              <a:rPr lang="fr-FR" sz="1600" i="1" dirty="0">
                <a:solidFill>
                  <a:srgbClr val="4A4A4A"/>
                </a:solidFill>
                <a:highlight>
                  <a:srgbClr val="FFFFFF"/>
                </a:highlight>
              </a:rPr>
              <a:t>Command</a:t>
            </a:r>
            <a:r>
              <a:rPr lang="fr-FR" sz="1600" dirty="0">
                <a:solidFill>
                  <a:srgbClr val="4A4A4A"/>
                </a:solidFill>
                <a:highlight>
                  <a:srgbClr val="FFFFFF"/>
                </a:highlight>
              </a:rPr>
              <a:t>:  vi .</a:t>
            </a:r>
            <a:r>
              <a:rPr lang="fr-FR" sz="1600" dirty="0" err="1">
                <a:solidFill>
                  <a:srgbClr val="4A4A4A"/>
                </a:solidFill>
                <a:highlight>
                  <a:srgbClr val="FFFFFF"/>
                </a:highlight>
              </a:rPr>
              <a:t>bashrc</a:t>
            </a:r>
            <a:r>
              <a:rPr lang="fr-FR" sz="1600" dirty="0">
                <a:solidFill>
                  <a:srgbClr val="4A4A4A"/>
                </a:solidFill>
                <a:highlight>
                  <a:srgbClr val="FFFFFF"/>
                </a:highlight>
              </a:rPr>
              <a:t>      </a:t>
            </a:r>
            <a:r>
              <a:rPr lang="fr-FR" sz="1600" i="1" dirty="0">
                <a:solidFill>
                  <a:srgbClr val="4A4A4A"/>
                </a:solidFill>
                <a:highlight>
                  <a:srgbClr val="FFFFFF"/>
                </a:highlight>
              </a:rPr>
              <a:t>Command</a:t>
            </a:r>
            <a:r>
              <a:rPr lang="fr-FR" sz="1600" dirty="0">
                <a:solidFill>
                  <a:srgbClr val="4A4A4A"/>
                </a:solidFill>
                <a:highlight>
                  <a:srgbClr val="FFFFFF"/>
                </a:highlight>
              </a:rPr>
              <a:t>: source .</a:t>
            </a:r>
            <a:r>
              <a:rPr lang="fr-FR" sz="1600" dirty="0" err="1">
                <a:solidFill>
                  <a:srgbClr val="4A4A4A"/>
                </a:solidFill>
                <a:highlight>
                  <a:srgbClr val="FFFFFF"/>
                </a:highlight>
              </a:rPr>
              <a:t>bashrc</a:t>
            </a:r>
            <a:endParaRPr sz="1600" b="1" dirty="0">
              <a:solidFill>
                <a:srgbClr val="4A4A4A"/>
              </a:solidFill>
            </a:endParaRPr>
          </a:p>
          <a:p>
            <a:pPr marL="0" lvl="0" indent="0" algn="l" rtl="0">
              <a:lnSpc>
                <a:spcPct val="120000"/>
              </a:lnSpc>
              <a:spcBef>
                <a:spcPts val="400"/>
              </a:spcBef>
              <a:spcAft>
                <a:spcPts val="0"/>
              </a:spcAft>
              <a:buNone/>
            </a:pPr>
            <a:endParaRPr sz="1300" dirty="0">
              <a:solidFill>
                <a:srgbClr val="4A4A4A"/>
              </a:solidFill>
            </a:endParaRPr>
          </a:p>
          <a:p>
            <a:pPr marL="0" lvl="0" indent="0" algn="just" rtl="0">
              <a:lnSpc>
                <a:spcPct val="100000"/>
              </a:lnSpc>
              <a:spcBef>
                <a:spcPts val="400"/>
              </a:spcBef>
              <a:spcAft>
                <a:spcPts val="0"/>
              </a:spcAft>
              <a:buNone/>
            </a:pPr>
            <a:endParaRPr b="1" dirty="0">
              <a:solidFill>
                <a:srgbClr val="4A4A4A"/>
              </a:solidFill>
            </a:endParaRPr>
          </a:p>
          <a:p>
            <a:pPr marL="0" lvl="0" indent="0" algn="just" rtl="0">
              <a:lnSpc>
                <a:spcPct val="100000"/>
              </a:lnSpc>
              <a:spcBef>
                <a:spcPts val="1200"/>
              </a:spcBef>
              <a:spcAft>
                <a:spcPts val="0"/>
              </a:spcAft>
              <a:buNone/>
            </a:pPr>
            <a:endParaRPr dirty="0">
              <a:solidFill>
                <a:srgbClr val="4A4A4A"/>
              </a:solidFill>
              <a:highlight>
                <a:srgbClr val="FFFFFF"/>
              </a:highlight>
            </a:endParaRPr>
          </a:p>
          <a:p>
            <a:pPr marL="0" lvl="0" indent="0" algn="just" rtl="0">
              <a:lnSpc>
                <a:spcPct val="100000"/>
              </a:lnSpc>
              <a:spcBef>
                <a:spcPts val="1200"/>
              </a:spcBef>
              <a:spcAft>
                <a:spcPts val="0"/>
              </a:spcAft>
              <a:buNone/>
            </a:pPr>
            <a:endParaRPr dirty="0">
              <a:solidFill>
                <a:srgbClr val="4A4A4A"/>
              </a:solidFill>
              <a:highlight>
                <a:srgbClr val="FFFFFF"/>
              </a:highlight>
            </a:endParaRPr>
          </a:p>
          <a:p>
            <a:pPr marL="0" lvl="0" indent="0" algn="l" rtl="0">
              <a:lnSpc>
                <a:spcPct val="115000"/>
              </a:lnSpc>
              <a:spcBef>
                <a:spcPts val="1200"/>
              </a:spcBef>
              <a:spcAft>
                <a:spcPts val="0"/>
              </a:spcAft>
              <a:buNone/>
            </a:pPr>
            <a:endParaRPr sz="1100" dirty="0">
              <a:solidFill>
                <a:schemeClr val="dk1"/>
              </a:solidFill>
            </a:endParaRPr>
          </a:p>
          <a:p>
            <a:pPr marL="0" lvl="0" indent="0" algn="just" rtl="0">
              <a:lnSpc>
                <a:spcPct val="120000"/>
              </a:lnSpc>
              <a:spcBef>
                <a:spcPts val="0"/>
              </a:spcBef>
              <a:spcAft>
                <a:spcPts val="0"/>
              </a:spcAft>
              <a:buNone/>
            </a:pPr>
            <a:endParaRPr sz="1500" b="1" dirty="0">
              <a:solidFill>
                <a:srgbClr val="4A4A4A"/>
              </a:solidFill>
            </a:endParaRPr>
          </a:p>
          <a:p>
            <a:pPr marL="152400" marR="152400" lvl="0" indent="0" algn="l" rtl="0">
              <a:lnSpc>
                <a:spcPct val="115000"/>
              </a:lnSpc>
              <a:spcBef>
                <a:spcPts val="400"/>
              </a:spcBef>
              <a:spcAft>
                <a:spcPts val="0"/>
              </a:spcAft>
              <a:buNone/>
            </a:pPr>
            <a:endParaRPr sz="1600" b="1" dirty="0">
              <a:solidFill>
                <a:srgbClr val="4A4A4A"/>
              </a:solidFill>
            </a:endParaRPr>
          </a:p>
          <a:p>
            <a:pPr marL="0" lvl="0" indent="0" algn="just" rtl="0">
              <a:lnSpc>
                <a:spcPct val="120000"/>
              </a:lnSpc>
              <a:spcBef>
                <a:spcPts val="0"/>
              </a:spcBef>
              <a:spcAft>
                <a:spcPts val="0"/>
              </a:spcAft>
              <a:buNone/>
            </a:pPr>
            <a:endParaRPr sz="1800" b="1" dirty="0">
              <a:solidFill>
                <a:srgbClr val="142149"/>
              </a:solidFill>
              <a:highlight>
                <a:srgbClr val="FFFFFF"/>
              </a:highlight>
              <a:latin typeface="Roboto"/>
              <a:ea typeface="Roboto"/>
              <a:cs typeface="Roboto"/>
              <a:sym typeface="Roboto"/>
            </a:endParaRPr>
          </a:p>
          <a:p>
            <a:pPr marL="0" lvl="0" indent="0" algn="just" rtl="0">
              <a:lnSpc>
                <a:spcPct val="120000"/>
              </a:lnSpc>
              <a:spcBef>
                <a:spcPts val="400"/>
              </a:spcBef>
              <a:spcAft>
                <a:spcPts val="0"/>
              </a:spcAft>
              <a:buNone/>
            </a:pPr>
            <a:endParaRPr sz="1150" dirty="0">
              <a:solidFill>
                <a:srgbClr val="525666"/>
              </a:solidFill>
              <a:highlight>
                <a:srgbClr val="F2F5FF"/>
              </a:highlight>
              <a:latin typeface="Courier New"/>
              <a:ea typeface="Courier New"/>
              <a:cs typeface="Courier New"/>
              <a:sym typeface="Courier New"/>
            </a:endParaRPr>
          </a:p>
          <a:p>
            <a:pPr marL="0" lvl="0" indent="0" algn="just" rtl="0">
              <a:lnSpc>
                <a:spcPct val="120000"/>
              </a:lnSpc>
              <a:spcBef>
                <a:spcPts val="400"/>
              </a:spcBef>
              <a:spcAft>
                <a:spcPts val="0"/>
              </a:spcAft>
              <a:buNone/>
            </a:pPr>
            <a:endParaRPr sz="1600" b="1" dirty="0">
              <a:solidFill>
                <a:srgbClr val="4A4A4A"/>
              </a:solidFill>
            </a:endParaRPr>
          </a:p>
          <a:p>
            <a:pPr marL="457200" lvl="0" indent="0" algn="l" rtl="0">
              <a:lnSpc>
                <a:spcPct val="100000"/>
              </a:lnSpc>
              <a:spcBef>
                <a:spcPts val="400"/>
              </a:spcBef>
              <a:spcAft>
                <a:spcPts val="0"/>
              </a:spcAft>
              <a:buNone/>
            </a:pPr>
            <a:endParaRPr sz="1800" b="1" dirty="0">
              <a:solidFill>
                <a:srgbClr val="4A4A4A"/>
              </a:solidFill>
            </a:endParaRPr>
          </a:p>
          <a:p>
            <a:pPr marL="0" lvl="0" indent="0" algn="l" rtl="0">
              <a:lnSpc>
                <a:spcPct val="100000"/>
              </a:lnSpc>
              <a:spcBef>
                <a:spcPts val="1200"/>
              </a:spcBef>
              <a:spcAft>
                <a:spcPts val="0"/>
              </a:spcAft>
              <a:buNone/>
            </a:pPr>
            <a:endParaRPr sz="1800" b="1" dirty="0">
              <a:solidFill>
                <a:srgbClr val="4A4A4A"/>
              </a:solidFill>
            </a:endParaRPr>
          </a:p>
          <a:p>
            <a:pPr marL="0" lvl="0" indent="0" algn="l" rtl="0">
              <a:lnSpc>
                <a:spcPct val="100000"/>
              </a:lnSpc>
              <a:spcBef>
                <a:spcPts val="400"/>
              </a:spcBef>
              <a:spcAft>
                <a:spcPts val="0"/>
              </a:spcAft>
              <a:buNone/>
            </a:pPr>
            <a:endParaRPr sz="1100" dirty="0">
              <a:solidFill>
                <a:schemeClr val="dk1"/>
              </a:solidFill>
            </a:endParaRPr>
          </a:p>
          <a:p>
            <a:pPr marL="165100" marR="165100" lvl="0" indent="0" algn="l" rtl="0">
              <a:lnSpc>
                <a:spcPct val="100000"/>
              </a:lnSpc>
              <a:spcBef>
                <a:spcPts val="0"/>
              </a:spcBef>
              <a:spcAft>
                <a:spcPts val="0"/>
              </a:spcAft>
              <a:buNone/>
            </a:pPr>
            <a:endParaRPr dirty="0">
              <a:highlight>
                <a:srgbClr val="FFFFFF"/>
              </a:highlight>
            </a:endParaRPr>
          </a:p>
          <a:p>
            <a:pPr marL="165100" marR="165100" lvl="0" indent="0" algn="l" rtl="0">
              <a:lnSpc>
                <a:spcPct val="100000"/>
              </a:lnSpc>
              <a:spcBef>
                <a:spcPts val="0"/>
              </a:spcBef>
              <a:spcAft>
                <a:spcPts val="0"/>
              </a:spcAft>
              <a:buNone/>
            </a:pPr>
            <a:endParaRPr sz="1600" dirty="0">
              <a:highlight>
                <a:srgbClr val="FFFFFF"/>
              </a:highlight>
            </a:endParaRPr>
          </a:p>
          <a:p>
            <a:pPr marL="0" lvl="0" indent="0" algn="l" rtl="0">
              <a:lnSpc>
                <a:spcPct val="100000"/>
              </a:lnSpc>
              <a:spcBef>
                <a:spcPts val="0"/>
              </a:spcBef>
              <a:spcAft>
                <a:spcPts val="0"/>
              </a:spcAft>
              <a:buNone/>
            </a:pPr>
            <a:endParaRPr sz="1800" dirty="0">
              <a:latin typeface="Calibri"/>
              <a:ea typeface="Calibri"/>
              <a:cs typeface="Calibri"/>
              <a:sym typeface="Calibri"/>
            </a:endParaRPr>
          </a:p>
        </p:txBody>
      </p:sp>
      <p:pic>
        <p:nvPicPr>
          <p:cNvPr id="225" name="Google Shape;225;p32"/>
          <p:cNvPicPr preferRelativeResize="0"/>
          <p:nvPr/>
        </p:nvPicPr>
        <p:blipFill>
          <a:blip r:embed="rId3">
            <a:alphaModFix/>
          </a:blip>
          <a:stretch>
            <a:fillRect/>
          </a:stretch>
        </p:blipFill>
        <p:spPr>
          <a:xfrm>
            <a:off x="578338" y="2727498"/>
            <a:ext cx="7591425" cy="3585175"/>
          </a:xfrm>
          <a:prstGeom prst="rect">
            <a:avLst/>
          </a:prstGeom>
          <a:noFill/>
          <a:ln>
            <a:noFill/>
          </a:ln>
        </p:spPr>
      </p:pic>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723378" y="390718"/>
            <a:ext cx="7772400" cy="143808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endParaRPr sz="3959" dirty="0"/>
          </a:p>
          <a:p>
            <a:pPr marL="0" lvl="0" indent="0" algn="ctr" rtl="0">
              <a:spcBef>
                <a:spcPts val="0"/>
              </a:spcBef>
              <a:spcAft>
                <a:spcPts val="0"/>
              </a:spcAft>
              <a:buClr>
                <a:schemeClr val="dk1"/>
              </a:buClr>
              <a:buSzPts val="3959"/>
              <a:buFont typeface="Calibri"/>
              <a:buNone/>
            </a:pPr>
            <a:endParaRPr sz="3959" dirty="0"/>
          </a:p>
          <a:p>
            <a:pPr marL="0" lvl="0" indent="0" algn="ctr" rtl="0">
              <a:spcBef>
                <a:spcPts val="0"/>
              </a:spcBef>
              <a:spcAft>
                <a:spcPts val="0"/>
              </a:spcAft>
              <a:buClr>
                <a:schemeClr val="dk1"/>
              </a:buClr>
              <a:buSzPts val="3959"/>
              <a:buFont typeface="Calibri"/>
              <a:buNone/>
            </a:pPr>
            <a:r>
              <a:rPr lang="fr-FR" sz="3959" dirty="0" smtClean="0"/>
              <a:t/>
            </a:r>
            <a:br>
              <a:rPr lang="fr-FR" sz="3959" dirty="0" smtClean="0"/>
            </a:br>
            <a:r>
              <a:rPr lang="fr-FR" sz="3959" dirty="0" smtClean="0"/>
              <a:t/>
            </a:r>
            <a:br>
              <a:rPr lang="fr-FR" sz="3959" dirty="0" smtClean="0"/>
            </a:br>
            <a:r>
              <a:rPr lang="fr-FR" sz="3959" dirty="0" smtClean="0"/>
              <a:t>P2M </a:t>
            </a:r>
            <a:r>
              <a:rPr lang="fr-FR" sz="3959" dirty="0"/>
              <a:t>n°:42 </a:t>
            </a:r>
            <a:br>
              <a:rPr lang="fr-FR" sz="3959" dirty="0"/>
            </a:br>
            <a:r>
              <a:rPr lang="fr-FR" sz="3959" dirty="0"/>
              <a:t>HYDRIC </a:t>
            </a:r>
            <a:r>
              <a:rPr lang="fr-FR" sz="3959" dirty="0" smtClean="0"/>
              <a:t>FORECAST</a:t>
            </a:r>
            <a:br>
              <a:rPr lang="fr-FR" sz="3959" dirty="0" smtClean="0"/>
            </a:br>
            <a:r>
              <a:rPr lang="fr-FR" sz="3959" dirty="0"/>
              <a:t/>
            </a:r>
            <a:br>
              <a:rPr lang="fr-FR" sz="3959" dirty="0"/>
            </a:br>
            <a:r>
              <a:rPr lang="fr-FR" sz="3959" dirty="0"/>
              <a:t/>
            </a:r>
            <a:br>
              <a:rPr lang="fr-FR" sz="3959" dirty="0"/>
            </a:br>
            <a:r>
              <a:rPr lang="fr-FR" sz="3959" dirty="0"/>
              <a:t/>
            </a:r>
            <a:br>
              <a:rPr lang="fr-FR" sz="3959" dirty="0"/>
            </a:br>
            <a:endParaRPr sz="3959" dirty="0"/>
          </a:p>
        </p:txBody>
      </p:sp>
      <p:sp>
        <p:nvSpPr>
          <p:cNvPr id="92" name="Google Shape;92;p14"/>
          <p:cNvSpPr txBox="1">
            <a:spLocks noGrp="1"/>
          </p:cNvSpPr>
          <p:nvPr>
            <p:ph type="subTitle" idx="1"/>
          </p:nvPr>
        </p:nvSpPr>
        <p:spPr>
          <a:xfrm>
            <a:off x="387540" y="2671076"/>
            <a:ext cx="7880920" cy="2996952"/>
          </a:xfrm>
          <a:prstGeom prst="rect">
            <a:avLst/>
          </a:prstGeom>
          <a:noFill/>
          <a:ln>
            <a:noFill/>
          </a:ln>
        </p:spPr>
        <p:txBody>
          <a:bodyPr spcFirstLastPara="1" wrap="square" lIns="91425" tIns="45700" rIns="91425" bIns="45700" anchor="t" anchorCtr="0">
            <a:noAutofit/>
          </a:bodyPr>
          <a:lstStyle/>
          <a:p>
            <a:pPr marL="285750" lvl="0" indent="-285750" algn="l">
              <a:spcBef>
                <a:spcPts val="0"/>
              </a:spcBef>
              <a:buClr>
                <a:schemeClr val="dk1"/>
              </a:buClr>
              <a:buSzPts val="2400"/>
              <a:buFont typeface="Arial"/>
              <a:buChar char="•"/>
            </a:pPr>
            <a:r>
              <a:rPr lang="fr-FR" sz="2400" dirty="0" smtClean="0">
                <a:solidFill>
                  <a:schemeClr val="dk1"/>
                </a:solidFill>
              </a:rPr>
              <a:t>Partie 1:Collecte des données IOT à l’aide des capteurs.</a:t>
            </a:r>
            <a:endParaRPr lang="fr-FR" sz="2400" dirty="0" smtClean="0"/>
          </a:p>
          <a:p>
            <a:pPr marL="0" lvl="0" indent="0" algn="l">
              <a:spcBef>
                <a:spcPts val="0"/>
              </a:spcBef>
            </a:pPr>
            <a:r>
              <a:rPr lang="fr-FR" sz="2400" dirty="0" smtClean="0">
                <a:solidFill>
                  <a:schemeClr val="dk1"/>
                </a:solidFill>
              </a:rPr>
              <a:t> </a:t>
            </a:r>
            <a:endParaRPr lang="fr-FR" sz="2400" dirty="0" smtClean="0"/>
          </a:p>
          <a:p>
            <a:pPr marL="285750" lvl="0" indent="-285750" algn="l">
              <a:spcBef>
                <a:spcPts val="0"/>
              </a:spcBef>
              <a:buClr>
                <a:schemeClr val="dk1"/>
              </a:buClr>
              <a:buSzPts val="2400"/>
              <a:buChar char="•"/>
            </a:pPr>
            <a:r>
              <a:rPr lang="fr-FR" sz="2800" b="1" i="1" dirty="0" smtClean="0">
                <a:solidFill>
                  <a:schemeClr val="dk1"/>
                </a:solidFill>
              </a:rPr>
              <a:t>Partie 2:Gestion et préparation des données collectés</a:t>
            </a:r>
            <a:r>
              <a:rPr lang="fr-FR" sz="2400" b="1" i="1" dirty="0" smtClean="0">
                <a:solidFill>
                  <a:schemeClr val="dk1"/>
                </a:solidFill>
              </a:rPr>
              <a:t>.</a:t>
            </a:r>
            <a:endParaRPr lang="fr-FR" sz="2400" b="1" i="1" dirty="0" smtClean="0"/>
          </a:p>
          <a:p>
            <a:pPr marL="0" lvl="0" indent="0" algn="l">
              <a:spcBef>
                <a:spcPts val="0"/>
              </a:spcBef>
            </a:pPr>
            <a:endParaRPr lang="fr-FR" sz="2400" dirty="0" smtClean="0">
              <a:solidFill>
                <a:schemeClr val="dk1"/>
              </a:solidFill>
            </a:endParaRPr>
          </a:p>
          <a:p>
            <a:pPr marL="285750" lvl="0" indent="-285750" algn="l">
              <a:spcBef>
                <a:spcPts val="0"/>
              </a:spcBef>
              <a:buClr>
                <a:schemeClr val="dk1"/>
              </a:buClr>
              <a:buSzPts val="2400"/>
              <a:buFont typeface="Arial"/>
              <a:buChar char="•"/>
            </a:pPr>
            <a:r>
              <a:rPr lang="fr-FR" sz="2400" dirty="0" smtClean="0">
                <a:solidFill>
                  <a:schemeClr val="dk1"/>
                </a:solidFill>
              </a:rPr>
              <a:t>Partie 3:Prédiction et visualisation  à l’aide du modèle ModFlow.</a:t>
            </a:r>
            <a:endParaRPr lang="fr-FR" sz="2400" dirty="0" smtClean="0"/>
          </a:p>
          <a:p>
            <a:pPr marL="0" lvl="0" indent="0" algn="l" rtl="0">
              <a:lnSpc>
                <a:spcPct val="90000"/>
              </a:lnSpc>
              <a:spcBef>
                <a:spcPts val="0"/>
              </a:spcBef>
              <a:spcAft>
                <a:spcPts val="0"/>
              </a:spcAft>
              <a:buClr>
                <a:srgbClr val="888888"/>
              </a:buClr>
              <a:buSzPts val="2400"/>
              <a:buNone/>
            </a:pPr>
            <a:endParaRPr sz="2400" b="1" dirty="0">
              <a:solidFill>
                <a:srgbClr val="000000"/>
              </a:solidFill>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231" name="Google Shape;231;p33"/>
          <p:cNvSpPr txBox="1"/>
          <p:nvPr/>
        </p:nvSpPr>
        <p:spPr>
          <a:xfrm>
            <a:off x="3040650" y="198300"/>
            <a:ext cx="3321600" cy="120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2:</a:t>
            </a:r>
            <a:r>
              <a:rPr lang="fr-FR" sz="2300" b="1" dirty="0">
                <a:solidFill>
                  <a:schemeClr val="dk1"/>
                </a:solidFill>
                <a:highlight>
                  <a:srgbClr val="FFFFFF"/>
                </a:highlight>
              </a:rPr>
              <a:t>Setting up a Single </a:t>
            </a:r>
            <a:r>
              <a:rPr lang="fr-FR" sz="2300" b="1" dirty="0" err="1">
                <a:solidFill>
                  <a:schemeClr val="dk1"/>
                </a:solidFill>
                <a:highlight>
                  <a:srgbClr val="FFFFFF"/>
                </a:highlight>
              </a:rPr>
              <a:t>Node</a:t>
            </a:r>
            <a:r>
              <a:rPr lang="fr-FR" sz="2300" b="1" dirty="0">
                <a:solidFill>
                  <a:schemeClr val="dk1"/>
                </a:solidFill>
                <a:highlight>
                  <a:srgbClr val="FFFFFF"/>
                </a:highlight>
              </a:rPr>
              <a:t> Hadoop Cluster</a:t>
            </a:r>
            <a:r>
              <a:rPr lang="fr-FR" sz="2200" b="1" dirty="0">
                <a:latin typeface="Calibri"/>
                <a:ea typeface="Calibri"/>
                <a:cs typeface="Calibri"/>
                <a:sym typeface="Calibri"/>
              </a:rPr>
              <a:t> </a:t>
            </a:r>
            <a:r>
              <a:rPr lang="fr-FR" sz="2200" b="1" dirty="0" smtClean="0">
                <a:latin typeface="Calibri"/>
                <a:ea typeface="Calibri"/>
                <a:cs typeface="Calibri"/>
                <a:sym typeface="Calibri"/>
              </a:rPr>
              <a:t>(3)</a:t>
            </a:r>
            <a:endParaRPr sz="2200" b="1" dirty="0">
              <a:latin typeface="Calibri"/>
              <a:ea typeface="Calibri"/>
              <a:cs typeface="Calibri"/>
              <a:sym typeface="Calibri"/>
            </a:endParaRPr>
          </a:p>
        </p:txBody>
      </p:sp>
      <p:sp>
        <p:nvSpPr>
          <p:cNvPr id="232" name="Google Shape;232;p33"/>
          <p:cNvSpPr txBox="1"/>
          <p:nvPr/>
        </p:nvSpPr>
        <p:spPr>
          <a:xfrm>
            <a:off x="578350" y="1470900"/>
            <a:ext cx="8229600" cy="5205300"/>
          </a:xfrm>
          <a:prstGeom prst="rect">
            <a:avLst/>
          </a:prstGeom>
          <a:noFill/>
          <a:ln>
            <a:noFill/>
          </a:ln>
        </p:spPr>
        <p:txBody>
          <a:bodyPr spcFirstLastPara="1" wrap="square" lIns="91425" tIns="91425" rIns="91425" bIns="91425" anchor="t" anchorCtr="0">
            <a:noAutofit/>
          </a:bodyPr>
          <a:lstStyle/>
          <a:p>
            <a:pPr marL="0" lvl="0" indent="0" algn="just" rtl="0">
              <a:lnSpc>
                <a:spcPct val="120000"/>
              </a:lnSpc>
              <a:spcBef>
                <a:spcPts val="0"/>
              </a:spcBef>
              <a:spcAft>
                <a:spcPts val="0"/>
              </a:spcAft>
              <a:buNone/>
            </a:pPr>
            <a:r>
              <a:rPr lang="fr-FR" sz="1600" b="1" dirty="0" err="1">
                <a:solidFill>
                  <a:srgbClr val="4A4A4A"/>
                </a:solidFill>
              </a:rPr>
              <a:t>Step</a:t>
            </a:r>
            <a:r>
              <a:rPr lang="fr-FR" sz="1600" b="1" dirty="0">
                <a:solidFill>
                  <a:srgbClr val="4A4A4A"/>
                </a:solidFill>
              </a:rPr>
              <a:t> 5: Edit the </a:t>
            </a:r>
            <a:r>
              <a:rPr lang="fr-FR" sz="1600" b="1" u="sng" dirty="0">
                <a:solidFill>
                  <a:srgbClr val="0056B3"/>
                </a:solidFill>
                <a:hlinkClick r:id="rId3"/>
              </a:rPr>
              <a:t>Hadoop Configuration files</a:t>
            </a:r>
            <a:r>
              <a:rPr lang="fr-FR" sz="1600" b="1" dirty="0">
                <a:solidFill>
                  <a:srgbClr val="4A4A4A"/>
                </a:solidFill>
              </a:rPr>
              <a:t>.</a:t>
            </a:r>
            <a:endParaRPr sz="1600" b="1" dirty="0">
              <a:solidFill>
                <a:srgbClr val="4A4A4A"/>
              </a:solidFill>
            </a:endParaRPr>
          </a:p>
          <a:p>
            <a:pPr marL="0" lvl="0" indent="0" algn="just" rtl="0">
              <a:lnSpc>
                <a:spcPct val="120000"/>
              </a:lnSpc>
              <a:spcBef>
                <a:spcPts val="400"/>
              </a:spcBef>
              <a:spcAft>
                <a:spcPts val="0"/>
              </a:spcAft>
              <a:buNone/>
            </a:pPr>
            <a:r>
              <a:rPr lang="fr-FR" sz="1600" i="1" dirty="0">
                <a:solidFill>
                  <a:srgbClr val="4A4A4A"/>
                </a:solidFill>
                <a:highlight>
                  <a:srgbClr val="FFFFFF"/>
                </a:highlight>
              </a:rPr>
              <a:t>Command:</a:t>
            </a:r>
            <a:r>
              <a:rPr lang="fr-FR" sz="1600" dirty="0">
                <a:solidFill>
                  <a:srgbClr val="4A4A4A"/>
                </a:solidFill>
                <a:highlight>
                  <a:srgbClr val="FFFFFF"/>
                </a:highlight>
              </a:rPr>
              <a:t> cd hadoop-2.7.3/</a:t>
            </a:r>
            <a:r>
              <a:rPr lang="fr-FR" sz="1600" dirty="0" err="1">
                <a:solidFill>
                  <a:srgbClr val="4A4A4A"/>
                </a:solidFill>
                <a:highlight>
                  <a:srgbClr val="FFFFFF"/>
                </a:highlight>
              </a:rPr>
              <a:t>etc</a:t>
            </a:r>
            <a:r>
              <a:rPr lang="fr-FR" sz="1600" dirty="0">
                <a:solidFill>
                  <a:srgbClr val="4A4A4A"/>
                </a:solidFill>
                <a:highlight>
                  <a:srgbClr val="FFFFFF"/>
                </a:highlight>
              </a:rPr>
              <a:t>/hadoop/</a:t>
            </a:r>
            <a:endParaRPr sz="1600" dirty="0">
              <a:solidFill>
                <a:srgbClr val="4A4A4A"/>
              </a:solidFill>
              <a:highlight>
                <a:srgbClr val="FFFFFF"/>
              </a:highlight>
            </a:endParaRPr>
          </a:p>
          <a:p>
            <a:pPr marL="0" lvl="0" indent="0" algn="just" rtl="0">
              <a:lnSpc>
                <a:spcPct val="120000"/>
              </a:lnSpc>
              <a:spcBef>
                <a:spcPts val="400"/>
              </a:spcBef>
              <a:spcAft>
                <a:spcPts val="0"/>
              </a:spcAft>
              <a:buNone/>
            </a:pPr>
            <a:r>
              <a:rPr lang="fr-FR" sz="1600" i="1" dirty="0">
                <a:solidFill>
                  <a:srgbClr val="4A4A4A"/>
                </a:solidFill>
                <a:highlight>
                  <a:srgbClr val="FFFFFF"/>
                </a:highlight>
              </a:rPr>
              <a:t>Command</a:t>
            </a:r>
            <a:r>
              <a:rPr lang="fr-FR" sz="1600" dirty="0">
                <a:solidFill>
                  <a:srgbClr val="4A4A4A"/>
                </a:solidFill>
                <a:highlight>
                  <a:srgbClr val="FFFFFF"/>
                </a:highlight>
              </a:rPr>
              <a:t>: </a:t>
            </a:r>
            <a:r>
              <a:rPr lang="fr-FR" sz="1600" dirty="0" err="1">
                <a:solidFill>
                  <a:srgbClr val="4A4A4A"/>
                </a:solidFill>
                <a:highlight>
                  <a:srgbClr val="FFFFFF"/>
                </a:highlight>
              </a:rPr>
              <a:t>gedit</a:t>
            </a:r>
            <a:r>
              <a:rPr lang="fr-FR" sz="1600" dirty="0">
                <a:solidFill>
                  <a:srgbClr val="4A4A4A"/>
                </a:solidFill>
                <a:highlight>
                  <a:srgbClr val="FFFFFF"/>
                </a:highlight>
              </a:rPr>
              <a:t> core-site.xml                          </a:t>
            </a:r>
            <a:r>
              <a:rPr lang="fr-FR" sz="1600" i="1" dirty="0">
                <a:solidFill>
                  <a:srgbClr val="4A4A4A"/>
                </a:solidFill>
                <a:highlight>
                  <a:srgbClr val="FFFFFF"/>
                </a:highlight>
              </a:rPr>
              <a:t>Command</a:t>
            </a:r>
            <a:r>
              <a:rPr lang="fr-FR" sz="1600" dirty="0">
                <a:solidFill>
                  <a:srgbClr val="4A4A4A"/>
                </a:solidFill>
                <a:highlight>
                  <a:srgbClr val="FFFFFF"/>
                </a:highlight>
              </a:rPr>
              <a:t>: </a:t>
            </a:r>
            <a:r>
              <a:rPr lang="fr-FR" sz="1600" dirty="0" err="1">
                <a:solidFill>
                  <a:srgbClr val="4A4A4A"/>
                </a:solidFill>
                <a:highlight>
                  <a:srgbClr val="FFFFFF"/>
                </a:highlight>
              </a:rPr>
              <a:t>cp</a:t>
            </a:r>
            <a:r>
              <a:rPr lang="fr-FR" sz="1600" dirty="0">
                <a:solidFill>
                  <a:srgbClr val="4A4A4A"/>
                </a:solidFill>
                <a:highlight>
                  <a:srgbClr val="FFFFFF"/>
                </a:highlight>
              </a:rPr>
              <a:t> mapred-site.xml.template mapred-site.xml</a:t>
            </a:r>
            <a:endParaRPr sz="1600" dirty="0">
              <a:solidFill>
                <a:srgbClr val="4A4A4A"/>
              </a:solidFill>
              <a:highlight>
                <a:srgbClr val="FFFFFF"/>
              </a:highlight>
            </a:endParaRPr>
          </a:p>
          <a:p>
            <a:pPr marL="0" lvl="0" indent="0" algn="just" rtl="0">
              <a:lnSpc>
                <a:spcPct val="120000"/>
              </a:lnSpc>
              <a:spcBef>
                <a:spcPts val="400"/>
              </a:spcBef>
              <a:spcAft>
                <a:spcPts val="0"/>
              </a:spcAft>
              <a:buNone/>
            </a:pPr>
            <a:r>
              <a:rPr lang="fr-FR" sz="1600" dirty="0">
                <a:solidFill>
                  <a:srgbClr val="4A4A4A"/>
                </a:solidFill>
                <a:highlight>
                  <a:srgbClr val="FFFFFF"/>
                </a:highlight>
              </a:rPr>
              <a:t>                                                            </a:t>
            </a:r>
            <a:endParaRPr sz="1600" dirty="0">
              <a:solidFill>
                <a:srgbClr val="4A4A4A"/>
              </a:solidFill>
              <a:highlight>
                <a:srgbClr val="FFFFFF"/>
              </a:highlight>
            </a:endParaRPr>
          </a:p>
          <a:p>
            <a:pPr marL="0" lvl="0" indent="0" algn="l" rtl="0">
              <a:lnSpc>
                <a:spcPct val="120000"/>
              </a:lnSpc>
              <a:spcBef>
                <a:spcPts val="400"/>
              </a:spcBef>
              <a:spcAft>
                <a:spcPts val="0"/>
              </a:spcAft>
              <a:buNone/>
            </a:pPr>
            <a:r>
              <a:rPr lang="fr-FR" sz="1600" b="1" dirty="0">
                <a:solidFill>
                  <a:srgbClr val="4A4A4A"/>
                </a:solidFill>
              </a:rPr>
              <a:t>    </a:t>
            </a:r>
            <a:endParaRPr sz="1600" b="1" dirty="0">
              <a:solidFill>
                <a:srgbClr val="4A4A4A"/>
              </a:solidFill>
            </a:endParaRPr>
          </a:p>
          <a:p>
            <a:pPr marL="0" lvl="0" indent="0" algn="l" rtl="0">
              <a:lnSpc>
                <a:spcPct val="100000"/>
              </a:lnSpc>
              <a:spcBef>
                <a:spcPts val="400"/>
              </a:spcBef>
              <a:spcAft>
                <a:spcPts val="0"/>
              </a:spcAft>
              <a:buNone/>
            </a:pPr>
            <a:endParaRPr sz="1300" dirty="0">
              <a:solidFill>
                <a:srgbClr val="4A4A4A"/>
              </a:solidFill>
            </a:endParaRPr>
          </a:p>
          <a:p>
            <a:pPr marL="0" lvl="0" indent="0" algn="just" rtl="0">
              <a:lnSpc>
                <a:spcPct val="100000"/>
              </a:lnSpc>
              <a:spcBef>
                <a:spcPts val="400"/>
              </a:spcBef>
              <a:spcAft>
                <a:spcPts val="0"/>
              </a:spcAft>
              <a:buNone/>
            </a:pPr>
            <a:endParaRPr dirty="0">
              <a:solidFill>
                <a:srgbClr val="4A4A4A"/>
              </a:solidFill>
              <a:highlight>
                <a:srgbClr val="FFFFFF"/>
              </a:highlight>
            </a:endParaRPr>
          </a:p>
          <a:p>
            <a:pPr marL="0" lvl="0" indent="0" algn="l" rtl="0">
              <a:lnSpc>
                <a:spcPct val="115000"/>
              </a:lnSpc>
              <a:spcBef>
                <a:spcPts val="1200"/>
              </a:spcBef>
              <a:spcAft>
                <a:spcPts val="0"/>
              </a:spcAft>
              <a:buNone/>
            </a:pPr>
            <a:endParaRPr sz="1100" dirty="0">
              <a:solidFill>
                <a:schemeClr val="dk1"/>
              </a:solidFill>
            </a:endParaRPr>
          </a:p>
          <a:p>
            <a:pPr marL="0" lvl="0" indent="0" algn="l" rtl="0">
              <a:lnSpc>
                <a:spcPct val="115000"/>
              </a:lnSpc>
              <a:spcBef>
                <a:spcPts val="0"/>
              </a:spcBef>
              <a:spcAft>
                <a:spcPts val="0"/>
              </a:spcAft>
              <a:buNone/>
            </a:pPr>
            <a:r>
              <a:rPr lang="fr-FR" sz="1600" i="1" dirty="0">
                <a:solidFill>
                  <a:srgbClr val="4A4A4A"/>
                </a:solidFill>
                <a:highlight>
                  <a:srgbClr val="FFFFFF"/>
                </a:highlight>
              </a:rPr>
              <a:t>Command</a:t>
            </a:r>
            <a:r>
              <a:rPr lang="fr-FR" sz="1600" dirty="0">
                <a:solidFill>
                  <a:srgbClr val="4A4A4A"/>
                </a:solidFill>
                <a:highlight>
                  <a:srgbClr val="FFFFFF"/>
                </a:highlight>
              </a:rPr>
              <a:t>: </a:t>
            </a:r>
            <a:r>
              <a:rPr lang="fr-FR" sz="1600" dirty="0" err="1">
                <a:solidFill>
                  <a:srgbClr val="4A4A4A"/>
                </a:solidFill>
                <a:highlight>
                  <a:srgbClr val="FFFFFF"/>
                </a:highlight>
              </a:rPr>
              <a:t>gedit</a:t>
            </a:r>
            <a:r>
              <a:rPr lang="fr-FR" sz="1600" dirty="0">
                <a:solidFill>
                  <a:srgbClr val="4A4A4A"/>
                </a:solidFill>
                <a:highlight>
                  <a:srgbClr val="FFFFFF"/>
                </a:highlight>
              </a:rPr>
              <a:t> hdfs-site.xml                          </a:t>
            </a:r>
            <a:r>
              <a:rPr lang="fr-FR" sz="1600" i="1" dirty="0">
                <a:solidFill>
                  <a:srgbClr val="4A4A4A"/>
                </a:solidFill>
                <a:highlight>
                  <a:srgbClr val="FFFFFF"/>
                </a:highlight>
              </a:rPr>
              <a:t>Command</a:t>
            </a:r>
            <a:r>
              <a:rPr lang="fr-FR" sz="1600" dirty="0">
                <a:solidFill>
                  <a:srgbClr val="4A4A4A"/>
                </a:solidFill>
                <a:highlight>
                  <a:srgbClr val="FFFFFF"/>
                </a:highlight>
              </a:rPr>
              <a:t>: </a:t>
            </a:r>
            <a:r>
              <a:rPr lang="fr-FR" sz="1600" dirty="0" err="1">
                <a:solidFill>
                  <a:srgbClr val="4A4A4A"/>
                </a:solidFill>
                <a:highlight>
                  <a:srgbClr val="FFFFFF"/>
                </a:highlight>
              </a:rPr>
              <a:t>gedit</a:t>
            </a:r>
            <a:r>
              <a:rPr lang="fr-FR" sz="1600" dirty="0">
                <a:solidFill>
                  <a:srgbClr val="4A4A4A"/>
                </a:solidFill>
                <a:highlight>
                  <a:srgbClr val="FFFFFF"/>
                </a:highlight>
              </a:rPr>
              <a:t> yarn-site.xml</a:t>
            </a:r>
            <a:endParaRPr sz="1600" dirty="0">
              <a:solidFill>
                <a:schemeClr val="dk1"/>
              </a:solidFill>
            </a:endParaRPr>
          </a:p>
          <a:p>
            <a:pPr marL="0" lvl="0" indent="0" algn="just" rtl="0">
              <a:lnSpc>
                <a:spcPct val="120000"/>
              </a:lnSpc>
              <a:spcBef>
                <a:spcPts val="0"/>
              </a:spcBef>
              <a:spcAft>
                <a:spcPts val="0"/>
              </a:spcAft>
              <a:buNone/>
            </a:pPr>
            <a:endParaRPr sz="1500" b="1" dirty="0">
              <a:solidFill>
                <a:srgbClr val="4A4A4A"/>
              </a:solidFill>
            </a:endParaRPr>
          </a:p>
          <a:p>
            <a:pPr marL="152400" marR="152400" lvl="0" indent="0" algn="l" rtl="0">
              <a:lnSpc>
                <a:spcPct val="100000"/>
              </a:lnSpc>
              <a:spcBef>
                <a:spcPts val="400"/>
              </a:spcBef>
              <a:spcAft>
                <a:spcPts val="0"/>
              </a:spcAft>
              <a:buNone/>
            </a:pPr>
            <a:endParaRPr sz="1600" b="1" dirty="0">
              <a:solidFill>
                <a:srgbClr val="4A4A4A"/>
              </a:solidFill>
            </a:endParaRPr>
          </a:p>
          <a:p>
            <a:pPr marL="0" lvl="0" indent="0" algn="just" rtl="0">
              <a:lnSpc>
                <a:spcPct val="120000"/>
              </a:lnSpc>
              <a:spcBef>
                <a:spcPts val="0"/>
              </a:spcBef>
              <a:spcAft>
                <a:spcPts val="0"/>
              </a:spcAft>
              <a:buNone/>
            </a:pPr>
            <a:endParaRPr sz="1800" b="1" dirty="0">
              <a:solidFill>
                <a:srgbClr val="142149"/>
              </a:solidFill>
              <a:highlight>
                <a:srgbClr val="FFFFFF"/>
              </a:highlight>
              <a:latin typeface="Roboto"/>
              <a:ea typeface="Roboto"/>
              <a:cs typeface="Roboto"/>
              <a:sym typeface="Roboto"/>
            </a:endParaRPr>
          </a:p>
          <a:p>
            <a:pPr marL="0" lvl="0" indent="0" algn="just" rtl="0">
              <a:lnSpc>
                <a:spcPct val="120000"/>
              </a:lnSpc>
              <a:spcBef>
                <a:spcPts val="400"/>
              </a:spcBef>
              <a:spcAft>
                <a:spcPts val="0"/>
              </a:spcAft>
              <a:buNone/>
            </a:pPr>
            <a:endParaRPr sz="1150" dirty="0">
              <a:solidFill>
                <a:srgbClr val="525666"/>
              </a:solidFill>
              <a:highlight>
                <a:srgbClr val="F2F5FF"/>
              </a:highlight>
              <a:latin typeface="Courier New"/>
              <a:ea typeface="Courier New"/>
              <a:cs typeface="Courier New"/>
              <a:sym typeface="Courier New"/>
            </a:endParaRPr>
          </a:p>
          <a:p>
            <a:pPr marL="0" lvl="0" indent="0" algn="just" rtl="0">
              <a:lnSpc>
                <a:spcPct val="120000"/>
              </a:lnSpc>
              <a:spcBef>
                <a:spcPts val="400"/>
              </a:spcBef>
              <a:spcAft>
                <a:spcPts val="0"/>
              </a:spcAft>
              <a:buNone/>
            </a:pPr>
            <a:endParaRPr sz="1600" b="1" dirty="0">
              <a:solidFill>
                <a:srgbClr val="4A4A4A"/>
              </a:solidFill>
            </a:endParaRPr>
          </a:p>
          <a:p>
            <a:pPr marL="457200" lvl="0" indent="0" algn="l" rtl="0">
              <a:lnSpc>
                <a:spcPct val="100000"/>
              </a:lnSpc>
              <a:spcBef>
                <a:spcPts val="400"/>
              </a:spcBef>
              <a:spcAft>
                <a:spcPts val="0"/>
              </a:spcAft>
              <a:buNone/>
            </a:pPr>
            <a:endParaRPr sz="1800" b="1" dirty="0">
              <a:solidFill>
                <a:srgbClr val="4A4A4A"/>
              </a:solidFill>
            </a:endParaRPr>
          </a:p>
          <a:p>
            <a:pPr marL="0" lvl="0" indent="0" algn="l" rtl="0">
              <a:lnSpc>
                <a:spcPct val="100000"/>
              </a:lnSpc>
              <a:spcBef>
                <a:spcPts val="1200"/>
              </a:spcBef>
              <a:spcAft>
                <a:spcPts val="0"/>
              </a:spcAft>
              <a:buNone/>
            </a:pPr>
            <a:endParaRPr sz="1800" b="1" dirty="0">
              <a:solidFill>
                <a:srgbClr val="4A4A4A"/>
              </a:solidFill>
            </a:endParaRPr>
          </a:p>
          <a:p>
            <a:pPr marL="0" lvl="0" indent="0" algn="l" rtl="0">
              <a:lnSpc>
                <a:spcPct val="100000"/>
              </a:lnSpc>
              <a:spcBef>
                <a:spcPts val="400"/>
              </a:spcBef>
              <a:spcAft>
                <a:spcPts val="0"/>
              </a:spcAft>
              <a:buNone/>
            </a:pPr>
            <a:endParaRPr sz="1100" dirty="0">
              <a:solidFill>
                <a:schemeClr val="dk1"/>
              </a:solidFill>
            </a:endParaRPr>
          </a:p>
          <a:p>
            <a:pPr marL="165100" marR="165100" lvl="0" indent="0" algn="l" rtl="0">
              <a:lnSpc>
                <a:spcPct val="100000"/>
              </a:lnSpc>
              <a:spcBef>
                <a:spcPts val="0"/>
              </a:spcBef>
              <a:spcAft>
                <a:spcPts val="0"/>
              </a:spcAft>
              <a:buNone/>
            </a:pPr>
            <a:endParaRPr dirty="0">
              <a:highlight>
                <a:srgbClr val="FFFFFF"/>
              </a:highlight>
            </a:endParaRPr>
          </a:p>
          <a:p>
            <a:pPr marL="165100" marR="165100" lvl="0" indent="0" algn="l" rtl="0">
              <a:lnSpc>
                <a:spcPct val="100000"/>
              </a:lnSpc>
              <a:spcBef>
                <a:spcPts val="0"/>
              </a:spcBef>
              <a:spcAft>
                <a:spcPts val="0"/>
              </a:spcAft>
              <a:buNone/>
            </a:pPr>
            <a:endParaRPr sz="1600" dirty="0">
              <a:highlight>
                <a:srgbClr val="FFFFFF"/>
              </a:highlight>
            </a:endParaRPr>
          </a:p>
          <a:p>
            <a:pPr marL="0" lvl="0" indent="0" algn="l" rtl="0">
              <a:lnSpc>
                <a:spcPct val="100000"/>
              </a:lnSpc>
              <a:spcBef>
                <a:spcPts val="0"/>
              </a:spcBef>
              <a:spcAft>
                <a:spcPts val="0"/>
              </a:spcAft>
              <a:buNone/>
            </a:pPr>
            <a:endParaRPr sz="1800" dirty="0">
              <a:latin typeface="Calibri"/>
              <a:ea typeface="Calibri"/>
              <a:cs typeface="Calibri"/>
              <a:sym typeface="Calibri"/>
            </a:endParaRPr>
          </a:p>
        </p:txBody>
      </p:sp>
      <p:pic>
        <p:nvPicPr>
          <p:cNvPr id="233" name="Google Shape;233;p33"/>
          <p:cNvPicPr preferRelativeResize="0"/>
          <p:nvPr/>
        </p:nvPicPr>
        <p:blipFill>
          <a:blip r:embed="rId4">
            <a:alphaModFix/>
          </a:blip>
          <a:stretch>
            <a:fillRect/>
          </a:stretch>
        </p:blipFill>
        <p:spPr>
          <a:xfrm>
            <a:off x="716488" y="2714625"/>
            <a:ext cx="3686175" cy="1428750"/>
          </a:xfrm>
          <a:prstGeom prst="rect">
            <a:avLst/>
          </a:prstGeom>
          <a:noFill/>
          <a:ln>
            <a:noFill/>
          </a:ln>
        </p:spPr>
      </p:pic>
      <p:pic>
        <p:nvPicPr>
          <p:cNvPr id="234" name="Google Shape;234;p33"/>
          <p:cNvPicPr preferRelativeResize="0"/>
          <p:nvPr/>
        </p:nvPicPr>
        <p:blipFill>
          <a:blip r:embed="rId5">
            <a:alphaModFix/>
          </a:blip>
          <a:stretch>
            <a:fillRect/>
          </a:stretch>
        </p:blipFill>
        <p:spPr>
          <a:xfrm>
            <a:off x="578350" y="4694800"/>
            <a:ext cx="3205950" cy="2047675"/>
          </a:xfrm>
          <a:prstGeom prst="rect">
            <a:avLst/>
          </a:prstGeom>
          <a:noFill/>
          <a:ln>
            <a:noFill/>
          </a:ln>
        </p:spPr>
      </p:pic>
      <p:pic>
        <p:nvPicPr>
          <p:cNvPr id="235" name="Google Shape;235;p33"/>
          <p:cNvPicPr preferRelativeResize="0"/>
          <p:nvPr/>
        </p:nvPicPr>
        <p:blipFill>
          <a:blip r:embed="rId6">
            <a:alphaModFix/>
          </a:blip>
          <a:stretch>
            <a:fillRect/>
          </a:stretch>
        </p:blipFill>
        <p:spPr>
          <a:xfrm>
            <a:off x="4891788" y="2786063"/>
            <a:ext cx="3800475" cy="1285875"/>
          </a:xfrm>
          <a:prstGeom prst="rect">
            <a:avLst/>
          </a:prstGeom>
          <a:noFill/>
          <a:ln>
            <a:noFill/>
          </a:ln>
        </p:spPr>
      </p:pic>
      <p:pic>
        <p:nvPicPr>
          <p:cNvPr id="236" name="Google Shape;236;p33"/>
          <p:cNvPicPr preferRelativeResize="0"/>
          <p:nvPr/>
        </p:nvPicPr>
        <p:blipFill>
          <a:blip r:embed="rId7">
            <a:alphaModFix/>
          </a:blip>
          <a:stretch>
            <a:fillRect/>
          </a:stretch>
        </p:blipFill>
        <p:spPr>
          <a:xfrm>
            <a:off x="3966075" y="4831049"/>
            <a:ext cx="5095299" cy="1845150"/>
          </a:xfrm>
          <a:prstGeom prst="rect">
            <a:avLst/>
          </a:prstGeom>
          <a:noFill/>
          <a:ln>
            <a:noFill/>
          </a:ln>
        </p:spPr>
      </p:pic>
      <p:sp>
        <p:nvSpPr>
          <p:cNvPr id="9" name="Espace réservé du numéro de diapositive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242" name="Google Shape;242;p34"/>
          <p:cNvSpPr txBox="1"/>
          <p:nvPr/>
        </p:nvSpPr>
        <p:spPr>
          <a:xfrm>
            <a:off x="1758000" y="198300"/>
            <a:ext cx="5510100" cy="90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2:</a:t>
            </a:r>
            <a:r>
              <a:rPr lang="fr-FR" sz="2300" b="1" dirty="0">
                <a:solidFill>
                  <a:schemeClr val="dk1"/>
                </a:solidFill>
                <a:highlight>
                  <a:srgbClr val="FFFFFF"/>
                </a:highlight>
              </a:rPr>
              <a:t>Setting up a Single </a:t>
            </a:r>
            <a:r>
              <a:rPr lang="fr-FR" sz="2300" b="1" dirty="0" err="1">
                <a:solidFill>
                  <a:schemeClr val="dk1"/>
                </a:solidFill>
                <a:highlight>
                  <a:srgbClr val="FFFFFF"/>
                </a:highlight>
              </a:rPr>
              <a:t>Node</a:t>
            </a:r>
            <a:r>
              <a:rPr lang="fr-FR" sz="2300" b="1" dirty="0">
                <a:solidFill>
                  <a:schemeClr val="dk1"/>
                </a:solidFill>
                <a:highlight>
                  <a:srgbClr val="FFFFFF"/>
                </a:highlight>
              </a:rPr>
              <a:t> Hadoop Cluster</a:t>
            </a:r>
            <a:r>
              <a:rPr lang="fr-FR" sz="2200" b="1" dirty="0">
                <a:latin typeface="Calibri"/>
                <a:ea typeface="Calibri"/>
                <a:cs typeface="Calibri"/>
                <a:sym typeface="Calibri"/>
              </a:rPr>
              <a:t> </a:t>
            </a:r>
            <a:r>
              <a:rPr lang="fr-FR" sz="2200" b="1" dirty="0" smtClean="0">
                <a:latin typeface="Calibri"/>
                <a:ea typeface="Calibri"/>
                <a:cs typeface="Calibri"/>
                <a:sym typeface="Calibri"/>
              </a:rPr>
              <a:t>(4)</a:t>
            </a:r>
            <a:endParaRPr sz="2200" b="1" dirty="0">
              <a:latin typeface="Calibri"/>
              <a:ea typeface="Calibri"/>
              <a:cs typeface="Calibri"/>
              <a:sym typeface="Calibri"/>
            </a:endParaRPr>
          </a:p>
        </p:txBody>
      </p:sp>
      <p:sp>
        <p:nvSpPr>
          <p:cNvPr id="243" name="Google Shape;243;p34"/>
          <p:cNvSpPr txBox="1"/>
          <p:nvPr/>
        </p:nvSpPr>
        <p:spPr>
          <a:xfrm>
            <a:off x="181100" y="1024575"/>
            <a:ext cx="4779207" cy="5651700"/>
          </a:xfrm>
          <a:prstGeom prst="rect">
            <a:avLst/>
          </a:prstGeom>
          <a:noFill/>
          <a:ln>
            <a:noFill/>
          </a:ln>
        </p:spPr>
        <p:txBody>
          <a:bodyPr spcFirstLastPara="1" wrap="square" lIns="91425" tIns="91425" rIns="91425" bIns="91425" anchor="t" anchorCtr="0">
            <a:noAutofit/>
          </a:bodyPr>
          <a:lstStyle/>
          <a:p>
            <a:pPr marL="0" lvl="0" indent="0" algn="just" rtl="0">
              <a:lnSpc>
                <a:spcPct val="120000"/>
              </a:lnSpc>
              <a:spcBef>
                <a:spcPts val="0"/>
              </a:spcBef>
              <a:spcAft>
                <a:spcPts val="0"/>
              </a:spcAft>
              <a:buNone/>
            </a:pPr>
            <a:r>
              <a:rPr lang="fr-FR" sz="1600" b="1" dirty="0" err="1">
                <a:solidFill>
                  <a:srgbClr val="4A4A4A"/>
                </a:solidFill>
              </a:rPr>
              <a:t>Step</a:t>
            </a:r>
            <a:r>
              <a:rPr lang="fr-FR" sz="1600" b="1" dirty="0">
                <a:solidFill>
                  <a:srgbClr val="4A4A4A"/>
                </a:solidFill>
              </a:rPr>
              <a:t> 6: Edit</a:t>
            </a:r>
            <a:r>
              <a:rPr lang="fr-FR" sz="1600" b="1" i="1" dirty="0">
                <a:solidFill>
                  <a:srgbClr val="4A4A4A"/>
                </a:solidFill>
              </a:rPr>
              <a:t> hadoop-env.sh</a:t>
            </a:r>
            <a:r>
              <a:rPr lang="fr-FR" sz="1600" b="1" dirty="0">
                <a:solidFill>
                  <a:srgbClr val="4A4A4A"/>
                </a:solidFill>
              </a:rPr>
              <a:t> and </a:t>
            </a:r>
            <a:r>
              <a:rPr lang="fr-FR" sz="1600" b="1" dirty="0" err="1">
                <a:solidFill>
                  <a:srgbClr val="4A4A4A"/>
                </a:solidFill>
              </a:rPr>
              <a:t>add</a:t>
            </a:r>
            <a:r>
              <a:rPr lang="fr-FR" sz="1600" b="1" dirty="0">
                <a:solidFill>
                  <a:srgbClr val="4A4A4A"/>
                </a:solidFill>
              </a:rPr>
              <a:t> the Java </a:t>
            </a:r>
            <a:r>
              <a:rPr lang="fr-FR" sz="1600" b="1" dirty="0" err="1">
                <a:solidFill>
                  <a:srgbClr val="4A4A4A"/>
                </a:solidFill>
              </a:rPr>
              <a:t>Path</a:t>
            </a:r>
            <a:r>
              <a:rPr lang="fr-FR" sz="1600" b="1" dirty="0">
                <a:solidFill>
                  <a:srgbClr val="4A4A4A"/>
                </a:solidFill>
              </a:rPr>
              <a:t> as </a:t>
            </a:r>
            <a:r>
              <a:rPr lang="fr-FR" sz="1600" b="1" dirty="0" err="1">
                <a:solidFill>
                  <a:srgbClr val="4A4A4A"/>
                </a:solidFill>
              </a:rPr>
              <a:t>mentioned</a:t>
            </a:r>
            <a:r>
              <a:rPr lang="fr-FR" sz="1600" b="1" dirty="0">
                <a:solidFill>
                  <a:srgbClr val="4A4A4A"/>
                </a:solidFill>
              </a:rPr>
              <a:t> </a:t>
            </a:r>
            <a:r>
              <a:rPr lang="fr-FR" sz="1600" b="1" dirty="0" err="1">
                <a:solidFill>
                  <a:srgbClr val="4A4A4A"/>
                </a:solidFill>
              </a:rPr>
              <a:t>below</a:t>
            </a:r>
            <a:r>
              <a:rPr lang="fr-FR" sz="1600" b="1" dirty="0">
                <a:solidFill>
                  <a:srgbClr val="4A4A4A"/>
                </a:solidFill>
              </a:rPr>
              <a:t>:</a:t>
            </a:r>
            <a:endParaRPr sz="1600" b="1" dirty="0">
              <a:solidFill>
                <a:srgbClr val="4A4A4A"/>
              </a:solidFill>
            </a:endParaRPr>
          </a:p>
          <a:p>
            <a:pPr marL="0" lvl="0" indent="0" algn="just"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r>
              <a:rPr lang="fr-FR" sz="1600" b="1" dirty="0" err="1">
                <a:solidFill>
                  <a:srgbClr val="4A4A4A"/>
                </a:solidFill>
              </a:rPr>
              <a:t>Step</a:t>
            </a:r>
            <a:r>
              <a:rPr lang="fr-FR" sz="1600" b="1" dirty="0">
                <a:solidFill>
                  <a:srgbClr val="4A4A4A"/>
                </a:solidFill>
              </a:rPr>
              <a:t> 7: Go to Hadoop home directory and format the </a:t>
            </a:r>
            <a:r>
              <a:rPr lang="fr-FR" sz="1600" b="1" dirty="0" err="1">
                <a:solidFill>
                  <a:srgbClr val="4A4A4A"/>
                </a:solidFill>
              </a:rPr>
              <a:t>NameNode</a:t>
            </a:r>
            <a:endParaRPr sz="1600" b="1"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15000"/>
              </a:lnSpc>
              <a:spcBef>
                <a:spcPts val="400"/>
              </a:spcBef>
              <a:spcAft>
                <a:spcPts val="0"/>
              </a:spcAft>
              <a:buNone/>
            </a:pPr>
            <a:endParaRPr sz="1600" b="1" dirty="0">
              <a:solidFill>
                <a:srgbClr val="4A4A4A"/>
              </a:solidFill>
            </a:endParaRPr>
          </a:p>
          <a:p>
            <a:pPr marL="0" lvl="0" indent="0" algn="just" rtl="0">
              <a:lnSpc>
                <a:spcPct val="120000"/>
              </a:lnSpc>
              <a:spcBef>
                <a:spcPts val="0"/>
              </a:spcBef>
              <a:spcAft>
                <a:spcPts val="0"/>
              </a:spcAft>
              <a:buNone/>
            </a:pPr>
            <a:endParaRPr sz="1600" b="1" dirty="0">
              <a:solidFill>
                <a:srgbClr val="4A4A4A"/>
              </a:solidFill>
            </a:endParaRPr>
          </a:p>
          <a:p>
            <a:pPr marL="152400" marR="152400" lvl="0" indent="0" algn="l" rtl="0">
              <a:lnSpc>
                <a:spcPct val="100000"/>
              </a:lnSpc>
              <a:spcBef>
                <a:spcPts val="400"/>
              </a:spcBef>
              <a:spcAft>
                <a:spcPts val="0"/>
              </a:spcAft>
              <a:buNone/>
            </a:pPr>
            <a:endParaRPr sz="1600" b="1" dirty="0">
              <a:solidFill>
                <a:srgbClr val="4A4A4A"/>
              </a:solidFill>
            </a:endParaRPr>
          </a:p>
          <a:p>
            <a:pPr marL="0" lvl="0" indent="0" algn="just" rtl="0">
              <a:lnSpc>
                <a:spcPct val="120000"/>
              </a:lnSpc>
              <a:spcBef>
                <a:spcPts val="0"/>
              </a:spcBef>
              <a:spcAft>
                <a:spcPts val="0"/>
              </a:spcAft>
              <a:buNone/>
            </a:pPr>
            <a:endParaRPr sz="1600" b="1" dirty="0">
              <a:solidFill>
                <a:srgbClr val="142149"/>
              </a:solidFill>
              <a:highlight>
                <a:srgbClr val="FFFFFF"/>
              </a:highlight>
              <a:latin typeface="Roboto"/>
              <a:ea typeface="Roboto"/>
              <a:cs typeface="Roboto"/>
              <a:sym typeface="Roboto"/>
            </a:endParaRPr>
          </a:p>
          <a:p>
            <a:pPr marL="0" lvl="0" indent="0" algn="just" rtl="0">
              <a:lnSpc>
                <a:spcPct val="120000"/>
              </a:lnSpc>
              <a:spcBef>
                <a:spcPts val="400"/>
              </a:spcBef>
              <a:spcAft>
                <a:spcPts val="0"/>
              </a:spcAft>
              <a:buNone/>
            </a:pPr>
            <a:endParaRPr sz="1600" dirty="0">
              <a:solidFill>
                <a:srgbClr val="525666"/>
              </a:solidFill>
              <a:highlight>
                <a:srgbClr val="F2F5FF"/>
              </a:highlight>
              <a:latin typeface="Courier New"/>
              <a:ea typeface="Courier New"/>
              <a:cs typeface="Courier New"/>
              <a:sym typeface="Courier New"/>
            </a:endParaRPr>
          </a:p>
          <a:p>
            <a:pPr marL="0" lvl="0" indent="0" algn="just" rtl="0">
              <a:lnSpc>
                <a:spcPct val="120000"/>
              </a:lnSpc>
              <a:spcBef>
                <a:spcPts val="400"/>
              </a:spcBef>
              <a:spcAft>
                <a:spcPts val="0"/>
              </a:spcAft>
              <a:buNone/>
            </a:pPr>
            <a:endParaRPr sz="1600" b="1" dirty="0">
              <a:solidFill>
                <a:srgbClr val="4A4A4A"/>
              </a:solidFill>
            </a:endParaRPr>
          </a:p>
          <a:p>
            <a:pPr marL="457200" lvl="0" indent="0" algn="l" rtl="0">
              <a:lnSpc>
                <a:spcPct val="100000"/>
              </a:lnSpc>
              <a:spcBef>
                <a:spcPts val="400"/>
              </a:spcBef>
              <a:spcAft>
                <a:spcPts val="0"/>
              </a:spcAft>
              <a:buNone/>
            </a:pPr>
            <a:endParaRPr sz="1600" b="1" dirty="0">
              <a:solidFill>
                <a:srgbClr val="4A4A4A"/>
              </a:solidFill>
            </a:endParaRPr>
          </a:p>
          <a:p>
            <a:pPr marL="0" lvl="0" indent="0" algn="l" rtl="0">
              <a:lnSpc>
                <a:spcPct val="100000"/>
              </a:lnSpc>
              <a:spcBef>
                <a:spcPts val="1200"/>
              </a:spcBef>
              <a:spcAft>
                <a:spcPts val="0"/>
              </a:spcAft>
              <a:buNone/>
            </a:pPr>
            <a:endParaRPr sz="1600" b="1" dirty="0">
              <a:solidFill>
                <a:srgbClr val="4A4A4A"/>
              </a:solidFill>
            </a:endParaRPr>
          </a:p>
          <a:p>
            <a:pPr marL="0" lvl="0" indent="0" algn="l" rtl="0">
              <a:lnSpc>
                <a:spcPct val="100000"/>
              </a:lnSpc>
              <a:spcBef>
                <a:spcPts val="400"/>
              </a:spcBef>
              <a:spcAft>
                <a:spcPts val="0"/>
              </a:spcAft>
              <a:buNone/>
            </a:pPr>
            <a:endParaRPr sz="1600" dirty="0">
              <a:solidFill>
                <a:schemeClr val="dk1"/>
              </a:solidFill>
            </a:endParaRPr>
          </a:p>
          <a:p>
            <a:pPr marL="165100" marR="165100" lvl="0" indent="0" algn="l" rtl="0">
              <a:lnSpc>
                <a:spcPct val="100000"/>
              </a:lnSpc>
              <a:spcBef>
                <a:spcPts val="0"/>
              </a:spcBef>
              <a:spcAft>
                <a:spcPts val="0"/>
              </a:spcAft>
              <a:buNone/>
            </a:pPr>
            <a:endParaRPr sz="1600" dirty="0">
              <a:highlight>
                <a:srgbClr val="FFFFFF"/>
              </a:highlight>
            </a:endParaRPr>
          </a:p>
          <a:p>
            <a:pPr marL="165100" marR="165100" lvl="0" indent="0" algn="l" rtl="0">
              <a:lnSpc>
                <a:spcPct val="100000"/>
              </a:lnSpc>
              <a:spcBef>
                <a:spcPts val="0"/>
              </a:spcBef>
              <a:spcAft>
                <a:spcPts val="0"/>
              </a:spcAft>
              <a:buNone/>
            </a:pPr>
            <a:endParaRPr sz="1600" dirty="0">
              <a:highlight>
                <a:srgbClr val="FFFFFF"/>
              </a:highlight>
            </a:endParaRPr>
          </a:p>
          <a:p>
            <a:pPr marL="0" lvl="0" indent="0" algn="l" rtl="0">
              <a:lnSpc>
                <a:spcPct val="100000"/>
              </a:lnSpc>
              <a:spcBef>
                <a:spcPts val="0"/>
              </a:spcBef>
              <a:spcAft>
                <a:spcPts val="0"/>
              </a:spcAft>
              <a:buNone/>
            </a:pPr>
            <a:endParaRPr sz="1600" dirty="0">
              <a:latin typeface="Calibri"/>
              <a:ea typeface="Calibri"/>
              <a:cs typeface="Calibri"/>
              <a:sym typeface="Calibri"/>
            </a:endParaRPr>
          </a:p>
        </p:txBody>
      </p:sp>
      <p:pic>
        <p:nvPicPr>
          <p:cNvPr id="244" name="Google Shape;244;p34"/>
          <p:cNvPicPr preferRelativeResize="0"/>
          <p:nvPr/>
        </p:nvPicPr>
        <p:blipFill>
          <a:blip r:embed="rId3">
            <a:alphaModFix/>
          </a:blip>
          <a:stretch>
            <a:fillRect/>
          </a:stretch>
        </p:blipFill>
        <p:spPr>
          <a:xfrm>
            <a:off x="232686" y="1778696"/>
            <a:ext cx="4264157" cy="1778696"/>
          </a:xfrm>
          <a:prstGeom prst="rect">
            <a:avLst/>
          </a:prstGeom>
          <a:noFill/>
          <a:ln>
            <a:noFill/>
          </a:ln>
        </p:spPr>
      </p:pic>
      <p:pic>
        <p:nvPicPr>
          <p:cNvPr id="245" name="Google Shape;245;p34"/>
          <p:cNvPicPr preferRelativeResize="0"/>
          <p:nvPr/>
        </p:nvPicPr>
        <p:blipFill>
          <a:blip r:embed="rId4">
            <a:alphaModFix/>
          </a:blip>
          <a:stretch>
            <a:fillRect/>
          </a:stretch>
        </p:blipFill>
        <p:spPr>
          <a:xfrm>
            <a:off x="313975" y="4610549"/>
            <a:ext cx="4909378" cy="1452047"/>
          </a:xfrm>
          <a:prstGeom prst="rect">
            <a:avLst/>
          </a:prstGeom>
          <a:noFill/>
          <a:ln>
            <a:noFill/>
          </a:ln>
        </p:spPr>
      </p:pic>
      <p:sp>
        <p:nvSpPr>
          <p:cNvPr id="7" name="Espace réservé du numéro de diapositive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21</a:t>
            </a:fld>
            <a:endParaRPr lang="fr-FR"/>
          </a:p>
        </p:txBody>
      </p:sp>
      <p:sp>
        <p:nvSpPr>
          <p:cNvPr id="8" name="Google Shape;252;p35"/>
          <p:cNvSpPr txBox="1"/>
          <p:nvPr/>
        </p:nvSpPr>
        <p:spPr>
          <a:xfrm>
            <a:off x="5110619" y="1024575"/>
            <a:ext cx="3697330" cy="5651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endParaRPr sz="1600" dirty="0">
              <a:solidFill>
                <a:srgbClr val="4A4A4A"/>
              </a:solidFill>
            </a:endParaRPr>
          </a:p>
          <a:p>
            <a:pPr marL="0" lvl="0" indent="0" algn="l" rtl="0">
              <a:lnSpc>
                <a:spcPct val="120000"/>
              </a:lnSpc>
              <a:spcBef>
                <a:spcPts val="400"/>
              </a:spcBef>
              <a:spcAft>
                <a:spcPts val="0"/>
              </a:spcAft>
              <a:buNone/>
            </a:pPr>
            <a:r>
              <a:rPr lang="fr-FR" sz="1600" b="1" dirty="0" err="1">
                <a:solidFill>
                  <a:srgbClr val="4A4A4A"/>
                </a:solidFill>
              </a:rPr>
              <a:t>Step</a:t>
            </a:r>
            <a:r>
              <a:rPr lang="fr-FR" sz="1600" b="1" dirty="0">
                <a:solidFill>
                  <a:srgbClr val="4A4A4A"/>
                </a:solidFill>
              </a:rPr>
              <a:t> 8: Once the </a:t>
            </a:r>
            <a:r>
              <a:rPr lang="fr-FR" sz="1600" b="1" dirty="0" err="1">
                <a:solidFill>
                  <a:srgbClr val="4A4A4A"/>
                </a:solidFill>
              </a:rPr>
              <a:t>NameNode</a:t>
            </a:r>
            <a:r>
              <a:rPr lang="fr-FR" sz="1600" b="1" dirty="0">
                <a:solidFill>
                  <a:srgbClr val="4A4A4A"/>
                </a:solidFill>
              </a:rPr>
              <a:t> </a:t>
            </a:r>
            <a:r>
              <a:rPr lang="fr-FR" sz="1600" b="1" dirty="0" err="1">
                <a:solidFill>
                  <a:srgbClr val="4A4A4A"/>
                </a:solidFill>
              </a:rPr>
              <a:t>is</a:t>
            </a:r>
            <a:r>
              <a:rPr lang="fr-FR" sz="1600" b="1" dirty="0">
                <a:solidFill>
                  <a:srgbClr val="4A4A4A"/>
                </a:solidFill>
              </a:rPr>
              <a:t> </a:t>
            </a:r>
            <a:r>
              <a:rPr lang="fr-FR" sz="1600" b="1" dirty="0" err="1">
                <a:solidFill>
                  <a:srgbClr val="4A4A4A"/>
                </a:solidFill>
              </a:rPr>
              <a:t>formatted</a:t>
            </a:r>
            <a:r>
              <a:rPr lang="fr-FR" sz="1600" b="1" dirty="0">
                <a:solidFill>
                  <a:srgbClr val="4A4A4A"/>
                </a:solidFill>
              </a:rPr>
              <a:t>, go to </a:t>
            </a:r>
            <a:r>
              <a:rPr lang="fr-FR" sz="1600" b="1" dirty="0" err="1">
                <a:solidFill>
                  <a:srgbClr val="4A4A4A"/>
                </a:solidFill>
              </a:rPr>
              <a:t>hadoop</a:t>
            </a:r>
            <a:r>
              <a:rPr lang="fr-FR" sz="1600" b="1" dirty="0">
                <a:solidFill>
                  <a:srgbClr val="4A4A4A"/>
                </a:solidFill>
              </a:rPr>
              <a:t>-2.7.3/</a:t>
            </a:r>
            <a:r>
              <a:rPr lang="fr-FR" sz="1600" b="1" dirty="0" err="1">
                <a:solidFill>
                  <a:srgbClr val="4A4A4A"/>
                </a:solidFill>
              </a:rPr>
              <a:t>sbin</a:t>
            </a:r>
            <a:r>
              <a:rPr lang="fr-FR" sz="1600" b="1" dirty="0">
                <a:solidFill>
                  <a:srgbClr val="4A4A4A"/>
                </a:solidFill>
              </a:rPr>
              <a:t> directory and </a:t>
            </a:r>
            <a:r>
              <a:rPr lang="fr-FR" sz="1600" b="1" dirty="0" err="1">
                <a:solidFill>
                  <a:srgbClr val="4A4A4A"/>
                </a:solidFill>
              </a:rPr>
              <a:t>start</a:t>
            </a:r>
            <a:r>
              <a:rPr lang="fr-FR" sz="1600" b="1" dirty="0">
                <a:solidFill>
                  <a:srgbClr val="4A4A4A"/>
                </a:solidFill>
              </a:rPr>
              <a:t> all the daemons.</a:t>
            </a:r>
            <a:endParaRPr sz="1600" b="1"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15000"/>
              </a:lnSpc>
              <a:spcBef>
                <a:spcPts val="400"/>
              </a:spcBef>
              <a:spcAft>
                <a:spcPts val="0"/>
              </a:spcAft>
              <a:buNone/>
            </a:pPr>
            <a:endParaRPr sz="1600" b="1" dirty="0">
              <a:solidFill>
                <a:srgbClr val="4A4A4A"/>
              </a:solidFill>
            </a:endParaRPr>
          </a:p>
          <a:p>
            <a:pPr marL="0" lvl="0" indent="0" algn="just" rtl="0">
              <a:lnSpc>
                <a:spcPct val="120000"/>
              </a:lnSpc>
              <a:spcBef>
                <a:spcPts val="0"/>
              </a:spcBef>
              <a:spcAft>
                <a:spcPts val="0"/>
              </a:spcAft>
              <a:buNone/>
            </a:pPr>
            <a:endParaRPr sz="1600" b="1" dirty="0">
              <a:solidFill>
                <a:srgbClr val="4A4A4A"/>
              </a:solidFill>
            </a:endParaRPr>
          </a:p>
          <a:p>
            <a:pPr marL="152400" marR="152400" lvl="0" indent="0" algn="l" rtl="0">
              <a:lnSpc>
                <a:spcPct val="100000"/>
              </a:lnSpc>
              <a:spcBef>
                <a:spcPts val="400"/>
              </a:spcBef>
              <a:spcAft>
                <a:spcPts val="0"/>
              </a:spcAft>
              <a:buNone/>
            </a:pPr>
            <a:endParaRPr sz="1600" b="1" dirty="0">
              <a:solidFill>
                <a:srgbClr val="4A4A4A"/>
              </a:solidFill>
            </a:endParaRPr>
          </a:p>
          <a:p>
            <a:pPr marL="0" lvl="0" indent="0" algn="just" rtl="0">
              <a:lnSpc>
                <a:spcPct val="120000"/>
              </a:lnSpc>
              <a:spcBef>
                <a:spcPts val="0"/>
              </a:spcBef>
              <a:spcAft>
                <a:spcPts val="0"/>
              </a:spcAft>
              <a:buNone/>
            </a:pPr>
            <a:endParaRPr sz="1600" b="1" dirty="0">
              <a:solidFill>
                <a:srgbClr val="142149"/>
              </a:solidFill>
              <a:highlight>
                <a:srgbClr val="FFFFFF"/>
              </a:highlight>
              <a:latin typeface="Roboto"/>
              <a:ea typeface="Roboto"/>
              <a:cs typeface="Roboto"/>
              <a:sym typeface="Roboto"/>
            </a:endParaRPr>
          </a:p>
          <a:p>
            <a:pPr marL="0" lvl="0" indent="0" algn="just" rtl="0">
              <a:lnSpc>
                <a:spcPct val="120000"/>
              </a:lnSpc>
              <a:spcBef>
                <a:spcPts val="400"/>
              </a:spcBef>
              <a:spcAft>
                <a:spcPts val="0"/>
              </a:spcAft>
              <a:buNone/>
            </a:pPr>
            <a:endParaRPr sz="1600" dirty="0">
              <a:solidFill>
                <a:srgbClr val="525666"/>
              </a:solidFill>
              <a:highlight>
                <a:srgbClr val="F2F5FF"/>
              </a:highlight>
              <a:latin typeface="Courier New"/>
              <a:ea typeface="Courier New"/>
              <a:cs typeface="Courier New"/>
              <a:sym typeface="Courier New"/>
            </a:endParaRPr>
          </a:p>
          <a:p>
            <a:pPr marL="0" lvl="0" indent="0" algn="just" rtl="0">
              <a:lnSpc>
                <a:spcPct val="120000"/>
              </a:lnSpc>
              <a:spcBef>
                <a:spcPts val="400"/>
              </a:spcBef>
              <a:spcAft>
                <a:spcPts val="0"/>
              </a:spcAft>
              <a:buNone/>
            </a:pPr>
            <a:endParaRPr sz="1600" b="1" dirty="0">
              <a:solidFill>
                <a:srgbClr val="4A4A4A"/>
              </a:solidFill>
            </a:endParaRPr>
          </a:p>
          <a:p>
            <a:pPr marL="457200" lvl="0" indent="0" algn="l" rtl="0">
              <a:lnSpc>
                <a:spcPct val="100000"/>
              </a:lnSpc>
              <a:spcBef>
                <a:spcPts val="400"/>
              </a:spcBef>
              <a:spcAft>
                <a:spcPts val="0"/>
              </a:spcAft>
              <a:buNone/>
            </a:pPr>
            <a:endParaRPr sz="1600" b="1" dirty="0">
              <a:solidFill>
                <a:srgbClr val="4A4A4A"/>
              </a:solidFill>
            </a:endParaRPr>
          </a:p>
          <a:p>
            <a:pPr marL="0" lvl="0" indent="0" algn="l" rtl="0">
              <a:lnSpc>
                <a:spcPct val="100000"/>
              </a:lnSpc>
              <a:spcBef>
                <a:spcPts val="1200"/>
              </a:spcBef>
              <a:spcAft>
                <a:spcPts val="0"/>
              </a:spcAft>
              <a:buNone/>
            </a:pPr>
            <a:endParaRPr sz="1600" b="1" dirty="0">
              <a:solidFill>
                <a:srgbClr val="4A4A4A"/>
              </a:solidFill>
            </a:endParaRPr>
          </a:p>
          <a:p>
            <a:pPr marL="0" lvl="0" indent="0" algn="l" rtl="0">
              <a:lnSpc>
                <a:spcPct val="100000"/>
              </a:lnSpc>
              <a:spcBef>
                <a:spcPts val="400"/>
              </a:spcBef>
              <a:spcAft>
                <a:spcPts val="0"/>
              </a:spcAft>
              <a:buNone/>
            </a:pPr>
            <a:endParaRPr sz="1600" dirty="0">
              <a:solidFill>
                <a:schemeClr val="dk1"/>
              </a:solidFill>
            </a:endParaRPr>
          </a:p>
          <a:p>
            <a:pPr marL="165100" marR="165100" lvl="0" indent="0" algn="l" rtl="0">
              <a:lnSpc>
                <a:spcPct val="100000"/>
              </a:lnSpc>
              <a:spcBef>
                <a:spcPts val="0"/>
              </a:spcBef>
              <a:spcAft>
                <a:spcPts val="0"/>
              </a:spcAft>
              <a:buNone/>
            </a:pPr>
            <a:endParaRPr sz="1600" dirty="0">
              <a:highlight>
                <a:srgbClr val="FFFFFF"/>
              </a:highlight>
            </a:endParaRPr>
          </a:p>
          <a:p>
            <a:pPr marL="165100" marR="165100" lvl="0" indent="0" algn="l" rtl="0">
              <a:lnSpc>
                <a:spcPct val="100000"/>
              </a:lnSpc>
              <a:spcBef>
                <a:spcPts val="0"/>
              </a:spcBef>
              <a:spcAft>
                <a:spcPts val="0"/>
              </a:spcAft>
              <a:buNone/>
            </a:pPr>
            <a:endParaRPr sz="1600" dirty="0">
              <a:highlight>
                <a:srgbClr val="FFFFFF"/>
              </a:highlight>
            </a:endParaRPr>
          </a:p>
          <a:p>
            <a:pPr marL="0" lvl="0" indent="0" algn="l" rtl="0">
              <a:lnSpc>
                <a:spcPct val="100000"/>
              </a:lnSpc>
              <a:spcBef>
                <a:spcPts val="0"/>
              </a:spcBef>
              <a:spcAft>
                <a:spcPts val="0"/>
              </a:spcAft>
              <a:buNone/>
            </a:pPr>
            <a:endParaRPr sz="1600" dirty="0">
              <a:latin typeface="Calibri"/>
              <a:ea typeface="Calibri"/>
              <a:cs typeface="Calibri"/>
              <a:sym typeface="Calibri"/>
            </a:endParaRPr>
          </a:p>
        </p:txBody>
      </p:sp>
      <p:pic>
        <p:nvPicPr>
          <p:cNvPr id="9" name="Google Shape;253;p35"/>
          <p:cNvPicPr preferRelativeResize="0"/>
          <p:nvPr/>
        </p:nvPicPr>
        <p:blipFill>
          <a:blip r:embed="rId5">
            <a:alphaModFix/>
          </a:blip>
          <a:stretch>
            <a:fillRect/>
          </a:stretch>
        </p:blipFill>
        <p:spPr>
          <a:xfrm>
            <a:off x="5361139" y="2392471"/>
            <a:ext cx="3196225" cy="3958127"/>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259" name="Google Shape;259;p36"/>
          <p:cNvSpPr txBox="1"/>
          <p:nvPr/>
        </p:nvSpPr>
        <p:spPr>
          <a:xfrm>
            <a:off x="1758000" y="198300"/>
            <a:ext cx="5510100" cy="90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2:</a:t>
            </a:r>
            <a:r>
              <a:rPr lang="fr-FR" sz="2300" b="1" dirty="0">
                <a:solidFill>
                  <a:schemeClr val="dk1"/>
                </a:solidFill>
                <a:highlight>
                  <a:srgbClr val="FFFFFF"/>
                </a:highlight>
              </a:rPr>
              <a:t>Setting up a Single </a:t>
            </a:r>
            <a:r>
              <a:rPr lang="fr-FR" sz="2300" b="1" dirty="0" err="1">
                <a:solidFill>
                  <a:schemeClr val="dk1"/>
                </a:solidFill>
                <a:highlight>
                  <a:srgbClr val="FFFFFF"/>
                </a:highlight>
              </a:rPr>
              <a:t>Node</a:t>
            </a:r>
            <a:r>
              <a:rPr lang="fr-FR" sz="2300" b="1" dirty="0">
                <a:solidFill>
                  <a:schemeClr val="dk1"/>
                </a:solidFill>
                <a:highlight>
                  <a:srgbClr val="FFFFFF"/>
                </a:highlight>
              </a:rPr>
              <a:t> Hadoop Cluster</a:t>
            </a:r>
            <a:r>
              <a:rPr lang="fr-FR" sz="2200" b="1" dirty="0">
                <a:latin typeface="Calibri"/>
                <a:ea typeface="Calibri"/>
                <a:cs typeface="Calibri"/>
                <a:sym typeface="Calibri"/>
              </a:rPr>
              <a:t> </a:t>
            </a:r>
            <a:r>
              <a:rPr lang="fr-FR" sz="2200" b="1" dirty="0" smtClean="0">
                <a:latin typeface="Calibri"/>
                <a:ea typeface="Calibri"/>
                <a:cs typeface="Calibri"/>
                <a:sym typeface="Calibri"/>
              </a:rPr>
              <a:t>(5)</a:t>
            </a:r>
            <a:endParaRPr sz="2200" b="1" dirty="0">
              <a:latin typeface="Calibri"/>
              <a:ea typeface="Calibri"/>
              <a:cs typeface="Calibri"/>
              <a:sym typeface="Calibri"/>
            </a:endParaRPr>
          </a:p>
        </p:txBody>
      </p:sp>
      <p:sp>
        <p:nvSpPr>
          <p:cNvPr id="260" name="Google Shape;260;p36"/>
          <p:cNvSpPr txBox="1"/>
          <p:nvPr/>
        </p:nvSpPr>
        <p:spPr>
          <a:xfrm>
            <a:off x="225468" y="1252603"/>
            <a:ext cx="4208746" cy="5423672"/>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endParaRPr sz="1600" dirty="0">
              <a:solidFill>
                <a:srgbClr val="4A4A4A"/>
              </a:solidFill>
            </a:endParaRPr>
          </a:p>
          <a:p>
            <a:pPr marL="0" lvl="0" indent="0" algn="just" rtl="0">
              <a:lnSpc>
                <a:spcPct val="120000"/>
              </a:lnSpc>
              <a:spcBef>
                <a:spcPts val="400"/>
              </a:spcBef>
              <a:spcAft>
                <a:spcPts val="0"/>
              </a:spcAft>
              <a:buNone/>
            </a:pPr>
            <a:r>
              <a:rPr lang="fr-FR" sz="1600" dirty="0">
                <a:solidFill>
                  <a:srgbClr val="4A4A4A"/>
                </a:solidFill>
              </a:rPr>
              <a:t>Start </a:t>
            </a:r>
            <a:r>
              <a:rPr lang="fr-FR" sz="1600" dirty="0" err="1">
                <a:solidFill>
                  <a:srgbClr val="4A4A4A"/>
                </a:solidFill>
              </a:rPr>
              <a:t>NameNode;Start</a:t>
            </a:r>
            <a:r>
              <a:rPr lang="fr-FR" sz="1600" dirty="0">
                <a:solidFill>
                  <a:srgbClr val="4A4A4A"/>
                </a:solidFill>
              </a:rPr>
              <a:t> </a:t>
            </a:r>
            <a:r>
              <a:rPr lang="fr-FR" sz="1600" dirty="0" err="1">
                <a:solidFill>
                  <a:srgbClr val="4A4A4A"/>
                </a:solidFill>
              </a:rPr>
              <a:t>DataNode;Start</a:t>
            </a:r>
            <a:r>
              <a:rPr lang="fr-FR" sz="1600" dirty="0">
                <a:solidFill>
                  <a:srgbClr val="4A4A4A"/>
                </a:solidFill>
              </a:rPr>
              <a:t> </a:t>
            </a:r>
            <a:r>
              <a:rPr lang="fr-FR" sz="1600" dirty="0" err="1">
                <a:solidFill>
                  <a:srgbClr val="4A4A4A"/>
                </a:solidFill>
              </a:rPr>
              <a:t>ResourceManager;Start</a:t>
            </a:r>
            <a:r>
              <a:rPr lang="fr-FR" sz="1600" dirty="0">
                <a:solidFill>
                  <a:srgbClr val="4A4A4A"/>
                </a:solidFill>
              </a:rPr>
              <a:t> </a:t>
            </a:r>
            <a:r>
              <a:rPr lang="fr-FR" sz="1600" dirty="0" err="1">
                <a:solidFill>
                  <a:srgbClr val="4A4A4A"/>
                </a:solidFill>
              </a:rPr>
              <a:t>NodeManager;Start</a:t>
            </a:r>
            <a:r>
              <a:rPr lang="fr-FR" sz="1600" dirty="0">
                <a:solidFill>
                  <a:srgbClr val="4A4A4A"/>
                </a:solidFill>
              </a:rPr>
              <a:t> </a:t>
            </a:r>
            <a:r>
              <a:rPr lang="fr-FR" sz="1600" dirty="0" err="1">
                <a:solidFill>
                  <a:srgbClr val="4A4A4A"/>
                </a:solidFill>
              </a:rPr>
              <a:t>JobHistoryServer</a:t>
            </a:r>
            <a:r>
              <a:rPr lang="fr-FR" sz="1600" dirty="0">
                <a:solidFill>
                  <a:srgbClr val="4A4A4A"/>
                </a:solidFill>
              </a:rPr>
              <a:t>:</a:t>
            </a:r>
            <a:endParaRPr sz="1600" dirty="0">
              <a:solidFill>
                <a:srgbClr val="4A4A4A"/>
              </a:solidFill>
            </a:endParaRPr>
          </a:p>
          <a:p>
            <a:pPr marL="0" lvl="0" indent="0" algn="just" rtl="0">
              <a:lnSpc>
                <a:spcPct val="120000"/>
              </a:lnSpc>
              <a:spcBef>
                <a:spcPts val="400"/>
              </a:spcBef>
              <a:spcAft>
                <a:spcPts val="0"/>
              </a:spcAft>
              <a:buNone/>
            </a:pPr>
            <a:endParaRPr sz="1600" dirty="0">
              <a:solidFill>
                <a:srgbClr val="4A4A4A"/>
              </a:solidFill>
            </a:endParaRPr>
          </a:p>
          <a:p>
            <a:pPr marL="0" lvl="0" indent="0" algn="l" rtl="0">
              <a:lnSpc>
                <a:spcPct val="115000"/>
              </a:lnSpc>
              <a:spcBef>
                <a:spcPts val="400"/>
              </a:spcBef>
              <a:spcAft>
                <a:spcPts val="0"/>
              </a:spcAft>
              <a:buNone/>
            </a:pPr>
            <a:endParaRPr sz="1100" dirty="0">
              <a:solidFill>
                <a:schemeClr val="dk1"/>
              </a:solidFill>
            </a:endParaRPr>
          </a:p>
          <a:p>
            <a:pPr marL="0" lvl="0" indent="0" algn="l" rtl="0">
              <a:lnSpc>
                <a:spcPct val="120000"/>
              </a:lnSpc>
              <a:spcBef>
                <a:spcPts val="0"/>
              </a:spcBef>
              <a:spcAft>
                <a:spcPts val="0"/>
              </a:spcAft>
              <a:buNone/>
            </a:pPr>
            <a:endParaRPr sz="1600" b="1"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20000"/>
              </a:lnSpc>
              <a:spcBef>
                <a:spcPts val="400"/>
              </a:spcBef>
              <a:spcAft>
                <a:spcPts val="0"/>
              </a:spcAft>
              <a:buNone/>
            </a:pPr>
            <a:endParaRPr sz="1600" dirty="0">
              <a:solidFill>
                <a:srgbClr val="4A4A4A"/>
              </a:solidFill>
            </a:endParaRPr>
          </a:p>
          <a:p>
            <a:pPr marL="0" lvl="0" indent="0" algn="l" rtl="0">
              <a:lnSpc>
                <a:spcPct val="115000"/>
              </a:lnSpc>
              <a:spcBef>
                <a:spcPts val="400"/>
              </a:spcBef>
              <a:spcAft>
                <a:spcPts val="0"/>
              </a:spcAft>
              <a:buNone/>
            </a:pPr>
            <a:endParaRPr sz="1600" b="1" dirty="0">
              <a:solidFill>
                <a:srgbClr val="4A4A4A"/>
              </a:solidFill>
            </a:endParaRPr>
          </a:p>
          <a:p>
            <a:pPr marL="0" lvl="0" indent="0" algn="just" rtl="0">
              <a:lnSpc>
                <a:spcPct val="120000"/>
              </a:lnSpc>
              <a:spcBef>
                <a:spcPts val="0"/>
              </a:spcBef>
              <a:spcAft>
                <a:spcPts val="0"/>
              </a:spcAft>
              <a:buNone/>
            </a:pPr>
            <a:endParaRPr sz="1600" b="1" dirty="0">
              <a:solidFill>
                <a:srgbClr val="4A4A4A"/>
              </a:solidFill>
            </a:endParaRPr>
          </a:p>
          <a:p>
            <a:pPr marL="152400" marR="152400" lvl="0" indent="0" algn="l" rtl="0">
              <a:lnSpc>
                <a:spcPct val="100000"/>
              </a:lnSpc>
              <a:spcBef>
                <a:spcPts val="400"/>
              </a:spcBef>
              <a:spcAft>
                <a:spcPts val="0"/>
              </a:spcAft>
              <a:buNone/>
            </a:pPr>
            <a:endParaRPr sz="1600" b="1" dirty="0">
              <a:solidFill>
                <a:srgbClr val="4A4A4A"/>
              </a:solidFill>
            </a:endParaRPr>
          </a:p>
          <a:p>
            <a:pPr marL="0" lvl="0" indent="0" algn="just" rtl="0">
              <a:lnSpc>
                <a:spcPct val="120000"/>
              </a:lnSpc>
              <a:spcBef>
                <a:spcPts val="0"/>
              </a:spcBef>
              <a:spcAft>
                <a:spcPts val="0"/>
              </a:spcAft>
              <a:buNone/>
            </a:pPr>
            <a:endParaRPr sz="1600" b="1" dirty="0">
              <a:solidFill>
                <a:srgbClr val="142149"/>
              </a:solidFill>
              <a:highlight>
                <a:srgbClr val="FFFFFF"/>
              </a:highlight>
              <a:latin typeface="Roboto"/>
              <a:ea typeface="Roboto"/>
              <a:cs typeface="Roboto"/>
              <a:sym typeface="Roboto"/>
            </a:endParaRPr>
          </a:p>
          <a:p>
            <a:pPr marL="0" lvl="0" indent="0" algn="just" rtl="0">
              <a:lnSpc>
                <a:spcPct val="120000"/>
              </a:lnSpc>
              <a:spcBef>
                <a:spcPts val="400"/>
              </a:spcBef>
              <a:spcAft>
                <a:spcPts val="0"/>
              </a:spcAft>
              <a:buNone/>
            </a:pPr>
            <a:endParaRPr sz="1600" dirty="0">
              <a:solidFill>
                <a:srgbClr val="525666"/>
              </a:solidFill>
              <a:highlight>
                <a:srgbClr val="F2F5FF"/>
              </a:highlight>
              <a:latin typeface="Courier New"/>
              <a:ea typeface="Courier New"/>
              <a:cs typeface="Courier New"/>
              <a:sym typeface="Courier New"/>
            </a:endParaRPr>
          </a:p>
          <a:p>
            <a:pPr marL="0" lvl="0" indent="0" algn="just" rtl="0">
              <a:lnSpc>
                <a:spcPct val="120000"/>
              </a:lnSpc>
              <a:spcBef>
                <a:spcPts val="400"/>
              </a:spcBef>
              <a:spcAft>
                <a:spcPts val="0"/>
              </a:spcAft>
              <a:buNone/>
            </a:pPr>
            <a:endParaRPr sz="1600" b="1" dirty="0">
              <a:solidFill>
                <a:srgbClr val="4A4A4A"/>
              </a:solidFill>
            </a:endParaRPr>
          </a:p>
          <a:p>
            <a:pPr marL="457200" lvl="0" indent="0" algn="l" rtl="0">
              <a:lnSpc>
                <a:spcPct val="100000"/>
              </a:lnSpc>
              <a:spcBef>
                <a:spcPts val="400"/>
              </a:spcBef>
              <a:spcAft>
                <a:spcPts val="0"/>
              </a:spcAft>
              <a:buNone/>
            </a:pPr>
            <a:endParaRPr sz="1600" b="1" dirty="0">
              <a:solidFill>
                <a:srgbClr val="4A4A4A"/>
              </a:solidFill>
            </a:endParaRPr>
          </a:p>
          <a:p>
            <a:pPr marL="0" lvl="0" indent="0" algn="l" rtl="0">
              <a:lnSpc>
                <a:spcPct val="100000"/>
              </a:lnSpc>
              <a:spcBef>
                <a:spcPts val="1200"/>
              </a:spcBef>
              <a:spcAft>
                <a:spcPts val="0"/>
              </a:spcAft>
              <a:buNone/>
            </a:pPr>
            <a:endParaRPr sz="1600" b="1" dirty="0">
              <a:solidFill>
                <a:srgbClr val="4A4A4A"/>
              </a:solidFill>
            </a:endParaRPr>
          </a:p>
          <a:p>
            <a:pPr marL="0" lvl="0" indent="0" algn="l" rtl="0">
              <a:lnSpc>
                <a:spcPct val="100000"/>
              </a:lnSpc>
              <a:spcBef>
                <a:spcPts val="400"/>
              </a:spcBef>
              <a:spcAft>
                <a:spcPts val="0"/>
              </a:spcAft>
              <a:buNone/>
            </a:pPr>
            <a:endParaRPr sz="1600" dirty="0">
              <a:solidFill>
                <a:schemeClr val="dk1"/>
              </a:solidFill>
            </a:endParaRPr>
          </a:p>
          <a:p>
            <a:pPr marL="165100" marR="165100" lvl="0" indent="0" algn="l" rtl="0">
              <a:lnSpc>
                <a:spcPct val="100000"/>
              </a:lnSpc>
              <a:spcBef>
                <a:spcPts val="0"/>
              </a:spcBef>
              <a:spcAft>
                <a:spcPts val="0"/>
              </a:spcAft>
              <a:buNone/>
            </a:pPr>
            <a:endParaRPr sz="1600" dirty="0">
              <a:highlight>
                <a:srgbClr val="FFFFFF"/>
              </a:highlight>
            </a:endParaRPr>
          </a:p>
          <a:p>
            <a:pPr marL="165100" marR="165100" lvl="0" indent="0" algn="l" rtl="0">
              <a:lnSpc>
                <a:spcPct val="100000"/>
              </a:lnSpc>
              <a:spcBef>
                <a:spcPts val="0"/>
              </a:spcBef>
              <a:spcAft>
                <a:spcPts val="0"/>
              </a:spcAft>
              <a:buNone/>
            </a:pPr>
            <a:endParaRPr sz="1600" dirty="0">
              <a:highlight>
                <a:srgbClr val="FFFFFF"/>
              </a:highlight>
            </a:endParaRPr>
          </a:p>
          <a:p>
            <a:pPr marL="0" lvl="0" indent="0" algn="l" rtl="0">
              <a:lnSpc>
                <a:spcPct val="100000"/>
              </a:lnSpc>
              <a:spcBef>
                <a:spcPts val="0"/>
              </a:spcBef>
              <a:spcAft>
                <a:spcPts val="0"/>
              </a:spcAft>
              <a:buNone/>
            </a:pPr>
            <a:endParaRPr sz="1600" dirty="0">
              <a:latin typeface="Calibri"/>
              <a:ea typeface="Calibri"/>
              <a:cs typeface="Calibri"/>
              <a:sym typeface="Calibri"/>
            </a:endParaRPr>
          </a:p>
        </p:txBody>
      </p:sp>
      <p:pic>
        <p:nvPicPr>
          <p:cNvPr id="261" name="Google Shape;261;p36"/>
          <p:cNvPicPr preferRelativeResize="0"/>
          <p:nvPr/>
        </p:nvPicPr>
        <p:blipFill>
          <a:blip r:embed="rId3">
            <a:alphaModFix/>
          </a:blip>
          <a:stretch>
            <a:fillRect/>
          </a:stretch>
        </p:blipFill>
        <p:spPr>
          <a:xfrm>
            <a:off x="338204" y="2805830"/>
            <a:ext cx="3620022" cy="3536678"/>
          </a:xfrm>
          <a:prstGeom prst="rect">
            <a:avLst/>
          </a:prstGeom>
          <a:noFill/>
          <a:ln>
            <a:noFill/>
          </a:ln>
        </p:spPr>
      </p:pic>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22</a:t>
            </a:fld>
            <a:endParaRPr lang="fr-FR"/>
          </a:p>
        </p:txBody>
      </p:sp>
      <p:sp>
        <p:nvSpPr>
          <p:cNvPr id="7" name="Google Shape;268;p37"/>
          <p:cNvSpPr txBox="1"/>
          <p:nvPr/>
        </p:nvSpPr>
        <p:spPr>
          <a:xfrm>
            <a:off x="4559474" y="1470900"/>
            <a:ext cx="4248476" cy="52053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400"/>
              </a:spcAft>
              <a:buClr>
                <a:schemeClr val="dk1"/>
              </a:buClr>
              <a:buSzPts val="1100"/>
              <a:buFont typeface="Arial"/>
              <a:buNone/>
            </a:pPr>
            <a:r>
              <a:rPr lang="fr-FR" sz="1600" b="1" dirty="0" err="1">
                <a:solidFill>
                  <a:srgbClr val="4A4A4A"/>
                </a:solidFill>
              </a:rPr>
              <a:t>Step</a:t>
            </a:r>
            <a:r>
              <a:rPr lang="fr-FR" sz="1600" b="1" dirty="0">
                <a:solidFill>
                  <a:srgbClr val="4A4A4A"/>
                </a:solidFill>
              </a:rPr>
              <a:t> 9: </a:t>
            </a:r>
            <a:r>
              <a:rPr lang="fr-FR" sz="1600" b="1" dirty="0" err="1">
                <a:solidFill>
                  <a:srgbClr val="4A4A4A"/>
                </a:solidFill>
              </a:rPr>
              <a:t>Now</a:t>
            </a:r>
            <a:r>
              <a:rPr lang="fr-FR" sz="1600" b="1" dirty="0">
                <a:solidFill>
                  <a:srgbClr val="4A4A4A"/>
                </a:solidFill>
              </a:rPr>
              <a:t> open the </a:t>
            </a:r>
            <a:r>
              <a:rPr lang="fr-FR" sz="1600" b="1" dirty="0" err="1">
                <a:solidFill>
                  <a:srgbClr val="4A4A4A"/>
                </a:solidFill>
              </a:rPr>
              <a:t>Mozilla</a:t>
            </a:r>
            <a:r>
              <a:rPr lang="fr-FR" sz="1600" b="1" dirty="0">
                <a:solidFill>
                  <a:srgbClr val="4A4A4A"/>
                </a:solidFill>
              </a:rPr>
              <a:t> browser and go to </a:t>
            </a:r>
            <a:r>
              <a:rPr lang="fr-FR" sz="1600" b="1" dirty="0" err="1">
                <a:solidFill>
                  <a:srgbClr val="4A4A4A"/>
                </a:solidFill>
              </a:rPr>
              <a:t>localhost</a:t>
            </a:r>
            <a:r>
              <a:rPr lang="fr-FR" sz="1600" b="1" dirty="0">
                <a:solidFill>
                  <a:srgbClr val="4A4A4A"/>
                </a:solidFill>
              </a:rPr>
              <a:t>:50070/dfshealth.html to check the </a:t>
            </a:r>
            <a:r>
              <a:rPr lang="fr-FR" sz="1600" b="1" dirty="0" err="1">
                <a:solidFill>
                  <a:srgbClr val="4A4A4A"/>
                </a:solidFill>
              </a:rPr>
              <a:t>NameNode</a:t>
            </a:r>
            <a:r>
              <a:rPr lang="fr-FR" sz="1600" b="1" dirty="0">
                <a:solidFill>
                  <a:srgbClr val="4A4A4A"/>
                </a:solidFill>
              </a:rPr>
              <a:t> interface.</a:t>
            </a:r>
            <a:endParaRPr sz="1600" b="1" dirty="0">
              <a:solidFill>
                <a:srgbClr val="4A4A4A"/>
              </a:solidFill>
            </a:endParaRPr>
          </a:p>
        </p:txBody>
      </p:sp>
      <p:pic>
        <p:nvPicPr>
          <p:cNvPr id="8" name="Google Shape;269;p37"/>
          <p:cNvPicPr preferRelativeResize="0"/>
          <p:nvPr/>
        </p:nvPicPr>
        <p:blipFill>
          <a:blip r:embed="rId4">
            <a:alphaModFix/>
          </a:blip>
          <a:stretch>
            <a:fillRect/>
          </a:stretch>
        </p:blipFill>
        <p:spPr>
          <a:xfrm>
            <a:off x="4609577" y="2580362"/>
            <a:ext cx="4233797" cy="3820438"/>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321" name="Google Shape;321;p44"/>
          <p:cNvSpPr txBox="1"/>
          <p:nvPr/>
        </p:nvSpPr>
        <p:spPr>
          <a:xfrm>
            <a:off x="1652525" y="198300"/>
            <a:ext cx="5965500" cy="85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a:t>
            </a:r>
            <a:r>
              <a:rPr lang="fr-FR" sz="2200" b="1" dirty="0" smtClean="0">
                <a:latin typeface="Calibri"/>
                <a:ea typeface="Calibri"/>
                <a:cs typeface="Calibri"/>
                <a:sym typeface="Calibri"/>
              </a:rPr>
              <a:t>3:Création </a:t>
            </a:r>
            <a:r>
              <a:rPr lang="fr-FR" sz="2200" b="1" dirty="0">
                <a:latin typeface="Calibri"/>
                <a:ea typeface="Calibri"/>
                <a:cs typeface="Calibri"/>
                <a:sym typeface="Calibri"/>
              </a:rPr>
              <a:t>d’un cluster Hadoop</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Master </a:t>
            </a:r>
            <a:r>
              <a:rPr lang="fr-FR" sz="2200" b="1" dirty="0" err="1">
                <a:latin typeface="Calibri"/>
                <a:ea typeface="Calibri"/>
                <a:cs typeface="Calibri"/>
                <a:sym typeface="Calibri"/>
              </a:rPr>
              <a:t>Node</a:t>
            </a:r>
            <a:r>
              <a:rPr lang="fr-FR" sz="2200" b="1" dirty="0">
                <a:latin typeface="Calibri"/>
                <a:ea typeface="Calibri"/>
                <a:cs typeface="Calibri"/>
                <a:sym typeface="Calibri"/>
              </a:rPr>
              <a:t>/Slave </a:t>
            </a:r>
            <a:r>
              <a:rPr lang="fr-FR" sz="2200" b="1" dirty="0" err="1">
                <a:latin typeface="Calibri"/>
                <a:ea typeface="Calibri"/>
                <a:cs typeface="Calibri"/>
                <a:sym typeface="Calibri"/>
              </a:rPr>
              <a:t>Node</a:t>
            </a:r>
            <a:endParaRPr sz="2200" b="1" dirty="0">
              <a:latin typeface="Calibri"/>
              <a:ea typeface="Calibri"/>
              <a:cs typeface="Calibri"/>
              <a:sym typeface="Calibri"/>
            </a:endParaRPr>
          </a:p>
          <a:p>
            <a:pPr marL="0" lvl="0" indent="0" algn="l" rtl="0">
              <a:spcBef>
                <a:spcPts val="0"/>
              </a:spcBef>
              <a:spcAft>
                <a:spcPts val="0"/>
              </a:spcAft>
              <a:buNone/>
            </a:pPr>
            <a:endParaRPr sz="2200" b="1" dirty="0">
              <a:latin typeface="Calibri"/>
              <a:ea typeface="Calibri"/>
              <a:cs typeface="Calibri"/>
              <a:sym typeface="Calibri"/>
            </a:endParaRPr>
          </a:p>
        </p:txBody>
      </p:sp>
      <p:sp>
        <p:nvSpPr>
          <p:cNvPr id="322" name="Google Shape;322;p44"/>
          <p:cNvSpPr txBox="1"/>
          <p:nvPr/>
        </p:nvSpPr>
        <p:spPr>
          <a:xfrm>
            <a:off x="165250" y="875850"/>
            <a:ext cx="8642700" cy="598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sz="1500" dirty="0">
                <a:solidFill>
                  <a:srgbClr val="4A4A4A"/>
                </a:solidFill>
                <a:latin typeface="Times New Roman"/>
                <a:ea typeface="Times New Roman"/>
                <a:cs typeface="Times New Roman"/>
                <a:sym typeface="Times New Roman"/>
              </a:rPr>
              <a:t>-On peut configurer un </a:t>
            </a:r>
            <a:r>
              <a:rPr lang="fr-FR" sz="1500" dirty="0" err="1">
                <a:solidFill>
                  <a:srgbClr val="4A4A4A"/>
                </a:solidFill>
                <a:latin typeface="Times New Roman"/>
                <a:ea typeface="Times New Roman"/>
                <a:cs typeface="Times New Roman"/>
                <a:sym typeface="Times New Roman"/>
              </a:rPr>
              <a:t>NameNode</a:t>
            </a:r>
            <a:r>
              <a:rPr lang="fr-FR" sz="1500" dirty="0">
                <a:solidFill>
                  <a:srgbClr val="4A4A4A"/>
                </a:solidFill>
                <a:latin typeface="Times New Roman"/>
                <a:ea typeface="Times New Roman"/>
                <a:cs typeface="Times New Roman"/>
                <a:sym typeface="Times New Roman"/>
              </a:rPr>
              <a:t> et un </a:t>
            </a:r>
            <a:r>
              <a:rPr lang="fr-FR" sz="1500" dirty="0" err="1">
                <a:solidFill>
                  <a:srgbClr val="4A4A4A"/>
                </a:solidFill>
                <a:latin typeface="Times New Roman"/>
                <a:ea typeface="Times New Roman"/>
                <a:cs typeface="Times New Roman"/>
                <a:sym typeface="Times New Roman"/>
              </a:rPr>
              <a:t>DataNode</a:t>
            </a:r>
            <a:r>
              <a:rPr lang="fr-FR" sz="1500" dirty="0">
                <a:solidFill>
                  <a:srgbClr val="4A4A4A"/>
                </a:solidFill>
                <a:latin typeface="Times New Roman"/>
                <a:ea typeface="Times New Roman"/>
                <a:cs typeface="Times New Roman"/>
                <a:sym typeface="Times New Roman"/>
              </a:rPr>
              <a:t> en deux machines virtuelles séparées.</a:t>
            </a:r>
            <a:endParaRPr sz="1500" dirty="0">
              <a:solidFill>
                <a:srgbClr val="4A4A4A"/>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fr-FR" sz="1500" dirty="0">
                <a:solidFill>
                  <a:srgbClr val="4A4A4A"/>
                </a:solidFill>
                <a:latin typeface="Times New Roman"/>
                <a:ea typeface="Times New Roman"/>
                <a:cs typeface="Times New Roman"/>
                <a:sym typeface="Times New Roman"/>
              </a:rPr>
              <a:t>Setup of Multi </a:t>
            </a:r>
            <a:r>
              <a:rPr lang="fr-FR" sz="1500" dirty="0" err="1">
                <a:solidFill>
                  <a:srgbClr val="4A4A4A"/>
                </a:solidFill>
                <a:latin typeface="Times New Roman"/>
                <a:ea typeface="Times New Roman"/>
                <a:cs typeface="Times New Roman"/>
                <a:sym typeface="Times New Roman"/>
              </a:rPr>
              <a:t>Node</a:t>
            </a:r>
            <a:r>
              <a:rPr lang="fr-FR" sz="1500" dirty="0">
                <a:solidFill>
                  <a:srgbClr val="4A4A4A"/>
                </a:solidFill>
                <a:latin typeface="Times New Roman"/>
                <a:ea typeface="Times New Roman"/>
                <a:cs typeface="Times New Roman"/>
                <a:sym typeface="Times New Roman"/>
              </a:rPr>
              <a:t> Cluster in Hadoop</a:t>
            </a:r>
            <a:endParaRPr sz="1500" dirty="0">
              <a:solidFill>
                <a:srgbClr val="4A4A4A"/>
              </a:solidFill>
              <a:latin typeface="Times New Roman"/>
              <a:ea typeface="Times New Roman"/>
              <a:cs typeface="Times New Roman"/>
              <a:sym typeface="Times New Roman"/>
            </a:endParaRPr>
          </a:p>
          <a:p>
            <a:pPr marL="0" lvl="0" indent="0" algn="l" rtl="0">
              <a:lnSpc>
                <a:spcPct val="100000"/>
              </a:lnSpc>
              <a:spcBef>
                <a:spcPts val="400"/>
              </a:spcBef>
              <a:spcAft>
                <a:spcPts val="0"/>
              </a:spcAft>
              <a:buClr>
                <a:schemeClr val="dk1"/>
              </a:buClr>
              <a:buSzPts val="1100"/>
              <a:buFont typeface="Arial"/>
              <a:buNone/>
            </a:pPr>
            <a:r>
              <a:rPr lang="fr-FR" sz="1500" dirty="0" err="1">
                <a:solidFill>
                  <a:srgbClr val="4A4A4A"/>
                </a:solidFill>
                <a:latin typeface="Times New Roman"/>
                <a:ea typeface="Times New Roman"/>
                <a:cs typeface="Times New Roman"/>
                <a:sym typeface="Times New Roman"/>
              </a:rPr>
              <a:t>We</a:t>
            </a:r>
            <a:r>
              <a:rPr lang="fr-FR" sz="1500" dirty="0">
                <a:solidFill>
                  <a:srgbClr val="4A4A4A"/>
                </a:solidFill>
                <a:latin typeface="Times New Roman"/>
                <a:ea typeface="Times New Roman"/>
                <a:cs typeface="Times New Roman"/>
                <a:sym typeface="Times New Roman"/>
              </a:rPr>
              <a:t> have </a:t>
            </a:r>
            <a:r>
              <a:rPr lang="fr-FR" sz="1500" dirty="0" err="1">
                <a:solidFill>
                  <a:srgbClr val="4A4A4A"/>
                </a:solidFill>
                <a:latin typeface="Times New Roman"/>
                <a:ea typeface="Times New Roman"/>
                <a:cs typeface="Times New Roman"/>
                <a:sym typeface="Times New Roman"/>
              </a:rPr>
              <a:t>two</a:t>
            </a:r>
            <a:r>
              <a:rPr lang="fr-FR" sz="1500" dirty="0">
                <a:solidFill>
                  <a:srgbClr val="4A4A4A"/>
                </a:solidFill>
                <a:latin typeface="Times New Roman"/>
                <a:ea typeface="Times New Roman"/>
                <a:cs typeface="Times New Roman"/>
                <a:sym typeface="Times New Roman"/>
              </a:rPr>
              <a:t> machines (master and slave) </a:t>
            </a:r>
            <a:r>
              <a:rPr lang="fr-FR" sz="1500" dirty="0" err="1">
                <a:solidFill>
                  <a:srgbClr val="4A4A4A"/>
                </a:solidFill>
                <a:latin typeface="Times New Roman"/>
                <a:ea typeface="Times New Roman"/>
                <a:cs typeface="Times New Roman"/>
                <a:sym typeface="Times New Roman"/>
              </a:rPr>
              <a:t>with</a:t>
            </a:r>
            <a:r>
              <a:rPr lang="fr-FR" sz="1500" dirty="0">
                <a:solidFill>
                  <a:srgbClr val="4A4A4A"/>
                </a:solidFill>
                <a:latin typeface="Times New Roman"/>
                <a:ea typeface="Times New Roman"/>
                <a:cs typeface="Times New Roman"/>
                <a:sym typeface="Times New Roman"/>
              </a:rPr>
              <a:t> IP:</a:t>
            </a:r>
            <a:endParaRPr sz="1500" dirty="0">
              <a:solidFill>
                <a:srgbClr val="4A4A4A"/>
              </a:solidFill>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fr-FR" sz="1500" dirty="0">
                <a:solidFill>
                  <a:srgbClr val="4A4A4A"/>
                </a:solidFill>
                <a:latin typeface="Times New Roman"/>
                <a:ea typeface="Times New Roman"/>
                <a:cs typeface="Times New Roman"/>
                <a:sym typeface="Times New Roman"/>
              </a:rPr>
              <a:t>Master IP: </a:t>
            </a:r>
            <a:r>
              <a:rPr lang="fr-FR" sz="1500" dirty="0" smtClean="0">
                <a:solidFill>
                  <a:srgbClr val="4A4A4A"/>
                </a:solidFill>
                <a:latin typeface="Times New Roman"/>
                <a:ea typeface="Times New Roman"/>
                <a:cs typeface="Times New Roman"/>
                <a:sym typeface="Times New Roman"/>
              </a:rPr>
              <a:t>192.168.56.102</a:t>
            </a:r>
            <a:r>
              <a:rPr lang="fr-FR" sz="1500" dirty="0">
                <a:solidFill>
                  <a:srgbClr val="4A4A4A"/>
                </a:solidFill>
                <a:latin typeface="Times New Roman"/>
                <a:ea typeface="Times New Roman"/>
                <a:cs typeface="Times New Roman"/>
                <a:sym typeface="Times New Roman"/>
              </a:rPr>
              <a:t> </a:t>
            </a:r>
            <a:r>
              <a:rPr lang="fr-FR" sz="1500" dirty="0" smtClean="0">
                <a:solidFill>
                  <a:srgbClr val="4A4A4A"/>
                </a:solidFill>
                <a:latin typeface="Times New Roman"/>
                <a:ea typeface="Times New Roman"/>
                <a:cs typeface="Times New Roman"/>
                <a:sym typeface="Times New Roman"/>
              </a:rPr>
              <a:t>     Slave </a:t>
            </a:r>
            <a:r>
              <a:rPr lang="fr-FR" sz="1500" dirty="0">
                <a:solidFill>
                  <a:srgbClr val="4A4A4A"/>
                </a:solidFill>
                <a:latin typeface="Times New Roman"/>
                <a:ea typeface="Times New Roman"/>
                <a:cs typeface="Times New Roman"/>
                <a:sym typeface="Times New Roman"/>
              </a:rPr>
              <a:t>IP: 192.168.56.103</a:t>
            </a:r>
            <a:endParaRPr sz="1500" dirty="0">
              <a:solidFill>
                <a:srgbClr val="4A4A4A"/>
              </a:solidFill>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fr-FR" sz="1500" dirty="0">
                <a:solidFill>
                  <a:srgbClr val="4A4A4A"/>
                </a:solidFill>
                <a:highlight>
                  <a:srgbClr val="FFFFFF"/>
                </a:highlight>
                <a:latin typeface="Times New Roman"/>
                <a:ea typeface="Times New Roman"/>
                <a:cs typeface="Times New Roman"/>
                <a:sym typeface="Times New Roman"/>
              </a:rPr>
              <a:t>STEP 1: Check the IP </a:t>
            </a:r>
            <a:r>
              <a:rPr lang="fr-FR" sz="1500" dirty="0" err="1">
                <a:solidFill>
                  <a:srgbClr val="4A4A4A"/>
                </a:solidFill>
                <a:highlight>
                  <a:srgbClr val="FFFFFF"/>
                </a:highlight>
                <a:latin typeface="Times New Roman"/>
                <a:ea typeface="Times New Roman"/>
                <a:cs typeface="Times New Roman"/>
                <a:sym typeface="Times New Roman"/>
              </a:rPr>
              <a:t>address</a:t>
            </a:r>
            <a:r>
              <a:rPr lang="fr-FR" sz="1500" dirty="0">
                <a:solidFill>
                  <a:srgbClr val="4A4A4A"/>
                </a:solidFill>
                <a:highlight>
                  <a:srgbClr val="FFFFFF"/>
                </a:highlight>
                <a:latin typeface="Times New Roman"/>
                <a:ea typeface="Times New Roman"/>
                <a:cs typeface="Times New Roman"/>
                <a:sym typeface="Times New Roman"/>
              </a:rPr>
              <a:t> of all </a:t>
            </a:r>
            <a:r>
              <a:rPr lang="fr-FR" sz="1500" dirty="0" err="1">
                <a:solidFill>
                  <a:srgbClr val="4A4A4A"/>
                </a:solidFill>
                <a:highlight>
                  <a:srgbClr val="FFFFFF"/>
                </a:highlight>
                <a:latin typeface="Times New Roman"/>
                <a:ea typeface="Times New Roman"/>
                <a:cs typeface="Times New Roman"/>
                <a:sym typeface="Times New Roman"/>
              </a:rPr>
              <a:t>machines.Disable</a:t>
            </a:r>
            <a:r>
              <a:rPr lang="fr-FR" sz="1500" dirty="0">
                <a:solidFill>
                  <a:srgbClr val="4A4A4A"/>
                </a:solidFill>
                <a:highlight>
                  <a:srgbClr val="FFFFFF"/>
                </a:highlight>
                <a:latin typeface="Times New Roman"/>
                <a:ea typeface="Times New Roman"/>
                <a:cs typeface="Times New Roman"/>
                <a:sym typeface="Times New Roman"/>
              </a:rPr>
              <a:t> the firewall restrictions.</a:t>
            </a:r>
            <a:endParaRPr sz="1500" dirty="0">
              <a:solidFill>
                <a:srgbClr val="4A4A4A"/>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fr-FR" sz="1500" dirty="0">
                <a:solidFill>
                  <a:srgbClr val="4A4A4A"/>
                </a:solidFill>
                <a:highlight>
                  <a:srgbClr val="FFFFFF"/>
                </a:highlight>
                <a:latin typeface="Times New Roman"/>
                <a:ea typeface="Times New Roman"/>
                <a:cs typeface="Times New Roman"/>
                <a:sym typeface="Times New Roman"/>
              </a:rPr>
              <a:t>STEP 2: Open hosts file to </a:t>
            </a:r>
            <a:r>
              <a:rPr lang="fr-FR" sz="1500" dirty="0" err="1">
                <a:solidFill>
                  <a:srgbClr val="4A4A4A"/>
                </a:solidFill>
                <a:highlight>
                  <a:srgbClr val="FFFFFF"/>
                </a:highlight>
                <a:latin typeface="Times New Roman"/>
                <a:ea typeface="Times New Roman"/>
                <a:cs typeface="Times New Roman"/>
                <a:sym typeface="Times New Roman"/>
              </a:rPr>
              <a:t>add</a:t>
            </a:r>
            <a:r>
              <a:rPr lang="fr-FR" sz="1500" dirty="0">
                <a:solidFill>
                  <a:srgbClr val="4A4A4A"/>
                </a:solidFill>
                <a:highlight>
                  <a:srgbClr val="FFFFFF"/>
                </a:highlight>
                <a:latin typeface="Times New Roman"/>
                <a:ea typeface="Times New Roman"/>
                <a:cs typeface="Times New Roman"/>
                <a:sym typeface="Times New Roman"/>
              </a:rPr>
              <a:t> master and data </a:t>
            </a:r>
            <a:r>
              <a:rPr lang="fr-FR" sz="1500" dirty="0" err="1">
                <a:solidFill>
                  <a:srgbClr val="4A4A4A"/>
                </a:solidFill>
                <a:highlight>
                  <a:srgbClr val="FFFFFF"/>
                </a:highlight>
                <a:latin typeface="Times New Roman"/>
                <a:ea typeface="Times New Roman"/>
                <a:cs typeface="Times New Roman"/>
                <a:sym typeface="Times New Roman"/>
              </a:rPr>
              <a:t>node</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with</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their</a:t>
            </a:r>
            <a:r>
              <a:rPr lang="fr-FR" sz="1500" dirty="0">
                <a:solidFill>
                  <a:srgbClr val="4A4A4A"/>
                </a:solidFill>
                <a:highlight>
                  <a:srgbClr val="FFFFFF"/>
                </a:highlight>
                <a:latin typeface="Times New Roman"/>
                <a:ea typeface="Times New Roman"/>
                <a:cs typeface="Times New Roman"/>
                <a:sym typeface="Times New Roman"/>
              </a:rPr>
              <a:t> respective IP </a:t>
            </a:r>
            <a:r>
              <a:rPr lang="fr-FR" sz="1500" dirty="0" err="1">
                <a:solidFill>
                  <a:srgbClr val="4A4A4A"/>
                </a:solidFill>
                <a:highlight>
                  <a:srgbClr val="FFFFFF"/>
                </a:highlight>
                <a:latin typeface="Times New Roman"/>
                <a:ea typeface="Times New Roman"/>
                <a:cs typeface="Times New Roman"/>
                <a:sym typeface="Times New Roman"/>
              </a:rPr>
              <a:t>addresses</a:t>
            </a:r>
            <a:r>
              <a:rPr lang="fr-FR" sz="1500" dirty="0">
                <a:solidFill>
                  <a:srgbClr val="4A4A4A"/>
                </a:solidFill>
                <a:highlight>
                  <a:srgbClr val="FFFFFF"/>
                </a:highlight>
                <a:latin typeface="Times New Roman"/>
                <a:ea typeface="Times New Roman"/>
                <a:cs typeface="Times New Roman"/>
                <a:sym typeface="Times New Roman"/>
              </a:rPr>
              <a:t>. Restart the </a:t>
            </a:r>
            <a:r>
              <a:rPr lang="fr-FR" sz="1500" dirty="0" err="1">
                <a:solidFill>
                  <a:srgbClr val="4A4A4A"/>
                </a:solidFill>
                <a:highlight>
                  <a:srgbClr val="FFFFFF"/>
                </a:highlight>
                <a:latin typeface="Times New Roman"/>
                <a:ea typeface="Times New Roman"/>
                <a:cs typeface="Times New Roman"/>
                <a:sym typeface="Times New Roman"/>
              </a:rPr>
              <a:t>sshd</a:t>
            </a:r>
            <a:r>
              <a:rPr lang="fr-FR" sz="1500" dirty="0">
                <a:solidFill>
                  <a:srgbClr val="4A4A4A"/>
                </a:solidFill>
                <a:highlight>
                  <a:srgbClr val="FFFFFF"/>
                </a:highlight>
                <a:latin typeface="Times New Roman"/>
                <a:ea typeface="Times New Roman"/>
                <a:cs typeface="Times New Roman"/>
                <a:sym typeface="Times New Roman"/>
              </a:rPr>
              <a:t> service.</a:t>
            </a:r>
            <a:endParaRPr sz="1500" dirty="0">
              <a:solidFill>
                <a:srgbClr val="4A4A4A"/>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fr-FR" sz="1500" dirty="0">
                <a:solidFill>
                  <a:srgbClr val="4A4A4A"/>
                </a:solidFill>
                <a:highlight>
                  <a:srgbClr val="FFFFFF"/>
                </a:highlight>
                <a:latin typeface="Times New Roman"/>
                <a:ea typeface="Times New Roman"/>
                <a:cs typeface="Times New Roman"/>
                <a:sym typeface="Times New Roman"/>
              </a:rPr>
              <a:t>STEP 3: </a:t>
            </a:r>
            <a:r>
              <a:rPr lang="fr-FR" sz="1500" dirty="0" err="1">
                <a:solidFill>
                  <a:srgbClr val="4A4A4A"/>
                </a:solidFill>
                <a:highlight>
                  <a:srgbClr val="FFFFFF"/>
                </a:highlight>
                <a:latin typeface="Times New Roman"/>
                <a:ea typeface="Times New Roman"/>
                <a:cs typeface="Times New Roman"/>
                <a:sym typeface="Times New Roman"/>
              </a:rPr>
              <a:t>Create</a:t>
            </a:r>
            <a:r>
              <a:rPr lang="fr-FR" sz="1500" dirty="0">
                <a:solidFill>
                  <a:srgbClr val="4A4A4A"/>
                </a:solidFill>
                <a:highlight>
                  <a:srgbClr val="FFFFFF"/>
                </a:highlight>
                <a:latin typeface="Times New Roman"/>
                <a:ea typeface="Times New Roman"/>
                <a:cs typeface="Times New Roman"/>
                <a:sym typeface="Times New Roman"/>
              </a:rPr>
              <a:t> the SSH Key in the master </a:t>
            </a:r>
            <a:r>
              <a:rPr lang="fr-FR" sz="1500" dirty="0" err="1">
                <a:solidFill>
                  <a:srgbClr val="4A4A4A"/>
                </a:solidFill>
                <a:highlight>
                  <a:srgbClr val="FFFFFF"/>
                </a:highlight>
                <a:latin typeface="Times New Roman"/>
                <a:ea typeface="Times New Roman"/>
                <a:cs typeface="Times New Roman"/>
                <a:sym typeface="Times New Roman"/>
              </a:rPr>
              <a:t>node</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Press</a:t>
            </a:r>
            <a:r>
              <a:rPr lang="fr-FR" sz="1500" dirty="0">
                <a:solidFill>
                  <a:srgbClr val="4A4A4A"/>
                </a:solidFill>
                <a:highlight>
                  <a:srgbClr val="FFFFFF"/>
                </a:highlight>
                <a:latin typeface="Times New Roman"/>
                <a:ea typeface="Times New Roman"/>
                <a:cs typeface="Times New Roman"/>
                <a:sym typeface="Times New Roman"/>
              </a:rPr>
              <a:t> enter </a:t>
            </a:r>
            <a:r>
              <a:rPr lang="fr-FR" sz="1500" dirty="0" err="1">
                <a:solidFill>
                  <a:srgbClr val="4A4A4A"/>
                </a:solidFill>
                <a:highlight>
                  <a:srgbClr val="FFFFFF"/>
                </a:highlight>
                <a:latin typeface="Times New Roman"/>
                <a:ea typeface="Times New Roman"/>
                <a:cs typeface="Times New Roman"/>
                <a:sym typeface="Times New Roman"/>
              </a:rPr>
              <a:t>button</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when</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it</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asks</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you</a:t>
            </a:r>
            <a:r>
              <a:rPr lang="fr-FR" sz="1500" dirty="0">
                <a:solidFill>
                  <a:srgbClr val="4A4A4A"/>
                </a:solidFill>
                <a:highlight>
                  <a:srgbClr val="FFFFFF"/>
                </a:highlight>
                <a:latin typeface="Times New Roman"/>
                <a:ea typeface="Times New Roman"/>
                <a:cs typeface="Times New Roman"/>
                <a:sym typeface="Times New Roman"/>
              </a:rPr>
              <a:t> to enter a </a:t>
            </a:r>
            <a:r>
              <a:rPr lang="fr-FR" sz="1500" dirty="0" err="1">
                <a:solidFill>
                  <a:srgbClr val="4A4A4A"/>
                </a:solidFill>
                <a:highlight>
                  <a:srgbClr val="FFFFFF"/>
                </a:highlight>
                <a:latin typeface="Times New Roman"/>
                <a:ea typeface="Times New Roman"/>
                <a:cs typeface="Times New Roman"/>
                <a:sym typeface="Times New Roman"/>
              </a:rPr>
              <a:t>filename</a:t>
            </a:r>
            <a:r>
              <a:rPr lang="fr-FR" sz="1500" dirty="0">
                <a:solidFill>
                  <a:srgbClr val="4A4A4A"/>
                </a:solidFill>
                <a:highlight>
                  <a:srgbClr val="FFFFFF"/>
                </a:highlight>
                <a:latin typeface="Times New Roman"/>
                <a:ea typeface="Times New Roman"/>
                <a:cs typeface="Times New Roman"/>
                <a:sym typeface="Times New Roman"/>
              </a:rPr>
              <a:t> to </a:t>
            </a:r>
            <a:r>
              <a:rPr lang="fr-FR" sz="1500" dirty="0" err="1">
                <a:solidFill>
                  <a:srgbClr val="4A4A4A"/>
                </a:solidFill>
                <a:highlight>
                  <a:srgbClr val="FFFFFF"/>
                </a:highlight>
                <a:latin typeface="Times New Roman"/>
                <a:ea typeface="Times New Roman"/>
                <a:cs typeface="Times New Roman"/>
                <a:sym typeface="Times New Roman"/>
              </a:rPr>
              <a:t>save</a:t>
            </a:r>
            <a:r>
              <a:rPr lang="fr-FR" sz="1500" dirty="0">
                <a:solidFill>
                  <a:srgbClr val="4A4A4A"/>
                </a:solidFill>
                <a:highlight>
                  <a:srgbClr val="FFFFFF"/>
                </a:highlight>
                <a:latin typeface="Times New Roman"/>
                <a:ea typeface="Times New Roman"/>
                <a:cs typeface="Times New Roman"/>
                <a:sym typeface="Times New Roman"/>
              </a:rPr>
              <a:t> the </a:t>
            </a:r>
            <a:r>
              <a:rPr lang="fr-FR" sz="1500" dirty="0" err="1">
                <a:solidFill>
                  <a:srgbClr val="4A4A4A"/>
                </a:solidFill>
                <a:highlight>
                  <a:srgbClr val="FFFFFF"/>
                </a:highlight>
                <a:latin typeface="Times New Roman"/>
                <a:ea typeface="Times New Roman"/>
                <a:cs typeface="Times New Roman"/>
                <a:sym typeface="Times New Roman"/>
              </a:rPr>
              <a:t>key</a:t>
            </a:r>
            <a:r>
              <a:rPr lang="fr-FR" sz="1500" dirty="0">
                <a:solidFill>
                  <a:srgbClr val="4A4A4A"/>
                </a:solidFill>
                <a:highlight>
                  <a:srgbClr val="FFFFFF"/>
                </a:highlight>
                <a:latin typeface="Times New Roman"/>
                <a:ea typeface="Times New Roman"/>
                <a:cs typeface="Times New Roman"/>
                <a:sym typeface="Times New Roman"/>
              </a:rPr>
              <a:t>).</a:t>
            </a:r>
            <a:endParaRPr sz="1500" dirty="0">
              <a:solidFill>
                <a:srgbClr val="4A4A4A"/>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fr-FR" sz="1500" dirty="0">
                <a:solidFill>
                  <a:srgbClr val="4A4A4A"/>
                </a:solidFill>
                <a:highlight>
                  <a:srgbClr val="FFFFFF"/>
                </a:highlight>
                <a:latin typeface="Times New Roman"/>
                <a:ea typeface="Times New Roman"/>
                <a:cs typeface="Times New Roman"/>
                <a:sym typeface="Times New Roman"/>
              </a:rPr>
              <a:t>STEP 4: Copy the </a:t>
            </a:r>
            <a:r>
              <a:rPr lang="fr-FR" sz="1500" dirty="0" err="1">
                <a:solidFill>
                  <a:srgbClr val="4A4A4A"/>
                </a:solidFill>
                <a:highlight>
                  <a:srgbClr val="FFFFFF"/>
                </a:highlight>
                <a:latin typeface="Times New Roman"/>
                <a:ea typeface="Times New Roman"/>
                <a:cs typeface="Times New Roman"/>
                <a:sym typeface="Times New Roman"/>
              </a:rPr>
              <a:t>generated</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ssh</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key</a:t>
            </a:r>
            <a:r>
              <a:rPr lang="fr-FR" sz="1500" dirty="0">
                <a:solidFill>
                  <a:srgbClr val="4A4A4A"/>
                </a:solidFill>
                <a:highlight>
                  <a:srgbClr val="FFFFFF"/>
                </a:highlight>
                <a:latin typeface="Times New Roman"/>
                <a:ea typeface="Times New Roman"/>
                <a:cs typeface="Times New Roman"/>
                <a:sym typeface="Times New Roman"/>
              </a:rPr>
              <a:t> to master </a:t>
            </a:r>
            <a:r>
              <a:rPr lang="fr-FR" sz="1500" dirty="0" err="1">
                <a:solidFill>
                  <a:srgbClr val="4A4A4A"/>
                </a:solidFill>
                <a:highlight>
                  <a:srgbClr val="FFFFFF"/>
                </a:highlight>
                <a:latin typeface="Times New Roman"/>
                <a:ea typeface="Times New Roman"/>
                <a:cs typeface="Times New Roman"/>
                <a:sym typeface="Times New Roman"/>
              </a:rPr>
              <a:t>node’s</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authorized</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keys.Copy</a:t>
            </a:r>
            <a:r>
              <a:rPr lang="fr-FR" sz="1500" dirty="0">
                <a:solidFill>
                  <a:srgbClr val="4A4A4A"/>
                </a:solidFill>
                <a:highlight>
                  <a:srgbClr val="FFFFFF"/>
                </a:highlight>
                <a:latin typeface="Times New Roman"/>
                <a:ea typeface="Times New Roman"/>
                <a:cs typeface="Times New Roman"/>
                <a:sym typeface="Times New Roman"/>
              </a:rPr>
              <a:t> the master </a:t>
            </a:r>
            <a:r>
              <a:rPr lang="fr-FR" sz="1500" dirty="0" err="1">
                <a:solidFill>
                  <a:srgbClr val="4A4A4A"/>
                </a:solidFill>
                <a:highlight>
                  <a:srgbClr val="FFFFFF"/>
                </a:highlight>
                <a:latin typeface="Times New Roman"/>
                <a:ea typeface="Times New Roman"/>
                <a:cs typeface="Times New Roman"/>
                <a:sym typeface="Times New Roman"/>
              </a:rPr>
              <a:t>node’s</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ssh</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key</a:t>
            </a:r>
            <a:r>
              <a:rPr lang="fr-FR" sz="1500" dirty="0">
                <a:solidFill>
                  <a:srgbClr val="4A4A4A"/>
                </a:solidFill>
                <a:highlight>
                  <a:srgbClr val="FFFFFF"/>
                </a:highlight>
                <a:latin typeface="Times New Roman"/>
                <a:ea typeface="Times New Roman"/>
                <a:cs typeface="Times New Roman"/>
                <a:sym typeface="Times New Roman"/>
              </a:rPr>
              <a:t> to </a:t>
            </a:r>
            <a:r>
              <a:rPr lang="fr-FR" sz="1500" dirty="0" err="1">
                <a:solidFill>
                  <a:srgbClr val="4A4A4A"/>
                </a:solidFill>
                <a:highlight>
                  <a:srgbClr val="FFFFFF"/>
                </a:highlight>
                <a:latin typeface="Times New Roman"/>
                <a:ea typeface="Times New Roman"/>
                <a:cs typeface="Times New Roman"/>
                <a:sym typeface="Times New Roman"/>
              </a:rPr>
              <a:t>slave’s</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authorized</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keys</a:t>
            </a:r>
            <a:r>
              <a:rPr lang="fr-FR" sz="1500" dirty="0">
                <a:solidFill>
                  <a:srgbClr val="4A4A4A"/>
                </a:solidFill>
                <a:highlight>
                  <a:srgbClr val="FFFFFF"/>
                </a:highlight>
                <a:latin typeface="Times New Roman"/>
                <a:ea typeface="Times New Roman"/>
                <a:cs typeface="Times New Roman"/>
                <a:sym typeface="Times New Roman"/>
              </a:rPr>
              <a:t>.</a:t>
            </a:r>
            <a:endParaRPr sz="1500" dirty="0">
              <a:solidFill>
                <a:srgbClr val="4A4A4A"/>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fr-FR" sz="1500" dirty="0">
                <a:solidFill>
                  <a:srgbClr val="4A4A4A"/>
                </a:solidFill>
                <a:highlight>
                  <a:srgbClr val="FFFFFF"/>
                </a:highlight>
                <a:latin typeface="Times New Roman"/>
                <a:ea typeface="Times New Roman"/>
                <a:cs typeface="Times New Roman"/>
                <a:sym typeface="Times New Roman"/>
              </a:rPr>
              <a:t>STEP 5: </a:t>
            </a:r>
            <a:r>
              <a:rPr lang="fr-FR" sz="1500" dirty="0" err="1">
                <a:solidFill>
                  <a:srgbClr val="4A4A4A"/>
                </a:solidFill>
                <a:highlight>
                  <a:srgbClr val="FFFFFF"/>
                </a:highlight>
                <a:latin typeface="Times New Roman"/>
                <a:ea typeface="Times New Roman"/>
                <a:cs typeface="Times New Roman"/>
                <a:sym typeface="Times New Roman"/>
              </a:rPr>
              <a:t>Create</a:t>
            </a:r>
            <a:r>
              <a:rPr lang="fr-FR" sz="1500" dirty="0">
                <a:solidFill>
                  <a:srgbClr val="4A4A4A"/>
                </a:solidFill>
                <a:highlight>
                  <a:srgbClr val="FFFFFF"/>
                </a:highlight>
                <a:latin typeface="Times New Roman"/>
                <a:ea typeface="Times New Roman"/>
                <a:cs typeface="Times New Roman"/>
                <a:sym typeface="Times New Roman"/>
              </a:rPr>
              <a:t> masters file and </a:t>
            </a:r>
            <a:r>
              <a:rPr lang="fr-FR" sz="1500" dirty="0" err="1">
                <a:solidFill>
                  <a:srgbClr val="4A4A4A"/>
                </a:solidFill>
                <a:highlight>
                  <a:srgbClr val="FFFFFF"/>
                </a:highlight>
                <a:latin typeface="Times New Roman"/>
                <a:ea typeface="Times New Roman"/>
                <a:cs typeface="Times New Roman"/>
                <a:sym typeface="Times New Roman"/>
              </a:rPr>
              <a:t>edit</a:t>
            </a:r>
            <a:r>
              <a:rPr lang="fr-FR" sz="1500" dirty="0">
                <a:solidFill>
                  <a:srgbClr val="4A4A4A"/>
                </a:solidFill>
                <a:highlight>
                  <a:srgbClr val="FFFFFF"/>
                </a:highlight>
                <a:latin typeface="Times New Roman"/>
                <a:ea typeface="Times New Roman"/>
                <a:cs typeface="Times New Roman"/>
                <a:sym typeface="Times New Roman"/>
              </a:rPr>
              <a:t> as </a:t>
            </a:r>
            <a:r>
              <a:rPr lang="fr-FR" sz="1500" dirty="0" err="1">
                <a:solidFill>
                  <a:srgbClr val="4A4A4A"/>
                </a:solidFill>
                <a:highlight>
                  <a:srgbClr val="FFFFFF"/>
                </a:highlight>
                <a:latin typeface="Times New Roman"/>
                <a:ea typeface="Times New Roman"/>
                <a:cs typeface="Times New Roman"/>
                <a:sym typeface="Times New Roman"/>
              </a:rPr>
              <a:t>follows</a:t>
            </a:r>
            <a:r>
              <a:rPr lang="fr-FR" sz="1500" dirty="0">
                <a:solidFill>
                  <a:srgbClr val="4A4A4A"/>
                </a:solidFill>
                <a:highlight>
                  <a:srgbClr val="FFFFFF"/>
                </a:highlight>
                <a:latin typeface="Times New Roman"/>
                <a:ea typeface="Times New Roman"/>
                <a:cs typeface="Times New Roman"/>
                <a:sym typeface="Times New Roman"/>
              </a:rPr>
              <a:t> in </a:t>
            </a:r>
            <a:r>
              <a:rPr lang="fr-FR" sz="1500" dirty="0" err="1">
                <a:solidFill>
                  <a:srgbClr val="4A4A4A"/>
                </a:solidFill>
                <a:highlight>
                  <a:srgbClr val="FFFFFF"/>
                </a:highlight>
                <a:latin typeface="Times New Roman"/>
                <a:ea typeface="Times New Roman"/>
                <a:cs typeface="Times New Roman"/>
                <a:sym typeface="Times New Roman"/>
              </a:rPr>
              <a:t>both</a:t>
            </a:r>
            <a:r>
              <a:rPr lang="fr-FR" sz="1500" dirty="0">
                <a:solidFill>
                  <a:srgbClr val="4A4A4A"/>
                </a:solidFill>
                <a:highlight>
                  <a:srgbClr val="FFFFFF"/>
                </a:highlight>
                <a:latin typeface="Times New Roman"/>
                <a:ea typeface="Times New Roman"/>
                <a:cs typeface="Times New Roman"/>
                <a:sym typeface="Times New Roman"/>
              </a:rPr>
              <a:t> master and slave machines as </a:t>
            </a:r>
            <a:r>
              <a:rPr lang="fr-FR" sz="1500" dirty="0" err="1">
                <a:solidFill>
                  <a:srgbClr val="4A4A4A"/>
                </a:solidFill>
                <a:highlight>
                  <a:srgbClr val="FFFFFF"/>
                </a:highlight>
                <a:latin typeface="Times New Roman"/>
                <a:ea typeface="Times New Roman"/>
                <a:cs typeface="Times New Roman"/>
                <a:sym typeface="Times New Roman"/>
              </a:rPr>
              <a:t>below</a:t>
            </a:r>
            <a:r>
              <a:rPr lang="fr-FR" sz="1500" dirty="0">
                <a:solidFill>
                  <a:srgbClr val="4A4A4A"/>
                </a:solidFill>
                <a:highlight>
                  <a:srgbClr val="FFFFFF"/>
                </a:highlight>
                <a:latin typeface="Times New Roman"/>
                <a:ea typeface="Times New Roman"/>
                <a:cs typeface="Times New Roman"/>
                <a:sym typeface="Times New Roman"/>
              </a:rPr>
              <a:t> Edit slaves file in master </a:t>
            </a:r>
            <a:r>
              <a:rPr lang="fr-FR" sz="1500" dirty="0" err="1">
                <a:solidFill>
                  <a:srgbClr val="4A4A4A"/>
                </a:solidFill>
                <a:highlight>
                  <a:srgbClr val="FFFFFF"/>
                </a:highlight>
                <a:latin typeface="Times New Roman"/>
                <a:ea typeface="Times New Roman"/>
                <a:cs typeface="Times New Roman"/>
                <a:sym typeface="Times New Roman"/>
              </a:rPr>
              <a:t>machine.Edit</a:t>
            </a:r>
            <a:r>
              <a:rPr lang="fr-FR" sz="1500" dirty="0">
                <a:solidFill>
                  <a:srgbClr val="4A4A4A"/>
                </a:solidFill>
                <a:highlight>
                  <a:srgbClr val="FFFFFF"/>
                </a:highlight>
                <a:latin typeface="Times New Roman"/>
                <a:ea typeface="Times New Roman"/>
                <a:cs typeface="Times New Roman"/>
                <a:sym typeface="Times New Roman"/>
              </a:rPr>
              <a:t> slaves file in slave </a:t>
            </a:r>
            <a:r>
              <a:rPr lang="fr-FR" sz="1500" dirty="0" err="1">
                <a:solidFill>
                  <a:srgbClr val="4A4A4A"/>
                </a:solidFill>
                <a:highlight>
                  <a:srgbClr val="FFFFFF"/>
                </a:highlight>
                <a:latin typeface="Times New Roman"/>
                <a:ea typeface="Times New Roman"/>
                <a:cs typeface="Times New Roman"/>
                <a:sym typeface="Times New Roman"/>
              </a:rPr>
              <a:t>machine.Edit</a:t>
            </a:r>
            <a:r>
              <a:rPr lang="fr-FR" sz="1500" dirty="0">
                <a:solidFill>
                  <a:srgbClr val="4A4A4A"/>
                </a:solidFill>
                <a:highlight>
                  <a:srgbClr val="FFFFFF"/>
                </a:highlight>
                <a:latin typeface="Times New Roman"/>
                <a:ea typeface="Times New Roman"/>
                <a:cs typeface="Times New Roman"/>
                <a:sym typeface="Times New Roman"/>
              </a:rPr>
              <a:t> core-site.xml on </a:t>
            </a:r>
            <a:r>
              <a:rPr lang="fr-FR" sz="1500" dirty="0" err="1">
                <a:solidFill>
                  <a:srgbClr val="4A4A4A"/>
                </a:solidFill>
                <a:highlight>
                  <a:srgbClr val="FFFFFF"/>
                </a:highlight>
                <a:latin typeface="Times New Roman"/>
                <a:ea typeface="Times New Roman"/>
                <a:cs typeface="Times New Roman"/>
                <a:sym typeface="Times New Roman"/>
              </a:rPr>
              <a:t>both</a:t>
            </a:r>
            <a:r>
              <a:rPr lang="fr-FR" sz="1500" dirty="0">
                <a:solidFill>
                  <a:srgbClr val="4A4A4A"/>
                </a:solidFill>
                <a:highlight>
                  <a:srgbClr val="FFFFFF"/>
                </a:highlight>
                <a:latin typeface="Times New Roman"/>
                <a:ea typeface="Times New Roman"/>
                <a:cs typeface="Times New Roman"/>
                <a:sym typeface="Times New Roman"/>
              </a:rPr>
              <a:t> master and slave machines Edit hdfs-site.xml on master .Copy </a:t>
            </a:r>
            <a:r>
              <a:rPr lang="fr-FR" sz="1500" dirty="0" err="1">
                <a:solidFill>
                  <a:srgbClr val="4A4A4A"/>
                </a:solidFill>
                <a:highlight>
                  <a:srgbClr val="FFFFFF"/>
                </a:highlight>
                <a:latin typeface="Times New Roman"/>
                <a:ea typeface="Times New Roman"/>
                <a:cs typeface="Times New Roman"/>
                <a:sym typeface="Times New Roman"/>
              </a:rPr>
              <a:t>mapred</a:t>
            </a:r>
            <a:r>
              <a:rPr lang="fr-FR" sz="1500" dirty="0">
                <a:solidFill>
                  <a:srgbClr val="4A4A4A"/>
                </a:solidFill>
                <a:highlight>
                  <a:srgbClr val="FFFFFF"/>
                </a:highlight>
                <a:latin typeface="Times New Roman"/>
                <a:ea typeface="Times New Roman"/>
                <a:cs typeface="Times New Roman"/>
                <a:sym typeface="Times New Roman"/>
              </a:rPr>
              <a:t>-site </a:t>
            </a:r>
            <a:r>
              <a:rPr lang="fr-FR" sz="1500" dirty="0" err="1">
                <a:solidFill>
                  <a:srgbClr val="4A4A4A"/>
                </a:solidFill>
                <a:highlight>
                  <a:srgbClr val="FFFFFF"/>
                </a:highlight>
                <a:latin typeface="Times New Roman"/>
                <a:ea typeface="Times New Roman"/>
                <a:cs typeface="Times New Roman"/>
                <a:sym typeface="Times New Roman"/>
              </a:rPr>
              <a:t>from</a:t>
            </a:r>
            <a:r>
              <a:rPr lang="fr-FR" sz="1500" dirty="0">
                <a:solidFill>
                  <a:srgbClr val="4A4A4A"/>
                </a:solidFill>
                <a:highlight>
                  <a:srgbClr val="FFFFFF"/>
                </a:highlight>
                <a:latin typeface="Times New Roman"/>
                <a:ea typeface="Times New Roman"/>
                <a:cs typeface="Times New Roman"/>
                <a:sym typeface="Times New Roman"/>
              </a:rPr>
              <a:t> the </a:t>
            </a:r>
            <a:r>
              <a:rPr lang="fr-FR" sz="1500" dirty="0" err="1">
                <a:solidFill>
                  <a:srgbClr val="4A4A4A"/>
                </a:solidFill>
                <a:highlight>
                  <a:srgbClr val="FFFFFF"/>
                </a:highlight>
                <a:latin typeface="Times New Roman"/>
                <a:ea typeface="Times New Roman"/>
                <a:cs typeface="Times New Roman"/>
                <a:sym typeface="Times New Roman"/>
              </a:rPr>
              <a:t>template</a:t>
            </a:r>
            <a:r>
              <a:rPr lang="fr-FR" sz="1500" dirty="0">
                <a:solidFill>
                  <a:srgbClr val="4A4A4A"/>
                </a:solidFill>
                <a:highlight>
                  <a:srgbClr val="FFFFFF"/>
                </a:highlight>
                <a:latin typeface="Times New Roman"/>
                <a:ea typeface="Times New Roman"/>
                <a:cs typeface="Times New Roman"/>
                <a:sym typeface="Times New Roman"/>
              </a:rPr>
              <a:t> in configuration </a:t>
            </a:r>
            <a:r>
              <a:rPr lang="fr-FR" sz="1500" dirty="0" err="1">
                <a:solidFill>
                  <a:srgbClr val="4A4A4A"/>
                </a:solidFill>
                <a:highlight>
                  <a:srgbClr val="FFFFFF"/>
                </a:highlight>
                <a:latin typeface="Times New Roman"/>
                <a:ea typeface="Times New Roman"/>
                <a:cs typeface="Times New Roman"/>
                <a:sym typeface="Times New Roman"/>
              </a:rPr>
              <a:t>folder</a:t>
            </a:r>
            <a:r>
              <a:rPr lang="fr-FR" sz="1500" dirty="0">
                <a:solidFill>
                  <a:srgbClr val="4A4A4A"/>
                </a:solidFill>
                <a:highlight>
                  <a:srgbClr val="FFFFFF"/>
                </a:highlight>
                <a:latin typeface="Times New Roman"/>
                <a:ea typeface="Times New Roman"/>
                <a:cs typeface="Times New Roman"/>
                <a:sym typeface="Times New Roman"/>
              </a:rPr>
              <a:t> and the </a:t>
            </a:r>
            <a:r>
              <a:rPr lang="fr-FR" sz="1500" dirty="0" err="1">
                <a:solidFill>
                  <a:srgbClr val="4A4A4A"/>
                </a:solidFill>
                <a:highlight>
                  <a:srgbClr val="FFFFFF"/>
                </a:highlight>
                <a:latin typeface="Times New Roman"/>
                <a:ea typeface="Times New Roman"/>
                <a:cs typeface="Times New Roman"/>
                <a:sym typeface="Times New Roman"/>
              </a:rPr>
              <a:t>edit</a:t>
            </a:r>
            <a:r>
              <a:rPr lang="fr-FR" sz="1500" dirty="0">
                <a:solidFill>
                  <a:srgbClr val="4A4A4A"/>
                </a:solidFill>
                <a:highlight>
                  <a:srgbClr val="FFFFFF"/>
                </a:highlight>
                <a:latin typeface="Times New Roman"/>
                <a:ea typeface="Times New Roman"/>
                <a:cs typeface="Times New Roman"/>
                <a:sym typeface="Times New Roman"/>
              </a:rPr>
              <a:t> mapred-site.xml on </a:t>
            </a:r>
            <a:r>
              <a:rPr lang="fr-FR" sz="1500" dirty="0" err="1">
                <a:solidFill>
                  <a:srgbClr val="4A4A4A"/>
                </a:solidFill>
                <a:highlight>
                  <a:srgbClr val="FFFFFF"/>
                </a:highlight>
                <a:latin typeface="Times New Roman"/>
                <a:ea typeface="Times New Roman"/>
                <a:cs typeface="Times New Roman"/>
                <a:sym typeface="Times New Roman"/>
              </a:rPr>
              <a:t>both</a:t>
            </a:r>
            <a:r>
              <a:rPr lang="fr-FR" sz="1500" dirty="0">
                <a:solidFill>
                  <a:srgbClr val="4A4A4A"/>
                </a:solidFill>
                <a:highlight>
                  <a:srgbClr val="FFFFFF"/>
                </a:highlight>
                <a:latin typeface="Times New Roman"/>
                <a:ea typeface="Times New Roman"/>
                <a:cs typeface="Times New Roman"/>
                <a:sym typeface="Times New Roman"/>
              </a:rPr>
              <a:t> master and slave machines. Edit yarn-site.xml on </a:t>
            </a:r>
            <a:r>
              <a:rPr lang="fr-FR" sz="1500" dirty="0" err="1">
                <a:solidFill>
                  <a:srgbClr val="4A4A4A"/>
                </a:solidFill>
                <a:highlight>
                  <a:srgbClr val="FFFFFF"/>
                </a:highlight>
                <a:latin typeface="Times New Roman"/>
                <a:ea typeface="Times New Roman"/>
                <a:cs typeface="Times New Roman"/>
                <a:sym typeface="Times New Roman"/>
              </a:rPr>
              <a:t>both</a:t>
            </a:r>
            <a:r>
              <a:rPr lang="fr-FR" sz="1500" dirty="0">
                <a:solidFill>
                  <a:srgbClr val="4A4A4A"/>
                </a:solidFill>
                <a:highlight>
                  <a:srgbClr val="FFFFFF"/>
                </a:highlight>
                <a:latin typeface="Times New Roman"/>
                <a:ea typeface="Times New Roman"/>
                <a:cs typeface="Times New Roman"/>
                <a:sym typeface="Times New Roman"/>
              </a:rPr>
              <a:t> master and slave machines</a:t>
            </a:r>
            <a:endParaRPr sz="1500" dirty="0">
              <a:solidFill>
                <a:srgbClr val="4A4A4A"/>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fr-FR" sz="1500" dirty="0">
                <a:solidFill>
                  <a:srgbClr val="4A4A4A"/>
                </a:solidFill>
                <a:highlight>
                  <a:srgbClr val="FFFFFF"/>
                </a:highlight>
                <a:latin typeface="Times New Roman"/>
                <a:ea typeface="Times New Roman"/>
                <a:cs typeface="Times New Roman"/>
                <a:sym typeface="Times New Roman"/>
              </a:rPr>
              <a:t>STEP 6: Format the </a:t>
            </a:r>
            <a:r>
              <a:rPr lang="fr-FR" sz="1500" dirty="0" err="1">
                <a:solidFill>
                  <a:srgbClr val="4A4A4A"/>
                </a:solidFill>
                <a:highlight>
                  <a:srgbClr val="FFFFFF"/>
                </a:highlight>
                <a:latin typeface="Times New Roman"/>
                <a:ea typeface="Times New Roman"/>
                <a:cs typeface="Times New Roman"/>
                <a:sym typeface="Times New Roman"/>
              </a:rPr>
              <a:t>namenode</a:t>
            </a:r>
            <a:r>
              <a:rPr lang="fr-FR" sz="1500" dirty="0">
                <a:solidFill>
                  <a:srgbClr val="4A4A4A"/>
                </a:solidFill>
                <a:highlight>
                  <a:srgbClr val="FFFFFF"/>
                </a:highlight>
                <a:latin typeface="Times New Roman"/>
                <a:ea typeface="Times New Roman"/>
                <a:cs typeface="Times New Roman"/>
                <a:sym typeface="Times New Roman"/>
              </a:rPr>
              <a:t> (</a:t>
            </a:r>
            <a:r>
              <a:rPr lang="fr-FR" sz="1500" dirty="0" err="1">
                <a:solidFill>
                  <a:srgbClr val="4A4A4A"/>
                </a:solidFill>
                <a:highlight>
                  <a:srgbClr val="FFFFFF"/>
                </a:highlight>
                <a:latin typeface="Times New Roman"/>
                <a:ea typeface="Times New Roman"/>
                <a:cs typeface="Times New Roman"/>
                <a:sym typeface="Times New Roman"/>
              </a:rPr>
              <a:t>Only</a:t>
            </a:r>
            <a:r>
              <a:rPr lang="fr-FR" sz="1500" dirty="0">
                <a:solidFill>
                  <a:srgbClr val="4A4A4A"/>
                </a:solidFill>
                <a:highlight>
                  <a:srgbClr val="FFFFFF"/>
                </a:highlight>
                <a:latin typeface="Times New Roman"/>
                <a:ea typeface="Times New Roman"/>
                <a:cs typeface="Times New Roman"/>
                <a:sym typeface="Times New Roman"/>
              </a:rPr>
              <a:t> on master machine).Start all daemons (</a:t>
            </a:r>
            <a:r>
              <a:rPr lang="fr-FR" sz="1500" dirty="0" err="1">
                <a:solidFill>
                  <a:srgbClr val="4A4A4A"/>
                </a:solidFill>
                <a:highlight>
                  <a:srgbClr val="FFFFFF"/>
                </a:highlight>
                <a:latin typeface="Times New Roman"/>
                <a:ea typeface="Times New Roman"/>
                <a:cs typeface="Times New Roman"/>
                <a:sym typeface="Times New Roman"/>
              </a:rPr>
              <a:t>Only</a:t>
            </a:r>
            <a:r>
              <a:rPr lang="fr-FR" sz="1500" dirty="0">
                <a:solidFill>
                  <a:srgbClr val="4A4A4A"/>
                </a:solidFill>
                <a:highlight>
                  <a:srgbClr val="FFFFFF"/>
                </a:highlight>
                <a:latin typeface="Times New Roman"/>
                <a:ea typeface="Times New Roman"/>
                <a:cs typeface="Times New Roman"/>
                <a:sym typeface="Times New Roman"/>
              </a:rPr>
              <a:t> on master machine).Check all the daemons running on </a:t>
            </a:r>
            <a:r>
              <a:rPr lang="fr-FR" sz="1500" dirty="0" err="1">
                <a:solidFill>
                  <a:srgbClr val="4A4A4A"/>
                </a:solidFill>
                <a:highlight>
                  <a:srgbClr val="FFFFFF"/>
                </a:highlight>
                <a:latin typeface="Times New Roman"/>
                <a:ea typeface="Times New Roman"/>
                <a:cs typeface="Times New Roman"/>
                <a:sym typeface="Times New Roman"/>
              </a:rPr>
              <a:t>both</a:t>
            </a:r>
            <a:r>
              <a:rPr lang="fr-FR" sz="1500" dirty="0">
                <a:solidFill>
                  <a:srgbClr val="4A4A4A"/>
                </a:solidFill>
                <a:highlight>
                  <a:srgbClr val="FFFFFF"/>
                </a:highlight>
                <a:latin typeface="Times New Roman"/>
                <a:ea typeface="Times New Roman"/>
                <a:cs typeface="Times New Roman"/>
                <a:sym typeface="Times New Roman"/>
              </a:rPr>
              <a:t> master and slave machines</a:t>
            </a:r>
            <a:endParaRPr sz="1500" dirty="0">
              <a:solidFill>
                <a:srgbClr val="4A4A4A"/>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fr-FR" sz="1500" dirty="0">
                <a:solidFill>
                  <a:srgbClr val="4A4A4A"/>
                </a:solidFill>
                <a:highlight>
                  <a:srgbClr val="FFFFFF"/>
                </a:highlight>
                <a:latin typeface="Times New Roman"/>
                <a:ea typeface="Times New Roman"/>
                <a:cs typeface="Times New Roman"/>
                <a:sym typeface="Times New Roman"/>
              </a:rPr>
              <a:t>STEP7:</a:t>
            </a:r>
            <a:r>
              <a:rPr lang="fr-FR" sz="1500" dirty="0" err="1">
                <a:solidFill>
                  <a:srgbClr val="4A4A4A"/>
                </a:solidFill>
                <a:highlight>
                  <a:srgbClr val="FFFFFF"/>
                </a:highlight>
                <a:latin typeface="Times New Roman"/>
                <a:ea typeface="Times New Roman"/>
                <a:cs typeface="Times New Roman"/>
                <a:sym typeface="Times New Roman"/>
              </a:rPr>
              <a:t>Visit</a:t>
            </a:r>
            <a:r>
              <a:rPr lang="fr-FR" sz="1500" dirty="0">
                <a:solidFill>
                  <a:srgbClr val="4A4A4A"/>
                </a:solidFill>
                <a:highlight>
                  <a:srgbClr val="FFFFFF"/>
                </a:highlight>
                <a:latin typeface="Times New Roman"/>
                <a:ea typeface="Times New Roman"/>
                <a:cs typeface="Times New Roman"/>
                <a:sym typeface="Times New Roman"/>
              </a:rPr>
              <a:t> master:50070/dfshealth.html on browser.</a:t>
            </a:r>
            <a:endParaRPr sz="1500" dirty="0">
              <a:solidFill>
                <a:srgbClr val="4A4A4A"/>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endParaRPr sz="1200" dirty="0">
              <a:solidFill>
                <a:srgbClr val="4A4A4A"/>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endParaRPr sz="1200" dirty="0">
              <a:solidFill>
                <a:srgbClr val="4A4A4A"/>
              </a:solidFill>
            </a:endParaRPr>
          </a:p>
          <a:p>
            <a:pPr marL="0" lvl="0" indent="0" algn="l" rtl="0">
              <a:lnSpc>
                <a:spcPct val="100000"/>
              </a:lnSpc>
              <a:spcBef>
                <a:spcPts val="1200"/>
              </a:spcBef>
              <a:spcAft>
                <a:spcPts val="0"/>
              </a:spcAft>
              <a:buClr>
                <a:schemeClr val="dk1"/>
              </a:buClr>
              <a:buSzPts val="1100"/>
              <a:buFont typeface="Arial"/>
              <a:buNone/>
            </a:pPr>
            <a:endParaRPr sz="1200" dirty="0">
              <a:solidFill>
                <a:srgbClr val="4A4A4A"/>
              </a:solidFill>
            </a:endParaRPr>
          </a:p>
          <a:p>
            <a:pPr marL="0" lvl="0" indent="0" algn="l" rtl="0">
              <a:lnSpc>
                <a:spcPct val="100000"/>
              </a:lnSpc>
              <a:spcBef>
                <a:spcPts val="1200"/>
              </a:spcBef>
              <a:spcAft>
                <a:spcPts val="0"/>
              </a:spcAft>
              <a:buNone/>
            </a:pPr>
            <a:endParaRPr sz="1600" b="1" dirty="0">
              <a:solidFill>
                <a:srgbClr val="4A4A4A"/>
              </a:solidFill>
            </a:endParaRPr>
          </a:p>
          <a:p>
            <a:pPr marL="0" lvl="0" indent="0" algn="l" rtl="0">
              <a:lnSpc>
                <a:spcPct val="100000"/>
              </a:lnSpc>
              <a:spcBef>
                <a:spcPts val="0"/>
              </a:spcBef>
              <a:spcAft>
                <a:spcPts val="0"/>
              </a:spcAft>
              <a:buNone/>
            </a:pPr>
            <a:endParaRPr sz="1600" b="1" dirty="0">
              <a:solidFill>
                <a:srgbClr val="4A4A4A"/>
              </a:solidFill>
            </a:endParaRP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body" idx="1"/>
          </p:nvPr>
        </p:nvSpPr>
        <p:spPr>
          <a:xfrm>
            <a:off x="395525" y="0"/>
            <a:ext cx="8229600" cy="125260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dirty="0"/>
          </a:p>
          <a:p>
            <a:pPr marL="0" lvl="0" indent="0" algn="l" rtl="0">
              <a:spcBef>
                <a:spcPts val="640"/>
              </a:spcBef>
              <a:spcAft>
                <a:spcPts val="0"/>
              </a:spcAft>
              <a:buClr>
                <a:schemeClr val="dk1"/>
              </a:buClr>
              <a:buSzPts val="3200"/>
              <a:buNone/>
            </a:pPr>
            <a:endParaRPr dirty="0"/>
          </a:p>
        </p:txBody>
      </p:sp>
      <p:sp>
        <p:nvSpPr>
          <p:cNvPr id="275" name="Google Shape;275;p38"/>
          <p:cNvSpPr txBox="1"/>
          <p:nvPr/>
        </p:nvSpPr>
        <p:spPr>
          <a:xfrm>
            <a:off x="1652525" y="198300"/>
            <a:ext cx="5965500" cy="118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a:t>
            </a:r>
            <a:r>
              <a:rPr lang="fr-FR" sz="2200" b="1" dirty="0" smtClean="0">
                <a:latin typeface="Calibri"/>
                <a:ea typeface="Calibri"/>
                <a:cs typeface="Calibri"/>
                <a:sym typeface="Calibri"/>
              </a:rPr>
              <a:t>4:Exemple </a:t>
            </a:r>
            <a:r>
              <a:rPr lang="fr-FR" sz="2200" b="1" dirty="0">
                <a:latin typeface="Calibri"/>
                <a:ea typeface="Calibri"/>
                <a:cs typeface="Calibri"/>
                <a:sym typeface="Calibri"/>
              </a:rPr>
              <a:t>pratique </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Fichier </a:t>
            </a:r>
            <a:r>
              <a:rPr lang="fr-FR" sz="2200" b="1" dirty="0" err="1">
                <a:latin typeface="Calibri"/>
                <a:ea typeface="Calibri"/>
                <a:cs typeface="Calibri"/>
                <a:sym typeface="Calibri"/>
              </a:rPr>
              <a:t>test:station_tunis_carthage_2020.csv</a:t>
            </a:r>
            <a:endParaRPr sz="2200" b="1" dirty="0">
              <a:latin typeface="Calibri"/>
              <a:ea typeface="Calibri"/>
              <a:cs typeface="Calibri"/>
              <a:sym typeface="Calibri"/>
            </a:endParaRPr>
          </a:p>
          <a:p>
            <a:pPr marL="0" lvl="0" indent="0" algn="ctr" rtl="0">
              <a:spcBef>
                <a:spcPts val="0"/>
              </a:spcBef>
              <a:spcAft>
                <a:spcPts val="0"/>
              </a:spcAft>
              <a:buNone/>
            </a:pPr>
            <a:r>
              <a:rPr lang="fr-FR" sz="2200" b="1" dirty="0" smtClean="0">
                <a:latin typeface="Calibri"/>
                <a:ea typeface="Calibri"/>
                <a:cs typeface="Calibri"/>
                <a:sym typeface="Calibri"/>
              </a:rPr>
              <a:t>(1)</a:t>
            </a:r>
            <a:endParaRPr sz="2200" b="1" dirty="0">
              <a:latin typeface="Calibri"/>
              <a:ea typeface="Calibri"/>
              <a:cs typeface="Calibri"/>
              <a:sym typeface="Calibri"/>
            </a:endParaRPr>
          </a:p>
        </p:txBody>
      </p:sp>
      <p:sp>
        <p:nvSpPr>
          <p:cNvPr id="276" name="Google Shape;276;p38"/>
          <p:cNvSpPr txBox="1"/>
          <p:nvPr/>
        </p:nvSpPr>
        <p:spPr>
          <a:xfrm>
            <a:off x="0" y="1388100"/>
            <a:ext cx="8625125" cy="5007300"/>
          </a:xfrm>
          <a:prstGeom prst="rect">
            <a:avLst/>
          </a:prstGeom>
          <a:noFill/>
          <a:ln>
            <a:noFill/>
          </a:ln>
        </p:spPr>
        <p:txBody>
          <a:bodyPr spcFirstLastPara="1" wrap="square" lIns="91425" tIns="91425" rIns="91425" bIns="91425" anchor="t" anchorCtr="0">
            <a:noAutofit/>
          </a:bodyPr>
          <a:lstStyle/>
          <a:p>
            <a:pPr marL="457200"/>
            <a:r>
              <a:rPr lang="fr-FR" sz="1200" b="1" dirty="0">
                <a:solidFill>
                  <a:srgbClr val="4A4A4A"/>
                </a:solidFill>
                <a:highlight>
                  <a:srgbClr val="FFFFFF"/>
                </a:highlight>
              </a:rPr>
              <a:t>fichier input :</a:t>
            </a:r>
            <a:r>
              <a:rPr lang="fr-FR" sz="1200" b="1" dirty="0" smtClean="0">
                <a:solidFill>
                  <a:srgbClr val="4A4A4A"/>
                </a:solidFill>
                <a:highlight>
                  <a:srgbClr val="FFFFFF"/>
                </a:highlight>
              </a:rPr>
              <a:t>station_tunis_carthage_2020.xlsx             fichier input :station_tunis_carthage_2020.csv</a:t>
            </a:r>
          </a:p>
          <a:p>
            <a:pPr marL="457200" lvl="0" indent="0" algn="l" rtl="0">
              <a:lnSpc>
                <a:spcPct val="100000"/>
              </a:lnSpc>
              <a:spcBef>
                <a:spcPts val="0"/>
              </a:spcBef>
              <a:spcAft>
                <a:spcPts val="0"/>
              </a:spcAft>
              <a:buNone/>
            </a:pPr>
            <a:endParaRPr sz="1200" b="1" dirty="0">
              <a:solidFill>
                <a:srgbClr val="4A4A4A"/>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endParaRPr sz="18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endParaRPr sz="1100" dirty="0">
              <a:solidFill>
                <a:schemeClr val="dk1"/>
              </a:solidFill>
            </a:endParaRPr>
          </a:p>
          <a:p>
            <a:pPr marL="165100" marR="165100" lvl="0" indent="0" algn="l" rtl="0">
              <a:lnSpc>
                <a:spcPct val="100000"/>
              </a:lnSpc>
              <a:spcBef>
                <a:spcPts val="0"/>
              </a:spcBef>
              <a:spcAft>
                <a:spcPts val="0"/>
              </a:spcAft>
              <a:buNone/>
            </a:pPr>
            <a:endParaRPr dirty="0">
              <a:highlight>
                <a:srgbClr val="FFFFFF"/>
              </a:highlight>
            </a:endParaRPr>
          </a:p>
          <a:p>
            <a:pPr marL="165100" marR="165100" lvl="0" indent="0" algn="l" rtl="0">
              <a:lnSpc>
                <a:spcPct val="100000"/>
              </a:lnSpc>
              <a:spcBef>
                <a:spcPts val="0"/>
              </a:spcBef>
              <a:spcAft>
                <a:spcPts val="0"/>
              </a:spcAft>
              <a:buNone/>
            </a:pPr>
            <a:endParaRPr sz="1600" dirty="0">
              <a:highlight>
                <a:srgbClr val="FFFFFF"/>
              </a:highlight>
            </a:endParaRPr>
          </a:p>
          <a:p>
            <a:pPr marL="0" lvl="0" indent="0" algn="l" rtl="0">
              <a:lnSpc>
                <a:spcPct val="100000"/>
              </a:lnSpc>
              <a:spcBef>
                <a:spcPts val="0"/>
              </a:spcBef>
              <a:spcAft>
                <a:spcPts val="0"/>
              </a:spcAft>
              <a:buNone/>
            </a:pPr>
            <a:endParaRPr sz="1800" dirty="0">
              <a:latin typeface="Calibri"/>
              <a:ea typeface="Calibri"/>
              <a:cs typeface="Calibri"/>
              <a:sym typeface="Calibri"/>
            </a:endParaRPr>
          </a:p>
        </p:txBody>
      </p:sp>
      <p:pic>
        <p:nvPicPr>
          <p:cNvPr id="277" name="Google Shape;277;p38"/>
          <p:cNvPicPr preferRelativeResize="0"/>
          <p:nvPr/>
        </p:nvPicPr>
        <p:blipFill>
          <a:blip r:embed="rId3">
            <a:alphaModFix/>
          </a:blip>
          <a:stretch>
            <a:fillRect/>
          </a:stretch>
        </p:blipFill>
        <p:spPr>
          <a:xfrm>
            <a:off x="0" y="1772187"/>
            <a:ext cx="4471792" cy="4641140"/>
          </a:xfrm>
          <a:prstGeom prst="rect">
            <a:avLst/>
          </a:prstGeom>
          <a:noFill/>
          <a:ln>
            <a:noFill/>
          </a:ln>
        </p:spPr>
      </p:pic>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24</a:t>
            </a:fld>
            <a:endParaRPr lang="fr-FR"/>
          </a:p>
        </p:txBody>
      </p:sp>
      <p:pic>
        <p:nvPicPr>
          <p:cNvPr id="11" name="Google Shape;285;p39"/>
          <p:cNvPicPr preferRelativeResize="0"/>
          <p:nvPr/>
        </p:nvPicPr>
        <p:blipFill>
          <a:blip r:embed="rId4">
            <a:alphaModFix/>
          </a:blip>
          <a:stretch>
            <a:fillRect/>
          </a:stretch>
        </p:blipFill>
        <p:spPr>
          <a:xfrm>
            <a:off x="4446740" y="1783880"/>
            <a:ext cx="4457953" cy="4654649"/>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291" name="Google Shape;291;p40"/>
          <p:cNvSpPr txBox="1"/>
          <p:nvPr/>
        </p:nvSpPr>
        <p:spPr>
          <a:xfrm>
            <a:off x="1652525" y="198300"/>
            <a:ext cx="5965500" cy="118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a:t>
            </a:r>
            <a:r>
              <a:rPr lang="fr-FR" sz="2200" b="1" dirty="0" smtClean="0">
                <a:latin typeface="Calibri"/>
                <a:ea typeface="Calibri"/>
                <a:cs typeface="Calibri"/>
                <a:sym typeface="Calibri"/>
              </a:rPr>
              <a:t>4:Exemple </a:t>
            </a:r>
            <a:r>
              <a:rPr lang="fr-FR" sz="2200" b="1" dirty="0">
                <a:latin typeface="Calibri"/>
                <a:ea typeface="Calibri"/>
                <a:cs typeface="Calibri"/>
                <a:sym typeface="Calibri"/>
              </a:rPr>
              <a:t>pratique </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Fichier </a:t>
            </a:r>
            <a:r>
              <a:rPr lang="fr-FR" sz="2200" b="1" dirty="0" err="1">
                <a:latin typeface="Calibri"/>
                <a:ea typeface="Calibri"/>
                <a:cs typeface="Calibri"/>
                <a:sym typeface="Calibri"/>
              </a:rPr>
              <a:t>test:station_tunis_carthage_2020.csv</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(2)</a:t>
            </a:r>
            <a:endParaRPr sz="2200" b="1" dirty="0">
              <a:latin typeface="Calibri"/>
              <a:ea typeface="Calibri"/>
              <a:cs typeface="Calibri"/>
              <a:sym typeface="Calibri"/>
            </a:endParaRPr>
          </a:p>
        </p:txBody>
      </p:sp>
      <p:sp>
        <p:nvSpPr>
          <p:cNvPr id="292" name="Google Shape;292;p40"/>
          <p:cNvSpPr txBox="1"/>
          <p:nvPr/>
        </p:nvSpPr>
        <p:spPr>
          <a:xfrm>
            <a:off x="578350" y="1470900"/>
            <a:ext cx="8229600" cy="50073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fr-FR" sz="1600" b="1" dirty="0">
                <a:solidFill>
                  <a:srgbClr val="4A4A4A"/>
                </a:solidFill>
                <a:highlight>
                  <a:srgbClr val="FFFFFF"/>
                </a:highlight>
              </a:rPr>
              <a:t>On va </a:t>
            </a:r>
            <a:r>
              <a:rPr lang="fr-FR" sz="1600" b="1" dirty="0" err="1">
                <a:solidFill>
                  <a:srgbClr val="4A4A4A"/>
                </a:solidFill>
                <a:highlight>
                  <a:srgbClr val="FFFFFF"/>
                </a:highlight>
              </a:rPr>
              <a:t>enregister</a:t>
            </a:r>
            <a:r>
              <a:rPr lang="fr-FR" sz="1600" b="1" dirty="0">
                <a:solidFill>
                  <a:srgbClr val="4A4A4A"/>
                </a:solidFill>
                <a:highlight>
                  <a:srgbClr val="FFFFFF"/>
                </a:highlight>
              </a:rPr>
              <a:t> ce fichier sur mongoDB avec format JSON</a:t>
            </a:r>
            <a:endParaRPr sz="1600" b="1" dirty="0">
              <a:solidFill>
                <a:srgbClr val="4A4A4A"/>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C:\&gt;mongoimport --type csv -d test -c </a:t>
            </a:r>
            <a:r>
              <a:rPr lang="fr-FR" sz="1200" b="1" dirty="0" err="1">
                <a:solidFill>
                  <a:srgbClr val="4A4A4A"/>
                </a:solidFill>
              </a:rPr>
              <a:t>products</a:t>
            </a:r>
            <a:r>
              <a:rPr lang="fr-FR" sz="1200" b="1" dirty="0">
                <a:solidFill>
                  <a:srgbClr val="4A4A4A"/>
                </a:solidFill>
              </a:rPr>
              <a:t> --type csv --file station.csv --</a:t>
            </a:r>
            <a:r>
              <a:rPr lang="fr-FR" sz="1200" b="1" dirty="0" err="1">
                <a:solidFill>
                  <a:srgbClr val="4A4A4A"/>
                </a:solidFill>
              </a:rPr>
              <a:t>headerline</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2020-06-26T18:00:17.699+0100    </a:t>
            </a:r>
            <a:r>
              <a:rPr lang="fr-FR" sz="1200" b="1" dirty="0" err="1">
                <a:solidFill>
                  <a:srgbClr val="4A4A4A"/>
                </a:solidFill>
              </a:rPr>
              <a:t>connected</a:t>
            </a:r>
            <a:r>
              <a:rPr lang="fr-FR" sz="1200" b="1" dirty="0">
                <a:solidFill>
                  <a:srgbClr val="4A4A4A"/>
                </a:solidFill>
              </a:rPr>
              <a:t> to: mongodb://localhost/</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2020-06-26T18:00:19.033+0100    6255 document(s) </a:t>
            </a:r>
            <a:r>
              <a:rPr lang="fr-FR" sz="1200" b="1" dirty="0" err="1">
                <a:solidFill>
                  <a:srgbClr val="4A4A4A"/>
                </a:solidFill>
              </a:rPr>
              <a:t>imported</a:t>
            </a:r>
            <a:r>
              <a:rPr lang="fr-FR" sz="1200" b="1" dirty="0">
                <a:solidFill>
                  <a:srgbClr val="4A4A4A"/>
                </a:solidFill>
              </a:rPr>
              <a:t> </a:t>
            </a:r>
            <a:r>
              <a:rPr lang="fr-FR" sz="1200" b="1" dirty="0" err="1">
                <a:solidFill>
                  <a:srgbClr val="4A4A4A"/>
                </a:solidFill>
              </a:rPr>
              <a:t>successfully</a:t>
            </a:r>
            <a:r>
              <a:rPr lang="fr-FR" sz="1200" b="1" dirty="0">
                <a:solidFill>
                  <a:srgbClr val="4A4A4A"/>
                </a:solidFill>
              </a:rPr>
              <a:t>. 0 document(s) </a:t>
            </a:r>
            <a:r>
              <a:rPr lang="fr-FR" sz="1200" b="1" dirty="0" err="1">
                <a:solidFill>
                  <a:srgbClr val="4A4A4A"/>
                </a:solidFill>
              </a:rPr>
              <a:t>failed</a:t>
            </a:r>
            <a:r>
              <a:rPr lang="fr-FR" sz="1200" b="1" dirty="0">
                <a:solidFill>
                  <a:srgbClr val="4A4A4A"/>
                </a:solidFill>
              </a:rPr>
              <a:t> to import.</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C:\&gt;mongo</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MongoDB </a:t>
            </a:r>
            <a:r>
              <a:rPr lang="fr-FR" sz="1200" b="1" dirty="0" err="1">
                <a:solidFill>
                  <a:srgbClr val="4A4A4A"/>
                </a:solidFill>
              </a:rPr>
              <a:t>shell</a:t>
            </a:r>
            <a:r>
              <a:rPr lang="fr-FR" sz="1200" b="1" dirty="0">
                <a:solidFill>
                  <a:srgbClr val="4A4A4A"/>
                </a:solidFill>
              </a:rPr>
              <a:t> version v4.2.5</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err="1">
                <a:solidFill>
                  <a:srgbClr val="4A4A4A"/>
                </a:solidFill>
              </a:rPr>
              <a:t>connecting</a:t>
            </a:r>
            <a:r>
              <a:rPr lang="fr-FR" sz="1200" b="1" dirty="0">
                <a:solidFill>
                  <a:srgbClr val="4A4A4A"/>
                </a:solidFill>
              </a:rPr>
              <a:t> to: mongodb://127.0.0.1:27017/?compressors=disabled&amp;gssapiServiceName=mongodb</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err="1">
                <a:solidFill>
                  <a:srgbClr val="4A4A4A"/>
                </a:solidFill>
              </a:rPr>
              <a:t>Implicit</a:t>
            </a:r>
            <a:r>
              <a:rPr lang="fr-FR" sz="1200" b="1" dirty="0">
                <a:solidFill>
                  <a:srgbClr val="4A4A4A"/>
                </a:solidFill>
              </a:rPr>
              <a:t> session: session { "id" : UUID("629328f2-73ea-4c8e-a12c-ca3abd11413e") }</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MongoDB server version: 4.2.5</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Server has startup warnings:</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2020-06-19T07:02:03.258+0100 I  CONTROL  [</a:t>
            </a:r>
            <a:r>
              <a:rPr lang="fr-FR" sz="1200" b="1" dirty="0" err="1">
                <a:solidFill>
                  <a:srgbClr val="4A4A4A"/>
                </a:solidFill>
              </a:rPr>
              <a:t>initandlisten</a:t>
            </a:r>
            <a:r>
              <a:rPr lang="fr-FR" sz="1200" b="1" dirty="0">
                <a:solidFill>
                  <a:srgbClr val="4A4A4A"/>
                </a:solidFill>
              </a:rPr>
              <a:t>]</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2020-06-19T07:02:03.259+0100 I  CONTROL  [</a:t>
            </a:r>
            <a:r>
              <a:rPr lang="fr-FR" sz="1200" b="1" dirty="0" err="1">
                <a:solidFill>
                  <a:srgbClr val="4A4A4A"/>
                </a:solidFill>
              </a:rPr>
              <a:t>initandlisten</a:t>
            </a:r>
            <a:r>
              <a:rPr lang="fr-FR" sz="1200" b="1" dirty="0">
                <a:solidFill>
                  <a:srgbClr val="4A4A4A"/>
                </a:solidFill>
              </a:rPr>
              <a:t>] ** WARNING: Access control </a:t>
            </a:r>
            <a:r>
              <a:rPr lang="fr-FR" sz="1200" b="1" dirty="0" err="1">
                <a:solidFill>
                  <a:srgbClr val="4A4A4A"/>
                </a:solidFill>
              </a:rPr>
              <a:t>is</a:t>
            </a:r>
            <a:r>
              <a:rPr lang="fr-FR" sz="1200" b="1" dirty="0">
                <a:solidFill>
                  <a:srgbClr val="4A4A4A"/>
                </a:solidFill>
              </a:rPr>
              <a:t> not </a:t>
            </a:r>
            <a:r>
              <a:rPr lang="fr-FR" sz="1200" b="1" dirty="0" err="1">
                <a:solidFill>
                  <a:srgbClr val="4A4A4A"/>
                </a:solidFill>
              </a:rPr>
              <a:t>enabled</a:t>
            </a:r>
            <a:r>
              <a:rPr lang="fr-FR" sz="1200" b="1" dirty="0">
                <a:solidFill>
                  <a:srgbClr val="4A4A4A"/>
                </a:solidFill>
              </a:rPr>
              <a:t> for the </a:t>
            </a:r>
            <a:r>
              <a:rPr lang="fr-FR" sz="1200" b="1" dirty="0" err="1">
                <a:solidFill>
                  <a:srgbClr val="4A4A4A"/>
                </a:solidFill>
              </a:rPr>
              <a:t>database</a:t>
            </a:r>
            <a:r>
              <a:rPr lang="fr-FR" sz="1200" b="1" dirty="0">
                <a:solidFill>
                  <a:srgbClr val="4A4A4A"/>
                </a:solidFill>
              </a:rPr>
              <a:t>.</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2020-06-19T07:02:03.260+0100 I  CONTROL  [</a:t>
            </a:r>
            <a:r>
              <a:rPr lang="fr-FR" sz="1200" b="1" dirty="0" err="1">
                <a:solidFill>
                  <a:srgbClr val="4A4A4A"/>
                </a:solidFill>
              </a:rPr>
              <a:t>initandlisten</a:t>
            </a:r>
            <a:r>
              <a:rPr lang="fr-FR" sz="1200" b="1" dirty="0">
                <a:solidFill>
                  <a:srgbClr val="4A4A4A"/>
                </a:solidFill>
              </a:rPr>
              <a:t>] **          Read and </a:t>
            </a:r>
            <a:r>
              <a:rPr lang="fr-FR" sz="1200" b="1" dirty="0" err="1">
                <a:solidFill>
                  <a:srgbClr val="4A4A4A"/>
                </a:solidFill>
              </a:rPr>
              <a:t>write</a:t>
            </a:r>
            <a:r>
              <a:rPr lang="fr-FR" sz="1200" b="1" dirty="0">
                <a:solidFill>
                  <a:srgbClr val="4A4A4A"/>
                </a:solidFill>
              </a:rPr>
              <a:t> </a:t>
            </a:r>
            <a:r>
              <a:rPr lang="fr-FR" sz="1200" b="1" dirty="0" err="1">
                <a:solidFill>
                  <a:srgbClr val="4A4A4A"/>
                </a:solidFill>
              </a:rPr>
              <a:t>access</a:t>
            </a:r>
            <a:r>
              <a:rPr lang="fr-FR" sz="1200" b="1" dirty="0">
                <a:solidFill>
                  <a:srgbClr val="4A4A4A"/>
                </a:solidFill>
              </a:rPr>
              <a:t> to data and configuration </a:t>
            </a:r>
            <a:r>
              <a:rPr lang="fr-FR" sz="1200" b="1" dirty="0" err="1">
                <a:solidFill>
                  <a:srgbClr val="4A4A4A"/>
                </a:solidFill>
              </a:rPr>
              <a:t>is</a:t>
            </a:r>
            <a:r>
              <a:rPr lang="fr-FR" sz="1200" b="1" dirty="0">
                <a:solidFill>
                  <a:srgbClr val="4A4A4A"/>
                </a:solidFill>
              </a:rPr>
              <a:t> </a:t>
            </a:r>
            <a:r>
              <a:rPr lang="fr-FR" sz="1200" b="1" dirty="0" err="1">
                <a:solidFill>
                  <a:srgbClr val="4A4A4A"/>
                </a:solidFill>
              </a:rPr>
              <a:t>unrestricted</a:t>
            </a:r>
            <a:r>
              <a:rPr lang="fr-FR" sz="1200" b="1" dirty="0">
                <a:solidFill>
                  <a:srgbClr val="4A4A4A"/>
                </a:solidFill>
              </a:rPr>
              <a:t>.</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2020-06-19T07:02:03.260+0100 I  CONTROL  [</a:t>
            </a:r>
            <a:r>
              <a:rPr lang="fr-FR" sz="1200" b="1" dirty="0" err="1">
                <a:solidFill>
                  <a:srgbClr val="4A4A4A"/>
                </a:solidFill>
              </a:rPr>
              <a:t>initandlisten</a:t>
            </a:r>
            <a:r>
              <a:rPr lang="fr-FR" sz="1200" b="1" dirty="0">
                <a:solidFill>
                  <a:srgbClr val="4A4A4A"/>
                </a:solidFill>
              </a:rPr>
              <a:t>]</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endParaRPr sz="1200" dirty="0">
              <a:solidFill>
                <a:schemeClr val="dk1"/>
              </a:solidFill>
            </a:endParaRPr>
          </a:p>
          <a:p>
            <a:pPr marL="165100" marR="165100" lvl="0" indent="0" algn="l" rtl="0">
              <a:lnSpc>
                <a:spcPct val="100000"/>
              </a:lnSpc>
              <a:spcBef>
                <a:spcPts val="0"/>
              </a:spcBef>
              <a:spcAft>
                <a:spcPts val="0"/>
              </a:spcAft>
              <a:buNone/>
            </a:pPr>
            <a:endParaRPr sz="1200" dirty="0">
              <a:highlight>
                <a:srgbClr val="FFFFFF"/>
              </a:highlight>
            </a:endParaRPr>
          </a:p>
          <a:p>
            <a:pPr marL="165100" marR="165100" lvl="0" indent="0" algn="l" rtl="0">
              <a:lnSpc>
                <a:spcPct val="100000"/>
              </a:lnSpc>
              <a:spcBef>
                <a:spcPts val="0"/>
              </a:spcBef>
              <a:spcAft>
                <a:spcPts val="0"/>
              </a:spcAft>
              <a:buNone/>
            </a:pPr>
            <a:endParaRPr sz="1200" dirty="0">
              <a:highlight>
                <a:srgbClr val="FFFFFF"/>
              </a:highlight>
            </a:endParaRPr>
          </a:p>
          <a:p>
            <a:pPr marL="0" lvl="0" indent="0" algn="l" rtl="0">
              <a:lnSpc>
                <a:spcPct val="100000"/>
              </a:lnSpc>
              <a:spcBef>
                <a:spcPts val="0"/>
              </a:spcBef>
              <a:spcAft>
                <a:spcPts val="0"/>
              </a:spcAft>
              <a:buNone/>
            </a:pPr>
            <a:endParaRPr sz="1200" dirty="0">
              <a:latin typeface="Calibri"/>
              <a:ea typeface="Calibri"/>
              <a:cs typeface="Calibri"/>
              <a:sym typeface="Calibri"/>
            </a:endParaRP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1"/>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298" name="Google Shape;298;p41"/>
          <p:cNvSpPr txBox="1"/>
          <p:nvPr/>
        </p:nvSpPr>
        <p:spPr>
          <a:xfrm>
            <a:off x="1652525" y="198300"/>
            <a:ext cx="5965500" cy="118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a:t>
            </a:r>
            <a:r>
              <a:rPr lang="fr-FR" sz="2200" b="1" dirty="0" smtClean="0">
                <a:latin typeface="Calibri"/>
                <a:ea typeface="Calibri"/>
                <a:cs typeface="Calibri"/>
                <a:sym typeface="Calibri"/>
              </a:rPr>
              <a:t>4:Exemple </a:t>
            </a:r>
            <a:r>
              <a:rPr lang="fr-FR" sz="2200" b="1" dirty="0">
                <a:latin typeface="Calibri"/>
                <a:ea typeface="Calibri"/>
                <a:cs typeface="Calibri"/>
                <a:sym typeface="Calibri"/>
              </a:rPr>
              <a:t>pratique </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Fichier </a:t>
            </a:r>
            <a:r>
              <a:rPr lang="fr-FR" sz="2200" b="1" dirty="0" err="1">
                <a:latin typeface="Calibri"/>
                <a:ea typeface="Calibri"/>
                <a:cs typeface="Calibri"/>
                <a:sym typeface="Calibri"/>
              </a:rPr>
              <a:t>test:station_tunis_carthage_2020.csv</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(3)</a:t>
            </a:r>
            <a:endParaRPr sz="2200" b="1" dirty="0">
              <a:latin typeface="Calibri"/>
              <a:ea typeface="Calibri"/>
              <a:cs typeface="Calibri"/>
              <a:sym typeface="Calibri"/>
            </a:endParaRPr>
          </a:p>
        </p:txBody>
      </p:sp>
      <p:sp>
        <p:nvSpPr>
          <p:cNvPr id="299" name="Google Shape;299;p41"/>
          <p:cNvSpPr txBox="1"/>
          <p:nvPr/>
        </p:nvSpPr>
        <p:spPr>
          <a:xfrm>
            <a:off x="578350" y="1470900"/>
            <a:ext cx="8229600" cy="50073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fr-FR" sz="1600" b="1" dirty="0">
                <a:solidFill>
                  <a:srgbClr val="4A4A4A"/>
                </a:solidFill>
                <a:highlight>
                  <a:srgbClr val="FFFFFF"/>
                </a:highlight>
              </a:rPr>
              <a:t>On va </a:t>
            </a:r>
            <a:r>
              <a:rPr lang="fr-FR" sz="1600" b="1" dirty="0" err="1">
                <a:solidFill>
                  <a:srgbClr val="4A4A4A"/>
                </a:solidFill>
                <a:highlight>
                  <a:srgbClr val="FFFFFF"/>
                </a:highlight>
              </a:rPr>
              <a:t>enregister</a:t>
            </a:r>
            <a:r>
              <a:rPr lang="fr-FR" sz="1600" b="1" dirty="0">
                <a:solidFill>
                  <a:srgbClr val="4A4A4A"/>
                </a:solidFill>
                <a:highlight>
                  <a:srgbClr val="FFFFFF"/>
                </a:highlight>
              </a:rPr>
              <a:t> ce fichier sur mongoDB avec format JSON</a:t>
            </a:r>
            <a:endParaRPr sz="1600" b="1" dirty="0">
              <a:solidFill>
                <a:srgbClr val="4A4A4A"/>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&gt; show </a:t>
            </a:r>
            <a:r>
              <a:rPr lang="fr-FR" sz="1200" b="1" dirty="0" err="1">
                <a:solidFill>
                  <a:srgbClr val="4A4A4A"/>
                </a:solidFill>
              </a:rPr>
              <a:t>dbs</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err="1">
                <a:solidFill>
                  <a:srgbClr val="4A4A4A"/>
                </a:solidFill>
              </a:rPr>
              <a:t>GeoDataBase</a:t>
            </a:r>
            <a:r>
              <a:rPr lang="fr-FR" sz="1200" b="1" dirty="0">
                <a:solidFill>
                  <a:srgbClr val="4A4A4A"/>
                </a:solidFill>
              </a:rPr>
              <a:t>  0.000GB</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err="1">
                <a:solidFill>
                  <a:srgbClr val="4A4A4A"/>
                </a:solidFill>
              </a:rPr>
              <a:t>admin</a:t>
            </a:r>
            <a:r>
              <a:rPr lang="fr-FR" sz="1200" b="1" dirty="0">
                <a:solidFill>
                  <a:srgbClr val="4A4A4A"/>
                </a:solidFill>
              </a:rPr>
              <a:t>        0.000GB</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config       0.000GB</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local        0.000GB</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err="1">
                <a:solidFill>
                  <a:srgbClr val="4A4A4A"/>
                </a:solidFill>
              </a:rPr>
              <a:t>madatabase</a:t>
            </a:r>
            <a:r>
              <a:rPr lang="fr-FR" sz="1200" b="1" dirty="0">
                <a:solidFill>
                  <a:srgbClr val="4A4A4A"/>
                </a:solidFill>
              </a:rPr>
              <a:t>   0.000GB</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test         0.000GB</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&gt; use test</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err="1">
                <a:solidFill>
                  <a:srgbClr val="4A4A4A"/>
                </a:solidFill>
              </a:rPr>
              <a:t>switched</a:t>
            </a:r>
            <a:r>
              <a:rPr lang="fr-FR" sz="1200" b="1" dirty="0">
                <a:solidFill>
                  <a:srgbClr val="4A4A4A"/>
                </a:solidFill>
              </a:rPr>
              <a:t> to </a:t>
            </a:r>
            <a:r>
              <a:rPr lang="fr-FR" sz="1200" b="1" dirty="0" err="1">
                <a:solidFill>
                  <a:srgbClr val="4A4A4A"/>
                </a:solidFill>
              </a:rPr>
              <a:t>db</a:t>
            </a:r>
            <a:r>
              <a:rPr lang="fr-FR" sz="1200" b="1" dirty="0">
                <a:solidFill>
                  <a:srgbClr val="4A4A4A"/>
                </a:solidFill>
              </a:rPr>
              <a:t> test</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&gt; </a:t>
            </a:r>
            <a:r>
              <a:rPr lang="fr-FR" sz="1200" b="1" dirty="0" err="1">
                <a:solidFill>
                  <a:srgbClr val="4A4A4A"/>
                </a:solidFill>
              </a:rPr>
              <a:t>db.products.find</a:t>
            </a:r>
            <a:r>
              <a:rPr lang="fr-FR" sz="1200" b="1" dirty="0">
                <a:solidFill>
                  <a:srgbClr val="4A4A4A"/>
                </a:solidFill>
              </a:rPr>
              <a:t>()</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 "</a:t>
            </a:r>
            <a:r>
              <a:rPr lang="fr-FR" sz="1200" b="1" dirty="0" err="1">
                <a:solidFill>
                  <a:srgbClr val="4A4A4A"/>
                </a:solidFill>
              </a:rPr>
              <a:t>_id</a:t>
            </a:r>
            <a:r>
              <a:rPr lang="fr-FR" sz="1200" b="1" dirty="0">
                <a:solidFill>
                  <a:srgbClr val="4A4A4A"/>
                </a:solidFill>
              </a:rPr>
              <a:t>" : </a:t>
            </a:r>
            <a:r>
              <a:rPr lang="fr-FR" sz="1200" b="1" dirty="0" err="1">
                <a:solidFill>
                  <a:srgbClr val="4A4A4A"/>
                </a:solidFill>
              </a:rPr>
              <a:t>ObjectId</a:t>
            </a:r>
            <a:r>
              <a:rPr lang="fr-FR" sz="1200" b="1" dirty="0">
                <a:solidFill>
                  <a:srgbClr val="4A4A4A"/>
                </a:solidFill>
              </a:rPr>
              <a:t>("5ef629a210f48078828a0a62"), "date" : "1/1/2000", "année" : 2000, "</a:t>
            </a:r>
            <a:r>
              <a:rPr lang="fr-FR" sz="1200" b="1" dirty="0" err="1">
                <a:solidFill>
                  <a:srgbClr val="4A4A4A"/>
                </a:solidFill>
              </a:rPr>
              <a:t>Tmin</a:t>
            </a:r>
            <a:r>
              <a:rPr lang="fr-FR" sz="1200" b="1" dirty="0">
                <a:solidFill>
                  <a:srgbClr val="4A4A4A"/>
                </a:solidFill>
              </a:rPr>
              <a:t>" : 7, "</a:t>
            </a:r>
            <a:r>
              <a:rPr lang="fr-FR" sz="1200" b="1" dirty="0" err="1">
                <a:solidFill>
                  <a:srgbClr val="4A4A4A"/>
                </a:solidFill>
              </a:rPr>
              <a:t>Tmax</a:t>
            </a:r>
            <a:r>
              <a:rPr lang="fr-FR" sz="1200" b="1" dirty="0">
                <a:solidFill>
                  <a:srgbClr val="4A4A4A"/>
                </a:solidFill>
              </a:rPr>
              <a:t> " : 13, "vent" : 26, "pluie " : 0.2 }</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 "</a:t>
            </a:r>
            <a:r>
              <a:rPr lang="fr-FR" sz="1200" b="1" dirty="0" err="1">
                <a:solidFill>
                  <a:srgbClr val="4A4A4A"/>
                </a:solidFill>
              </a:rPr>
              <a:t>_id</a:t>
            </a:r>
            <a:r>
              <a:rPr lang="fr-FR" sz="1200" b="1" dirty="0">
                <a:solidFill>
                  <a:srgbClr val="4A4A4A"/>
                </a:solidFill>
              </a:rPr>
              <a:t>" : </a:t>
            </a:r>
            <a:r>
              <a:rPr lang="fr-FR" sz="1200" b="1" dirty="0" err="1">
                <a:solidFill>
                  <a:srgbClr val="4A4A4A"/>
                </a:solidFill>
              </a:rPr>
              <a:t>ObjectId</a:t>
            </a:r>
            <a:r>
              <a:rPr lang="fr-FR" sz="1200" b="1" dirty="0">
                <a:solidFill>
                  <a:srgbClr val="4A4A4A"/>
                </a:solidFill>
              </a:rPr>
              <a:t>("5ef629a210f48078828a0a63"), "date" : "1/2/2000", "année" : 2000, "</a:t>
            </a:r>
            <a:r>
              <a:rPr lang="fr-FR" sz="1200" b="1" dirty="0" err="1">
                <a:solidFill>
                  <a:srgbClr val="4A4A4A"/>
                </a:solidFill>
              </a:rPr>
              <a:t>Tmin</a:t>
            </a:r>
            <a:r>
              <a:rPr lang="fr-FR" sz="1200" b="1" dirty="0">
                <a:solidFill>
                  <a:srgbClr val="4A4A4A"/>
                </a:solidFill>
              </a:rPr>
              <a:t>" : 5, "</a:t>
            </a:r>
            <a:r>
              <a:rPr lang="fr-FR" sz="1200" b="1" dirty="0" err="1">
                <a:solidFill>
                  <a:srgbClr val="4A4A4A"/>
                </a:solidFill>
              </a:rPr>
              <a:t>Tmax</a:t>
            </a:r>
            <a:r>
              <a:rPr lang="fr-FR" sz="1200" b="1" dirty="0">
                <a:solidFill>
                  <a:srgbClr val="4A4A4A"/>
                </a:solidFill>
              </a:rPr>
              <a:t> " : 13, "vent" : 15, "pluie " : 1 }</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 "</a:t>
            </a:r>
            <a:r>
              <a:rPr lang="fr-FR" sz="1200" b="1" dirty="0" err="1">
                <a:solidFill>
                  <a:srgbClr val="4A4A4A"/>
                </a:solidFill>
              </a:rPr>
              <a:t>_id</a:t>
            </a:r>
            <a:r>
              <a:rPr lang="fr-FR" sz="1200" b="1" dirty="0">
                <a:solidFill>
                  <a:srgbClr val="4A4A4A"/>
                </a:solidFill>
              </a:rPr>
              <a:t>" : </a:t>
            </a:r>
            <a:r>
              <a:rPr lang="fr-FR" sz="1200" b="1" dirty="0" err="1">
                <a:solidFill>
                  <a:srgbClr val="4A4A4A"/>
                </a:solidFill>
              </a:rPr>
              <a:t>ObjectId</a:t>
            </a:r>
            <a:r>
              <a:rPr lang="fr-FR" sz="1200" b="1" dirty="0">
                <a:solidFill>
                  <a:srgbClr val="4A4A4A"/>
                </a:solidFill>
              </a:rPr>
              <a:t>("5ef629a210f48078828a0a64"), "date" : "1/3/2000", "année" : 2000, "</a:t>
            </a:r>
            <a:r>
              <a:rPr lang="fr-FR" sz="1200" b="1" dirty="0" err="1">
                <a:solidFill>
                  <a:srgbClr val="4A4A4A"/>
                </a:solidFill>
              </a:rPr>
              <a:t>Tmin</a:t>
            </a:r>
            <a:r>
              <a:rPr lang="fr-FR" sz="1200" b="1" dirty="0">
                <a:solidFill>
                  <a:srgbClr val="4A4A4A"/>
                </a:solidFill>
              </a:rPr>
              <a:t>" : 4, "</a:t>
            </a:r>
            <a:r>
              <a:rPr lang="fr-FR" sz="1200" b="1" dirty="0" err="1">
                <a:solidFill>
                  <a:srgbClr val="4A4A4A"/>
                </a:solidFill>
              </a:rPr>
              <a:t>Tmax</a:t>
            </a:r>
            <a:r>
              <a:rPr lang="fr-FR" sz="1200" b="1" dirty="0">
                <a:solidFill>
                  <a:srgbClr val="4A4A4A"/>
                </a:solidFill>
              </a:rPr>
              <a:t> " : 13, "vent" : 22, "pluie " : 0 }</a:t>
            </a:r>
            <a:endParaRPr sz="1200" b="1" dirty="0">
              <a:solidFill>
                <a:srgbClr val="4A4A4A"/>
              </a:solidFill>
            </a:endParaRPr>
          </a:p>
          <a:p>
            <a:pPr marL="0" lvl="0" indent="0" algn="l" rtl="0">
              <a:lnSpc>
                <a:spcPct val="100000"/>
              </a:lnSpc>
              <a:spcBef>
                <a:spcPts val="400"/>
              </a:spcBef>
              <a:spcAft>
                <a:spcPts val="0"/>
              </a:spcAft>
              <a:buClr>
                <a:schemeClr val="dk1"/>
              </a:buClr>
              <a:buSzPts val="1100"/>
              <a:buFont typeface="Arial"/>
              <a:buNone/>
            </a:pPr>
            <a:r>
              <a:rPr lang="fr-FR" sz="1200" b="1" dirty="0">
                <a:solidFill>
                  <a:srgbClr val="4A4A4A"/>
                </a:solidFill>
              </a:rPr>
              <a:t>{ "</a:t>
            </a:r>
            <a:r>
              <a:rPr lang="fr-FR" sz="1200" b="1" dirty="0" err="1">
                <a:solidFill>
                  <a:srgbClr val="4A4A4A"/>
                </a:solidFill>
              </a:rPr>
              <a:t>_id</a:t>
            </a:r>
            <a:r>
              <a:rPr lang="fr-FR" sz="1200" b="1" dirty="0">
                <a:solidFill>
                  <a:srgbClr val="4A4A4A"/>
                </a:solidFill>
              </a:rPr>
              <a:t>" : </a:t>
            </a:r>
            <a:r>
              <a:rPr lang="fr-FR" sz="1200" b="1" dirty="0" err="1">
                <a:solidFill>
                  <a:srgbClr val="4A4A4A"/>
                </a:solidFill>
              </a:rPr>
              <a:t>ObjectId</a:t>
            </a:r>
            <a:r>
              <a:rPr lang="fr-FR" sz="1200" b="1" dirty="0">
                <a:solidFill>
                  <a:srgbClr val="4A4A4A"/>
                </a:solidFill>
              </a:rPr>
              <a:t>("5ef629a210f48078828a0a65"), "date" : "1/5/2000", "année" : 2000, "</a:t>
            </a:r>
            <a:r>
              <a:rPr lang="fr-FR" sz="1200" b="1" dirty="0" err="1">
                <a:solidFill>
                  <a:srgbClr val="4A4A4A"/>
                </a:solidFill>
              </a:rPr>
              <a:t>Tmin</a:t>
            </a:r>
            <a:r>
              <a:rPr lang="fr-FR" sz="1200" b="1" dirty="0">
                <a:solidFill>
                  <a:srgbClr val="4A4A4A"/>
                </a:solidFill>
              </a:rPr>
              <a:t>" : 6, "</a:t>
            </a:r>
            <a:r>
              <a:rPr lang="fr-FR" sz="1200" b="1" dirty="0" err="1">
                <a:solidFill>
                  <a:srgbClr val="4A4A4A"/>
                </a:solidFill>
              </a:rPr>
              <a:t>Tmax</a:t>
            </a:r>
            <a:r>
              <a:rPr lang="fr-FR" sz="1200" b="1" dirty="0">
                <a:solidFill>
                  <a:srgbClr val="4A4A4A"/>
                </a:solidFill>
              </a:rPr>
              <a:t> " : 15, "vent" : 27, "pluie " : 0 }</a:t>
            </a:r>
            <a:endParaRPr sz="1200" b="1" dirty="0">
              <a:solidFill>
                <a:srgbClr val="4A4A4A"/>
              </a:solidFill>
            </a:endParaRPr>
          </a:p>
          <a:p>
            <a:pPr marL="0" lvl="0" indent="0" algn="l" rtl="0">
              <a:lnSpc>
                <a:spcPct val="100000"/>
              </a:lnSpc>
              <a:spcBef>
                <a:spcPts val="400"/>
              </a:spcBef>
              <a:spcAft>
                <a:spcPts val="400"/>
              </a:spcAft>
              <a:buClr>
                <a:schemeClr val="dk1"/>
              </a:buClr>
              <a:buSzPts val="1100"/>
              <a:buFont typeface="Arial"/>
              <a:buNone/>
            </a:pPr>
            <a:endParaRPr sz="1200" dirty="0">
              <a:latin typeface="Calibri"/>
              <a:ea typeface="Calibri"/>
              <a:cs typeface="Calibri"/>
              <a:sym typeface="Calibri"/>
            </a:endParaRP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26</a:t>
            </a:fld>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2"/>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305" name="Google Shape;305;p42"/>
          <p:cNvSpPr txBox="1"/>
          <p:nvPr/>
        </p:nvSpPr>
        <p:spPr>
          <a:xfrm>
            <a:off x="1652525" y="198300"/>
            <a:ext cx="5965500" cy="118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a:t>
            </a:r>
            <a:r>
              <a:rPr lang="fr-FR" sz="2200" b="1" dirty="0" smtClean="0">
                <a:latin typeface="Calibri"/>
                <a:ea typeface="Calibri"/>
                <a:cs typeface="Calibri"/>
                <a:sym typeface="Calibri"/>
              </a:rPr>
              <a:t>4:Exemple </a:t>
            </a:r>
            <a:r>
              <a:rPr lang="fr-FR" sz="2200" b="1" dirty="0">
                <a:latin typeface="Calibri"/>
                <a:ea typeface="Calibri"/>
                <a:cs typeface="Calibri"/>
                <a:sym typeface="Calibri"/>
              </a:rPr>
              <a:t>pratique </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Fichier </a:t>
            </a:r>
            <a:r>
              <a:rPr lang="fr-FR" sz="2200" b="1" dirty="0" err="1">
                <a:latin typeface="Calibri"/>
                <a:ea typeface="Calibri"/>
                <a:cs typeface="Calibri"/>
                <a:sym typeface="Calibri"/>
              </a:rPr>
              <a:t>test:station_tunis_carthage_2020.csv</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(4)</a:t>
            </a:r>
            <a:endParaRPr sz="2200" b="1" dirty="0">
              <a:latin typeface="Calibri"/>
              <a:ea typeface="Calibri"/>
              <a:cs typeface="Calibri"/>
              <a:sym typeface="Calibri"/>
            </a:endParaRPr>
          </a:p>
        </p:txBody>
      </p:sp>
      <p:sp>
        <p:nvSpPr>
          <p:cNvPr id="306" name="Google Shape;306;p42"/>
          <p:cNvSpPr txBox="1"/>
          <p:nvPr/>
        </p:nvSpPr>
        <p:spPr>
          <a:xfrm>
            <a:off x="578350" y="1470900"/>
            <a:ext cx="8229600" cy="500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400"/>
              </a:spcAft>
              <a:buClr>
                <a:schemeClr val="dk1"/>
              </a:buClr>
              <a:buSzPts val="1100"/>
              <a:buFont typeface="Arial"/>
              <a:buNone/>
            </a:pPr>
            <a:r>
              <a:rPr lang="fr-FR" sz="1600" b="1" dirty="0">
                <a:solidFill>
                  <a:srgbClr val="4A4A4A"/>
                </a:solidFill>
                <a:highlight>
                  <a:srgbClr val="FFFFFF"/>
                </a:highlight>
              </a:rPr>
              <a:t>On peut afficher le résultat de l’enregistrement sur mongoDB </a:t>
            </a:r>
            <a:r>
              <a:rPr lang="fr-FR" sz="1600" b="1" dirty="0" err="1">
                <a:solidFill>
                  <a:srgbClr val="4A4A4A"/>
                </a:solidFill>
                <a:highlight>
                  <a:srgbClr val="FFFFFF"/>
                </a:highlight>
              </a:rPr>
              <a:t>Compass</a:t>
            </a:r>
            <a:r>
              <a:rPr lang="fr-FR" sz="1600" b="1" dirty="0">
                <a:solidFill>
                  <a:srgbClr val="4A4A4A"/>
                </a:solidFill>
                <a:highlight>
                  <a:srgbClr val="FFFFFF"/>
                </a:highlight>
              </a:rPr>
              <a:t>:</a:t>
            </a:r>
            <a:endParaRPr sz="1600" b="1" dirty="0">
              <a:latin typeface="Calibri"/>
              <a:ea typeface="Calibri"/>
              <a:cs typeface="Calibri"/>
              <a:sym typeface="Calibri"/>
            </a:endParaRPr>
          </a:p>
        </p:txBody>
      </p:sp>
      <p:pic>
        <p:nvPicPr>
          <p:cNvPr id="307" name="Google Shape;307;p42"/>
          <p:cNvPicPr preferRelativeResize="0"/>
          <p:nvPr/>
        </p:nvPicPr>
        <p:blipFill>
          <a:blip r:embed="rId3">
            <a:alphaModFix/>
          </a:blip>
          <a:stretch>
            <a:fillRect/>
          </a:stretch>
        </p:blipFill>
        <p:spPr>
          <a:xfrm>
            <a:off x="160498" y="2057273"/>
            <a:ext cx="4561815" cy="4205741"/>
          </a:xfrm>
          <a:prstGeom prst="rect">
            <a:avLst/>
          </a:prstGeom>
          <a:noFill/>
          <a:ln>
            <a:noFill/>
          </a:ln>
        </p:spPr>
      </p:pic>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27</a:t>
            </a:fld>
            <a:endParaRPr lang="fr-FR"/>
          </a:p>
        </p:txBody>
      </p:sp>
      <p:pic>
        <p:nvPicPr>
          <p:cNvPr id="7" name="Google Shape;315;p43"/>
          <p:cNvPicPr preferRelativeResize="0"/>
          <p:nvPr/>
        </p:nvPicPr>
        <p:blipFill>
          <a:blip r:embed="rId4">
            <a:alphaModFix/>
          </a:blip>
          <a:stretch>
            <a:fillRect/>
          </a:stretch>
        </p:blipFill>
        <p:spPr>
          <a:xfrm>
            <a:off x="4779202" y="2173587"/>
            <a:ext cx="4076700" cy="410527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328" name="Google Shape;328;p45"/>
          <p:cNvSpPr txBox="1"/>
          <p:nvPr/>
        </p:nvSpPr>
        <p:spPr>
          <a:xfrm>
            <a:off x="1652525" y="198300"/>
            <a:ext cx="5965500" cy="12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5:MongoDB </a:t>
            </a:r>
            <a:r>
              <a:rPr lang="fr-FR" sz="2200" b="1" dirty="0" err="1">
                <a:latin typeface="Calibri"/>
                <a:ea typeface="Calibri"/>
                <a:cs typeface="Calibri"/>
                <a:sym typeface="Calibri"/>
              </a:rPr>
              <a:t>Connector</a:t>
            </a:r>
            <a:r>
              <a:rPr lang="fr-FR" sz="2200" b="1" dirty="0">
                <a:latin typeface="Calibri"/>
                <a:ea typeface="Calibri"/>
                <a:cs typeface="Calibri"/>
                <a:sym typeface="Calibri"/>
              </a:rPr>
              <a:t>:</a:t>
            </a:r>
            <a:endParaRPr sz="2200" b="1" dirty="0">
              <a:latin typeface="Calibri"/>
              <a:ea typeface="Calibri"/>
              <a:cs typeface="Calibri"/>
              <a:sym typeface="Calibri"/>
            </a:endParaRPr>
          </a:p>
          <a:p>
            <a:pPr marL="0" lvl="0" indent="0" algn="ctr" rtl="0">
              <a:spcBef>
                <a:spcPts val="0"/>
              </a:spcBef>
              <a:spcAft>
                <a:spcPts val="0"/>
              </a:spcAft>
              <a:buNone/>
            </a:pPr>
            <a:r>
              <a:rPr lang="fr-FR" sz="2400" b="1" dirty="0" err="1">
                <a:solidFill>
                  <a:srgbClr val="24292E"/>
                </a:solidFill>
                <a:latin typeface="Times New Roman"/>
                <a:ea typeface="Times New Roman"/>
                <a:cs typeface="Times New Roman"/>
                <a:sym typeface="Times New Roman"/>
              </a:rPr>
              <a:t>pymongo</a:t>
            </a:r>
            <a:r>
              <a:rPr lang="fr-FR" sz="2400" b="1" dirty="0">
                <a:solidFill>
                  <a:srgbClr val="24292E"/>
                </a:solidFill>
                <a:latin typeface="Times New Roman"/>
                <a:ea typeface="Times New Roman"/>
                <a:cs typeface="Times New Roman"/>
                <a:sym typeface="Times New Roman"/>
              </a:rPr>
              <a:t>-</a:t>
            </a:r>
            <a:r>
              <a:rPr lang="fr-FR" sz="2400" b="1" dirty="0" err="1">
                <a:solidFill>
                  <a:srgbClr val="24292E"/>
                </a:solidFill>
                <a:latin typeface="Times New Roman"/>
                <a:ea typeface="Times New Roman"/>
                <a:cs typeface="Times New Roman"/>
                <a:sym typeface="Times New Roman"/>
              </a:rPr>
              <a:t>spark</a:t>
            </a:r>
            <a:endParaRPr sz="3600" b="1" dirty="0">
              <a:latin typeface="Times New Roman"/>
              <a:ea typeface="Times New Roman"/>
              <a:cs typeface="Times New Roman"/>
              <a:sym typeface="Times New Roman"/>
            </a:endParaRPr>
          </a:p>
          <a:p>
            <a:pPr marL="0" lvl="0" indent="0" algn="ctr" rtl="0">
              <a:spcBef>
                <a:spcPts val="0"/>
              </a:spcBef>
              <a:spcAft>
                <a:spcPts val="0"/>
              </a:spcAft>
              <a:buNone/>
            </a:pPr>
            <a:r>
              <a:rPr lang="fr-FR" sz="2200" b="1" dirty="0">
                <a:latin typeface="Calibri"/>
                <a:ea typeface="Calibri"/>
                <a:cs typeface="Calibri"/>
                <a:sym typeface="Calibri"/>
              </a:rPr>
              <a:t>(1)</a:t>
            </a:r>
            <a:endParaRPr sz="2200" b="1" dirty="0">
              <a:latin typeface="Calibri"/>
              <a:ea typeface="Calibri"/>
              <a:cs typeface="Calibri"/>
              <a:sym typeface="Calibri"/>
            </a:endParaRPr>
          </a:p>
          <a:p>
            <a:pPr marL="0" lvl="0" indent="0" algn="l" rtl="0">
              <a:spcBef>
                <a:spcPts val="0"/>
              </a:spcBef>
              <a:spcAft>
                <a:spcPts val="0"/>
              </a:spcAft>
              <a:buNone/>
            </a:pPr>
            <a:endParaRPr sz="2200" b="1" dirty="0">
              <a:latin typeface="Calibri"/>
              <a:ea typeface="Calibri"/>
              <a:cs typeface="Calibri"/>
              <a:sym typeface="Calibri"/>
            </a:endParaRPr>
          </a:p>
        </p:txBody>
      </p:sp>
      <p:sp>
        <p:nvSpPr>
          <p:cNvPr id="329" name="Google Shape;329;p45"/>
          <p:cNvSpPr txBox="1"/>
          <p:nvPr/>
        </p:nvSpPr>
        <p:spPr>
          <a:xfrm>
            <a:off x="165250" y="1404650"/>
            <a:ext cx="8642700" cy="545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800"/>
              </a:spcBef>
              <a:spcAft>
                <a:spcPts val="0"/>
              </a:spcAft>
              <a:buClr>
                <a:schemeClr val="dk1"/>
              </a:buClr>
              <a:buSzPts val="1100"/>
              <a:buFont typeface="Arial"/>
              <a:buNone/>
            </a:pPr>
            <a:r>
              <a:rPr lang="fr-FR" sz="1600" b="1" dirty="0">
                <a:solidFill>
                  <a:srgbClr val="24292E"/>
                </a:solidFill>
                <a:highlight>
                  <a:srgbClr val="FFFFFF"/>
                </a:highlight>
                <a:latin typeface="Times New Roman"/>
                <a:ea typeface="Times New Roman"/>
                <a:cs typeface="Times New Roman"/>
                <a:sym typeface="Times New Roman"/>
              </a:rPr>
              <a:t>Installation</a:t>
            </a:r>
            <a:endParaRPr sz="1600" b="1" dirty="0">
              <a:solidFill>
                <a:srgbClr val="24292E"/>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fr-FR" sz="1600" dirty="0">
                <a:solidFill>
                  <a:srgbClr val="24292E"/>
                </a:solidFill>
                <a:highlight>
                  <a:srgbClr val="FFFFFF"/>
                </a:highlight>
                <a:latin typeface="Times New Roman"/>
                <a:ea typeface="Times New Roman"/>
                <a:cs typeface="Times New Roman"/>
                <a:sym typeface="Times New Roman"/>
              </a:rPr>
              <a:t>-</a:t>
            </a:r>
            <a:r>
              <a:rPr lang="fr-FR" sz="1600" dirty="0" err="1">
                <a:solidFill>
                  <a:srgbClr val="24292E"/>
                </a:solidFill>
                <a:highlight>
                  <a:srgbClr val="FFFFFF"/>
                </a:highlight>
                <a:latin typeface="Times New Roman"/>
                <a:ea typeface="Times New Roman"/>
                <a:cs typeface="Times New Roman"/>
                <a:sym typeface="Times New Roman"/>
              </a:rPr>
              <a:t>Download</a:t>
            </a:r>
            <a:r>
              <a:rPr lang="fr-FR" sz="1600" dirty="0">
                <a:solidFill>
                  <a:srgbClr val="24292E"/>
                </a:solidFill>
                <a:highlight>
                  <a:srgbClr val="FFFFFF"/>
                </a:highlight>
                <a:latin typeface="Times New Roman"/>
                <a:ea typeface="Times New Roman"/>
                <a:cs typeface="Times New Roman"/>
                <a:sym typeface="Times New Roman"/>
              </a:rPr>
              <a:t> </a:t>
            </a:r>
            <a:r>
              <a:rPr lang="fr-FR" sz="1600" dirty="0">
                <a:solidFill>
                  <a:srgbClr val="0366D6"/>
                </a:solidFill>
                <a:highlight>
                  <a:srgbClr val="FFFFFF"/>
                </a:highlight>
                <a:uFill>
                  <a:noFill/>
                </a:uFill>
                <a:latin typeface="Times New Roman"/>
                <a:ea typeface="Times New Roman"/>
                <a:cs typeface="Times New Roman"/>
                <a:sym typeface="Times New Roman"/>
                <a:hlinkClick r:id="rId3"/>
              </a:rPr>
              <a:t>mongo-</a:t>
            </a:r>
            <a:r>
              <a:rPr lang="fr-FR" sz="1600" dirty="0" err="1">
                <a:solidFill>
                  <a:srgbClr val="0366D6"/>
                </a:solidFill>
                <a:highlight>
                  <a:srgbClr val="FFFFFF"/>
                </a:highlight>
                <a:uFill>
                  <a:noFill/>
                </a:uFill>
                <a:latin typeface="Times New Roman"/>
                <a:ea typeface="Times New Roman"/>
                <a:cs typeface="Times New Roman"/>
                <a:sym typeface="Times New Roman"/>
                <a:hlinkClick r:id="rId3"/>
              </a:rPr>
              <a:t>hadoop</a:t>
            </a:r>
            <a:r>
              <a:rPr lang="fr-FR" sz="1600" dirty="0">
                <a:solidFill>
                  <a:srgbClr val="24292E"/>
                </a:solidFill>
                <a:highlight>
                  <a:srgbClr val="FFFFFF"/>
                </a:highlight>
                <a:latin typeface="Times New Roman"/>
                <a:ea typeface="Times New Roman"/>
                <a:cs typeface="Times New Roman"/>
                <a:sym typeface="Times New Roman"/>
              </a:rPr>
              <a:t>:</a:t>
            </a:r>
            <a:br>
              <a:rPr lang="fr-FR" sz="1600" dirty="0">
                <a:solidFill>
                  <a:srgbClr val="24292E"/>
                </a:solidFill>
                <a:highlight>
                  <a:srgbClr val="FFFFFF"/>
                </a:highlight>
                <a:latin typeface="Times New Roman"/>
                <a:ea typeface="Times New Roman"/>
                <a:cs typeface="Times New Roman"/>
                <a:sym typeface="Times New Roman"/>
              </a:rPr>
            </a:br>
            <a:r>
              <a:rPr lang="fr-FR" sz="1600" dirty="0">
                <a:solidFill>
                  <a:srgbClr val="24292E"/>
                </a:solidFill>
                <a:highlight>
                  <a:srgbClr val="F6F8FA"/>
                </a:highlight>
                <a:latin typeface="Times New Roman"/>
                <a:ea typeface="Times New Roman"/>
                <a:cs typeface="Times New Roman"/>
                <a:sym typeface="Times New Roman"/>
              </a:rPr>
              <a:t>git clone </a:t>
            </a:r>
            <a:r>
              <a:rPr lang="fr-FR" sz="1600" u="sng" dirty="0">
                <a:solidFill>
                  <a:schemeClr val="hlink"/>
                </a:solidFill>
                <a:highlight>
                  <a:srgbClr val="F6F8FA"/>
                </a:highlight>
                <a:latin typeface="Times New Roman"/>
                <a:ea typeface="Times New Roman"/>
                <a:cs typeface="Times New Roman"/>
                <a:sym typeface="Times New Roman"/>
                <a:hlinkClick r:id="rId4"/>
              </a:rPr>
              <a:t>https://github.com/mongodb/mongo-hadoop.git</a:t>
            </a:r>
            <a:endParaRPr sz="1600" dirty="0">
              <a:solidFill>
                <a:srgbClr val="24292E"/>
              </a:solidFill>
              <a:highlight>
                <a:srgbClr val="F6F8FA"/>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fr-FR" sz="1600" dirty="0">
                <a:solidFill>
                  <a:srgbClr val="24292E"/>
                </a:solidFill>
                <a:highlight>
                  <a:srgbClr val="FFFFFF"/>
                </a:highlight>
                <a:latin typeface="Times New Roman"/>
                <a:ea typeface="Times New Roman"/>
                <a:cs typeface="Times New Roman"/>
                <a:sym typeface="Times New Roman"/>
              </a:rPr>
              <a:t>-Go to the </a:t>
            </a:r>
            <a:r>
              <a:rPr lang="fr-FR" sz="1600" dirty="0" err="1">
                <a:solidFill>
                  <a:srgbClr val="24292E"/>
                </a:solidFill>
                <a:highlight>
                  <a:srgbClr val="FFFFFF"/>
                </a:highlight>
                <a:latin typeface="Times New Roman"/>
                <a:ea typeface="Times New Roman"/>
                <a:cs typeface="Times New Roman"/>
                <a:sym typeface="Times New Roman"/>
              </a:rPr>
              <a:t>pymongo</a:t>
            </a:r>
            <a:r>
              <a:rPr lang="fr-FR" sz="1600" dirty="0">
                <a:solidFill>
                  <a:srgbClr val="24292E"/>
                </a:solidFill>
                <a:highlight>
                  <a:srgbClr val="FFFFFF"/>
                </a:highlight>
                <a:latin typeface="Times New Roman"/>
                <a:ea typeface="Times New Roman"/>
                <a:cs typeface="Times New Roman"/>
                <a:sym typeface="Times New Roman"/>
              </a:rPr>
              <a:t>-</a:t>
            </a:r>
            <a:r>
              <a:rPr lang="fr-FR" sz="1600" dirty="0" err="1">
                <a:solidFill>
                  <a:srgbClr val="24292E"/>
                </a:solidFill>
                <a:highlight>
                  <a:srgbClr val="FFFFFF"/>
                </a:highlight>
                <a:latin typeface="Times New Roman"/>
                <a:ea typeface="Times New Roman"/>
                <a:cs typeface="Times New Roman"/>
                <a:sym typeface="Times New Roman"/>
              </a:rPr>
              <a:t>spark</a:t>
            </a:r>
            <a:r>
              <a:rPr lang="fr-FR" sz="1600" dirty="0">
                <a:solidFill>
                  <a:srgbClr val="24292E"/>
                </a:solidFill>
                <a:highlight>
                  <a:srgbClr val="FFFFFF"/>
                </a:highlight>
                <a:latin typeface="Times New Roman"/>
                <a:ea typeface="Times New Roman"/>
                <a:cs typeface="Times New Roman"/>
                <a:sym typeface="Times New Roman"/>
              </a:rPr>
              <a:t> directory of the </a:t>
            </a:r>
            <a:r>
              <a:rPr lang="fr-FR" sz="1600" dirty="0" err="1">
                <a:solidFill>
                  <a:srgbClr val="24292E"/>
                </a:solidFill>
                <a:highlight>
                  <a:srgbClr val="FFFFFF"/>
                </a:highlight>
                <a:latin typeface="Times New Roman"/>
                <a:ea typeface="Times New Roman"/>
                <a:cs typeface="Times New Roman"/>
                <a:sym typeface="Times New Roman"/>
              </a:rPr>
              <a:t>project</a:t>
            </a:r>
            <a:r>
              <a:rPr lang="fr-FR" sz="1600" dirty="0">
                <a:solidFill>
                  <a:srgbClr val="24292E"/>
                </a:solidFill>
                <a:highlight>
                  <a:srgbClr val="FFFFFF"/>
                </a:highlight>
                <a:latin typeface="Times New Roman"/>
                <a:ea typeface="Times New Roman"/>
                <a:cs typeface="Times New Roman"/>
                <a:sym typeface="Times New Roman"/>
              </a:rPr>
              <a:t> and </a:t>
            </a:r>
            <a:r>
              <a:rPr lang="fr-FR" sz="1600" dirty="0" err="1">
                <a:solidFill>
                  <a:srgbClr val="24292E"/>
                </a:solidFill>
                <a:highlight>
                  <a:srgbClr val="FFFFFF"/>
                </a:highlight>
                <a:latin typeface="Times New Roman"/>
                <a:ea typeface="Times New Roman"/>
                <a:cs typeface="Times New Roman"/>
                <a:sym typeface="Times New Roman"/>
              </a:rPr>
              <a:t>install</a:t>
            </a:r>
            <a:r>
              <a:rPr lang="fr-FR" sz="1600" dirty="0">
                <a:solidFill>
                  <a:srgbClr val="24292E"/>
                </a:solidFill>
                <a:highlight>
                  <a:srgbClr val="FFFFFF"/>
                </a:highlight>
                <a:latin typeface="Times New Roman"/>
                <a:ea typeface="Times New Roman"/>
                <a:cs typeface="Times New Roman"/>
                <a:sym typeface="Times New Roman"/>
              </a:rPr>
              <a:t>:</a:t>
            </a:r>
            <a:br>
              <a:rPr lang="fr-FR" sz="1600" dirty="0">
                <a:solidFill>
                  <a:srgbClr val="24292E"/>
                </a:solidFill>
                <a:highlight>
                  <a:srgbClr val="FFFFFF"/>
                </a:highlight>
                <a:latin typeface="Times New Roman"/>
                <a:ea typeface="Times New Roman"/>
                <a:cs typeface="Times New Roman"/>
                <a:sym typeface="Times New Roman"/>
              </a:rPr>
            </a:br>
            <a:r>
              <a:rPr lang="fr-FR" sz="1600" dirty="0">
                <a:solidFill>
                  <a:srgbClr val="24292E"/>
                </a:solidFill>
                <a:highlight>
                  <a:srgbClr val="F6F8FA"/>
                </a:highlight>
                <a:latin typeface="Times New Roman"/>
                <a:ea typeface="Times New Roman"/>
                <a:cs typeface="Times New Roman"/>
                <a:sym typeface="Times New Roman"/>
              </a:rPr>
              <a:t>cd mongo-</a:t>
            </a:r>
            <a:r>
              <a:rPr lang="fr-FR" sz="1600" dirty="0" err="1">
                <a:solidFill>
                  <a:srgbClr val="24292E"/>
                </a:solidFill>
                <a:highlight>
                  <a:srgbClr val="F6F8FA"/>
                </a:highlight>
                <a:latin typeface="Times New Roman"/>
                <a:ea typeface="Times New Roman"/>
                <a:cs typeface="Times New Roman"/>
                <a:sym typeface="Times New Roman"/>
              </a:rPr>
              <a:t>hadoop</a:t>
            </a:r>
            <a:r>
              <a:rPr lang="fr-FR" sz="1600" dirty="0">
                <a:solidFill>
                  <a:srgbClr val="24292E"/>
                </a:solidFill>
                <a:highlight>
                  <a:srgbClr val="F6F8FA"/>
                </a:highlight>
                <a:latin typeface="Times New Roman"/>
                <a:ea typeface="Times New Roman"/>
                <a:cs typeface="Times New Roman"/>
                <a:sym typeface="Times New Roman"/>
              </a:rPr>
              <a:t>/</a:t>
            </a:r>
            <a:r>
              <a:rPr lang="fr-FR" sz="1600" dirty="0" err="1">
                <a:solidFill>
                  <a:srgbClr val="24292E"/>
                </a:solidFill>
                <a:highlight>
                  <a:srgbClr val="F6F8FA"/>
                </a:highlight>
                <a:latin typeface="Times New Roman"/>
                <a:ea typeface="Times New Roman"/>
                <a:cs typeface="Times New Roman"/>
                <a:sym typeface="Times New Roman"/>
              </a:rPr>
              <a:t>spark</a:t>
            </a:r>
            <a:r>
              <a:rPr lang="fr-FR" sz="1600" dirty="0">
                <a:solidFill>
                  <a:srgbClr val="24292E"/>
                </a:solidFill>
                <a:highlight>
                  <a:srgbClr val="F6F8FA"/>
                </a:highlight>
                <a:latin typeface="Times New Roman"/>
                <a:ea typeface="Times New Roman"/>
                <a:cs typeface="Times New Roman"/>
                <a:sym typeface="Times New Roman"/>
              </a:rPr>
              <a:t>/</a:t>
            </a:r>
            <a:r>
              <a:rPr lang="fr-FR" sz="1600" dirty="0" err="1">
                <a:solidFill>
                  <a:srgbClr val="24292E"/>
                </a:solidFill>
                <a:highlight>
                  <a:srgbClr val="F6F8FA"/>
                </a:highlight>
                <a:latin typeface="Times New Roman"/>
                <a:ea typeface="Times New Roman"/>
                <a:cs typeface="Times New Roman"/>
                <a:sym typeface="Times New Roman"/>
              </a:rPr>
              <a:t>src</a:t>
            </a:r>
            <a:r>
              <a:rPr lang="fr-FR" sz="1600" dirty="0">
                <a:solidFill>
                  <a:srgbClr val="24292E"/>
                </a:solidFill>
                <a:highlight>
                  <a:srgbClr val="F6F8FA"/>
                </a:highlight>
                <a:latin typeface="Times New Roman"/>
                <a:ea typeface="Times New Roman"/>
                <a:cs typeface="Times New Roman"/>
                <a:sym typeface="Times New Roman"/>
              </a:rPr>
              <a:t>/main/python </a:t>
            </a:r>
            <a:endParaRPr sz="1600" dirty="0">
              <a:solidFill>
                <a:srgbClr val="24292E"/>
              </a:solidFill>
              <a:highlight>
                <a:srgbClr val="F6F8FA"/>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fr-FR" sz="1600" dirty="0">
                <a:solidFill>
                  <a:srgbClr val="24292E"/>
                </a:solidFill>
                <a:highlight>
                  <a:srgbClr val="F6F8FA"/>
                </a:highlight>
                <a:latin typeface="Times New Roman"/>
                <a:ea typeface="Times New Roman"/>
                <a:cs typeface="Times New Roman"/>
                <a:sym typeface="Times New Roman"/>
              </a:rPr>
              <a:t>python setup.py </a:t>
            </a:r>
            <a:r>
              <a:rPr lang="fr-FR" sz="1600" dirty="0" err="1">
                <a:solidFill>
                  <a:srgbClr val="24292E"/>
                </a:solidFill>
                <a:highlight>
                  <a:srgbClr val="F6F8FA"/>
                </a:highlight>
                <a:latin typeface="Times New Roman"/>
                <a:ea typeface="Times New Roman"/>
                <a:cs typeface="Times New Roman"/>
                <a:sym typeface="Times New Roman"/>
              </a:rPr>
              <a:t>install</a:t>
            </a:r>
            <a:endParaRPr sz="1600" dirty="0">
              <a:solidFill>
                <a:srgbClr val="24292E"/>
              </a:solidFill>
              <a:highlight>
                <a:srgbClr val="F6F8FA"/>
              </a:highlight>
              <a:latin typeface="Times New Roman"/>
              <a:ea typeface="Times New Roman"/>
              <a:cs typeface="Times New Roman"/>
              <a:sym typeface="Times New Roman"/>
            </a:endParaRPr>
          </a:p>
          <a:p>
            <a:pPr marL="0" lvl="0" indent="0" algn="l" rtl="0">
              <a:lnSpc>
                <a:spcPct val="100000"/>
              </a:lnSpc>
              <a:spcBef>
                <a:spcPts val="300"/>
              </a:spcBef>
              <a:spcAft>
                <a:spcPts val="0"/>
              </a:spcAft>
              <a:buNone/>
            </a:pPr>
            <a:r>
              <a:rPr lang="fr-FR" sz="1600" dirty="0">
                <a:solidFill>
                  <a:srgbClr val="24292E"/>
                </a:solidFill>
                <a:highlight>
                  <a:srgbClr val="FFFFFF"/>
                </a:highlight>
                <a:latin typeface="Times New Roman"/>
                <a:ea typeface="Times New Roman"/>
                <a:cs typeface="Times New Roman"/>
                <a:sym typeface="Times New Roman"/>
              </a:rPr>
              <a:t>-Install </a:t>
            </a:r>
            <a:r>
              <a:rPr lang="fr-FR" sz="1600" dirty="0" err="1">
                <a:solidFill>
                  <a:srgbClr val="0366D6"/>
                </a:solidFill>
                <a:highlight>
                  <a:srgbClr val="FFFFFF"/>
                </a:highlight>
                <a:uFill>
                  <a:noFill/>
                </a:uFill>
                <a:latin typeface="Times New Roman"/>
                <a:ea typeface="Times New Roman"/>
                <a:cs typeface="Times New Roman"/>
                <a:sym typeface="Times New Roman"/>
                <a:hlinkClick r:id="rId5"/>
              </a:rPr>
              <a:t>pymongo</a:t>
            </a:r>
            <a:r>
              <a:rPr lang="fr-FR" sz="1600" dirty="0">
                <a:solidFill>
                  <a:srgbClr val="24292E"/>
                </a:solidFill>
                <a:highlight>
                  <a:srgbClr val="FFFFFF"/>
                </a:highlight>
                <a:latin typeface="Times New Roman"/>
                <a:ea typeface="Times New Roman"/>
                <a:cs typeface="Times New Roman"/>
                <a:sym typeface="Times New Roman"/>
              </a:rPr>
              <a:t> on </a:t>
            </a:r>
            <a:r>
              <a:rPr lang="fr-FR" sz="1600" dirty="0" err="1">
                <a:solidFill>
                  <a:srgbClr val="24292E"/>
                </a:solidFill>
                <a:highlight>
                  <a:srgbClr val="FFFFFF"/>
                </a:highlight>
                <a:latin typeface="Times New Roman"/>
                <a:ea typeface="Times New Roman"/>
                <a:cs typeface="Times New Roman"/>
                <a:sym typeface="Times New Roman"/>
              </a:rPr>
              <a:t>each</a:t>
            </a:r>
            <a:r>
              <a:rPr lang="fr-FR" sz="1600" dirty="0">
                <a:solidFill>
                  <a:srgbClr val="24292E"/>
                </a:solidFill>
                <a:highlight>
                  <a:srgbClr val="FFFFFF"/>
                </a:highlight>
                <a:latin typeface="Times New Roman"/>
                <a:ea typeface="Times New Roman"/>
                <a:cs typeface="Times New Roman"/>
                <a:sym typeface="Times New Roman"/>
              </a:rPr>
              <a:t> machine in </a:t>
            </a:r>
            <a:r>
              <a:rPr lang="fr-FR" sz="1600" dirty="0" err="1">
                <a:solidFill>
                  <a:srgbClr val="24292E"/>
                </a:solidFill>
                <a:highlight>
                  <a:srgbClr val="FFFFFF"/>
                </a:highlight>
                <a:latin typeface="Times New Roman"/>
                <a:ea typeface="Times New Roman"/>
                <a:cs typeface="Times New Roman"/>
                <a:sym typeface="Times New Roman"/>
              </a:rPr>
              <a:t>your</a:t>
            </a:r>
            <a:r>
              <a:rPr lang="fr-FR" sz="1600" dirty="0">
                <a:solidFill>
                  <a:srgbClr val="24292E"/>
                </a:solidFill>
                <a:highlight>
                  <a:srgbClr val="FFFFFF"/>
                </a:highlight>
                <a:latin typeface="Times New Roman"/>
                <a:ea typeface="Times New Roman"/>
                <a:cs typeface="Times New Roman"/>
                <a:sym typeface="Times New Roman"/>
              </a:rPr>
              <a:t> </a:t>
            </a:r>
            <a:r>
              <a:rPr lang="fr-FR" sz="1600" dirty="0" err="1">
                <a:solidFill>
                  <a:srgbClr val="24292E"/>
                </a:solidFill>
                <a:highlight>
                  <a:srgbClr val="FFFFFF"/>
                </a:highlight>
                <a:latin typeface="Times New Roman"/>
                <a:ea typeface="Times New Roman"/>
                <a:cs typeface="Times New Roman"/>
                <a:sym typeface="Times New Roman"/>
              </a:rPr>
              <a:t>Spark</a:t>
            </a:r>
            <a:r>
              <a:rPr lang="fr-FR" sz="1600" dirty="0">
                <a:solidFill>
                  <a:srgbClr val="24292E"/>
                </a:solidFill>
                <a:highlight>
                  <a:srgbClr val="FFFFFF"/>
                </a:highlight>
                <a:latin typeface="Times New Roman"/>
                <a:ea typeface="Times New Roman"/>
                <a:cs typeface="Times New Roman"/>
                <a:sym typeface="Times New Roman"/>
              </a:rPr>
              <a:t> cluster.</a:t>
            </a:r>
            <a:endParaRPr sz="1600" dirty="0">
              <a:solidFill>
                <a:srgbClr val="24292E"/>
              </a:solidFill>
              <a:highlight>
                <a:srgbClr val="FFFFFF"/>
              </a:highlight>
              <a:latin typeface="Times New Roman"/>
              <a:ea typeface="Times New Roman"/>
              <a:cs typeface="Times New Roman"/>
              <a:sym typeface="Times New Roman"/>
            </a:endParaRPr>
          </a:p>
          <a:p>
            <a:pPr marL="0" lvl="0" indent="0" algn="l" rtl="0">
              <a:lnSpc>
                <a:spcPct val="100000"/>
              </a:lnSpc>
              <a:spcBef>
                <a:spcPts val="1800"/>
              </a:spcBef>
              <a:spcAft>
                <a:spcPts val="0"/>
              </a:spcAft>
              <a:buClr>
                <a:schemeClr val="dk1"/>
              </a:buClr>
              <a:buSzPts val="1100"/>
              <a:buFont typeface="Arial"/>
              <a:buNone/>
            </a:pPr>
            <a:r>
              <a:rPr lang="fr-FR" sz="1600" b="1" dirty="0">
                <a:solidFill>
                  <a:srgbClr val="24292E"/>
                </a:solidFill>
                <a:highlight>
                  <a:srgbClr val="FFFFFF"/>
                </a:highlight>
                <a:latin typeface="Times New Roman"/>
                <a:ea typeface="Times New Roman"/>
                <a:cs typeface="Times New Roman"/>
                <a:sym typeface="Times New Roman"/>
              </a:rPr>
              <a:t>Usage</a:t>
            </a:r>
            <a:endParaRPr sz="1600" b="1" dirty="0">
              <a:solidFill>
                <a:srgbClr val="24292E"/>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fr-FR" sz="1600" dirty="0">
                <a:solidFill>
                  <a:srgbClr val="24292E"/>
                </a:solidFill>
                <a:highlight>
                  <a:srgbClr val="F6F8FA"/>
                </a:highlight>
                <a:latin typeface="Times New Roman"/>
                <a:ea typeface="Times New Roman"/>
                <a:cs typeface="Times New Roman"/>
                <a:sym typeface="Times New Roman"/>
              </a:rPr>
              <a:t>import </a:t>
            </a:r>
            <a:r>
              <a:rPr lang="fr-FR" sz="1600" dirty="0" err="1">
                <a:solidFill>
                  <a:srgbClr val="24292E"/>
                </a:solidFill>
                <a:highlight>
                  <a:srgbClr val="F6F8FA"/>
                </a:highlight>
                <a:latin typeface="Times New Roman"/>
                <a:ea typeface="Times New Roman"/>
                <a:cs typeface="Times New Roman"/>
                <a:sym typeface="Times New Roman"/>
              </a:rPr>
              <a:t>pymongo_spark</a:t>
            </a:r>
            <a:endParaRPr sz="1600" dirty="0">
              <a:solidFill>
                <a:srgbClr val="24292E"/>
              </a:solidFill>
              <a:highlight>
                <a:srgbClr val="F6F8FA"/>
              </a:highlight>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fr-FR" sz="1600" dirty="0" err="1">
                <a:solidFill>
                  <a:srgbClr val="24292E"/>
                </a:solidFill>
                <a:highlight>
                  <a:srgbClr val="F6F8FA"/>
                </a:highlight>
                <a:latin typeface="Times New Roman"/>
                <a:ea typeface="Times New Roman"/>
                <a:cs typeface="Times New Roman"/>
                <a:sym typeface="Times New Roman"/>
              </a:rPr>
              <a:t>pymongo_spark.activate</a:t>
            </a:r>
            <a:r>
              <a:rPr lang="fr-FR" sz="1600" dirty="0">
                <a:solidFill>
                  <a:srgbClr val="24292E"/>
                </a:solidFill>
                <a:highlight>
                  <a:srgbClr val="F6F8FA"/>
                </a:highlight>
                <a:latin typeface="Times New Roman"/>
                <a:ea typeface="Times New Roman"/>
                <a:cs typeface="Times New Roman"/>
                <a:sym typeface="Times New Roman"/>
              </a:rPr>
              <a:t>()</a:t>
            </a:r>
            <a:endParaRPr sz="1600" dirty="0">
              <a:solidFill>
                <a:srgbClr val="24292E"/>
              </a:solidFill>
              <a:highlight>
                <a:srgbClr val="F6F8FA"/>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None/>
            </a:pPr>
            <a:r>
              <a:rPr lang="fr-FR" sz="1600" dirty="0">
                <a:solidFill>
                  <a:srgbClr val="24292E"/>
                </a:solidFill>
                <a:highlight>
                  <a:srgbClr val="F6F8FA"/>
                </a:highlight>
                <a:latin typeface="Times New Roman"/>
                <a:ea typeface="Times New Roman"/>
                <a:cs typeface="Times New Roman"/>
                <a:sym typeface="Times New Roman"/>
              </a:rPr>
              <a:t># You are </a:t>
            </a:r>
            <a:r>
              <a:rPr lang="fr-FR" sz="1600" dirty="0" err="1">
                <a:solidFill>
                  <a:srgbClr val="24292E"/>
                </a:solidFill>
                <a:highlight>
                  <a:srgbClr val="F6F8FA"/>
                </a:highlight>
                <a:latin typeface="Times New Roman"/>
                <a:ea typeface="Times New Roman"/>
                <a:cs typeface="Times New Roman"/>
                <a:sym typeface="Times New Roman"/>
              </a:rPr>
              <a:t>now</a:t>
            </a:r>
            <a:r>
              <a:rPr lang="fr-FR" sz="1600" dirty="0">
                <a:solidFill>
                  <a:srgbClr val="24292E"/>
                </a:solidFill>
                <a:highlight>
                  <a:srgbClr val="F6F8FA"/>
                </a:highlight>
                <a:latin typeface="Times New Roman"/>
                <a:ea typeface="Times New Roman"/>
                <a:cs typeface="Times New Roman"/>
                <a:sym typeface="Times New Roman"/>
              </a:rPr>
              <a:t> </a:t>
            </a:r>
            <a:r>
              <a:rPr lang="fr-FR" sz="1600" dirty="0" err="1">
                <a:solidFill>
                  <a:srgbClr val="24292E"/>
                </a:solidFill>
                <a:highlight>
                  <a:srgbClr val="F6F8FA"/>
                </a:highlight>
                <a:latin typeface="Times New Roman"/>
                <a:ea typeface="Times New Roman"/>
                <a:cs typeface="Times New Roman"/>
                <a:sym typeface="Times New Roman"/>
              </a:rPr>
              <a:t>ready</a:t>
            </a:r>
            <a:r>
              <a:rPr lang="fr-FR" sz="1600" dirty="0">
                <a:solidFill>
                  <a:srgbClr val="24292E"/>
                </a:solidFill>
                <a:highlight>
                  <a:srgbClr val="F6F8FA"/>
                </a:highlight>
                <a:latin typeface="Times New Roman"/>
                <a:ea typeface="Times New Roman"/>
                <a:cs typeface="Times New Roman"/>
                <a:sym typeface="Times New Roman"/>
              </a:rPr>
              <a:t> to use BSON and MongoDB </a:t>
            </a:r>
            <a:r>
              <a:rPr lang="fr-FR" sz="1600" dirty="0" err="1">
                <a:solidFill>
                  <a:srgbClr val="24292E"/>
                </a:solidFill>
                <a:highlight>
                  <a:srgbClr val="F6F8FA"/>
                </a:highlight>
                <a:latin typeface="Times New Roman"/>
                <a:ea typeface="Times New Roman"/>
                <a:cs typeface="Times New Roman"/>
                <a:sym typeface="Times New Roman"/>
              </a:rPr>
              <a:t>with</a:t>
            </a:r>
            <a:r>
              <a:rPr lang="fr-FR" sz="1600" dirty="0">
                <a:solidFill>
                  <a:srgbClr val="24292E"/>
                </a:solidFill>
                <a:highlight>
                  <a:srgbClr val="F6F8FA"/>
                </a:highlight>
                <a:latin typeface="Times New Roman"/>
                <a:ea typeface="Times New Roman"/>
                <a:cs typeface="Times New Roman"/>
                <a:sym typeface="Times New Roman"/>
              </a:rPr>
              <a:t> </a:t>
            </a:r>
            <a:r>
              <a:rPr lang="fr-FR" sz="1600" dirty="0" err="1">
                <a:solidFill>
                  <a:srgbClr val="24292E"/>
                </a:solidFill>
                <a:highlight>
                  <a:srgbClr val="F6F8FA"/>
                </a:highlight>
                <a:latin typeface="Times New Roman"/>
                <a:ea typeface="Times New Roman"/>
                <a:cs typeface="Times New Roman"/>
                <a:sym typeface="Times New Roman"/>
              </a:rPr>
              <a:t>PySpark</a:t>
            </a:r>
            <a:r>
              <a:rPr lang="fr-FR" sz="1600" dirty="0">
                <a:solidFill>
                  <a:srgbClr val="24292E"/>
                </a:solidFill>
                <a:highlight>
                  <a:srgbClr val="F6F8FA"/>
                </a:highlight>
                <a:latin typeface="Times New Roman"/>
                <a:ea typeface="Times New Roman"/>
                <a:cs typeface="Times New Roman"/>
                <a:sym typeface="Times New Roman"/>
              </a:rPr>
              <a:t>.</a:t>
            </a:r>
            <a:endParaRPr sz="1600" dirty="0">
              <a:solidFill>
                <a:srgbClr val="24292E"/>
              </a:solidFill>
              <a:highlight>
                <a:srgbClr val="F6F8FA"/>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None/>
            </a:pPr>
            <a:r>
              <a:rPr lang="fr-FR" sz="1600" dirty="0" err="1">
                <a:solidFill>
                  <a:srgbClr val="24292E"/>
                </a:solidFill>
                <a:highlight>
                  <a:srgbClr val="FFFFFF"/>
                </a:highlight>
                <a:latin typeface="Times New Roman"/>
                <a:ea typeface="Times New Roman"/>
                <a:cs typeface="Times New Roman"/>
                <a:sym typeface="Times New Roman"/>
              </a:rPr>
              <a:t>Make</a:t>
            </a:r>
            <a:r>
              <a:rPr lang="fr-FR" sz="1600" dirty="0">
                <a:solidFill>
                  <a:srgbClr val="24292E"/>
                </a:solidFill>
                <a:highlight>
                  <a:srgbClr val="FFFFFF"/>
                </a:highlight>
                <a:latin typeface="Times New Roman"/>
                <a:ea typeface="Times New Roman"/>
                <a:cs typeface="Times New Roman"/>
                <a:sym typeface="Times New Roman"/>
              </a:rPr>
              <a:t> sure to set the </a:t>
            </a:r>
            <a:r>
              <a:rPr lang="fr-FR" sz="1600" dirty="0" err="1">
                <a:solidFill>
                  <a:srgbClr val="24292E"/>
                </a:solidFill>
                <a:highlight>
                  <a:srgbClr val="FFFFFF"/>
                </a:highlight>
                <a:latin typeface="Times New Roman"/>
                <a:ea typeface="Times New Roman"/>
                <a:cs typeface="Times New Roman"/>
                <a:sym typeface="Times New Roman"/>
              </a:rPr>
              <a:t>appropriate</a:t>
            </a:r>
            <a:r>
              <a:rPr lang="fr-FR" sz="1600" dirty="0">
                <a:solidFill>
                  <a:srgbClr val="24292E"/>
                </a:solidFill>
                <a:highlight>
                  <a:srgbClr val="FFFFFF"/>
                </a:highlight>
                <a:latin typeface="Times New Roman"/>
                <a:ea typeface="Times New Roman"/>
                <a:cs typeface="Times New Roman"/>
                <a:sym typeface="Times New Roman"/>
              </a:rPr>
              <a:t> options to put mongo-hadoop-spark.jar on </a:t>
            </a:r>
            <a:r>
              <a:rPr lang="fr-FR" sz="1600" dirty="0" err="1">
                <a:solidFill>
                  <a:srgbClr val="24292E"/>
                </a:solidFill>
                <a:highlight>
                  <a:srgbClr val="FFFFFF"/>
                </a:highlight>
                <a:latin typeface="Times New Roman"/>
                <a:ea typeface="Times New Roman"/>
                <a:cs typeface="Times New Roman"/>
                <a:sym typeface="Times New Roman"/>
              </a:rPr>
              <a:t>Spark's</a:t>
            </a:r>
            <a:r>
              <a:rPr lang="fr-FR" sz="1600" dirty="0">
                <a:solidFill>
                  <a:srgbClr val="24292E"/>
                </a:solidFill>
                <a:highlight>
                  <a:srgbClr val="FFFFFF"/>
                </a:highlight>
                <a:latin typeface="Times New Roman"/>
                <a:ea typeface="Times New Roman"/>
                <a:cs typeface="Times New Roman"/>
                <a:sym typeface="Times New Roman"/>
              </a:rPr>
              <a:t> CLASSPATH:</a:t>
            </a:r>
            <a:endParaRPr sz="1600" dirty="0">
              <a:solidFill>
                <a:srgbClr val="24292E"/>
              </a:solidFill>
              <a:highlight>
                <a:srgbClr val="FFFFFF"/>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None/>
            </a:pPr>
            <a:r>
              <a:rPr lang="fr-FR" sz="1600" dirty="0" err="1">
                <a:solidFill>
                  <a:srgbClr val="24292E"/>
                </a:solidFill>
                <a:highlight>
                  <a:srgbClr val="F6F8FA"/>
                </a:highlight>
                <a:latin typeface="Times New Roman"/>
                <a:ea typeface="Times New Roman"/>
                <a:cs typeface="Times New Roman"/>
                <a:sym typeface="Times New Roman"/>
              </a:rPr>
              <a:t>bin</a:t>
            </a:r>
            <a:r>
              <a:rPr lang="fr-FR" sz="1600" dirty="0">
                <a:solidFill>
                  <a:srgbClr val="24292E"/>
                </a:solidFill>
                <a:highlight>
                  <a:srgbClr val="F6F8FA"/>
                </a:highlight>
                <a:latin typeface="Times New Roman"/>
                <a:ea typeface="Times New Roman"/>
                <a:cs typeface="Times New Roman"/>
                <a:sym typeface="Times New Roman"/>
              </a:rPr>
              <a:t>/</a:t>
            </a:r>
            <a:r>
              <a:rPr lang="fr-FR" sz="1600" dirty="0" err="1">
                <a:solidFill>
                  <a:srgbClr val="24292E"/>
                </a:solidFill>
                <a:highlight>
                  <a:srgbClr val="F6F8FA"/>
                </a:highlight>
                <a:latin typeface="Times New Roman"/>
                <a:ea typeface="Times New Roman"/>
                <a:cs typeface="Times New Roman"/>
                <a:sym typeface="Times New Roman"/>
              </a:rPr>
              <a:t>pyspark</a:t>
            </a:r>
            <a:r>
              <a:rPr lang="fr-FR" sz="1600" dirty="0">
                <a:solidFill>
                  <a:srgbClr val="24292E"/>
                </a:solidFill>
                <a:highlight>
                  <a:srgbClr val="F6F8FA"/>
                </a:highlight>
                <a:latin typeface="Times New Roman"/>
                <a:ea typeface="Times New Roman"/>
                <a:cs typeface="Times New Roman"/>
                <a:sym typeface="Times New Roman"/>
              </a:rPr>
              <a:t> --jars mongo-hadoop-spark.jar \</a:t>
            </a:r>
            <a:endParaRPr sz="1600" dirty="0">
              <a:solidFill>
                <a:srgbClr val="24292E"/>
              </a:solidFill>
              <a:highlight>
                <a:srgbClr val="F6F8FA"/>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None/>
            </a:pPr>
            <a:r>
              <a:rPr lang="fr-FR" sz="1600" dirty="0">
                <a:solidFill>
                  <a:srgbClr val="24292E"/>
                </a:solidFill>
                <a:highlight>
                  <a:srgbClr val="F6F8FA"/>
                </a:highlight>
                <a:latin typeface="Times New Roman"/>
                <a:ea typeface="Times New Roman"/>
                <a:cs typeface="Times New Roman"/>
                <a:sym typeface="Times New Roman"/>
              </a:rPr>
              <a:t>            --driver-class-</a:t>
            </a:r>
            <a:r>
              <a:rPr lang="fr-FR" sz="1600" dirty="0" err="1">
                <a:solidFill>
                  <a:srgbClr val="24292E"/>
                </a:solidFill>
                <a:highlight>
                  <a:srgbClr val="F6F8FA"/>
                </a:highlight>
                <a:latin typeface="Times New Roman"/>
                <a:ea typeface="Times New Roman"/>
                <a:cs typeface="Times New Roman"/>
                <a:sym typeface="Times New Roman"/>
              </a:rPr>
              <a:t>path</a:t>
            </a:r>
            <a:r>
              <a:rPr lang="fr-FR" sz="1600" dirty="0">
                <a:solidFill>
                  <a:srgbClr val="24292E"/>
                </a:solidFill>
                <a:highlight>
                  <a:srgbClr val="F6F8FA"/>
                </a:highlight>
                <a:latin typeface="Times New Roman"/>
                <a:ea typeface="Times New Roman"/>
                <a:cs typeface="Times New Roman"/>
                <a:sym typeface="Times New Roman"/>
              </a:rPr>
              <a:t> mongo-hadoop-spark.jar</a:t>
            </a:r>
            <a:endParaRPr sz="1600" dirty="0">
              <a:solidFill>
                <a:srgbClr val="24292E"/>
              </a:solidFill>
              <a:highlight>
                <a:srgbClr val="F6F8FA"/>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None/>
            </a:pPr>
            <a:endParaRPr sz="1600" dirty="0">
              <a:solidFill>
                <a:srgbClr val="24292E"/>
              </a:solidFill>
              <a:highlight>
                <a:srgbClr val="FFFFFF"/>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Clr>
                <a:schemeClr val="dk1"/>
              </a:buClr>
              <a:buSzPts val="1100"/>
              <a:buFont typeface="Arial"/>
              <a:buNone/>
            </a:pPr>
            <a:endParaRPr sz="1600" dirty="0">
              <a:solidFill>
                <a:srgbClr val="24292E"/>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sz="1600" dirty="0">
              <a:solidFill>
                <a:srgbClr val="24292E"/>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sz="1600" dirty="0">
              <a:solidFill>
                <a:srgbClr val="24292E"/>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endParaRPr sz="1600" dirty="0">
              <a:solidFill>
                <a:srgbClr val="24292E"/>
              </a:solidFill>
              <a:highlight>
                <a:srgbClr val="FFFFFF"/>
              </a:highlight>
              <a:latin typeface="Times New Roman"/>
              <a:ea typeface="Times New Roman"/>
              <a:cs typeface="Times New Roman"/>
              <a:sym typeface="Times New Roman"/>
            </a:endParaRP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6"/>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335" name="Google Shape;335;p46"/>
          <p:cNvSpPr txBox="1"/>
          <p:nvPr/>
        </p:nvSpPr>
        <p:spPr>
          <a:xfrm>
            <a:off x="1652525" y="198300"/>
            <a:ext cx="5965500" cy="12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a:latin typeface="Calibri"/>
                <a:ea typeface="Calibri"/>
                <a:cs typeface="Calibri"/>
                <a:sym typeface="Calibri"/>
              </a:rPr>
              <a:t>Etape 5:MongoDB Connector:</a:t>
            </a:r>
            <a:endParaRPr sz="2200" b="1">
              <a:latin typeface="Calibri"/>
              <a:ea typeface="Calibri"/>
              <a:cs typeface="Calibri"/>
              <a:sym typeface="Calibri"/>
            </a:endParaRPr>
          </a:p>
          <a:p>
            <a:pPr marL="0" lvl="0" indent="0" algn="ctr" rtl="0">
              <a:spcBef>
                <a:spcPts val="0"/>
              </a:spcBef>
              <a:spcAft>
                <a:spcPts val="0"/>
              </a:spcAft>
              <a:buNone/>
            </a:pPr>
            <a:r>
              <a:rPr lang="fr-FR" sz="2400" b="1">
                <a:solidFill>
                  <a:srgbClr val="24292E"/>
                </a:solidFill>
                <a:latin typeface="Times New Roman"/>
                <a:ea typeface="Times New Roman"/>
                <a:cs typeface="Times New Roman"/>
                <a:sym typeface="Times New Roman"/>
              </a:rPr>
              <a:t>pymongo-spark</a:t>
            </a:r>
            <a:endParaRPr sz="3600" b="1">
              <a:latin typeface="Times New Roman"/>
              <a:ea typeface="Times New Roman"/>
              <a:cs typeface="Times New Roman"/>
              <a:sym typeface="Times New Roman"/>
            </a:endParaRPr>
          </a:p>
          <a:p>
            <a:pPr marL="0" lvl="0" indent="0" algn="ctr" rtl="0">
              <a:spcBef>
                <a:spcPts val="0"/>
              </a:spcBef>
              <a:spcAft>
                <a:spcPts val="0"/>
              </a:spcAft>
              <a:buNone/>
            </a:pPr>
            <a:r>
              <a:rPr lang="fr-FR" sz="2200" b="1">
                <a:latin typeface="Calibri"/>
                <a:ea typeface="Calibri"/>
                <a:cs typeface="Calibri"/>
                <a:sym typeface="Calibri"/>
              </a:rPr>
              <a:t>(2)</a:t>
            </a:r>
            <a:endParaRPr sz="2200" b="1">
              <a:latin typeface="Calibri"/>
              <a:ea typeface="Calibri"/>
              <a:cs typeface="Calibri"/>
              <a:sym typeface="Calibri"/>
            </a:endParaRPr>
          </a:p>
          <a:p>
            <a:pPr marL="0" lvl="0" indent="0" algn="l" rtl="0">
              <a:spcBef>
                <a:spcPts val="0"/>
              </a:spcBef>
              <a:spcAft>
                <a:spcPts val="0"/>
              </a:spcAft>
              <a:buNone/>
            </a:pPr>
            <a:endParaRPr sz="2200" b="1">
              <a:latin typeface="Calibri"/>
              <a:ea typeface="Calibri"/>
              <a:cs typeface="Calibri"/>
              <a:sym typeface="Calibri"/>
            </a:endParaRPr>
          </a:p>
        </p:txBody>
      </p:sp>
      <p:sp>
        <p:nvSpPr>
          <p:cNvPr id="336" name="Google Shape;336;p46"/>
          <p:cNvSpPr txBox="1"/>
          <p:nvPr/>
        </p:nvSpPr>
        <p:spPr>
          <a:xfrm>
            <a:off x="165250" y="1404650"/>
            <a:ext cx="8642700" cy="5453100"/>
          </a:xfrm>
          <a:prstGeom prst="rect">
            <a:avLst/>
          </a:prstGeom>
          <a:noFill/>
          <a:ln>
            <a:noFill/>
          </a:ln>
        </p:spPr>
        <p:txBody>
          <a:bodyPr spcFirstLastPara="1" wrap="square" lIns="91425" tIns="91425" rIns="91425" bIns="91425" anchor="t" anchorCtr="0">
            <a:noAutofit/>
          </a:bodyPr>
          <a:lstStyle/>
          <a:p>
            <a:pPr marL="152400" marR="152400" lvl="0" indent="0" algn="l" rtl="0">
              <a:lnSpc>
                <a:spcPct val="100000"/>
              </a:lnSpc>
              <a:spcBef>
                <a:spcPts val="0"/>
              </a:spcBef>
              <a:spcAft>
                <a:spcPts val="0"/>
              </a:spcAft>
              <a:buNone/>
            </a:pPr>
            <a:r>
              <a:rPr lang="fr-FR" sz="1600" dirty="0">
                <a:solidFill>
                  <a:srgbClr val="24292E"/>
                </a:solidFill>
                <a:highlight>
                  <a:srgbClr val="FFFFFF"/>
                </a:highlight>
                <a:latin typeface="Times New Roman"/>
                <a:ea typeface="Times New Roman"/>
                <a:cs typeface="Times New Roman"/>
                <a:sym typeface="Times New Roman"/>
              </a:rPr>
              <a:t>You </a:t>
            </a:r>
            <a:r>
              <a:rPr lang="fr-FR" sz="1600" dirty="0" err="1">
                <a:solidFill>
                  <a:srgbClr val="24292E"/>
                </a:solidFill>
                <a:highlight>
                  <a:srgbClr val="FFFFFF"/>
                </a:highlight>
                <a:latin typeface="Times New Roman"/>
                <a:ea typeface="Times New Roman"/>
                <a:cs typeface="Times New Roman"/>
                <a:sym typeface="Times New Roman"/>
              </a:rPr>
              <a:t>might</a:t>
            </a:r>
            <a:r>
              <a:rPr lang="fr-FR" sz="1600" dirty="0">
                <a:solidFill>
                  <a:srgbClr val="24292E"/>
                </a:solidFill>
                <a:highlight>
                  <a:srgbClr val="FFFFFF"/>
                </a:highlight>
                <a:latin typeface="Times New Roman"/>
                <a:ea typeface="Times New Roman"/>
                <a:cs typeface="Times New Roman"/>
                <a:sym typeface="Times New Roman"/>
              </a:rPr>
              <a:t> </a:t>
            </a:r>
            <a:r>
              <a:rPr lang="fr-FR" sz="1600" dirty="0" err="1">
                <a:solidFill>
                  <a:srgbClr val="24292E"/>
                </a:solidFill>
                <a:highlight>
                  <a:srgbClr val="FFFFFF"/>
                </a:highlight>
                <a:latin typeface="Times New Roman"/>
                <a:ea typeface="Times New Roman"/>
                <a:cs typeface="Times New Roman"/>
                <a:sym typeface="Times New Roman"/>
              </a:rPr>
              <a:t>also</a:t>
            </a:r>
            <a:r>
              <a:rPr lang="fr-FR" sz="1600" dirty="0">
                <a:solidFill>
                  <a:srgbClr val="24292E"/>
                </a:solidFill>
                <a:highlight>
                  <a:srgbClr val="FFFFFF"/>
                </a:highlight>
                <a:latin typeface="Times New Roman"/>
                <a:ea typeface="Times New Roman"/>
                <a:cs typeface="Times New Roman"/>
                <a:sym typeface="Times New Roman"/>
              </a:rPr>
              <a:t> </a:t>
            </a:r>
            <a:r>
              <a:rPr lang="fr-FR" sz="1600" dirty="0" err="1">
                <a:solidFill>
                  <a:srgbClr val="24292E"/>
                </a:solidFill>
                <a:highlight>
                  <a:srgbClr val="FFFFFF"/>
                </a:highlight>
                <a:latin typeface="Times New Roman"/>
                <a:ea typeface="Times New Roman"/>
                <a:cs typeface="Times New Roman"/>
                <a:sym typeface="Times New Roman"/>
              </a:rPr>
              <a:t>need</a:t>
            </a:r>
            <a:r>
              <a:rPr lang="fr-FR" sz="1600" dirty="0">
                <a:solidFill>
                  <a:srgbClr val="24292E"/>
                </a:solidFill>
                <a:highlight>
                  <a:srgbClr val="FFFFFF"/>
                </a:highlight>
                <a:latin typeface="Times New Roman"/>
                <a:ea typeface="Times New Roman"/>
                <a:cs typeface="Times New Roman"/>
                <a:sym typeface="Times New Roman"/>
              </a:rPr>
              <a:t> to </a:t>
            </a:r>
            <a:r>
              <a:rPr lang="fr-FR" sz="1600" dirty="0" err="1">
                <a:solidFill>
                  <a:srgbClr val="24292E"/>
                </a:solidFill>
                <a:highlight>
                  <a:srgbClr val="FFFFFF"/>
                </a:highlight>
                <a:latin typeface="Times New Roman"/>
                <a:ea typeface="Times New Roman"/>
                <a:cs typeface="Times New Roman"/>
                <a:sym typeface="Times New Roman"/>
              </a:rPr>
              <a:t>add</a:t>
            </a:r>
            <a:r>
              <a:rPr lang="fr-FR" sz="1600" dirty="0">
                <a:solidFill>
                  <a:srgbClr val="24292E"/>
                </a:solidFill>
                <a:highlight>
                  <a:srgbClr val="FFFFFF"/>
                </a:highlight>
                <a:latin typeface="Times New Roman"/>
                <a:ea typeface="Times New Roman"/>
                <a:cs typeface="Times New Roman"/>
                <a:sym typeface="Times New Roman"/>
              </a:rPr>
              <a:t> </a:t>
            </a:r>
            <a:r>
              <a:rPr lang="fr-FR" sz="1600" dirty="0" err="1">
                <a:solidFill>
                  <a:srgbClr val="24292E"/>
                </a:solidFill>
                <a:latin typeface="Times New Roman"/>
                <a:ea typeface="Times New Roman"/>
                <a:cs typeface="Times New Roman"/>
                <a:sym typeface="Times New Roman"/>
              </a:rPr>
              <a:t>pymongo</a:t>
            </a:r>
            <a:r>
              <a:rPr lang="fr-FR" sz="1600" dirty="0">
                <a:solidFill>
                  <a:srgbClr val="24292E"/>
                </a:solidFill>
                <a:latin typeface="Times New Roman"/>
                <a:ea typeface="Times New Roman"/>
                <a:cs typeface="Times New Roman"/>
                <a:sym typeface="Times New Roman"/>
              </a:rPr>
              <a:t>-</a:t>
            </a:r>
            <a:r>
              <a:rPr lang="fr-FR" sz="1600" dirty="0" err="1">
                <a:solidFill>
                  <a:srgbClr val="24292E"/>
                </a:solidFill>
                <a:latin typeface="Times New Roman"/>
                <a:ea typeface="Times New Roman"/>
                <a:cs typeface="Times New Roman"/>
                <a:sym typeface="Times New Roman"/>
              </a:rPr>
              <a:t>spark</a:t>
            </a:r>
            <a:r>
              <a:rPr lang="fr-FR" sz="1600" dirty="0">
                <a:solidFill>
                  <a:srgbClr val="24292E"/>
                </a:solidFill>
                <a:highlight>
                  <a:srgbClr val="FFFFFF"/>
                </a:highlight>
                <a:latin typeface="Times New Roman"/>
                <a:ea typeface="Times New Roman"/>
                <a:cs typeface="Times New Roman"/>
                <a:sym typeface="Times New Roman"/>
              </a:rPr>
              <a:t> and/or </a:t>
            </a:r>
            <a:r>
              <a:rPr lang="fr-FR" sz="1600" dirty="0" err="1">
                <a:solidFill>
                  <a:srgbClr val="24292E"/>
                </a:solidFill>
                <a:latin typeface="Times New Roman"/>
                <a:ea typeface="Times New Roman"/>
                <a:cs typeface="Times New Roman"/>
                <a:sym typeface="Times New Roman"/>
              </a:rPr>
              <a:t>PyMongo</a:t>
            </a:r>
            <a:r>
              <a:rPr lang="fr-FR" sz="1600" dirty="0">
                <a:solidFill>
                  <a:srgbClr val="24292E"/>
                </a:solidFill>
                <a:highlight>
                  <a:srgbClr val="FFFFFF"/>
                </a:highlight>
                <a:latin typeface="Times New Roman"/>
                <a:ea typeface="Times New Roman"/>
                <a:cs typeface="Times New Roman"/>
                <a:sym typeface="Times New Roman"/>
              </a:rPr>
              <a:t> to </a:t>
            </a:r>
            <a:r>
              <a:rPr lang="fr-FR" sz="1600" dirty="0" err="1">
                <a:solidFill>
                  <a:srgbClr val="24292E"/>
                </a:solidFill>
                <a:highlight>
                  <a:srgbClr val="FFFFFF"/>
                </a:highlight>
                <a:latin typeface="Times New Roman"/>
                <a:ea typeface="Times New Roman"/>
                <a:cs typeface="Times New Roman"/>
                <a:sym typeface="Times New Roman"/>
              </a:rPr>
              <a:t>Spark's</a:t>
            </a:r>
            <a:r>
              <a:rPr lang="fr-FR" sz="1600" dirty="0">
                <a:solidFill>
                  <a:srgbClr val="24292E"/>
                </a:solidFill>
                <a:highlight>
                  <a:srgbClr val="FFFFFF"/>
                </a:highlight>
                <a:latin typeface="Times New Roman"/>
                <a:ea typeface="Times New Roman"/>
                <a:cs typeface="Times New Roman"/>
                <a:sym typeface="Times New Roman"/>
              </a:rPr>
              <a:t> </a:t>
            </a:r>
            <a:r>
              <a:rPr lang="fr-FR" sz="1600" dirty="0">
                <a:solidFill>
                  <a:srgbClr val="24292E"/>
                </a:solidFill>
                <a:latin typeface="Times New Roman"/>
                <a:ea typeface="Times New Roman"/>
                <a:cs typeface="Times New Roman"/>
                <a:sym typeface="Times New Roman"/>
              </a:rPr>
              <a:t>PYTHONPATH</a:t>
            </a:r>
            <a:r>
              <a:rPr lang="fr-FR" sz="1600" dirty="0">
                <a:solidFill>
                  <a:srgbClr val="24292E"/>
                </a:solidFill>
                <a:highlight>
                  <a:srgbClr val="FFFFFF"/>
                </a:highlight>
                <a:latin typeface="Times New Roman"/>
                <a:ea typeface="Times New Roman"/>
                <a:cs typeface="Times New Roman"/>
                <a:sym typeface="Times New Roman"/>
              </a:rPr>
              <a:t> </a:t>
            </a:r>
            <a:r>
              <a:rPr lang="fr-FR" sz="1600" dirty="0" err="1">
                <a:solidFill>
                  <a:srgbClr val="24292E"/>
                </a:solidFill>
                <a:highlight>
                  <a:srgbClr val="FFFFFF"/>
                </a:highlight>
                <a:latin typeface="Times New Roman"/>
                <a:ea typeface="Times New Roman"/>
                <a:cs typeface="Times New Roman"/>
                <a:sym typeface="Times New Roman"/>
              </a:rPr>
              <a:t>explicitly</a:t>
            </a:r>
            <a:r>
              <a:rPr lang="fr-FR" sz="1600" dirty="0">
                <a:solidFill>
                  <a:srgbClr val="24292E"/>
                </a:solidFill>
                <a:highlight>
                  <a:srgbClr val="FFFFFF"/>
                </a:highlight>
                <a:latin typeface="Times New Roman"/>
                <a:ea typeface="Times New Roman"/>
                <a:cs typeface="Times New Roman"/>
                <a:sym typeface="Times New Roman"/>
              </a:rPr>
              <a:t>:</a:t>
            </a:r>
            <a:endParaRPr sz="1600" dirty="0">
              <a:solidFill>
                <a:srgbClr val="24292E"/>
              </a:solidFill>
              <a:highlight>
                <a:srgbClr val="FFFFFF"/>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None/>
            </a:pPr>
            <a:r>
              <a:rPr lang="fr-FR" sz="1600" dirty="0" err="1">
                <a:solidFill>
                  <a:srgbClr val="24292E"/>
                </a:solidFill>
                <a:highlight>
                  <a:srgbClr val="F6F8FA"/>
                </a:highlight>
                <a:latin typeface="Times New Roman"/>
                <a:ea typeface="Times New Roman"/>
                <a:cs typeface="Times New Roman"/>
                <a:sym typeface="Times New Roman"/>
              </a:rPr>
              <a:t>bin</a:t>
            </a:r>
            <a:r>
              <a:rPr lang="fr-FR" sz="1600" dirty="0">
                <a:solidFill>
                  <a:srgbClr val="24292E"/>
                </a:solidFill>
                <a:highlight>
                  <a:srgbClr val="F6F8FA"/>
                </a:highlight>
                <a:latin typeface="Times New Roman"/>
                <a:ea typeface="Times New Roman"/>
                <a:cs typeface="Times New Roman"/>
                <a:sym typeface="Times New Roman"/>
              </a:rPr>
              <a:t>/</a:t>
            </a:r>
            <a:r>
              <a:rPr lang="fr-FR" sz="1600" dirty="0" err="1">
                <a:solidFill>
                  <a:srgbClr val="24292E"/>
                </a:solidFill>
                <a:highlight>
                  <a:srgbClr val="F6F8FA"/>
                </a:highlight>
                <a:latin typeface="Times New Roman"/>
                <a:ea typeface="Times New Roman"/>
                <a:cs typeface="Times New Roman"/>
                <a:sym typeface="Times New Roman"/>
              </a:rPr>
              <a:t>pyspark</a:t>
            </a:r>
            <a:r>
              <a:rPr lang="fr-FR" sz="1600" dirty="0">
                <a:solidFill>
                  <a:srgbClr val="24292E"/>
                </a:solidFill>
                <a:highlight>
                  <a:srgbClr val="F6F8FA"/>
                </a:highlight>
                <a:latin typeface="Times New Roman"/>
                <a:ea typeface="Times New Roman"/>
                <a:cs typeface="Times New Roman"/>
                <a:sym typeface="Times New Roman"/>
              </a:rPr>
              <a:t> --</a:t>
            </a:r>
            <a:r>
              <a:rPr lang="fr-FR" sz="1600" dirty="0" err="1">
                <a:solidFill>
                  <a:srgbClr val="24292E"/>
                </a:solidFill>
                <a:highlight>
                  <a:srgbClr val="F6F8FA"/>
                </a:highlight>
                <a:latin typeface="Times New Roman"/>
                <a:ea typeface="Times New Roman"/>
                <a:cs typeface="Times New Roman"/>
                <a:sym typeface="Times New Roman"/>
              </a:rPr>
              <a:t>py</a:t>
            </a:r>
            <a:r>
              <a:rPr lang="fr-FR" sz="1600" dirty="0">
                <a:solidFill>
                  <a:srgbClr val="24292E"/>
                </a:solidFill>
                <a:highlight>
                  <a:srgbClr val="F6F8FA"/>
                </a:highlight>
                <a:latin typeface="Times New Roman"/>
                <a:ea typeface="Times New Roman"/>
                <a:cs typeface="Times New Roman"/>
                <a:sym typeface="Times New Roman"/>
              </a:rPr>
              <a:t>-files /</a:t>
            </a:r>
            <a:r>
              <a:rPr lang="fr-FR" sz="1600" dirty="0" err="1">
                <a:solidFill>
                  <a:srgbClr val="24292E"/>
                </a:solidFill>
                <a:highlight>
                  <a:srgbClr val="F6F8FA"/>
                </a:highlight>
                <a:latin typeface="Times New Roman"/>
                <a:ea typeface="Times New Roman"/>
                <a:cs typeface="Times New Roman"/>
                <a:sym typeface="Times New Roman"/>
              </a:rPr>
              <a:t>path</a:t>
            </a:r>
            <a:r>
              <a:rPr lang="fr-FR" sz="1600" dirty="0">
                <a:solidFill>
                  <a:srgbClr val="24292E"/>
                </a:solidFill>
                <a:highlight>
                  <a:srgbClr val="F6F8FA"/>
                </a:highlight>
                <a:latin typeface="Times New Roman"/>
                <a:ea typeface="Times New Roman"/>
                <a:cs typeface="Times New Roman"/>
                <a:sym typeface="Times New Roman"/>
              </a:rPr>
              <a:t>/to/pymongo_spark.py,/</a:t>
            </a:r>
            <a:r>
              <a:rPr lang="fr-FR" sz="1600" dirty="0" err="1">
                <a:solidFill>
                  <a:srgbClr val="24292E"/>
                </a:solidFill>
                <a:highlight>
                  <a:srgbClr val="F6F8FA"/>
                </a:highlight>
                <a:latin typeface="Times New Roman"/>
                <a:ea typeface="Times New Roman"/>
                <a:cs typeface="Times New Roman"/>
                <a:sym typeface="Times New Roman"/>
              </a:rPr>
              <a:t>path</a:t>
            </a:r>
            <a:r>
              <a:rPr lang="fr-FR" sz="1600" dirty="0">
                <a:solidFill>
                  <a:srgbClr val="24292E"/>
                </a:solidFill>
                <a:highlight>
                  <a:srgbClr val="F6F8FA"/>
                </a:highlight>
                <a:latin typeface="Times New Roman"/>
                <a:ea typeface="Times New Roman"/>
                <a:cs typeface="Times New Roman"/>
                <a:sym typeface="Times New Roman"/>
              </a:rPr>
              <a:t>/to/pymongo.egg</a:t>
            </a:r>
            <a:endParaRPr sz="1600" dirty="0">
              <a:solidFill>
                <a:srgbClr val="24292E"/>
              </a:solidFill>
              <a:highlight>
                <a:srgbClr val="F6F8FA"/>
              </a:highlight>
              <a:latin typeface="Times New Roman"/>
              <a:ea typeface="Times New Roman"/>
              <a:cs typeface="Times New Roman"/>
              <a:sym typeface="Times New Roman"/>
            </a:endParaRPr>
          </a:p>
          <a:p>
            <a:pPr marL="0" lvl="0" indent="0" algn="l" rtl="0">
              <a:lnSpc>
                <a:spcPct val="100000"/>
              </a:lnSpc>
              <a:spcBef>
                <a:spcPts val="1800"/>
              </a:spcBef>
              <a:spcAft>
                <a:spcPts val="0"/>
              </a:spcAft>
              <a:buNone/>
            </a:pPr>
            <a:r>
              <a:rPr lang="fr-FR" sz="1600" b="1" dirty="0" err="1">
                <a:solidFill>
                  <a:srgbClr val="24292E"/>
                </a:solidFill>
                <a:highlight>
                  <a:srgbClr val="FFFFFF"/>
                </a:highlight>
                <a:latin typeface="Times New Roman"/>
                <a:ea typeface="Times New Roman"/>
                <a:cs typeface="Times New Roman"/>
                <a:sym typeface="Times New Roman"/>
              </a:rPr>
              <a:t>Examples</a:t>
            </a:r>
            <a:endParaRPr sz="1600" b="1" dirty="0">
              <a:solidFill>
                <a:srgbClr val="24292E"/>
              </a:solidFill>
              <a:highlight>
                <a:srgbClr val="FFFFFF"/>
              </a:highlight>
              <a:latin typeface="Times New Roman"/>
              <a:ea typeface="Times New Roman"/>
              <a:cs typeface="Times New Roman"/>
              <a:sym typeface="Times New Roman"/>
            </a:endParaRPr>
          </a:p>
          <a:p>
            <a:pPr marL="0" lvl="0" indent="0" algn="l" rtl="0">
              <a:lnSpc>
                <a:spcPct val="100000"/>
              </a:lnSpc>
              <a:spcBef>
                <a:spcPts val="1800"/>
              </a:spcBef>
              <a:spcAft>
                <a:spcPts val="0"/>
              </a:spcAft>
              <a:buNone/>
            </a:pPr>
            <a:r>
              <a:rPr lang="fr-FR" sz="1600" b="1" dirty="0">
                <a:solidFill>
                  <a:srgbClr val="24292E"/>
                </a:solidFill>
                <a:highlight>
                  <a:srgbClr val="FFFFFF"/>
                </a:highlight>
                <a:latin typeface="Times New Roman"/>
                <a:ea typeface="Times New Roman"/>
                <a:cs typeface="Times New Roman"/>
                <a:sym typeface="Times New Roman"/>
              </a:rPr>
              <a:t>Read </a:t>
            </a:r>
            <a:r>
              <a:rPr lang="fr-FR" sz="1600" b="1" dirty="0" err="1">
                <a:solidFill>
                  <a:srgbClr val="24292E"/>
                </a:solidFill>
                <a:highlight>
                  <a:srgbClr val="FFFFFF"/>
                </a:highlight>
                <a:latin typeface="Times New Roman"/>
                <a:ea typeface="Times New Roman"/>
                <a:cs typeface="Times New Roman"/>
                <a:sym typeface="Times New Roman"/>
              </a:rPr>
              <a:t>from</a:t>
            </a:r>
            <a:r>
              <a:rPr lang="fr-FR" sz="1600" b="1" dirty="0">
                <a:solidFill>
                  <a:srgbClr val="24292E"/>
                </a:solidFill>
                <a:highlight>
                  <a:srgbClr val="FFFFFF"/>
                </a:highlight>
                <a:latin typeface="Times New Roman"/>
                <a:ea typeface="Times New Roman"/>
                <a:cs typeface="Times New Roman"/>
                <a:sym typeface="Times New Roman"/>
              </a:rPr>
              <a:t> MongoDB</a:t>
            </a:r>
            <a:endParaRPr sz="1600" b="1" dirty="0">
              <a:solidFill>
                <a:srgbClr val="24292E"/>
              </a:solidFill>
              <a:highlight>
                <a:srgbClr val="FFFFFF"/>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None/>
            </a:pPr>
            <a:r>
              <a:rPr lang="fr-FR" sz="1600" dirty="0">
                <a:solidFill>
                  <a:srgbClr val="24292E"/>
                </a:solidFill>
                <a:highlight>
                  <a:srgbClr val="F6F8FA"/>
                </a:highlight>
                <a:latin typeface="Times New Roman"/>
                <a:ea typeface="Times New Roman"/>
                <a:cs typeface="Times New Roman"/>
                <a:sym typeface="Times New Roman"/>
              </a:rPr>
              <a:t>&gt;&gt;&gt; </a:t>
            </a:r>
            <a:r>
              <a:rPr lang="fr-FR" sz="1600" dirty="0" err="1">
                <a:solidFill>
                  <a:srgbClr val="24292E"/>
                </a:solidFill>
                <a:highlight>
                  <a:srgbClr val="F6F8FA"/>
                </a:highlight>
                <a:latin typeface="Times New Roman"/>
                <a:ea typeface="Times New Roman"/>
                <a:cs typeface="Times New Roman"/>
                <a:sym typeface="Times New Roman"/>
              </a:rPr>
              <a:t>mongo_rdd</a:t>
            </a:r>
            <a:r>
              <a:rPr lang="fr-FR" sz="1600" dirty="0">
                <a:solidFill>
                  <a:srgbClr val="24292E"/>
                </a:solidFill>
                <a:highlight>
                  <a:srgbClr val="F6F8FA"/>
                </a:highlight>
                <a:latin typeface="Times New Roman"/>
                <a:ea typeface="Times New Roman"/>
                <a:cs typeface="Times New Roman"/>
                <a:sym typeface="Times New Roman"/>
              </a:rPr>
              <a:t> = </a:t>
            </a:r>
            <a:r>
              <a:rPr lang="fr-FR" sz="1600" dirty="0" err="1">
                <a:solidFill>
                  <a:srgbClr val="24292E"/>
                </a:solidFill>
                <a:highlight>
                  <a:srgbClr val="F6F8FA"/>
                </a:highlight>
                <a:latin typeface="Times New Roman"/>
                <a:ea typeface="Times New Roman"/>
                <a:cs typeface="Times New Roman"/>
                <a:sym typeface="Times New Roman"/>
              </a:rPr>
              <a:t>sc.mongoRDD</a:t>
            </a:r>
            <a:r>
              <a:rPr lang="fr-FR" sz="1600" dirty="0">
                <a:solidFill>
                  <a:srgbClr val="24292E"/>
                </a:solidFill>
                <a:highlight>
                  <a:srgbClr val="F6F8FA"/>
                </a:highlight>
                <a:latin typeface="Times New Roman"/>
                <a:ea typeface="Times New Roman"/>
                <a:cs typeface="Times New Roman"/>
                <a:sym typeface="Times New Roman"/>
              </a:rPr>
              <a:t>('mongodb://localhost:27017/db.collection')</a:t>
            </a:r>
            <a:endParaRPr sz="1600" dirty="0">
              <a:solidFill>
                <a:srgbClr val="24292E"/>
              </a:solidFill>
              <a:highlight>
                <a:srgbClr val="F6F8FA"/>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None/>
            </a:pPr>
            <a:r>
              <a:rPr lang="fr-FR" sz="1600" dirty="0">
                <a:solidFill>
                  <a:srgbClr val="24292E"/>
                </a:solidFill>
                <a:highlight>
                  <a:srgbClr val="F6F8FA"/>
                </a:highlight>
                <a:latin typeface="Times New Roman"/>
                <a:ea typeface="Times New Roman"/>
                <a:cs typeface="Times New Roman"/>
                <a:sym typeface="Times New Roman"/>
              </a:rPr>
              <a:t>&gt;&gt;&gt; </a:t>
            </a:r>
            <a:r>
              <a:rPr lang="fr-FR" sz="1600" dirty="0" err="1">
                <a:solidFill>
                  <a:srgbClr val="24292E"/>
                </a:solidFill>
                <a:highlight>
                  <a:srgbClr val="F6F8FA"/>
                </a:highlight>
                <a:latin typeface="Times New Roman"/>
                <a:ea typeface="Times New Roman"/>
                <a:cs typeface="Times New Roman"/>
                <a:sym typeface="Times New Roman"/>
              </a:rPr>
              <a:t>print</a:t>
            </a:r>
            <a:r>
              <a:rPr lang="fr-FR" sz="1600" dirty="0">
                <a:solidFill>
                  <a:srgbClr val="24292E"/>
                </a:solidFill>
                <a:highlight>
                  <a:srgbClr val="F6F8FA"/>
                </a:highlight>
                <a:latin typeface="Times New Roman"/>
                <a:ea typeface="Times New Roman"/>
                <a:cs typeface="Times New Roman"/>
                <a:sym typeface="Times New Roman"/>
              </a:rPr>
              <a:t>(</a:t>
            </a:r>
            <a:r>
              <a:rPr lang="fr-FR" sz="1600" dirty="0" err="1">
                <a:solidFill>
                  <a:srgbClr val="24292E"/>
                </a:solidFill>
                <a:highlight>
                  <a:srgbClr val="F6F8FA"/>
                </a:highlight>
                <a:latin typeface="Times New Roman"/>
                <a:ea typeface="Times New Roman"/>
                <a:cs typeface="Times New Roman"/>
                <a:sym typeface="Times New Roman"/>
              </a:rPr>
              <a:t>mongo_rdd.first</a:t>
            </a:r>
            <a:r>
              <a:rPr lang="fr-FR" sz="1600" dirty="0">
                <a:solidFill>
                  <a:srgbClr val="24292E"/>
                </a:solidFill>
                <a:highlight>
                  <a:srgbClr val="F6F8FA"/>
                </a:highlight>
                <a:latin typeface="Times New Roman"/>
                <a:ea typeface="Times New Roman"/>
                <a:cs typeface="Times New Roman"/>
                <a:sym typeface="Times New Roman"/>
              </a:rPr>
              <a:t>())</a:t>
            </a:r>
            <a:endParaRPr sz="1600" dirty="0">
              <a:solidFill>
                <a:srgbClr val="24292E"/>
              </a:solidFill>
              <a:highlight>
                <a:srgbClr val="F6F8FA"/>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None/>
            </a:pPr>
            <a:r>
              <a:rPr lang="fr-FR" sz="1600" dirty="0">
                <a:solidFill>
                  <a:srgbClr val="24292E"/>
                </a:solidFill>
                <a:highlight>
                  <a:srgbClr val="F6F8FA"/>
                </a:highlight>
                <a:latin typeface="Times New Roman"/>
                <a:ea typeface="Times New Roman"/>
                <a:cs typeface="Times New Roman"/>
                <a:sym typeface="Times New Roman"/>
              </a:rPr>
              <a:t>{u'</a:t>
            </a:r>
            <a:r>
              <a:rPr lang="fr-FR" sz="1600" dirty="0" err="1">
                <a:solidFill>
                  <a:srgbClr val="24292E"/>
                </a:solidFill>
                <a:highlight>
                  <a:srgbClr val="F6F8FA"/>
                </a:highlight>
                <a:latin typeface="Times New Roman"/>
                <a:ea typeface="Times New Roman"/>
                <a:cs typeface="Times New Roman"/>
                <a:sym typeface="Times New Roman"/>
              </a:rPr>
              <a:t>_id</a:t>
            </a:r>
            <a:r>
              <a:rPr lang="fr-FR" sz="1600" dirty="0">
                <a:solidFill>
                  <a:srgbClr val="24292E"/>
                </a:solidFill>
                <a:highlight>
                  <a:srgbClr val="F6F8FA"/>
                </a:highlight>
                <a:latin typeface="Times New Roman"/>
                <a:ea typeface="Times New Roman"/>
                <a:cs typeface="Times New Roman"/>
                <a:sym typeface="Times New Roman"/>
              </a:rPr>
              <a:t>': </a:t>
            </a:r>
            <a:r>
              <a:rPr lang="fr-FR" sz="1600" dirty="0" err="1">
                <a:solidFill>
                  <a:srgbClr val="24292E"/>
                </a:solidFill>
                <a:highlight>
                  <a:srgbClr val="F6F8FA"/>
                </a:highlight>
                <a:latin typeface="Times New Roman"/>
                <a:ea typeface="Times New Roman"/>
                <a:cs typeface="Times New Roman"/>
                <a:sym typeface="Times New Roman"/>
              </a:rPr>
              <a:t>ObjectId</a:t>
            </a:r>
            <a:r>
              <a:rPr lang="fr-FR" sz="1600" dirty="0">
                <a:solidFill>
                  <a:srgbClr val="24292E"/>
                </a:solidFill>
                <a:highlight>
                  <a:srgbClr val="F6F8FA"/>
                </a:highlight>
                <a:latin typeface="Times New Roman"/>
                <a:ea typeface="Times New Roman"/>
                <a:cs typeface="Times New Roman"/>
                <a:sym typeface="Times New Roman"/>
              </a:rPr>
              <a:t>('55cd069c6e32abacca39da2b'),</a:t>
            </a:r>
            <a:endParaRPr sz="1600" dirty="0">
              <a:solidFill>
                <a:srgbClr val="24292E"/>
              </a:solidFill>
              <a:highlight>
                <a:srgbClr val="F6F8FA"/>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None/>
            </a:pPr>
            <a:r>
              <a:rPr lang="fr-FR" sz="1600" dirty="0">
                <a:solidFill>
                  <a:srgbClr val="24292E"/>
                </a:solidFill>
                <a:highlight>
                  <a:srgbClr val="F6F8FA"/>
                </a:highlight>
                <a:latin typeface="Times New Roman"/>
                <a:ea typeface="Times New Roman"/>
                <a:cs typeface="Times New Roman"/>
                <a:sym typeface="Times New Roman"/>
              </a:rPr>
              <a:t> </a:t>
            </a:r>
            <a:r>
              <a:rPr lang="fr-FR" sz="1600" dirty="0" err="1">
                <a:solidFill>
                  <a:srgbClr val="24292E"/>
                </a:solidFill>
                <a:highlight>
                  <a:srgbClr val="F6F8FA"/>
                </a:highlight>
                <a:latin typeface="Times New Roman"/>
                <a:ea typeface="Times New Roman"/>
                <a:cs typeface="Times New Roman"/>
                <a:sym typeface="Times New Roman"/>
              </a:rPr>
              <a:t>u'hello</a:t>
            </a:r>
            <a:r>
              <a:rPr lang="fr-FR" sz="1600" dirty="0">
                <a:solidFill>
                  <a:srgbClr val="24292E"/>
                </a:solidFill>
                <a:highlight>
                  <a:srgbClr val="F6F8FA"/>
                </a:highlight>
                <a:latin typeface="Times New Roman"/>
                <a:ea typeface="Times New Roman"/>
                <a:cs typeface="Times New Roman"/>
                <a:sym typeface="Times New Roman"/>
              </a:rPr>
              <a:t>': </a:t>
            </a:r>
            <a:r>
              <a:rPr lang="fr-FR" sz="1600" dirty="0" err="1">
                <a:solidFill>
                  <a:srgbClr val="24292E"/>
                </a:solidFill>
                <a:highlight>
                  <a:srgbClr val="F6F8FA"/>
                </a:highlight>
                <a:latin typeface="Times New Roman"/>
                <a:ea typeface="Times New Roman"/>
                <a:cs typeface="Times New Roman"/>
                <a:sym typeface="Times New Roman"/>
              </a:rPr>
              <a:t>u'from</a:t>
            </a:r>
            <a:r>
              <a:rPr lang="fr-FR" sz="1600" dirty="0">
                <a:solidFill>
                  <a:srgbClr val="24292E"/>
                </a:solidFill>
                <a:highlight>
                  <a:srgbClr val="F6F8FA"/>
                </a:highlight>
                <a:latin typeface="Times New Roman"/>
                <a:ea typeface="Times New Roman"/>
                <a:cs typeface="Times New Roman"/>
                <a:sym typeface="Times New Roman"/>
              </a:rPr>
              <a:t> MongoDB!'}</a:t>
            </a:r>
            <a:endParaRPr sz="1600" dirty="0">
              <a:solidFill>
                <a:srgbClr val="24292E"/>
              </a:solidFill>
              <a:highlight>
                <a:srgbClr val="F6F8FA"/>
              </a:highlight>
              <a:latin typeface="Times New Roman"/>
              <a:ea typeface="Times New Roman"/>
              <a:cs typeface="Times New Roman"/>
              <a:sym typeface="Times New Roman"/>
            </a:endParaRPr>
          </a:p>
          <a:p>
            <a:pPr marL="0" lvl="0" indent="0" algn="l" rtl="0">
              <a:lnSpc>
                <a:spcPct val="100000"/>
              </a:lnSpc>
              <a:spcBef>
                <a:spcPts val="1800"/>
              </a:spcBef>
              <a:spcAft>
                <a:spcPts val="0"/>
              </a:spcAft>
              <a:buNone/>
            </a:pPr>
            <a:r>
              <a:rPr lang="fr-FR" sz="1600" b="1" dirty="0" err="1">
                <a:solidFill>
                  <a:srgbClr val="24292E"/>
                </a:solidFill>
                <a:highlight>
                  <a:srgbClr val="FFFFFF"/>
                </a:highlight>
                <a:latin typeface="Times New Roman"/>
                <a:ea typeface="Times New Roman"/>
                <a:cs typeface="Times New Roman"/>
                <a:sym typeface="Times New Roman"/>
              </a:rPr>
              <a:t>Write</a:t>
            </a:r>
            <a:r>
              <a:rPr lang="fr-FR" sz="1600" b="1" dirty="0">
                <a:solidFill>
                  <a:srgbClr val="24292E"/>
                </a:solidFill>
                <a:highlight>
                  <a:srgbClr val="FFFFFF"/>
                </a:highlight>
                <a:latin typeface="Times New Roman"/>
                <a:ea typeface="Times New Roman"/>
                <a:cs typeface="Times New Roman"/>
                <a:sym typeface="Times New Roman"/>
              </a:rPr>
              <a:t> to MongoDB</a:t>
            </a:r>
            <a:endParaRPr sz="1600" b="1" dirty="0">
              <a:solidFill>
                <a:srgbClr val="24292E"/>
              </a:solidFill>
              <a:highlight>
                <a:srgbClr val="FFFFFF"/>
              </a:highlight>
              <a:latin typeface="Times New Roman"/>
              <a:ea typeface="Times New Roman"/>
              <a:cs typeface="Times New Roman"/>
              <a:sym typeface="Times New Roman"/>
            </a:endParaRPr>
          </a:p>
          <a:p>
            <a:pPr marL="152400" marR="152400" lvl="0" indent="0" algn="l" rtl="0">
              <a:lnSpc>
                <a:spcPct val="100000"/>
              </a:lnSpc>
              <a:spcBef>
                <a:spcPts val="1200"/>
              </a:spcBef>
              <a:spcAft>
                <a:spcPts val="0"/>
              </a:spcAft>
              <a:buNone/>
            </a:pPr>
            <a:r>
              <a:rPr lang="fr-FR" sz="1600" dirty="0">
                <a:solidFill>
                  <a:srgbClr val="24292E"/>
                </a:solidFill>
                <a:highlight>
                  <a:srgbClr val="F6F8FA"/>
                </a:highlight>
                <a:latin typeface="Times New Roman"/>
                <a:ea typeface="Times New Roman"/>
                <a:cs typeface="Times New Roman"/>
                <a:sym typeface="Times New Roman"/>
              </a:rPr>
              <a:t>&gt;&gt;&gt; </a:t>
            </a:r>
            <a:r>
              <a:rPr lang="fr-FR" sz="1600" dirty="0" err="1">
                <a:solidFill>
                  <a:srgbClr val="24292E"/>
                </a:solidFill>
                <a:highlight>
                  <a:srgbClr val="F6F8FA"/>
                </a:highlight>
                <a:latin typeface="Times New Roman"/>
                <a:ea typeface="Times New Roman"/>
                <a:cs typeface="Times New Roman"/>
                <a:sym typeface="Times New Roman"/>
              </a:rPr>
              <a:t>some_rdd.saveToMongoDB</a:t>
            </a:r>
            <a:r>
              <a:rPr lang="fr-FR" sz="1600" dirty="0">
                <a:solidFill>
                  <a:srgbClr val="24292E"/>
                </a:solidFill>
                <a:highlight>
                  <a:srgbClr val="F6F8FA"/>
                </a:highlight>
                <a:latin typeface="Times New Roman"/>
                <a:ea typeface="Times New Roman"/>
                <a:cs typeface="Times New Roman"/>
                <a:sym typeface="Times New Roman"/>
              </a:rPr>
              <a:t>('mongodb://localhost:27017/db.output_collection')</a:t>
            </a:r>
            <a:endParaRPr sz="1600" dirty="0">
              <a:solidFill>
                <a:srgbClr val="24292E"/>
              </a:solidFill>
              <a:highlight>
                <a:srgbClr val="F6F8FA"/>
              </a:highlight>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endParaRPr sz="1600" dirty="0">
              <a:solidFill>
                <a:srgbClr val="24292E"/>
              </a:solidFill>
              <a:highlight>
                <a:srgbClr val="FFFFFF"/>
              </a:highlight>
              <a:latin typeface="Times New Roman"/>
              <a:ea typeface="Times New Roman"/>
              <a:cs typeface="Times New Roman"/>
              <a:sym typeface="Times New Roman"/>
            </a:endParaRP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74648"/>
            <a:ext cx="8229600" cy="948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fr-FR">
                <a:latin typeface="Comic Sans MS"/>
                <a:ea typeface="Comic Sans MS"/>
                <a:cs typeface="Comic Sans MS"/>
                <a:sym typeface="Comic Sans MS"/>
              </a:rPr>
              <a:t>PLAN</a:t>
            </a:r>
            <a:endParaRPr>
              <a:latin typeface="Comic Sans MS"/>
              <a:ea typeface="Comic Sans MS"/>
              <a:cs typeface="Comic Sans MS"/>
              <a:sym typeface="Comic Sans MS"/>
            </a:endParaRPr>
          </a:p>
        </p:txBody>
      </p:sp>
      <p:sp>
        <p:nvSpPr>
          <p:cNvPr id="99" name="Google Shape;99;p15"/>
          <p:cNvSpPr txBox="1">
            <a:spLocks noGrp="1"/>
          </p:cNvSpPr>
          <p:nvPr>
            <p:ph type="body" idx="1"/>
          </p:nvPr>
        </p:nvSpPr>
        <p:spPr>
          <a:xfrm>
            <a:off x="457200" y="1520325"/>
            <a:ext cx="8334300" cy="478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None/>
            </a:pPr>
            <a:r>
              <a:rPr lang="fr-FR" sz="2500" b="1" dirty="0" smtClean="0">
                <a:solidFill>
                  <a:srgbClr val="000000"/>
                </a:solidFill>
                <a:latin typeface="Times New Roman"/>
                <a:ea typeface="Times New Roman"/>
                <a:cs typeface="Times New Roman"/>
                <a:sym typeface="Times New Roman"/>
              </a:rPr>
              <a:t>1/Introduction</a:t>
            </a:r>
            <a:endParaRPr sz="2500" b="1" dirty="0">
              <a:solidFill>
                <a:srgbClr val="000000"/>
              </a:solidFill>
              <a:latin typeface="Times New Roman"/>
              <a:ea typeface="Times New Roman"/>
              <a:cs typeface="Times New Roman"/>
              <a:sym typeface="Times New Roman"/>
            </a:endParaRPr>
          </a:p>
          <a:p>
            <a:pPr marL="0" lvl="0" indent="0" algn="just" rtl="0">
              <a:lnSpc>
                <a:spcPct val="100000"/>
              </a:lnSpc>
              <a:spcBef>
                <a:spcPts val="1100"/>
              </a:spcBef>
              <a:spcAft>
                <a:spcPts val="0"/>
              </a:spcAft>
              <a:buClr>
                <a:schemeClr val="dk1"/>
              </a:buClr>
              <a:buSzPts val="1100"/>
              <a:buNone/>
            </a:pPr>
            <a:r>
              <a:rPr lang="fr-FR" sz="2500" b="1" dirty="0">
                <a:solidFill>
                  <a:srgbClr val="000000"/>
                </a:solidFill>
                <a:latin typeface="Times New Roman"/>
                <a:ea typeface="Times New Roman"/>
                <a:cs typeface="Times New Roman"/>
                <a:sym typeface="Times New Roman"/>
              </a:rPr>
              <a:t>2/Problèmes Actuels</a:t>
            </a:r>
            <a:endParaRPr sz="2500" b="1" dirty="0">
              <a:solidFill>
                <a:srgbClr val="000000"/>
              </a:solidFill>
              <a:latin typeface="Times New Roman"/>
              <a:ea typeface="Times New Roman"/>
              <a:cs typeface="Times New Roman"/>
              <a:sym typeface="Times New Roman"/>
            </a:endParaRPr>
          </a:p>
          <a:p>
            <a:pPr marL="0" lvl="0" indent="0" algn="just" rtl="0">
              <a:lnSpc>
                <a:spcPct val="100000"/>
              </a:lnSpc>
              <a:spcBef>
                <a:spcPts val="1100"/>
              </a:spcBef>
              <a:spcAft>
                <a:spcPts val="0"/>
              </a:spcAft>
              <a:buClr>
                <a:schemeClr val="dk1"/>
              </a:buClr>
              <a:buSzPts val="1100"/>
              <a:buNone/>
            </a:pPr>
            <a:r>
              <a:rPr lang="fr-FR" sz="2500" b="1" dirty="0">
                <a:solidFill>
                  <a:srgbClr val="000000"/>
                </a:solidFill>
                <a:latin typeface="Times New Roman"/>
                <a:ea typeface="Times New Roman"/>
                <a:cs typeface="Times New Roman"/>
                <a:sym typeface="Times New Roman"/>
              </a:rPr>
              <a:t>3/Présentation du projet:«</a:t>
            </a:r>
            <a:r>
              <a:rPr lang="fr-FR" sz="2500" b="1" dirty="0" err="1">
                <a:solidFill>
                  <a:srgbClr val="000000"/>
                </a:solidFill>
                <a:latin typeface="Times New Roman"/>
                <a:ea typeface="Times New Roman"/>
                <a:cs typeface="Times New Roman"/>
                <a:sym typeface="Times New Roman"/>
              </a:rPr>
              <a:t>Hydric</a:t>
            </a:r>
            <a:r>
              <a:rPr lang="fr-FR" sz="2500" b="1" dirty="0">
                <a:solidFill>
                  <a:srgbClr val="000000"/>
                </a:solidFill>
                <a:latin typeface="Times New Roman"/>
                <a:ea typeface="Times New Roman"/>
                <a:cs typeface="Times New Roman"/>
                <a:sym typeface="Times New Roman"/>
              </a:rPr>
              <a:t> </a:t>
            </a:r>
            <a:r>
              <a:rPr lang="fr-FR" sz="2500" b="1" dirty="0" err="1">
                <a:solidFill>
                  <a:srgbClr val="000000"/>
                </a:solidFill>
                <a:latin typeface="Times New Roman"/>
                <a:ea typeface="Times New Roman"/>
                <a:cs typeface="Times New Roman"/>
                <a:sym typeface="Times New Roman"/>
              </a:rPr>
              <a:t>Forecast</a:t>
            </a:r>
            <a:r>
              <a:rPr lang="fr-FR" sz="2500" b="1" dirty="0">
                <a:solidFill>
                  <a:srgbClr val="000000"/>
                </a:solidFill>
                <a:latin typeface="Times New Roman"/>
                <a:ea typeface="Times New Roman"/>
                <a:cs typeface="Times New Roman"/>
                <a:sym typeface="Times New Roman"/>
              </a:rPr>
              <a:t> »</a:t>
            </a:r>
            <a:endParaRPr sz="2500" b="1" dirty="0">
              <a:solidFill>
                <a:srgbClr val="000000"/>
              </a:solidFill>
              <a:latin typeface="Times New Roman"/>
              <a:ea typeface="Times New Roman"/>
              <a:cs typeface="Times New Roman"/>
              <a:sym typeface="Times New Roman"/>
            </a:endParaRPr>
          </a:p>
          <a:p>
            <a:pPr marL="0" lvl="0" indent="0" algn="just" rtl="0">
              <a:lnSpc>
                <a:spcPct val="100000"/>
              </a:lnSpc>
              <a:spcBef>
                <a:spcPts val="1100"/>
              </a:spcBef>
              <a:spcAft>
                <a:spcPts val="0"/>
              </a:spcAft>
              <a:buClr>
                <a:schemeClr val="dk1"/>
              </a:buClr>
              <a:buSzPts val="1100"/>
              <a:buNone/>
            </a:pPr>
            <a:r>
              <a:rPr lang="fr-FR" sz="2500" b="1" dirty="0">
                <a:solidFill>
                  <a:srgbClr val="000000"/>
                </a:solidFill>
                <a:latin typeface="Times New Roman"/>
                <a:ea typeface="Times New Roman"/>
                <a:cs typeface="Times New Roman"/>
                <a:sym typeface="Times New Roman"/>
              </a:rPr>
              <a:t>4/</a:t>
            </a:r>
            <a:r>
              <a:rPr lang="fr-FR" sz="2500" b="1" i="1" dirty="0">
                <a:solidFill>
                  <a:srgbClr val="000000"/>
                </a:solidFill>
                <a:latin typeface="Times New Roman"/>
                <a:ea typeface="Times New Roman"/>
                <a:cs typeface="Times New Roman"/>
                <a:sym typeface="Times New Roman"/>
              </a:rPr>
              <a:t>Partie 2:Gestion et préparation des données collectés.</a:t>
            </a:r>
            <a:endParaRPr sz="2500" b="1" i="1" dirty="0">
              <a:solidFill>
                <a:srgbClr val="000000"/>
              </a:solidFill>
              <a:latin typeface="Times New Roman"/>
              <a:ea typeface="Times New Roman"/>
              <a:cs typeface="Times New Roman"/>
              <a:sym typeface="Times New Roman"/>
            </a:endParaRPr>
          </a:p>
          <a:p>
            <a:pPr marL="0" lvl="0" indent="0" algn="just" rtl="0">
              <a:lnSpc>
                <a:spcPct val="100000"/>
              </a:lnSpc>
              <a:spcBef>
                <a:spcPts val="1100"/>
              </a:spcBef>
              <a:spcAft>
                <a:spcPts val="0"/>
              </a:spcAft>
              <a:buClr>
                <a:schemeClr val="dk1"/>
              </a:buClr>
              <a:buSzPts val="1100"/>
              <a:buNone/>
            </a:pPr>
            <a:r>
              <a:rPr lang="fr-FR" sz="2500" b="1" i="1" dirty="0" smtClean="0">
                <a:solidFill>
                  <a:srgbClr val="000000"/>
                </a:solidFill>
                <a:latin typeface="Times New Roman"/>
                <a:ea typeface="Times New Roman"/>
                <a:cs typeface="Times New Roman"/>
                <a:sym typeface="Times New Roman"/>
              </a:rPr>
              <a:t>5/Difficultés</a:t>
            </a:r>
            <a:endParaRPr sz="2500" b="1" i="1" dirty="0">
              <a:solidFill>
                <a:srgbClr val="000000"/>
              </a:solidFill>
              <a:latin typeface="Times New Roman"/>
              <a:ea typeface="Times New Roman"/>
              <a:cs typeface="Times New Roman"/>
              <a:sym typeface="Times New Roman"/>
            </a:endParaRPr>
          </a:p>
          <a:p>
            <a:pPr marL="0" lvl="0" indent="0" algn="just" rtl="0">
              <a:lnSpc>
                <a:spcPct val="100000"/>
              </a:lnSpc>
              <a:spcBef>
                <a:spcPts val="1100"/>
              </a:spcBef>
              <a:spcAft>
                <a:spcPts val="0"/>
              </a:spcAft>
              <a:buClr>
                <a:schemeClr val="dk1"/>
              </a:buClr>
              <a:buSzPts val="1100"/>
              <a:buNone/>
            </a:pPr>
            <a:r>
              <a:rPr lang="fr-FR" sz="2500" b="1" i="1" dirty="0">
                <a:solidFill>
                  <a:srgbClr val="000000"/>
                </a:solidFill>
                <a:latin typeface="Times New Roman"/>
                <a:ea typeface="Times New Roman"/>
                <a:cs typeface="Times New Roman"/>
                <a:sym typeface="Times New Roman"/>
              </a:rPr>
              <a:t>6/Conclusion</a:t>
            </a:r>
            <a:endParaRPr sz="2500" b="1" i="1" dirty="0">
              <a:solidFill>
                <a:srgbClr val="000000"/>
              </a:solidFill>
              <a:latin typeface="Times New Roman"/>
              <a:ea typeface="Times New Roman"/>
              <a:cs typeface="Times New Roman"/>
              <a:sym typeface="Times New Roman"/>
            </a:endParaRPr>
          </a:p>
          <a:p>
            <a:pPr marL="0" lvl="0" indent="0" algn="l" rtl="0">
              <a:lnSpc>
                <a:spcPct val="115000"/>
              </a:lnSpc>
              <a:spcBef>
                <a:spcPts val="1100"/>
              </a:spcBef>
              <a:spcAft>
                <a:spcPts val="0"/>
              </a:spcAft>
              <a:buClr>
                <a:schemeClr val="dk1"/>
              </a:buClr>
              <a:buSzPts val="1100"/>
              <a:buNone/>
            </a:pPr>
            <a:endParaRPr sz="2500" b="1"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None/>
            </a:pPr>
            <a:endParaRPr sz="2500" b="1" dirty="0">
              <a:solidFill>
                <a:srgbClr val="000000"/>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endParaRPr sz="2500" b="1" dirty="0">
              <a:solidFill>
                <a:srgbClr val="000000"/>
              </a:solidFill>
              <a:highlight>
                <a:srgbClr val="FFFFFF"/>
              </a:highlight>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endParaRPr sz="2500" b="1" dirty="0">
              <a:solidFill>
                <a:srgbClr val="000000"/>
              </a:solidFill>
              <a:latin typeface="Times New Roman"/>
              <a:ea typeface="Times New Roman"/>
              <a:cs typeface="Times New Roman"/>
              <a:sym typeface="Times New Roman"/>
            </a:endParaRPr>
          </a:p>
          <a:p>
            <a:pPr marL="0" lvl="0" indent="0" algn="l" rtl="0">
              <a:spcBef>
                <a:spcPts val="560"/>
              </a:spcBef>
              <a:spcAft>
                <a:spcPts val="0"/>
              </a:spcAft>
              <a:buNone/>
            </a:pPr>
            <a:endParaRPr sz="2500" b="1" dirty="0">
              <a:solidFill>
                <a:srgbClr val="000000"/>
              </a:solidFill>
              <a:latin typeface="Times New Roman"/>
              <a:ea typeface="Times New Roman"/>
              <a:cs typeface="Times New Roman"/>
              <a:sym typeface="Times New Roman"/>
            </a:endParaRPr>
          </a:p>
          <a:p>
            <a:pPr marL="342900" lvl="0" indent="-165100" algn="l" rtl="0">
              <a:spcBef>
                <a:spcPts val="560"/>
              </a:spcBef>
              <a:spcAft>
                <a:spcPts val="0"/>
              </a:spcAft>
              <a:buClr>
                <a:schemeClr val="dk1"/>
              </a:buClr>
              <a:buSzPts val="2800"/>
              <a:buNone/>
            </a:pPr>
            <a:endParaRPr sz="2500" b="1" dirty="0">
              <a:solidFill>
                <a:srgbClr val="000000"/>
              </a:solidFill>
              <a:latin typeface="Times New Roman"/>
              <a:ea typeface="Times New Roman"/>
              <a:cs typeface="Times New Roman"/>
              <a:sym typeface="Times New Roman"/>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8"/>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349" name="Google Shape;349;p48"/>
          <p:cNvSpPr txBox="1"/>
          <p:nvPr/>
        </p:nvSpPr>
        <p:spPr>
          <a:xfrm>
            <a:off x="1652525" y="198300"/>
            <a:ext cx="5965500" cy="85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a:t>
            </a:r>
            <a:r>
              <a:rPr lang="fr-FR" sz="2200" b="1" dirty="0" smtClean="0">
                <a:latin typeface="Calibri"/>
                <a:ea typeface="Calibri"/>
                <a:cs typeface="Calibri"/>
                <a:sym typeface="Calibri"/>
              </a:rPr>
              <a:t>6:Algorithmes </a:t>
            </a:r>
            <a:r>
              <a:rPr lang="fr-FR" sz="2200" b="1" dirty="0">
                <a:latin typeface="Calibri"/>
                <a:ea typeface="Calibri"/>
                <a:cs typeface="Calibri"/>
                <a:sym typeface="Calibri"/>
              </a:rPr>
              <a:t>de Nettoyage</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Exemples (1) </a:t>
            </a:r>
            <a:endParaRPr sz="2200" b="1" dirty="0">
              <a:latin typeface="Calibri"/>
              <a:ea typeface="Calibri"/>
              <a:cs typeface="Calibri"/>
              <a:sym typeface="Calibri"/>
            </a:endParaRPr>
          </a:p>
          <a:p>
            <a:pPr marL="0" lvl="0" indent="0" algn="l" rtl="0">
              <a:spcBef>
                <a:spcPts val="0"/>
              </a:spcBef>
              <a:spcAft>
                <a:spcPts val="0"/>
              </a:spcAft>
              <a:buNone/>
            </a:pPr>
            <a:endParaRPr sz="2200" b="1" dirty="0">
              <a:latin typeface="Calibri"/>
              <a:ea typeface="Calibri"/>
              <a:cs typeface="Calibri"/>
              <a:sym typeface="Calibri"/>
            </a:endParaRPr>
          </a:p>
        </p:txBody>
      </p:sp>
      <p:sp>
        <p:nvSpPr>
          <p:cNvPr id="350" name="Google Shape;350;p48"/>
          <p:cNvSpPr txBox="1"/>
          <p:nvPr/>
        </p:nvSpPr>
        <p:spPr>
          <a:xfrm>
            <a:off x="165250" y="1057500"/>
            <a:ext cx="8642700" cy="580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fr-FR" sz="1900" b="1">
                <a:solidFill>
                  <a:srgbClr val="980000"/>
                </a:solidFill>
                <a:highlight>
                  <a:srgbClr val="FFFFFF"/>
                </a:highlight>
                <a:latin typeface="Times New Roman"/>
                <a:ea typeface="Times New Roman"/>
                <a:cs typeface="Times New Roman"/>
                <a:sym typeface="Times New Roman"/>
              </a:rPr>
              <a:t>Step1:Working with missing data with Pandas.</a:t>
            </a:r>
            <a:endParaRPr sz="1900" b="1">
              <a:solidFill>
                <a:srgbClr val="980000"/>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fr-FR">
                <a:solidFill>
                  <a:srgbClr val="4A4A4A"/>
                </a:solidFill>
                <a:highlight>
                  <a:srgbClr val="FFFFFF"/>
                </a:highlight>
                <a:latin typeface="Times New Roman"/>
                <a:ea typeface="Times New Roman"/>
                <a:cs typeface="Times New Roman"/>
                <a:sym typeface="Times New Roman"/>
              </a:rPr>
              <a:t>*</a:t>
            </a:r>
            <a:r>
              <a:rPr lang="fr-FR" b="1">
                <a:solidFill>
                  <a:schemeClr val="dk1"/>
                </a:solidFill>
                <a:highlight>
                  <a:srgbClr val="FFFFFF"/>
                </a:highlight>
                <a:latin typeface="Roboto"/>
                <a:ea typeface="Roboto"/>
                <a:cs typeface="Roboto"/>
                <a:sym typeface="Roboto"/>
              </a:rPr>
              <a:t>Checking for missing values using </a:t>
            </a:r>
            <a:r>
              <a:rPr lang="fr-FR" b="1">
                <a:solidFill>
                  <a:schemeClr val="dk1"/>
                </a:solidFill>
                <a:highlight>
                  <a:srgbClr val="FFFFFF"/>
                </a:highlight>
                <a:latin typeface="Courier New"/>
                <a:ea typeface="Courier New"/>
                <a:cs typeface="Courier New"/>
                <a:sym typeface="Courier New"/>
              </a:rPr>
              <a:t>isnull():</a:t>
            </a:r>
            <a:endParaRPr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chemeClr val="dk1"/>
                </a:solidFill>
                <a:highlight>
                  <a:srgbClr val="FFFFFF"/>
                </a:highlight>
                <a:latin typeface="Courier New"/>
                <a:ea typeface="Courier New"/>
                <a:cs typeface="Courier New"/>
                <a:sym typeface="Courier New"/>
              </a:rPr>
              <a:t>Code1:</a:t>
            </a:r>
            <a:endParaRPr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 importing pandas as pd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import pandas as pd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 importing numpy as np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import numpy as np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 dictionary of lists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dict = {'First Score':[100, 90, np.nan, 95],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		'Second Score': [30, 45, 56, np.nan],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		'Third Score':[np.nan, 40, 80, 98]}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 creating a dataframe from list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df = pd.DataFrame(dict)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 using isnull() function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a:solidFill>
                  <a:srgbClr val="0000FF"/>
                </a:solidFill>
                <a:highlight>
                  <a:srgbClr val="FFFFFF"/>
                </a:highlight>
                <a:latin typeface="Courier New"/>
                <a:ea typeface="Courier New"/>
                <a:cs typeface="Courier New"/>
                <a:sym typeface="Courier New"/>
              </a:rPr>
              <a:t>df.isnull() </a:t>
            </a:r>
            <a:endParaRPr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a:solidFill>
                <a:srgbClr val="4A4A4A"/>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endParaRPr>
              <a:solidFill>
                <a:srgbClr val="4A4A4A"/>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endParaRPr>
              <a:solidFill>
                <a:srgbClr val="4A4A4A"/>
              </a:solidFill>
            </a:endParaRPr>
          </a:p>
          <a:p>
            <a:pPr marL="0" lvl="0" indent="0" algn="l" rtl="0">
              <a:lnSpc>
                <a:spcPct val="100000"/>
              </a:lnSpc>
              <a:spcBef>
                <a:spcPts val="1200"/>
              </a:spcBef>
              <a:spcAft>
                <a:spcPts val="0"/>
              </a:spcAft>
              <a:buClr>
                <a:schemeClr val="dk1"/>
              </a:buClr>
              <a:buSzPts val="1100"/>
              <a:buFont typeface="Arial"/>
              <a:buNone/>
            </a:pPr>
            <a:endParaRPr>
              <a:solidFill>
                <a:srgbClr val="4A4A4A"/>
              </a:solidFill>
            </a:endParaRPr>
          </a:p>
          <a:p>
            <a:pPr marL="0" lvl="0" indent="0" algn="l" rtl="0">
              <a:lnSpc>
                <a:spcPct val="100000"/>
              </a:lnSpc>
              <a:spcBef>
                <a:spcPts val="1200"/>
              </a:spcBef>
              <a:spcAft>
                <a:spcPts val="0"/>
              </a:spcAft>
              <a:buNone/>
            </a:pPr>
            <a:endParaRPr b="1">
              <a:solidFill>
                <a:srgbClr val="4A4A4A"/>
              </a:solidFill>
            </a:endParaRPr>
          </a:p>
          <a:p>
            <a:pPr marL="0" lvl="0" indent="0" algn="l" rtl="0">
              <a:lnSpc>
                <a:spcPct val="100000"/>
              </a:lnSpc>
              <a:spcBef>
                <a:spcPts val="0"/>
              </a:spcBef>
              <a:spcAft>
                <a:spcPts val="0"/>
              </a:spcAft>
              <a:buNone/>
            </a:pPr>
            <a:endParaRPr b="1">
              <a:solidFill>
                <a:srgbClr val="4A4A4A"/>
              </a:solidFill>
            </a:endParaRP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9"/>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356" name="Google Shape;356;p49"/>
          <p:cNvSpPr txBox="1"/>
          <p:nvPr/>
        </p:nvSpPr>
        <p:spPr>
          <a:xfrm>
            <a:off x="1652525" y="198300"/>
            <a:ext cx="5965500" cy="85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a:t>
            </a:r>
            <a:r>
              <a:rPr lang="fr-FR" sz="2200" b="1" dirty="0" smtClean="0">
                <a:latin typeface="Calibri"/>
                <a:ea typeface="Calibri"/>
                <a:cs typeface="Calibri"/>
                <a:sym typeface="Calibri"/>
              </a:rPr>
              <a:t>6:Algorithmes </a:t>
            </a:r>
            <a:r>
              <a:rPr lang="fr-FR" sz="2200" b="1" dirty="0">
                <a:latin typeface="Calibri"/>
                <a:ea typeface="Calibri"/>
                <a:cs typeface="Calibri"/>
                <a:sym typeface="Calibri"/>
              </a:rPr>
              <a:t>de Nettoyage</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Exemples (2) </a:t>
            </a:r>
            <a:endParaRPr sz="2200" b="1" dirty="0">
              <a:latin typeface="Calibri"/>
              <a:ea typeface="Calibri"/>
              <a:cs typeface="Calibri"/>
              <a:sym typeface="Calibri"/>
            </a:endParaRPr>
          </a:p>
          <a:p>
            <a:pPr marL="0" lvl="0" indent="0" algn="l" rtl="0">
              <a:spcBef>
                <a:spcPts val="0"/>
              </a:spcBef>
              <a:spcAft>
                <a:spcPts val="0"/>
              </a:spcAft>
              <a:buNone/>
            </a:pPr>
            <a:endParaRPr sz="2200" b="1" dirty="0">
              <a:latin typeface="Calibri"/>
              <a:ea typeface="Calibri"/>
              <a:cs typeface="Calibri"/>
              <a:sym typeface="Calibri"/>
            </a:endParaRPr>
          </a:p>
        </p:txBody>
      </p:sp>
      <p:sp>
        <p:nvSpPr>
          <p:cNvPr id="357" name="Google Shape;357;p49"/>
          <p:cNvSpPr txBox="1"/>
          <p:nvPr/>
        </p:nvSpPr>
        <p:spPr>
          <a:xfrm>
            <a:off x="165251" y="1057500"/>
            <a:ext cx="4532010" cy="49048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1900" b="1" dirty="0">
                <a:solidFill>
                  <a:srgbClr val="980000"/>
                </a:solidFill>
                <a:highlight>
                  <a:schemeClr val="lt1"/>
                </a:highlight>
                <a:latin typeface="Times New Roman"/>
                <a:ea typeface="Times New Roman"/>
                <a:cs typeface="Times New Roman"/>
                <a:sym typeface="Times New Roman"/>
              </a:rPr>
              <a:t>Step1:</a:t>
            </a:r>
            <a:r>
              <a:rPr lang="fr-FR" sz="1900" b="1" dirty="0" err="1">
                <a:solidFill>
                  <a:srgbClr val="980000"/>
                </a:solidFill>
                <a:highlight>
                  <a:schemeClr val="lt1"/>
                </a:highlight>
                <a:latin typeface="Times New Roman"/>
                <a:ea typeface="Times New Roman"/>
                <a:cs typeface="Times New Roman"/>
                <a:sym typeface="Times New Roman"/>
              </a:rPr>
              <a:t>Working</a:t>
            </a:r>
            <a:r>
              <a:rPr lang="fr-FR" sz="1900" b="1" dirty="0">
                <a:solidFill>
                  <a:srgbClr val="980000"/>
                </a:solidFill>
                <a:highlight>
                  <a:schemeClr val="lt1"/>
                </a:highlight>
                <a:latin typeface="Times New Roman"/>
                <a:ea typeface="Times New Roman"/>
                <a:cs typeface="Times New Roman"/>
                <a:sym typeface="Times New Roman"/>
              </a:rPr>
              <a:t> </a:t>
            </a:r>
            <a:r>
              <a:rPr lang="fr-FR" sz="1900" b="1" dirty="0" err="1">
                <a:solidFill>
                  <a:srgbClr val="980000"/>
                </a:solidFill>
                <a:highlight>
                  <a:schemeClr val="lt1"/>
                </a:highlight>
                <a:latin typeface="Times New Roman"/>
                <a:ea typeface="Times New Roman"/>
                <a:cs typeface="Times New Roman"/>
                <a:sym typeface="Times New Roman"/>
              </a:rPr>
              <a:t>with</a:t>
            </a:r>
            <a:r>
              <a:rPr lang="fr-FR" sz="1900" b="1" dirty="0">
                <a:solidFill>
                  <a:srgbClr val="980000"/>
                </a:solidFill>
                <a:highlight>
                  <a:schemeClr val="lt1"/>
                </a:highlight>
                <a:latin typeface="Times New Roman"/>
                <a:ea typeface="Times New Roman"/>
                <a:cs typeface="Times New Roman"/>
                <a:sym typeface="Times New Roman"/>
              </a:rPr>
              <a:t> </a:t>
            </a:r>
            <a:r>
              <a:rPr lang="fr-FR" sz="1900" b="1" dirty="0" err="1">
                <a:solidFill>
                  <a:srgbClr val="980000"/>
                </a:solidFill>
                <a:highlight>
                  <a:schemeClr val="lt1"/>
                </a:highlight>
                <a:latin typeface="Times New Roman"/>
                <a:ea typeface="Times New Roman"/>
                <a:cs typeface="Times New Roman"/>
                <a:sym typeface="Times New Roman"/>
              </a:rPr>
              <a:t>missing</a:t>
            </a:r>
            <a:r>
              <a:rPr lang="fr-FR" sz="1900" b="1" dirty="0">
                <a:solidFill>
                  <a:srgbClr val="980000"/>
                </a:solidFill>
                <a:highlight>
                  <a:schemeClr val="lt1"/>
                </a:highlight>
                <a:latin typeface="Times New Roman"/>
                <a:ea typeface="Times New Roman"/>
                <a:cs typeface="Times New Roman"/>
                <a:sym typeface="Times New Roman"/>
              </a:rPr>
              <a:t> data </a:t>
            </a:r>
            <a:r>
              <a:rPr lang="fr-FR" sz="1900" b="1" dirty="0" err="1">
                <a:solidFill>
                  <a:srgbClr val="980000"/>
                </a:solidFill>
                <a:highlight>
                  <a:schemeClr val="lt1"/>
                </a:highlight>
                <a:latin typeface="Times New Roman"/>
                <a:ea typeface="Times New Roman"/>
                <a:cs typeface="Times New Roman"/>
                <a:sym typeface="Times New Roman"/>
              </a:rPr>
              <a:t>with</a:t>
            </a:r>
            <a:r>
              <a:rPr lang="fr-FR" sz="1900" b="1" dirty="0">
                <a:solidFill>
                  <a:srgbClr val="980000"/>
                </a:solidFill>
                <a:highlight>
                  <a:schemeClr val="lt1"/>
                </a:highlight>
                <a:latin typeface="Times New Roman"/>
                <a:ea typeface="Times New Roman"/>
                <a:cs typeface="Times New Roman"/>
                <a:sym typeface="Times New Roman"/>
              </a:rPr>
              <a:t> Pandas.</a:t>
            </a: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dirty="0">
                <a:solidFill>
                  <a:srgbClr val="0000FF"/>
                </a:solidFill>
                <a:highlight>
                  <a:srgbClr val="FFFFFF"/>
                </a:highlight>
                <a:latin typeface="Courier New"/>
                <a:ea typeface="Courier New"/>
                <a:cs typeface="Courier New"/>
                <a:sym typeface="Courier New"/>
              </a:rPr>
              <a:t>Code 2:</a:t>
            </a: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dirty="0" smtClean="0">
                <a:solidFill>
                  <a:srgbClr val="0000FF"/>
                </a:solidFill>
                <a:highlight>
                  <a:srgbClr val="FFFFFF"/>
                </a:highlight>
                <a:latin typeface="Courier New"/>
                <a:ea typeface="Courier New"/>
                <a:cs typeface="Courier New"/>
                <a:sym typeface="Courier New"/>
              </a:rPr>
              <a:t># </a:t>
            </a:r>
            <a:r>
              <a:rPr lang="fr-FR" b="1" dirty="0" err="1">
                <a:solidFill>
                  <a:srgbClr val="0000FF"/>
                </a:solidFill>
                <a:highlight>
                  <a:srgbClr val="FFFFFF"/>
                </a:highlight>
                <a:latin typeface="Courier New"/>
                <a:ea typeface="Courier New"/>
                <a:cs typeface="Courier New"/>
                <a:sym typeface="Courier New"/>
              </a:rPr>
              <a:t>making</a:t>
            </a:r>
            <a:r>
              <a:rPr lang="fr-FR" b="1" dirty="0">
                <a:solidFill>
                  <a:srgbClr val="0000FF"/>
                </a:solidFill>
                <a:highlight>
                  <a:srgbClr val="FFFFFF"/>
                </a:highlight>
                <a:latin typeface="Courier New"/>
                <a:ea typeface="Courier New"/>
                <a:cs typeface="Courier New"/>
                <a:sym typeface="Courier New"/>
              </a:rPr>
              <a:t> data frame </a:t>
            </a:r>
            <a:r>
              <a:rPr lang="fr-FR" b="1" dirty="0" err="1">
                <a:solidFill>
                  <a:srgbClr val="0000FF"/>
                </a:solidFill>
                <a:highlight>
                  <a:srgbClr val="FFFFFF"/>
                </a:highlight>
                <a:latin typeface="Courier New"/>
                <a:ea typeface="Courier New"/>
                <a:cs typeface="Courier New"/>
                <a:sym typeface="Courier New"/>
              </a:rPr>
              <a:t>from</a:t>
            </a:r>
            <a:r>
              <a:rPr lang="fr-FR" b="1" dirty="0">
                <a:solidFill>
                  <a:srgbClr val="0000FF"/>
                </a:solidFill>
                <a:highlight>
                  <a:srgbClr val="FFFFFF"/>
                </a:highlight>
                <a:latin typeface="Courier New"/>
                <a:ea typeface="Courier New"/>
                <a:cs typeface="Courier New"/>
                <a:sym typeface="Courier New"/>
              </a:rPr>
              <a:t> csv file </a:t>
            </a: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dirty="0">
                <a:solidFill>
                  <a:srgbClr val="0000FF"/>
                </a:solidFill>
                <a:highlight>
                  <a:srgbClr val="FFFFFF"/>
                </a:highlight>
                <a:latin typeface="Courier New"/>
                <a:ea typeface="Courier New"/>
                <a:cs typeface="Courier New"/>
                <a:sym typeface="Courier New"/>
              </a:rPr>
              <a:t>data = </a:t>
            </a:r>
            <a:r>
              <a:rPr lang="fr-FR" b="1" dirty="0" err="1">
                <a:solidFill>
                  <a:srgbClr val="0000FF"/>
                </a:solidFill>
                <a:highlight>
                  <a:srgbClr val="FFFFFF"/>
                </a:highlight>
                <a:latin typeface="Courier New"/>
                <a:ea typeface="Courier New"/>
                <a:cs typeface="Courier New"/>
                <a:sym typeface="Courier New"/>
              </a:rPr>
              <a:t>pd.read_csv</a:t>
            </a:r>
            <a:r>
              <a:rPr lang="fr-FR" b="1" dirty="0">
                <a:solidFill>
                  <a:srgbClr val="0000FF"/>
                </a:solidFill>
                <a:highlight>
                  <a:srgbClr val="FFFFFF"/>
                </a:highlight>
                <a:latin typeface="Courier New"/>
                <a:ea typeface="Courier New"/>
                <a:cs typeface="Courier New"/>
                <a:sym typeface="Courier New"/>
              </a:rPr>
              <a:t>("employees.csv") 	</a:t>
            </a: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dirty="0">
                <a:solidFill>
                  <a:srgbClr val="0000FF"/>
                </a:solidFill>
                <a:highlight>
                  <a:srgbClr val="FFFFFF"/>
                </a:highlight>
                <a:latin typeface="Courier New"/>
                <a:ea typeface="Courier New"/>
                <a:cs typeface="Courier New"/>
                <a:sym typeface="Courier New"/>
              </a:rPr>
              <a:t># </a:t>
            </a:r>
            <a:r>
              <a:rPr lang="fr-FR" b="1" dirty="0" err="1">
                <a:solidFill>
                  <a:srgbClr val="0000FF"/>
                </a:solidFill>
                <a:highlight>
                  <a:srgbClr val="FFFFFF"/>
                </a:highlight>
                <a:latin typeface="Courier New"/>
                <a:ea typeface="Courier New"/>
                <a:cs typeface="Courier New"/>
                <a:sym typeface="Courier New"/>
              </a:rPr>
              <a:t>creating</a:t>
            </a:r>
            <a:r>
              <a:rPr lang="fr-FR" b="1" dirty="0">
                <a:solidFill>
                  <a:srgbClr val="0000FF"/>
                </a:solidFill>
                <a:highlight>
                  <a:srgbClr val="FFFFFF"/>
                </a:highlight>
                <a:latin typeface="Courier New"/>
                <a:ea typeface="Courier New"/>
                <a:cs typeface="Courier New"/>
                <a:sym typeface="Courier New"/>
              </a:rPr>
              <a:t> </a:t>
            </a:r>
            <a:r>
              <a:rPr lang="fr-FR" b="1" dirty="0" err="1">
                <a:solidFill>
                  <a:srgbClr val="0000FF"/>
                </a:solidFill>
                <a:highlight>
                  <a:srgbClr val="FFFFFF"/>
                </a:highlight>
                <a:latin typeface="Courier New"/>
                <a:ea typeface="Courier New"/>
                <a:cs typeface="Courier New"/>
                <a:sym typeface="Courier New"/>
              </a:rPr>
              <a:t>bool</a:t>
            </a:r>
            <a:r>
              <a:rPr lang="fr-FR" b="1" dirty="0">
                <a:solidFill>
                  <a:srgbClr val="0000FF"/>
                </a:solidFill>
                <a:highlight>
                  <a:srgbClr val="FFFFFF"/>
                </a:highlight>
                <a:latin typeface="Courier New"/>
                <a:ea typeface="Courier New"/>
                <a:cs typeface="Courier New"/>
                <a:sym typeface="Courier New"/>
              </a:rPr>
              <a:t> </a:t>
            </a:r>
            <a:r>
              <a:rPr lang="fr-FR" b="1" dirty="0" err="1">
                <a:solidFill>
                  <a:srgbClr val="0000FF"/>
                </a:solidFill>
                <a:highlight>
                  <a:srgbClr val="FFFFFF"/>
                </a:highlight>
                <a:latin typeface="Courier New"/>
                <a:ea typeface="Courier New"/>
                <a:cs typeface="Courier New"/>
                <a:sym typeface="Courier New"/>
              </a:rPr>
              <a:t>series</a:t>
            </a:r>
            <a:r>
              <a:rPr lang="fr-FR" b="1" dirty="0">
                <a:solidFill>
                  <a:srgbClr val="0000FF"/>
                </a:solidFill>
                <a:highlight>
                  <a:srgbClr val="FFFFFF"/>
                </a:highlight>
                <a:latin typeface="Courier New"/>
                <a:ea typeface="Courier New"/>
                <a:cs typeface="Courier New"/>
                <a:sym typeface="Courier New"/>
              </a:rPr>
              <a:t> </a:t>
            </a:r>
            <a:r>
              <a:rPr lang="fr-FR" b="1" dirty="0" err="1">
                <a:solidFill>
                  <a:srgbClr val="0000FF"/>
                </a:solidFill>
                <a:highlight>
                  <a:srgbClr val="FFFFFF"/>
                </a:highlight>
                <a:latin typeface="Courier New"/>
                <a:ea typeface="Courier New"/>
                <a:cs typeface="Courier New"/>
                <a:sym typeface="Courier New"/>
              </a:rPr>
              <a:t>True</a:t>
            </a:r>
            <a:r>
              <a:rPr lang="fr-FR" b="1" dirty="0">
                <a:solidFill>
                  <a:srgbClr val="0000FF"/>
                </a:solidFill>
                <a:highlight>
                  <a:srgbClr val="FFFFFF"/>
                </a:highlight>
                <a:latin typeface="Courier New"/>
                <a:ea typeface="Courier New"/>
                <a:cs typeface="Courier New"/>
                <a:sym typeface="Courier New"/>
              </a:rPr>
              <a:t> for </a:t>
            </a:r>
            <a:r>
              <a:rPr lang="fr-FR" b="1" dirty="0" err="1">
                <a:solidFill>
                  <a:srgbClr val="0000FF"/>
                </a:solidFill>
                <a:highlight>
                  <a:srgbClr val="FFFFFF"/>
                </a:highlight>
                <a:latin typeface="Courier New"/>
                <a:ea typeface="Courier New"/>
                <a:cs typeface="Courier New"/>
                <a:sym typeface="Courier New"/>
              </a:rPr>
              <a:t>NaN</a:t>
            </a:r>
            <a:r>
              <a:rPr lang="fr-FR" b="1" dirty="0">
                <a:solidFill>
                  <a:srgbClr val="0000FF"/>
                </a:solidFill>
                <a:highlight>
                  <a:srgbClr val="FFFFFF"/>
                </a:highlight>
                <a:latin typeface="Courier New"/>
                <a:ea typeface="Courier New"/>
                <a:cs typeface="Courier New"/>
                <a:sym typeface="Courier New"/>
              </a:rPr>
              <a:t> values </a:t>
            </a: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dirty="0" err="1">
                <a:solidFill>
                  <a:srgbClr val="0000FF"/>
                </a:solidFill>
                <a:highlight>
                  <a:srgbClr val="FFFFFF"/>
                </a:highlight>
                <a:latin typeface="Courier New"/>
                <a:ea typeface="Courier New"/>
                <a:cs typeface="Courier New"/>
                <a:sym typeface="Courier New"/>
              </a:rPr>
              <a:t>bool_series</a:t>
            </a:r>
            <a:r>
              <a:rPr lang="fr-FR" b="1" dirty="0">
                <a:solidFill>
                  <a:srgbClr val="0000FF"/>
                </a:solidFill>
                <a:highlight>
                  <a:srgbClr val="FFFFFF"/>
                </a:highlight>
                <a:latin typeface="Courier New"/>
                <a:ea typeface="Courier New"/>
                <a:cs typeface="Courier New"/>
                <a:sym typeface="Courier New"/>
              </a:rPr>
              <a:t> = </a:t>
            </a:r>
            <a:r>
              <a:rPr lang="fr-FR" b="1" dirty="0" err="1">
                <a:solidFill>
                  <a:srgbClr val="0000FF"/>
                </a:solidFill>
                <a:highlight>
                  <a:srgbClr val="FFFFFF"/>
                </a:highlight>
                <a:latin typeface="Courier New"/>
                <a:ea typeface="Courier New"/>
                <a:cs typeface="Courier New"/>
                <a:sym typeface="Courier New"/>
              </a:rPr>
              <a:t>pd.isnull</a:t>
            </a:r>
            <a:r>
              <a:rPr lang="fr-FR" b="1" dirty="0">
                <a:solidFill>
                  <a:srgbClr val="0000FF"/>
                </a:solidFill>
                <a:highlight>
                  <a:srgbClr val="FFFFFF"/>
                </a:highlight>
                <a:latin typeface="Courier New"/>
                <a:ea typeface="Courier New"/>
                <a:cs typeface="Courier New"/>
                <a:sym typeface="Courier New"/>
              </a:rPr>
              <a:t>(data["</a:t>
            </a:r>
            <a:r>
              <a:rPr lang="fr-FR" b="1" dirty="0" err="1">
                <a:solidFill>
                  <a:srgbClr val="0000FF"/>
                </a:solidFill>
                <a:highlight>
                  <a:srgbClr val="FFFFFF"/>
                </a:highlight>
                <a:latin typeface="Courier New"/>
                <a:ea typeface="Courier New"/>
                <a:cs typeface="Courier New"/>
                <a:sym typeface="Courier New"/>
              </a:rPr>
              <a:t>Gender</a:t>
            </a:r>
            <a:r>
              <a:rPr lang="fr-FR" b="1" dirty="0">
                <a:solidFill>
                  <a:srgbClr val="0000FF"/>
                </a:solidFill>
                <a:highlight>
                  <a:srgbClr val="FFFFFF"/>
                </a:highlight>
                <a:latin typeface="Courier New"/>
                <a:ea typeface="Courier New"/>
                <a:cs typeface="Courier New"/>
                <a:sym typeface="Courier New"/>
              </a:rPr>
              <a:t>"]) 	</a:t>
            </a: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dirty="0">
                <a:solidFill>
                  <a:srgbClr val="0000FF"/>
                </a:solidFill>
                <a:highlight>
                  <a:srgbClr val="FFFFFF"/>
                </a:highlight>
                <a:latin typeface="Courier New"/>
                <a:ea typeface="Courier New"/>
                <a:cs typeface="Courier New"/>
                <a:sym typeface="Courier New"/>
              </a:rPr>
              <a:t># </a:t>
            </a:r>
            <a:r>
              <a:rPr lang="fr-FR" b="1" dirty="0" err="1">
                <a:solidFill>
                  <a:srgbClr val="0000FF"/>
                </a:solidFill>
                <a:highlight>
                  <a:srgbClr val="FFFFFF"/>
                </a:highlight>
                <a:latin typeface="Courier New"/>
                <a:ea typeface="Courier New"/>
                <a:cs typeface="Courier New"/>
                <a:sym typeface="Courier New"/>
              </a:rPr>
              <a:t>filtering</a:t>
            </a:r>
            <a:r>
              <a:rPr lang="fr-FR" b="1" dirty="0">
                <a:solidFill>
                  <a:srgbClr val="0000FF"/>
                </a:solidFill>
                <a:highlight>
                  <a:srgbClr val="FFFFFF"/>
                </a:highlight>
                <a:latin typeface="Courier New"/>
                <a:ea typeface="Courier New"/>
                <a:cs typeface="Courier New"/>
                <a:sym typeface="Courier New"/>
              </a:rPr>
              <a:t> data </a:t>
            </a: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dirty="0">
                <a:solidFill>
                  <a:srgbClr val="0000FF"/>
                </a:solidFill>
                <a:highlight>
                  <a:srgbClr val="FFFFFF"/>
                </a:highlight>
                <a:latin typeface="Courier New"/>
                <a:ea typeface="Courier New"/>
                <a:cs typeface="Courier New"/>
                <a:sym typeface="Courier New"/>
              </a:rPr>
              <a:t># </a:t>
            </a:r>
            <a:r>
              <a:rPr lang="fr-FR" b="1" dirty="0" err="1">
                <a:solidFill>
                  <a:srgbClr val="0000FF"/>
                </a:solidFill>
                <a:highlight>
                  <a:srgbClr val="FFFFFF"/>
                </a:highlight>
                <a:latin typeface="Courier New"/>
                <a:ea typeface="Courier New"/>
                <a:cs typeface="Courier New"/>
                <a:sym typeface="Courier New"/>
              </a:rPr>
              <a:t>displaying</a:t>
            </a:r>
            <a:r>
              <a:rPr lang="fr-FR" b="1" dirty="0">
                <a:solidFill>
                  <a:srgbClr val="0000FF"/>
                </a:solidFill>
                <a:highlight>
                  <a:srgbClr val="FFFFFF"/>
                </a:highlight>
                <a:latin typeface="Courier New"/>
                <a:ea typeface="Courier New"/>
                <a:cs typeface="Courier New"/>
                <a:sym typeface="Courier New"/>
              </a:rPr>
              <a:t> data </a:t>
            </a:r>
            <a:r>
              <a:rPr lang="fr-FR" b="1" dirty="0" err="1">
                <a:solidFill>
                  <a:srgbClr val="0000FF"/>
                </a:solidFill>
                <a:highlight>
                  <a:srgbClr val="FFFFFF"/>
                </a:highlight>
                <a:latin typeface="Courier New"/>
                <a:ea typeface="Courier New"/>
                <a:cs typeface="Courier New"/>
                <a:sym typeface="Courier New"/>
              </a:rPr>
              <a:t>only</a:t>
            </a:r>
            <a:r>
              <a:rPr lang="fr-FR" b="1" dirty="0">
                <a:solidFill>
                  <a:srgbClr val="0000FF"/>
                </a:solidFill>
                <a:highlight>
                  <a:srgbClr val="FFFFFF"/>
                </a:highlight>
                <a:latin typeface="Courier New"/>
                <a:ea typeface="Courier New"/>
                <a:cs typeface="Courier New"/>
                <a:sym typeface="Courier New"/>
              </a:rPr>
              <a:t> </a:t>
            </a:r>
            <a:r>
              <a:rPr lang="fr-FR" b="1" dirty="0" err="1">
                <a:solidFill>
                  <a:srgbClr val="0000FF"/>
                </a:solidFill>
                <a:highlight>
                  <a:srgbClr val="FFFFFF"/>
                </a:highlight>
                <a:latin typeface="Courier New"/>
                <a:ea typeface="Courier New"/>
                <a:cs typeface="Courier New"/>
                <a:sym typeface="Courier New"/>
              </a:rPr>
              <a:t>with</a:t>
            </a:r>
            <a:r>
              <a:rPr lang="fr-FR" b="1" dirty="0">
                <a:solidFill>
                  <a:srgbClr val="0000FF"/>
                </a:solidFill>
                <a:highlight>
                  <a:srgbClr val="FFFFFF"/>
                </a:highlight>
                <a:latin typeface="Courier New"/>
                <a:ea typeface="Courier New"/>
                <a:cs typeface="Courier New"/>
                <a:sym typeface="Courier New"/>
              </a:rPr>
              <a:t> </a:t>
            </a:r>
            <a:r>
              <a:rPr lang="fr-FR" b="1" dirty="0" err="1">
                <a:solidFill>
                  <a:srgbClr val="0000FF"/>
                </a:solidFill>
                <a:highlight>
                  <a:srgbClr val="FFFFFF"/>
                </a:highlight>
                <a:latin typeface="Courier New"/>
                <a:ea typeface="Courier New"/>
                <a:cs typeface="Courier New"/>
                <a:sym typeface="Courier New"/>
              </a:rPr>
              <a:t>Gender</a:t>
            </a:r>
            <a:r>
              <a:rPr lang="fr-FR" b="1" dirty="0">
                <a:solidFill>
                  <a:srgbClr val="0000FF"/>
                </a:solidFill>
                <a:highlight>
                  <a:srgbClr val="FFFFFF"/>
                </a:highlight>
                <a:latin typeface="Courier New"/>
                <a:ea typeface="Courier New"/>
                <a:cs typeface="Courier New"/>
                <a:sym typeface="Courier New"/>
              </a:rPr>
              <a:t> = </a:t>
            </a:r>
            <a:r>
              <a:rPr lang="fr-FR" b="1" dirty="0" err="1">
                <a:solidFill>
                  <a:srgbClr val="0000FF"/>
                </a:solidFill>
                <a:highlight>
                  <a:srgbClr val="FFFFFF"/>
                </a:highlight>
                <a:latin typeface="Courier New"/>
                <a:ea typeface="Courier New"/>
                <a:cs typeface="Courier New"/>
                <a:sym typeface="Courier New"/>
              </a:rPr>
              <a:t>NaN</a:t>
            </a:r>
            <a:r>
              <a:rPr lang="fr-FR" b="1" dirty="0">
                <a:solidFill>
                  <a:srgbClr val="0000FF"/>
                </a:solidFill>
                <a:highlight>
                  <a:srgbClr val="FFFFFF"/>
                </a:highlight>
                <a:latin typeface="Courier New"/>
                <a:ea typeface="Courier New"/>
                <a:cs typeface="Courier New"/>
                <a:sym typeface="Courier New"/>
              </a:rPr>
              <a:t> </a:t>
            </a: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fr-FR" b="1" dirty="0">
                <a:solidFill>
                  <a:srgbClr val="0000FF"/>
                </a:solidFill>
                <a:highlight>
                  <a:srgbClr val="FFFFFF"/>
                </a:highlight>
                <a:latin typeface="Courier New"/>
                <a:ea typeface="Courier New"/>
                <a:cs typeface="Courier New"/>
                <a:sym typeface="Courier New"/>
              </a:rPr>
              <a:t>data[</a:t>
            </a:r>
            <a:r>
              <a:rPr lang="fr-FR" b="1" dirty="0" err="1">
                <a:solidFill>
                  <a:srgbClr val="0000FF"/>
                </a:solidFill>
                <a:highlight>
                  <a:srgbClr val="FFFFFF"/>
                </a:highlight>
                <a:latin typeface="Courier New"/>
                <a:ea typeface="Courier New"/>
                <a:cs typeface="Courier New"/>
                <a:sym typeface="Courier New"/>
              </a:rPr>
              <a:t>bool_series</a:t>
            </a:r>
            <a:r>
              <a:rPr lang="fr-FR" b="1" dirty="0">
                <a:solidFill>
                  <a:srgbClr val="0000FF"/>
                </a:solidFill>
                <a:highlight>
                  <a:srgbClr val="FFFFFF"/>
                </a:highlight>
                <a:latin typeface="Courier New"/>
                <a:ea typeface="Courier New"/>
                <a:cs typeface="Courier New"/>
                <a:sym typeface="Courier New"/>
              </a:rPr>
              <a:t>] </a:t>
            </a: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dirty="0">
              <a:solidFill>
                <a:srgbClr val="4A4A4A"/>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endParaRPr dirty="0">
              <a:solidFill>
                <a:srgbClr val="4A4A4A"/>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endParaRPr dirty="0">
              <a:solidFill>
                <a:srgbClr val="4A4A4A"/>
              </a:solidFill>
            </a:endParaRPr>
          </a:p>
          <a:p>
            <a:pPr marL="0" lvl="0" indent="0" algn="l" rtl="0">
              <a:lnSpc>
                <a:spcPct val="100000"/>
              </a:lnSpc>
              <a:spcBef>
                <a:spcPts val="1200"/>
              </a:spcBef>
              <a:spcAft>
                <a:spcPts val="0"/>
              </a:spcAft>
              <a:buClr>
                <a:schemeClr val="dk1"/>
              </a:buClr>
              <a:buSzPts val="1100"/>
              <a:buFont typeface="Arial"/>
              <a:buNone/>
            </a:pPr>
            <a:endParaRPr dirty="0">
              <a:solidFill>
                <a:srgbClr val="4A4A4A"/>
              </a:solidFill>
            </a:endParaRPr>
          </a:p>
          <a:p>
            <a:pPr marL="0" lvl="0" indent="0" algn="l" rtl="0">
              <a:lnSpc>
                <a:spcPct val="100000"/>
              </a:lnSpc>
              <a:spcBef>
                <a:spcPts val="1200"/>
              </a:spcBef>
              <a:spcAft>
                <a:spcPts val="0"/>
              </a:spcAft>
              <a:buNone/>
            </a:pPr>
            <a:endParaRPr b="1" dirty="0">
              <a:solidFill>
                <a:srgbClr val="4A4A4A"/>
              </a:solidFill>
            </a:endParaRPr>
          </a:p>
          <a:p>
            <a:pPr marL="0" lvl="0" indent="0" algn="l" rtl="0">
              <a:lnSpc>
                <a:spcPct val="100000"/>
              </a:lnSpc>
              <a:spcBef>
                <a:spcPts val="0"/>
              </a:spcBef>
              <a:spcAft>
                <a:spcPts val="0"/>
              </a:spcAft>
              <a:buNone/>
            </a:pPr>
            <a:endParaRPr b="1" dirty="0">
              <a:solidFill>
                <a:srgbClr val="4A4A4A"/>
              </a:solidFill>
            </a:endParaRP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31</a:t>
            </a:fld>
            <a:endParaRPr lang="fr-FR"/>
          </a:p>
        </p:txBody>
      </p:sp>
      <p:sp>
        <p:nvSpPr>
          <p:cNvPr id="6" name="ZoneTexte 5"/>
          <p:cNvSpPr txBox="1"/>
          <p:nvPr/>
        </p:nvSpPr>
        <p:spPr>
          <a:xfrm>
            <a:off x="4972832" y="1340285"/>
            <a:ext cx="4171167" cy="3231654"/>
          </a:xfrm>
          <a:prstGeom prst="rect">
            <a:avLst/>
          </a:prstGeom>
          <a:noFill/>
        </p:spPr>
        <p:txBody>
          <a:bodyPr wrap="square" rtlCol="0">
            <a:spAutoFit/>
          </a:bodyPr>
          <a:lstStyle/>
          <a:p>
            <a:pPr lvl="0">
              <a:spcBef>
                <a:spcPts val="1200"/>
              </a:spcBef>
              <a:buClr>
                <a:schemeClr val="dk1"/>
              </a:buClr>
              <a:buSzPts val="1100"/>
            </a:pPr>
            <a:r>
              <a:rPr lang="fr-FR" b="1" dirty="0" smtClean="0">
                <a:solidFill>
                  <a:srgbClr val="0000FF"/>
                </a:solidFill>
                <a:highlight>
                  <a:srgbClr val="FFFFFF"/>
                </a:highlight>
                <a:latin typeface="Courier New"/>
                <a:ea typeface="Courier New"/>
                <a:cs typeface="Courier New"/>
                <a:sym typeface="Courier New"/>
              </a:rPr>
              <a:t>Code 3:</a:t>
            </a:r>
            <a:r>
              <a:rPr lang="fr-FR" b="1" dirty="0" err="1" smtClean="0">
                <a:solidFill>
                  <a:schemeClr val="dk1"/>
                </a:solidFill>
                <a:highlight>
                  <a:srgbClr val="FFFFFF"/>
                </a:highlight>
                <a:latin typeface="Roboto"/>
                <a:ea typeface="Roboto"/>
                <a:cs typeface="Roboto"/>
                <a:sym typeface="Roboto"/>
              </a:rPr>
              <a:t>Checking</a:t>
            </a:r>
            <a:r>
              <a:rPr lang="fr-FR" b="1" dirty="0" smtClean="0">
                <a:solidFill>
                  <a:schemeClr val="dk1"/>
                </a:solidFill>
                <a:highlight>
                  <a:srgbClr val="FFFFFF"/>
                </a:highlight>
                <a:latin typeface="Roboto"/>
                <a:ea typeface="Roboto"/>
                <a:cs typeface="Roboto"/>
                <a:sym typeface="Roboto"/>
              </a:rPr>
              <a:t> for </a:t>
            </a:r>
            <a:r>
              <a:rPr lang="fr-FR" b="1" dirty="0" err="1" smtClean="0">
                <a:solidFill>
                  <a:schemeClr val="dk1"/>
                </a:solidFill>
                <a:highlight>
                  <a:srgbClr val="FFFFFF"/>
                </a:highlight>
                <a:latin typeface="Roboto"/>
                <a:ea typeface="Roboto"/>
                <a:cs typeface="Roboto"/>
                <a:sym typeface="Roboto"/>
              </a:rPr>
              <a:t>missing</a:t>
            </a:r>
            <a:r>
              <a:rPr lang="fr-FR" b="1" dirty="0" smtClean="0">
                <a:solidFill>
                  <a:schemeClr val="dk1"/>
                </a:solidFill>
                <a:highlight>
                  <a:srgbClr val="FFFFFF"/>
                </a:highlight>
                <a:latin typeface="Roboto"/>
                <a:ea typeface="Roboto"/>
                <a:cs typeface="Roboto"/>
                <a:sym typeface="Roboto"/>
              </a:rPr>
              <a:t> values </a:t>
            </a:r>
            <a:r>
              <a:rPr lang="fr-FR" b="1" dirty="0" err="1" smtClean="0">
                <a:solidFill>
                  <a:schemeClr val="dk1"/>
                </a:solidFill>
                <a:highlight>
                  <a:srgbClr val="FFFFFF"/>
                </a:highlight>
                <a:latin typeface="Roboto"/>
                <a:ea typeface="Roboto"/>
                <a:cs typeface="Roboto"/>
                <a:sym typeface="Roboto"/>
              </a:rPr>
              <a:t>using</a:t>
            </a:r>
            <a:r>
              <a:rPr lang="fr-FR" b="1" dirty="0" smtClean="0">
                <a:solidFill>
                  <a:schemeClr val="dk1"/>
                </a:solidFill>
                <a:highlight>
                  <a:srgbClr val="FFFFFF"/>
                </a:highlight>
                <a:latin typeface="Roboto"/>
                <a:ea typeface="Roboto"/>
                <a:cs typeface="Roboto"/>
                <a:sym typeface="Roboto"/>
              </a:rPr>
              <a:t> </a:t>
            </a:r>
            <a:r>
              <a:rPr lang="fr-FR" b="1" dirty="0" err="1" smtClean="0">
                <a:solidFill>
                  <a:schemeClr val="dk1"/>
                </a:solidFill>
                <a:highlight>
                  <a:srgbClr val="FFFFFF"/>
                </a:highlight>
                <a:latin typeface="Courier New"/>
                <a:ea typeface="Courier New"/>
                <a:cs typeface="Courier New"/>
                <a:sym typeface="Courier New"/>
              </a:rPr>
              <a:t>notnull</a:t>
            </a:r>
            <a:r>
              <a:rPr lang="fr-FR" b="1" dirty="0" smtClean="0">
                <a:solidFill>
                  <a:schemeClr val="dk1"/>
                </a:solidFill>
                <a:highlight>
                  <a:srgbClr val="FFFFFF"/>
                </a:highlight>
                <a:latin typeface="Courier New"/>
                <a:ea typeface="Courier New"/>
                <a:cs typeface="Courier New"/>
                <a:sym typeface="Courier New"/>
              </a:rPr>
              <a:t>()</a:t>
            </a:r>
            <a:endParaRPr lang="fr-FR" b="1" dirty="0" smtClean="0">
              <a:solidFill>
                <a:srgbClr val="0000FF"/>
              </a:solidFill>
              <a:highlight>
                <a:srgbClr val="FFFFFF"/>
              </a:highlight>
              <a:latin typeface="Courier New"/>
              <a:ea typeface="Courier New"/>
              <a:cs typeface="Courier New"/>
              <a:sym typeface="Courier New"/>
            </a:endParaRPr>
          </a:p>
          <a:p>
            <a:pPr lvl="0">
              <a:spcBef>
                <a:spcPts val="1200"/>
              </a:spcBef>
              <a:buClr>
                <a:schemeClr val="dk1"/>
              </a:buClr>
              <a:buSzPts val="1100"/>
            </a:pPr>
            <a:r>
              <a:rPr lang="fr-FR" b="1" dirty="0" smtClean="0">
                <a:solidFill>
                  <a:srgbClr val="0000FF"/>
                </a:solidFill>
                <a:highlight>
                  <a:srgbClr val="FFFFFF"/>
                </a:highlight>
                <a:latin typeface="Courier New"/>
                <a:ea typeface="Courier New"/>
                <a:cs typeface="Courier New"/>
                <a:sym typeface="Courier New"/>
              </a:rPr>
              <a:t># </a:t>
            </a:r>
            <a:r>
              <a:rPr lang="fr-FR" b="1" dirty="0" err="1" smtClean="0">
                <a:solidFill>
                  <a:srgbClr val="0000FF"/>
                </a:solidFill>
                <a:highlight>
                  <a:srgbClr val="FFFFFF"/>
                </a:highlight>
                <a:latin typeface="Courier New"/>
                <a:ea typeface="Courier New"/>
                <a:cs typeface="Courier New"/>
                <a:sym typeface="Courier New"/>
              </a:rPr>
              <a:t>creating</a:t>
            </a:r>
            <a:r>
              <a:rPr lang="fr-FR" b="1" dirty="0" smtClean="0">
                <a:solidFill>
                  <a:srgbClr val="0000FF"/>
                </a:solidFill>
                <a:highlight>
                  <a:srgbClr val="FFFFFF"/>
                </a:highlight>
                <a:latin typeface="Courier New"/>
                <a:ea typeface="Courier New"/>
                <a:cs typeface="Courier New"/>
                <a:sym typeface="Courier New"/>
              </a:rPr>
              <a:t> </a:t>
            </a:r>
            <a:r>
              <a:rPr lang="fr-FR" b="1" dirty="0" err="1" smtClean="0">
                <a:solidFill>
                  <a:srgbClr val="0000FF"/>
                </a:solidFill>
                <a:highlight>
                  <a:srgbClr val="FFFFFF"/>
                </a:highlight>
                <a:latin typeface="Courier New"/>
                <a:ea typeface="Courier New"/>
                <a:cs typeface="Courier New"/>
                <a:sym typeface="Courier New"/>
              </a:rPr>
              <a:t>bool</a:t>
            </a:r>
            <a:r>
              <a:rPr lang="fr-FR" b="1" dirty="0" smtClean="0">
                <a:solidFill>
                  <a:srgbClr val="0000FF"/>
                </a:solidFill>
                <a:highlight>
                  <a:srgbClr val="FFFFFF"/>
                </a:highlight>
                <a:latin typeface="Courier New"/>
                <a:ea typeface="Courier New"/>
                <a:cs typeface="Courier New"/>
                <a:sym typeface="Courier New"/>
              </a:rPr>
              <a:t> </a:t>
            </a:r>
            <a:r>
              <a:rPr lang="fr-FR" b="1" dirty="0" err="1" smtClean="0">
                <a:solidFill>
                  <a:srgbClr val="0000FF"/>
                </a:solidFill>
                <a:highlight>
                  <a:srgbClr val="FFFFFF"/>
                </a:highlight>
                <a:latin typeface="Courier New"/>
                <a:ea typeface="Courier New"/>
                <a:cs typeface="Courier New"/>
                <a:sym typeface="Courier New"/>
              </a:rPr>
              <a:t>series</a:t>
            </a:r>
            <a:r>
              <a:rPr lang="fr-FR" b="1" dirty="0" smtClean="0">
                <a:solidFill>
                  <a:srgbClr val="0000FF"/>
                </a:solidFill>
                <a:highlight>
                  <a:srgbClr val="FFFFFF"/>
                </a:highlight>
                <a:latin typeface="Courier New"/>
                <a:ea typeface="Courier New"/>
                <a:cs typeface="Courier New"/>
                <a:sym typeface="Courier New"/>
              </a:rPr>
              <a:t> </a:t>
            </a:r>
            <a:r>
              <a:rPr lang="fr-FR" b="1" dirty="0" err="1" smtClean="0">
                <a:solidFill>
                  <a:srgbClr val="0000FF"/>
                </a:solidFill>
                <a:highlight>
                  <a:srgbClr val="FFFFFF"/>
                </a:highlight>
                <a:latin typeface="Courier New"/>
                <a:ea typeface="Courier New"/>
                <a:cs typeface="Courier New"/>
                <a:sym typeface="Courier New"/>
              </a:rPr>
              <a:t>True</a:t>
            </a:r>
            <a:r>
              <a:rPr lang="fr-FR" b="1" dirty="0" smtClean="0">
                <a:solidFill>
                  <a:srgbClr val="0000FF"/>
                </a:solidFill>
                <a:highlight>
                  <a:srgbClr val="FFFFFF"/>
                </a:highlight>
                <a:latin typeface="Courier New"/>
                <a:ea typeface="Courier New"/>
                <a:cs typeface="Courier New"/>
                <a:sym typeface="Courier New"/>
              </a:rPr>
              <a:t> for </a:t>
            </a:r>
            <a:r>
              <a:rPr lang="fr-FR" b="1" dirty="0" err="1" smtClean="0">
                <a:solidFill>
                  <a:srgbClr val="0000FF"/>
                </a:solidFill>
                <a:highlight>
                  <a:srgbClr val="FFFFFF"/>
                </a:highlight>
                <a:latin typeface="Courier New"/>
                <a:ea typeface="Courier New"/>
                <a:cs typeface="Courier New"/>
                <a:sym typeface="Courier New"/>
              </a:rPr>
              <a:t>NaN</a:t>
            </a:r>
            <a:r>
              <a:rPr lang="fr-FR" b="1" dirty="0" smtClean="0">
                <a:solidFill>
                  <a:srgbClr val="0000FF"/>
                </a:solidFill>
                <a:highlight>
                  <a:srgbClr val="FFFFFF"/>
                </a:highlight>
                <a:latin typeface="Courier New"/>
                <a:ea typeface="Courier New"/>
                <a:cs typeface="Courier New"/>
                <a:sym typeface="Courier New"/>
              </a:rPr>
              <a:t> values </a:t>
            </a:r>
          </a:p>
          <a:p>
            <a:pPr lvl="0">
              <a:spcBef>
                <a:spcPts val="1200"/>
              </a:spcBef>
              <a:buClr>
                <a:schemeClr val="dk1"/>
              </a:buClr>
              <a:buSzPts val="1100"/>
            </a:pPr>
            <a:r>
              <a:rPr lang="fr-FR" b="1" dirty="0" err="1" smtClean="0">
                <a:solidFill>
                  <a:srgbClr val="0000FF"/>
                </a:solidFill>
                <a:highlight>
                  <a:srgbClr val="FFFFFF"/>
                </a:highlight>
                <a:latin typeface="Courier New"/>
                <a:ea typeface="Courier New"/>
                <a:cs typeface="Courier New"/>
                <a:sym typeface="Courier New"/>
              </a:rPr>
              <a:t>bool_series</a:t>
            </a:r>
            <a:r>
              <a:rPr lang="fr-FR" b="1" dirty="0" smtClean="0">
                <a:solidFill>
                  <a:srgbClr val="0000FF"/>
                </a:solidFill>
                <a:highlight>
                  <a:srgbClr val="FFFFFF"/>
                </a:highlight>
                <a:latin typeface="Courier New"/>
                <a:ea typeface="Courier New"/>
                <a:cs typeface="Courier New"/>
                <a:sym typeface="Courier New"/>
              </a:rPr>
              <a:t> = </a:t>
            </a:r>
            <a:r>
              <a:rPr lang="fr-FR" b="1" dirty="0" err="1" smtClean="0">
                <a:solidFill>
                  <a:srgbClr val="0000FF"/>
                </a:solidFill>
                <a:highlight>
                  <a:srgbClr val="FFFFFF"/>
                </a:highlight>
                <a:latin typeface="Courier New"/>
                <a:ea typeface="Courier New"/>
                <a:cs typeface="Courier New"/>
                <a:sym typeface="Courier New"/>
              </a:rPr>
              <a:t>pd.notnull</a:t>
            </a:r>
            <a:r>
              <a:rPr lang="fr-FR" b="1" dirty="0" smtClean="0">
                <a:solidFill>
                  <a:srgbClr val="0000FF"/>
                </a:solidFill>
                <a:highlight>
                  <a:srgbClr val="FFFFFF"/>
                </a:highlight>
                <a:latin typeface="Courier New"/>
                <a:ea typeface="Courier New"/>
                <a:cs typeface="Courier New"/>
                <a:sym typeface="Courier New"/>
              </a:rPr>
              <a:t>(data["</a:t>
            </a:r>
            <a:r>
              <a:rPr lang="fr-FR" b="1" dirty="0" err="1" smtClean="0">
                <a:solidFill>
                  <a:srgbClr val="0000FF"/>
                </a:solidFill>
                <a:highlight>
                  <a:srgbClr val="FFFFFF"/>
                </a:highlight>
                <a:latin typeface="Courier New"/>
                <a:ea typeface="Courier New"/>
                <a:cs typeface="Courier New"/>
                <a:sym typeface="Courier New"/>
              </a:rPr>
              <a:t>Gender</a:t>
            </a:r>
            <a:r>
              <a:rPr lang="fr-FR" b="1" dirty="0" smtClean="0">
                <a:solidFill>
                  <a:srgbClr val="0000FF"/>
                </a:solidFill>
                <a:highlight>
                  <a:srgbClr val="FFFFFF"/>
                </a:highlight>
                <a:latin typeface="Courier New"/>
                <a:ea typeface="Courier New"/>
                <a:cs typeface="Courier New"/>
                <a:sym typeface="Courier New"/>
              </a:rPr>
              <a:t>"])</a:t>
            </a:r>
          </a:p>
          <a:p>
            <a:pPr lvl="0">
              <a:spcBef>
                <a:spcPts val="1200"/>
              </a:spcBef>
              <a:buClr>
                <a:schemeClr val="dk1"/>
              </a:buClr>
              <a:buSzPts val="1100"/>
            </a:pPr>
            <a:r>
              <a:rPr lang="fr-FR" b="1" dirty="0" smtClean="0">
                <a:solidFill>
                  <a:srgbClr val="0000FF"/>
                </a:solidFill>
                <a:highlight>
                  <a:srgbClr val="FFFFFF"/>
                </a:highlight>
                <a:latin typeface="Courier New"/>
                <a:ea typeface="Courier New"/>
                <a:cs typeface="Courier New"/>
                <a:sym typeface="Courier New"/>
              </a:rPr>
              <a:t># </a:t>
            </a:r>
            <a:r>
              <a:rPr lang="fr-FR" b="1" dirty="0" err="1" smtClean="0">
                <a:solidFill>
                  <a:srgbClr val="0000FF"/>
                </a:solidFill>
                <a:highlight>
                  <a:srgbClr val="FFFFFF"/>
                </a:highlight>
                <a:latin typeface="Courier New"/>
                <a:ea typeface="Courier New"/>
                <a:cs typeface="Courier New"/>
                <a:sym typeface="Courier New"/>
              </a:rPr>
              <a:t>filtering</a:t>
            </a:r>
            <a:r>
              <a:rPr lang="fr-FR" b="1" dirty="0" smtClean="0">
                <a:solidFill>
                  <a:srgbClr val="0000FF"/>
                </a:solidFill>
                <a:highlight>
                  <a:srgbClr val="FFFFFF"/>
                </a:highlight>
                <a:latin typeface="Courier New"/>
                <a:ea typeface="Courier New"/>
                <a:cs typeface="Courier New"/>
                <a:sym typeface="Courier New"/>
              </a:rPr>
              <a:t> data </a:t>
            </a:r>
          </a:p>
          <a:p>
            <a:pPr lvl="0">
              <a:spcBef>
                <a:spcPts val="1200"/>
              </a:spcBef>
              <a:buClr>
                <a:schemeClr val="dk1"/>
              </a:buClr>
              <a:buSzPts val="1100"/>
            </a:pPr>
            <a:r>
              <a:rPr lang="fr-FR" b="1" dirty="0" smtClean="0">
                <a:solidFill>
                  <a:srgbClr val="0000FF"/>
                </a:solidFill>
                <a:highlight>
                  <a:srgbClr val="FFFFFF"/>
                </a:highlight>
                <a:latin typeface="Courier New"/>
                <a:ea typeface="Courier New"/>
                <a:cs typeface="Courier New"/>
                <a:sym typeface="Courier New"/>
              </a:rPr>
              <a:t># </a:t>
            </a:r>
            <a:r>
              <a:rPr lang="fr-FR" b="1" dirty="0" err="1" smtClean="0">
                <a:solidFill>
                  <a:srgbClr val="0000FF"/>
                </a:solidFill>
                <a:highlight>
                  <a:srgbClr val="FFFFFF"/>
                </a:highlight>
                <a:latin typeface="Courier New"/>
                <a:ea typeface="Courier New"/>
                <a:cs typeface="Courier New"/>
                <a:sym typeface="Courier New"/>
              </a:rPr>
              <a:t>displayind</a:t>
            </a:r>
            <a:r>
              <a:rPr lang="fr-FR" b="1" dirty="0" smtClean="0">
                <a:solidFill>
                  <a:srgbClr val="0000FF"/>
                </a:solidFill>
                <a:highlight>
                  <a:srgbClr val="FFFFFF"/>
                </a:highlight>
                <a:latin typeface="Courier New"/>
                <a:ea typeface="Courier New"/>
                <a:cs typeface="Courier New"/>
                <a:sym typeface="Courier New"/>
              </a:rPr>
              <a:t> data </a:t>
            </a:r>
            <a:r>
              <a:rPr lang="fr-FR" b="1" dirty="0" err="1" smtClean="0">
                <a:solidFill>
                  <a:srgbClr val="0000FF"/>
                </a:solidFill>
                <a:highlight>
                  <a:srgbClr val="FFFFFF"/>
                </a:highlight>
                <a:latin typeface="Courier New"/>
                <a:ea typeface="Courier New"/>
                <a:cs typeface="Courier New"/>
                <a:sym typeface="Courier New"/>
              </a:rPr>
              <a:t>only</a:t>
            </a:r>
            <a:r>
              <a:rPr lang="fr-FR" b="1" dirty="0" smtClean="0">
                <a:solidFill>
                  <a:srgbClr val="0000FF"/>
                </a:solidFill>
                <a:highlight>
                  <a:srgbClr val="FFFFFF"/>
                </a:highlight>
                <a:latin typeface="Courier New"/>
                <a:ea typeface="Courier New"/>
                <a:cs typeface="Courier New"/>
                <a:sym typeface="Courier New"/>
              </a:rPr>
              <a:t> </a:t>
            </a:r>
            <a:r>
              <a:rPr lang="fr-FR" b="1" dirty="0" err="1" smtClean="0">
                <a:solidFill>
                  <a:srgbClr val="0000FF"/>
                </a:solidFill>
                <a:highlight>
                  <a:srgbClr val="FFFFFF"/>
                </a:highlight>
                <a:latin typeface="Courier New"/>
                <a:ea typeface="Courier New"/>
                <a:cs typeface="Courier New"/>
                <a:sym typeface="Courier New"/>
              </a:rPr>
              <a:t>with</a:t>
            </a:r>
            <a:r>
              <a:rPr lang="fr-FR" b="1" dirty="0" smtClean="0">
                <a:solidFill>
                  <a:srgbClr val="0000FF"/>
                </a:solidFill>
                <a:highlight>
                  <a:srgbClr val="FFFFFF"/>
                </a:highlight>
                <a:latin typeface="Courier New"/>
                <a:ea typeface="Courier New"/>
                <a:cs typeface="Courier New"/>
                <a:sym typeface="Courier New"/>
              </a:rPr>
              <a:t> </a:t>
            </a:r>
            <a:r>
              <a:rPr lang="fr-FR" b="1" dirty="0" err="1" smtClean="0">
                <a:solidFill>
                  <a:srgbClr val="0000FF"/>
                </a:solidFill>
                <a:highlight>
                  <a:srgbClr val="FFFFFF"/>
                </a:highlight>
                <a:latin typeface="Courier New"/>
                <a:ea typeface="Courier New"/>
                <a:cs typeface="Courier New"/>
                <a:sym typeface="Courier New"/>
              </a:rPr>
              <a:t>Gender</a:t>
            </a:r>
            <a:r>
              <a:rPr lang="fr-FR" b="1" dirty="0" smtClean="0">
                <a:solidFill>
                  <a:srgbClr val="0000FF"/>
                </a:solidFill>
                <a:highlight>
                  <a:srgbClr val="FFFFFF"/>
                </a:highlight>
                <a:latin typeface="Courier New"/>
                <a:ea typeface="Courier New"/>
                <a:cs typeface="Courier New"/>
                <a:sym typeface="Courier New"/>
              </a:rPr>
              <a:t> = Not </a:t>
            </a:r>
            <a:r>
              <a:rPr lang="fr-FR" b="1" dirty="0" err="1" smtClean="0">
                <a:solidFill>
                  <a:srgbClr val="0000FF"/>
                </a:solidFill>
                <a:highlight>
                  <a:srgbClr val="FFFFFF"/>
                </a:highlight>
                <a:latin typeface="Courier New"/>
                <a:ea typeface="Courier New"/>
                <a:cs typeface="Courier New"/>
                <a:sym typeface="Courier New"/>
              </a:rPr>
              <a:t>NaN</a:t>
            </a:r>
            <a:r>
              <a:rPr lang="fr-FR" b="1" dirty="0" smtClean="0">
                <a:solidFill>
                  <a:srgbClr val="0000FF"/>
                </a:solidFill>
                <a:highlight>
                  <a:srgbClr val="FFFFFF"/>
                </a:highlight>
                <a:latin typeface="Courier New"/>
                <a:ea typeface="Courier New"/>
                <a:cs typeface="Courier New"/>
                <a:sym typeface="Courier New"/>
              </a:rPr>
              <a:t> </a:t>
            </a:r>
          </a:p>
          <a:p>
            <a:pPr lvl="0">
              <a:spcBef>
                <a:spcPts val="1200"/>
              </a:spcBef>
              <a:buClr>
                <a:schemeClr val="dk1"/>
              </a:buClr>
              <a:buSzPts val="1100"/>
            </a:pPr>
            <a:r>
              <a:rPr lang="fr-FR" b="1" dirty="0" smtClean="0">
                <a:solidFill>
                  <a:srgbClr val="0000FF"/>
                </a:solidFill>
                <a:highlight>
                  <a:srgbClr val="FFFFFF"/>
                </a:highlight>
                <a:latin typeface="Courier New"/>
                <a:ea typeface="Courier New"/>
                <a:cs typeface="Courier New"/>
                <a:sym typeface="Courier New"/>
              </a:rPr>
              <a:t>data[</a:t>
            </a:r>
            <a:r>
              <a:rPr lang="fr-FR" b="1" dirty="0" err="1" smtClean="0">
                <a:solidFill>
                  <a:srgbClr val="0000FF"/>
                </a:solidFill>
                <a:highlight>
                  <a:srgbClr val="FFFFFF"/>
                </a:highlight>
                <a:latin typeface="Courier New"/>
                <a:ea typeface="Courier New"/>
                <a:cs typeface="Courier New"/>
                <a:sym typeface="Courier New"/>
              </a:rPr>
              <a:t>bool_series</a:t>
            </a:r>
            <a:r>
              <a:rPr lang="fr-FR" b="1" dirty="0" smtClean="0">
                <a:solidFill>
                  <a:srgbClr val="0000FF"/>
                </a:solidFill>
                <a:highlight>
                  <a:srgbClr val="FFFFFF"/>
                </a:highlight>
                <a:latin typeface="Courier New"/>
                <a:ea typeface="Courier New"/>
                <a:cs typeface="Courier New"/>
                <a:sym typeface="Courier New"/>
              </a:rPr>
              <a:t>]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1"/>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370" name="Google Shape;370;p51"/>
          <p:cNvSpPr txBox="1"/>
          <p:nvPr/>
        </p:nvSpPr>
        <p:spPr>
          <a:xfrm>
            <a:off x="1652525" y="198300"/>
            <a:ext cx="5965500" cy="85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a:t>
            </a:r>
            <a:r>
              <a:rPr lang="fr-FR" sz="2200" b="1" dirty="0" smtClean="0">
                <a:latin typeface="Calibri"/>
                <a:ea typeface="Calibri"/>
                <a:cs typeface="Calibri"/>
                <a:sym typeface="Calibri"/>
              </a:rPr>
              <a:t>6:Algorithmes </a:t>
            </a:r>
            <a:r>
              <a:rPr lang="fr-FR" sz="2200" b="1" dirty="0">
                <a:latin typeface="Calibri"/>
                <a:ea typeface="Calibri"/>
                <a:cs typeface="Calibri"/>
                <a:sym typeface="Calibri"/>
              </a:rPr>
              <a:t>de Nettoyage</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Exemples </a:t>
            </a:r>
            <a:r>
              <a:rPr lang="fr-FR" sz="2200" b="1" dirty="0" smtClean="0">
                <a:latin typeface="Calibri"/>
                <a:ea typeface="Calibri"/>
                <a:cs typeface="Calibri"/>
                <a:sym typeface="Calibri"/>
              </a:rPr>
              <a:t>(3) </a:t>
            </a:r>
            <a:endParaRPr sz="2200" b="1" dirty="0">
              <a:latin typeface="Calibri"/>
              <a:ea typeface="Calibri"/>
              <a:cs typeface="Calibri"/>
              <a:sym typeface="Calibri"/>
            </a:endParaRPr>
          </a:p>
          <a:p>
            <a:pPr marL="0" lvl="0" indent="0" algn="l" rtl="0">
              <a:spcBef>
                <a:spcPts val="0"/>
              </a:spcBef>
              <a:spcAft>
                <a:spcPts val="0"/>
              </a:spcAft>
              <a:buNone/>
            </a:pPr>
            <a:endParaRPr sz="2200" b="1" dirty="0">
              <a:latin typeface="Calibri"/>
              <a:ea typeface="Calibri"/>
              <a:cs typeface="Calibri"/>
              <a:sym typeface="Calibri"/>
            </a:endParaRPr>
          </a:p>
        </p:txBody>
      </p:sp>
      <p:sp>
        <p:nvSpPr>
          <p:cNvPr id="371" name="Google Shape;371;p51"/>
          <p:cNvSpPr txBox="1"/>
          <p:nvPr/>
        </p:nvSpPr>
        <p:spPr>
          <a:xfrm>
            <a:off x="165250" y="1057500"/>
            <a:ext cx="4369172" cy="5105305"/>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800"/>
              </a:spcBef>
              <a:spcAft>
                <a:spcPts val="0"/>
              </a:spcAft>
              <a:buClr>
                <a:schemeClr val="dk1"/>
              </a:buClr>
              <a:buSzPts val="1100"/>
              <a:buFont typeface="Arial"/>
              <a:buNone/>
            </a:pPr>
            <a:r>
              <a:rPr lang="fr-FR" sz="1500" b="1" dirty="0" err="1">
                <a:solidFill>
                  <a:srgbClr val="980000"/>
                </a:solidFill>
                <a:highlight>
                  <a:srgbClr val="FFFFFF"/>
                </a:highlight>
                <a:latin typeface="Times New Roman"/>
                <a:ea typeface="Times New Roman"/>
                <a:cs typeface="Times New Roman"/>
                <a:sym typeface="Times New Roman"/>
              </a:rPr>
              <a:t>Step</a:t>
            </a:r>
            <a:r>
              <a:rPr lang="fr-FR" sz="1500" b="1" dirty="0">
                <a:solidFill>
                  <a:srgbClr val="980000"/>
                </a:solidFill>
                <a:highlight>
                  <a:srgbClr val="FFFFFF"/>
                </a:highlight>
                <a:latin typeface="Times New Roman"/>
                <a:ea typeface="Times New Roman"/>
                <a:cs typeface="Times New Roman"/>
                <a:sym typeface="Times New Roman"/>
              </a:rPr>
              <a:t> 2:</a:t>
            </a:r>
            <a:r>
              <a:rPr lang="fr-FR" sz="1500" b="1" dirty="0" err="1">
                <a:solidFill>
                  <a:srgbClr val="980000"/>
                </a:solidFill>
                <a:highlight>
                  <a:srgbClr val="FFFFFF"/>
                </a:highlight>
                <a:latin typeface="Times New Roman"/>
                <a:ea typeface="Times New Roman"/>
                <a:cs typeface="Times New Roman"/>
                <a:sym typeface="Times New Roman"/>
              </a:rPr>
              <a:t>Filling</a:t>
            </a:r>
            <a:r>
              <a:rPr lang="fr-FR" sz="1500" b="1" dirty="0">
                <a:solidFill>
                  <a:srgbClr val="980000"/>
                </a:solidFill>
                <a:highlight>
                  <a:srgbClr val="FFFFFF"/>
                </a:highlight>
                <a:latin typeface="Times New Roman"/>
                <a:ea typeface="Times New Roman"/>
                <a:cs typeface="Times New Roman"/>
                <a:sym typeface="Times New Roman"/>
              </a:rPr>
              <a:t> </a:t>
            </a:r>
            <a:r>
              <a:rPr lang="fr-FR" sz="1500" b="1" dirty="0" err="1">
                <a:solidFill>
                  <a:srgbClr val="980000"/>
                </a:solidFill>
                <a:highlight>
                  <a:srgbClr val="FFFFFF"/>
                </a:highlight>
                <a:latin typeface="Times New Roman"/>
                <a:ea typeface="Times New Roman"/>
                <a:cs typeface="Times New Roman"/>
                <a:sym typeface="Times New Roman"/>
              </a:rPr>
              <a:t>missing</a:t>
            </a:r>
            <a:r>
              <a:rPr lang="fr-FR" sz="1500" b="1" dirty="0">
                <a:solidFill>
                  <a:srgbClr val="980000"/>
                </a:solidFill>
                <a:highlight>
                  <a:srgbClr val="FFFFFF"/>
                </a:highlight>
                <a:latin typeface="Times New Roman"/>
                <a:ea typeface="Times New Roman"/>
                <a:cs typeface="Times New Roman"/>
                <a:sym typeface="Times New Roman"/>
              </a:rPr>
              <a:t> values </a:t>
            </a:r>
            <a:r>
              <a:rPr lang="fr-FR" sz="1500" b="1" dirty="0" err="1">
                <a:solidFill>
                  <a:srgbClr val="980000"/>
                </a:solidFill>
                <a:highlight>
                  <a:srgbClr val="FFFFFF"/>
                </a:highlight>
                <a:latin typeface="Times New Roman"/>
                <a:ea typeface="Times New Roman"/>
                <a:cs typeface="Times New Roman"/>
                <a:sym typeface="Times New Roman"/>
              </a:rPr>
              <a:t>using</a:t>
            </a:r>
            <a:r>
              <a:rPr lang="fr-FR" sz="1500" b="1" dirty="0">
                <a:solidFill>
                  <a:srgbClr val="980000"/>
                </a:solidFill>
                <a:highlight>
                  <a:srgbClr val="FFFFFF"/>
                </a:highlight>
                <a:latin typeface="Times New Roman"/>
                <a:ea typeface="Times New Roman"/>
                <a:cs typeface="Times New Roman"/>
                <a:sym typeface="Times New Roman"/>
              </a:rPr>
              <a:t> </a:t>
            </a:r>
            <a:r>
              <a:rPr lang="fr-FR" sz="1500" b="1" dirty="0" err="1">
                <a:solidFill>
                  <a:srgbClr val="980000"/>
                </a:solidFill>
                <a:highlight>
                  <a:srgbClr val="FFFFFF"/>
                </a:highlight>
                <a:latin typeface="Times New Roman"/>
                <a:ea typeface="Times New Roman"/>
                <a:cs typeface="Times New Roman"/>
                <a:sym typeface="Times New Roman"/>
              </a:rPr>
              <a:t>fillna</a:t>
            </a:r>
            <a:r>
              <a:rPr lang="fr-FR" sz="1500" b="1" dirty="0">
                <a:solidFill>
                  <a:srgbClr val="980000"/>
                </a:solidFill>
                <a:highlight>
                  <a:srgbClr val="FFFFFF"/>
                </a:highlight>
                <a:latin typeface="Times New Roman"/>
                <a:ea typeface="Times New Roman"/>
                <a:cs typeface="Times New Roman"/>
                <a:sym typeface="Times New Roman"/>
              </a:rPr>
              <a:t>(), replace() and </a:t>
            </a:r>
            <a:r>
              <a:rPr lang="fr-FR" sz="1500" b="1" dirty="0" err="1">
                <a:solidFill>
                  <a:srgbClr val="980000"/>
                </a:solidFill>
                <a:highlight>
                  <a:srgbClr val="FFFFFF"/>
                </a:highlight>
                <a:latin typeface="Times New Roman"/>
                <a:ea typeface="Times New Roman"/>
                <a:cs typeface="Times New Roman"/>
                <a:sym typeface="Times New Roman"/>
              </a:rPr>
              <a:t>interpolate</a:t>
            </a:r>
            <a:r>
              <a:rPr lang="fr-FR" sz="1500" b="1" dirty="0">
                <a:solidFill>
                  <a:srgbClr val="980000"/>
                </a:solidFill>
                <a:highlight>
                  <a:srgbClr val="FFFFFF"/>
                </a:highlight>
                <a:latin typeface="Times New Roman"/>
                <a:ea typeface="Times New Roman"/>
                <a:cs typeface="Times New Roman"/>
                <a:sym typeface="Times New Roman"/>
              </a:rPr>
              <a:t>():</a:t>
            </a:r>
            <a:endParaRPr sz="1500" b="1" dirty="0">
              <a:solidFill>
                <a:srgbClr val="980000"/>
              </a:solidFill>
              <a:highlight>
                <a:srgbClr val="FFFFFF"/>
              </a:highlight>
              <a:latin typeface="Times New Roman"/>
              <a:ea typeface="Times New Roman"/>
              <a:cs typeface="Times New Roman"/>
              <a:sym typeface="Times New Roman"/>
            </a:endParaRPr>
          </a:p>
          <a:p>
            <a:pPr marL="0" lvl="0" indent="0" algn="just" rtl="0">
              <a:lnSpc>
                <a:spcPct val="100000"/>
              </a:lnSpc>
              <a:spcBef>
                <a:spcPts val="1800"/>
              </a:spcBef>
              <a:spcAft>
                <a:spcPts val="0"/>
              </a:spcAft>
              <a:buClr>
                <a:schemeClr val="dk1"/>
              </a:buClr>
              <a:buSzPts val="1100"/>
              <a:buFont typeface="Arial"/>
              <a:buNone/>
            </a:pPr>
            <a:r>
              <a:rPr lang="fr-FR" sz="1500" b="1" dirty="0">
                <a:solidFill>
                  <a:srgbClr val="0000FF"/>
                </a:solidFill>
                <a:highlight>
                  <a:srgbClr val="FFFFFF"/>
                </a:highlight>
                <a:latin typeface="Roboto"/>
                <a:ea typeface="Roboto"/>
                <a:cs typeface="Roboto"/>
                <a:sym typeface="Roboto"/>
              </a:rPr>
              <a:t>Code #1:</a:t>
            </a:r>
            <a:r>
              <a:rPr lang="fr-FR" sz="1500" dirty="0">
                <a:solidFill>
                  <a:srgbClr val="0000FF"/>
                </a:solidFill>
                <a:highlight>
                  <a:srgbClr val="FFFFFF"/>
                </a:highlight>
                <a:latin typeface="Roboto"/>
                <a:ea typeface="Roboto"/>
                <a:cs typeface="Roboto"/>
                <a:sym typeface="Roboto"/>
              </a:rPr>
              <a:t> </a:t>
            </a:r>
            <a:r>
              <a:rPr lang="fr-FR" sz="1500" dirty="0" err="1">
                <a:solidFill>
                  <a:srgbClr val="0000FF"/>
                </a:solidFill>
                <a:highlight>
                  <a:srgbClr val="FFFFFF"/>
                </a:highlight>
                <a:latin typeface="Roboto"/>
                <a:ea typeface="Roboto"/>
                <a:cs typeface="Roboto"/>
                <a:sym typeface="Roboto"/>
              </a:rPr>
              <a:t>Filling</a:t>
            </a:r>
            <a:r>
              <a:rPr lang="fr-FR" sz="1500" dirty="0">
                <a:solidFill>
                  <a:srgbClr val="0000FF"/>
                </a:solidFill>
                <a:highlight>
                  <a:srgbClr val="FFFFFF"/>
                </a:highlight>
                <a:latin typeface="Roboto"/>
                <a:ea typeface="Roboto"/>
                <a:cs typeface="Roboto"/>
                <a:sym typeface="Roboto"/>
              </a:rPr>
              <a:t> </a:t>
            </a:r>
            <a:r>
              <a:rPr lang="fr-FR" sz="1500" dirty="0" err="1">
                <a:solidFill>
                  <a:srgbClr val="0000FF"/>
                </a:solidFill>
                <a:highlight>
                  <a:srgbClr val="FFFFFF"/>
                </a:highlight>
                <a:latin typeface="Roboto"/>
                <a:ea typeface="Roboto"/>
                <a:cs typeface="Roboto"/>
                <a:sym typeface="Roboto"/>
              </a:rPr>
              <a:t>null</a:t>
            </a:r>
            <a:r>
              <a:rPr lang="fr-FR" sz="1500" dirty="0">
                <a:solidFill>
                  <a:srgbClr val="0000FF"/>
                </a:solidFill>
                <a:highlight>
                  <a:srgbClr val="FFFFFF"/>
                </a:highlight>
                <a:latin typeface="Roboto"/>
                <a:ea typeface="Roboto"/>
                <a:cs typeface="Roboto"/>
                <a:sym typeface="Roboto"/>
              </a:rPr>
              <a:t> values </a:t>
            </a:r>
            <a:r>
              <a:rPr lang="fr-FR" sz="1500" dirty="0" err="1">
                <a:solidFill>
                  <a:srgbClr val="0000FF"/>
                </a:solidFill>
                <a:highlight>
                  <a:srgbClr val="FFFFFF"/>
                </a:highlight>
                <a:latin typeface="Roboto"/>
                <a:ea typeface="Roboto"/>
                <a:cs typeface="Roboto"/>
                <a:sym typeface="Roboto"/>
              </a:rPr>
              <a:t>with</a:t>
            </a:r>
            <a:r>
              <a:rPr lang="fr-FR" sz="1500" dirty="0">
                <a:solidFill>
                  <a:srgbClr val="0000FF"/>
                </a:solidFill>
                <a:highlight>
                  <a:srgbClr val="FFFFFF"/>
                </a:highlight>
                <a:latin typeface="Roboto"/>
                <a:ea typeface="Roboto"/>
                <a:cs typeface="Roboto"/>
                <a:sym typeface="Roboto"/>
              </a:rPr>
              <a:t> a single value</a:t>
            </a:r>
            <a:endParaRPr sz="1500" dirty="0">
              <a:solidFill>
                <a:srgbClr val="0000FF"/>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r>
              <a:rPr lang="fr-FR" sz="1500" dirty="0" smtClean="0">
                <a:solidFill>
                  <a:srgbClr val="0000FF"/>
                </a:solidFill>
                <a:highlight>
                  <a:srgbClr val="FFFFFF"/>
                </a:highlight>
                <a:latin typeface="Roboto"/>
                <a:ea typeface="Roboto"/>
                <a:cs typeface="Roboto"/>
                <a:sym typeface="Roboto"/>
              </a:rPr>
              <a:t># </a:t>
            </a:r>
            <a:r>
              <a:rPr lang="fr-FR" sz="1500" dirty="0" err="1">
                <a:solidFill>
                  <a:srgbClr val="0000FF"/>
                </a:solidFill>
                <a:highlight>
                  <a:srgbClr val="FFFFFF"/>
                </a:highlight>
                <a:latin typeface="Roboto"/>
                <a:ea typeface="Roboto"/>
                <a:cs typeface="Roboto"/>
                <a:sym typeface="Roboto"/>
              </a:rPr>
              <a:t>dictionary</a:t>
            </a:r>
            <a:r>
              <a:rPr lang="fr-FR" sz="1500" dirty="0">
                <a:solidFill>
                  <a:srgbClr val="0000FF"/>
                </a:solidFill>
                <a:highlight>
                  <a:srgbClr val="FFFFFF"/>
                </a:highlight>
                <a:latin typeface="Roboto"/>
                <a:ea typeface="Roboto"/>
                <a:cs typeface="Roboto"/>
                <a:sym typeface="Roboto"/>
              </a:rPr>
              <a:t> of </a:t>
            </a:r>
            <a:r>
              <a:rPr lang="fr-FR" sz="1500" dirty="0" err="1">
                <a:solidFill>
                  <a:srgbClr val="0000FF"/>
                </a:solidFill>
                <a:highlight>
                  <a:srgbClr val="FFFFFF"/>
                </a:highlight>
                <a:latin typeface="Roboto"/>
                <a:ea typeface="Roboto"/>
                <a:cs typeface="Roboto"/>
                <a:sym typeface="Roboto"/>
              </a:rPr>
              <a:t>lists</a:t>
            </a:r>
            <a:r>
              <a:rPr lang="fr-FR" sz="1500" dirty="0">
                <a:solidFill>
                  <a:srgbClr val="0000FF"/>
                </a:solidFill>
                <a:highlight>
                  <a:srgbClr val="FFFFFF"/>
                </a:highlight>
                <a:latin typeface="Roboto"/>
                <a:ea typeface="Roboto"/>
                <a:cs typeface="Roboto"/>
                <a:sym typeface="Roboto"/>
              </a:rPr>
              <a:t> </a:t>
            </a:r>
            <a:endParaRPr sz="1500" dirty="0">
              <a:solidFill>
                <a:srgbClr val="0000FF"/>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r>
              <a:rPr lang="fr-FR" sz="1500" dirty="0" err="1">
                <a:solidFill>
                  <a:srgbClr val="0000FF"/>
                </a:solidFill>
                <a:highlight>
                  <a:srgbClr val="FFFFFF"/>
                </a:highlight>
                <a:latin typeface="Roboto"/>
                <a:ea typeface="Roboto"/>
                <a:cs typeface="Roboto"/>
                <a:sym typeface="Roboto"/>
              </a:rPr>
              <a:t>dict</a:t>
            </a:r>
            <a:r>
              <a:rPr lang="fr-FR" sz="1500" dirty="0">
                <a:solidFill>
                  <a:srgbClr val="0000FF"/>
                </a:solidFill>
                <a:highlight>
                  <a:srgbClr val="FFFFFF"/>
                </a:highlight>
                <a:latin typeface="Roboto"/>
                <a:ea typeface="Roboto"/>
                <a:cs typeface="Roboto"/>
                <a:sym typeface="Roboto"/>
              </a:rPr>
              <a:t> = {'First Score':[100, 90, np.nan, 95], 'Second Score': [30, 45, 56, np.nan], '</a:t>
            </a:r>
            <a:r>
              <a:rPr lang="fr-FR" sz="1500" dirty="0" err="1">
                <a:solidFill>
                  <a:srgbClr val="0000FF"/>
                </a:solidFill>
                <a:highlight>
                  <a:srgbClr val="FFFFFF"/>
                </a:highlight>
                <a:latin typeface="Roboto"/>
                <a:ea typeface="Roboto"/>
                <a:cs typeface="Roboto"/>
                <a:sym typeface="Roboto"/>
              </a:rPr>
              <a:t>Third</a:t>
            </a:r>
            <a:r>
              <a:rPr lang="fr-FR" sz="1500" dirty="0">
                <a:solidFill>
                  <a:srgbClr val="0000FF"/>
                </a:solidFill>
                <a:highlight>
                  <a:srgbClr val="FFFFFF"/>
                </a:highlight>
                <a:latin typeface="Roboto"/>
                <a:ea typeface="Roboto"/>
                <a:cs typeface="Roboto"/>
                <a:sym typeface="Roboto"/>
              </a:rPr>
              <a:t> Score':[np.nan, 40, 80, 98]} </a:t>
            </a:r>
            <a:endParaRPr sz="1500" dirty="0">
              <a:solidFill>
                <a:srgbClr val="0000FF"/>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r>
              <a:rPr lang="fr-FR" sz="1500" dirty="0">
                <a:solidFill>
                  <a:srgbClr val="0000FF"/>
                </a:solidFill>
                <a:highlight>
                  <a:srgbClr val="FFFFFF"/>
                </a:highlight>
                <a:latin typeface="Roboto"/>
                <a:ea typeface="Roboto"/>
                <a:cs typeface="Roboto"/>
                <a:sym typeface="Roboto"/>
              </a:rPr>
              <a:t># </a:t>
            </a:r>
            <a:r>
              <a:rPr lang="fr-FR" sz="1500" dirty="0" err="1">
                <a:solidFill>
                  <a:srgbClr val="0000FF"/>
                </a:solidFill>
                <a:highlight>
                  <a:srgbClr val="FFFFFF"/>
                </a:highlight>
                <a:latin typeface="Roboto"/>
                <a:ea typeface="Roboto"/>
                <a:cs typeface="Roboto"/>
                <a:sym typeface="Roboto"/>
              </a:rPr>
              <a:t>creating</a:t>
            </a:r>
            <a:r>
              <a:rPr lang="fr-FR" sz="1500" dirty="0">
                <a:solidFill>
                  <a:srgbClr val="0000FF"/>
                </a:solidFill>
                <a:highlight>
                  <a:srgbClr val="FFFFFF"/>
                </a:highlight>
                <a:latin typeface="Roboto"/>
                <a:ea typeface="Roboto"/>
                <a:cs typeface="Roboto"/>
                <a:sym typeface="Roboto"/>
              </a:rPr>
              <a:t> a </a:t>
            </a:r>
            <a:r>
              <a:rPr lang="fr-FR" sz="1500" dirty="0" err="1">
                <a:solidFill>
                  <a:srgbClr val="0000FF"/>
                </a:solidFill>
                <a:highlight>
                  <a:srgbClr val="FFFFFF"/>
                </a:highlight>
                <a:latin typeface="Roboto"/>
                <a:ea typeface="Roboto"/>
                <a:cs typeface="Roboto"/>
                <a:sym typeface="Roboto"/>
              </a:rPr>
              <a:t>dataframe</a:t>
            </a:r>
            <a:r>
              <a:rPr lang="fr-FR" sz="1500" dirty="0">
                <a:solidFill>
                  <a:srgbClr val="0000FF"/>
                </a:solidFill>
                <a:highlight>
                  <a:srgbClr val="FFFFFF"/>
                </a:highlight>
                <a:latin typeface="Roboto"/>
                <a:ea typeface="Roboto"/>
                <a:cs typeface="Roboto"/>
                <a:sym typeface="Roboto"/>
              </a:rPr>
              <a:t> </a:t>
            </a:r>
            <a:r>
              <a:rPr lang="fr-FR" sz="1500" dirty="0" err="1">
                <a:solidFill>
                  <a:srgbClr val="0000FF"/>
                </a:solidFill>
                <a:highlight>
                  <a:srgbClr val="FFFFFF"/>
                </a:highlight>
                <a:latin typeface="Roboto"/>
                <a:ea typeface="Roboto"/>
                <a:cs typeface="Roboto"/>
                <a:sym typeface="Roboto"/>
              </a:rPr>
              <a:t>from</a:t>
            </a:r>
            <a:r>
              <a:rPr lang="fr-FR" sz="1500" dirty="0">
                <a:solidFill>
                  <a:srgbClr val="0000FF"/>
                </a:solidFill>
                <a:highlight>
                  <a:srgbClr val="FFFFFF"/>
                </a:highlight>
                <a:latin typeface="Roboto"/>
                <a:ea typeface="Roboto"/>
                <a:cs typeface="Roboto"/>
                <a:sym typeface="Roboto"/>
              </a:rPr>
              <a:t> </a:t>
            </a:r>
            <a:r>
              <a:rPr lang="fr-FR" sz="1500" dirty="0" err="1">
                <a:solidFill>
                  <a:srgbClr val="0000FF"/>
                </a:solidFill>
                <a:highlight>
                  <a:srgbClr val="FFFFFF"/>
                </a:highlight>
                <a:latin typeface="Roboto"/>
                <a:ea typeface="Roboto"/>
                <a:cs typeface="Roboto"/>
                <a:sym typeface="Roboto"/>
              </a:rPr>
              <a:t>dictionary</a:t>
            </a:r>
            <a:r>
              <a:rPr lang="fr-FR" sz="1500" dirty="0">
                <a:solidFill>
                  <a:srgbClr val="0000FF"/>
                </a:solidFill>
                <a:highlight>
                  <a:srgbClr val="FFFFFF"/>
                </a:highlight>
                <a:latin typeface="Roboto"/>
                <a:ea typeface="Roboto"/>
                <a:cs typeface="Roboto"/>
                <a:sym typeface="Roboto"/>
              </a:rPr>
              <a:t> </a:t>
            </a:r>
            <a:endParaRPr sz="1500" dirty="0">
              <a:solidFill>
                <a:srgbClr val="0000FF"/>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r>
              <a:rPr lang="fr-FR" sz="1500" dirty="0" err="1">
                <a:solidFill>
                  <a:srgbClr val="0000FF"/>
                </a:solidFill>
                <a:highlight>
                  <a:srgbClr val="FFFFFF"/>
                </a:highlight>
                <a:latin typeface="Roboto"/>
                <a:ea typeface="Roboto"/>
                <a:cs typeface="Roboto"/>
                <a:sym typeface="Roboto"/>
              </a:rPr>
              <a:t>df</a:t>
            </a:r>
            <a:r>
              <a:rPr lang="fr-FR" sz="1500" dirty="0">
                <a:solidFill>
                  <a:srgbClr val="0000FF"/>
                </a:solidFill>
                <a:highlight>
                  <a:srgbClr val="FFFFFF"/>
                </a:highlight>
                <a:latin typeface="Roboto"/>
                <a:ea typeface="Roboto"/>
                <a:cs typeface="Roboto"/>
                <a:sym typeface="Roboto"/>
              </a:rPr>
              <a:t> = </a:t>
            </a:r>
            <a:r>
              <a:rPr lang="fr-FR" sz="1500" dirty="0" err="1">
                <a:solidFill>
                  <a:srgbClr val="0000FF"/>
                </a:solidFill>
                <a:highlight>
                  <a:srgbClr val="FFFFFF"/>
                </a:highlight>
                <a:latin typeface="Roboto"/>
                <a:ea typeface="Roboto"/>
                <a:cs typeface="Roboto"/>
                <a:sym typeface="Roboto"/>
              </a:rPr>
              <a:t>pd.DataFrame</a:t>
            </a:r>
            <a:r>
              <a:rPr lang="fr-FR" sz="1500" dirty="0">
                <a:solidFill>
                  <a:srgbClr val="0000FF"/>
                </a:solidFill>
                <a:highlight>
                  <a:srgbClr val="FFFFFF"/>
                </a:highlight>
                <a:latin typeface="Roboto"/>
                <a:ea typeface="Roboto"/>
                <a:cs typeface="Roboto"/>
                <a:sym typeface="Roboto"/>
              </a:rPr>
              <a:t>(</a:t>
            </a:r>
            <a:r>
              <a:rPr lang="fr-FR" sz="1500" dirty="0" err="1">
                <a:solidFill>
                  <a:srgbClr val="0000FF"/>
                </a:solidFill>
                <a:highlight>
                  <a:srgbClr val="FFFFFF"/>
                </a:highlight>
                <a:latin typeface="Roboto"/>
                <a:ea typeface="Roboto"/>
                <a:cs typeface="Roboto"/>
                <a:sym typeface="Roboto"/>
              </a:rPr>
              <a:t>dict</a:t>
            </a:r>
            <a:r>
              <a:rPr lang="fr-FR" sz="1500" dirty="0">
                <a:solidFill>
                  <a:srgbClr val="0000FF"/>
                </a:solidFill>
                <a:highlight>
                  <a:srgbClr val="FFFFFF"/>
                </a:highlight>
                <a:latin typeface="Roboto"/>
                <a:ea typeface="Roboto"/>
                <a:cs typeface="Roboto"/>
                <a:sym typeface="Roboto"/>
              </a:rPr>
              <a:t>) </a:t>
            </a:r>
            <a:endParaRPr sz="1500" dirty="0">
              <a:solidFill>
                <a:srgbClr val="0000FF"/>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r>
              <a:rPr lang="fr-FR" sz="1500" dirty="0">
                <a:solidFill>
                  <a:srgbClr val="0000FF"/>
                </a:solidFill>
                <a:highlight>
                  <a:srgbClr val="FFFFFF"/>
                </a:highlight>
                <a:latin typeface="Roboto"/>
                <a:ea typeface="Roboto"/>
                <a:cs typeface="Roboto"/>
                <a:sym typeface="Roboto"/>
              </a:rPr>
              <a:t># </a:t>
            </a:r>
            <a:r>
              <a:rPr lang="fr-FR" sz="1500" dirty="0" err="1">
                <a:solidFill>
                  <a:srgbClr val="0000FF"/>
                </a:solidFill>
                <a:highlight>
                  <a:srgbClr val="FFFFFF"/>
                </a:highlight>
                <a:latin typeface="Roboto"/>
                <a:ea typeface="Roboto"/>
                <a:cs typeface="Roboto"/>
                <a:sym typeface="Roboto"/>
              </a:rPr>
              <a:t>filling</a:t>
            </a:r>
            <a:r>
              <a:rPr lang="fr-FR" sz="1500" dirty="0">
                <a:solidFill>
                  <a:srgbClr val="0000FF"/>
                </a:solidFill>
                <a:highlight>
                  <a:srgbClr val="FFFFFF"/>
                </a:highlight>
                <a:latin typeface="Roboto"/>
                <a:ea typeface="Roboto"/>
                <a:cs typeface="Roboto"/>
                <a:sym typeface="Roboto"/>
              </a:rPr>
              <a:t> </a:t>
            </a:r>
            <a:r>
              <a:rPr lang="fr-FR" sz="1500" dirty="0" err="1">
                <a:solidFill>
                  <a:srgbClr val="0000FF"/>
                </a:solidFill>
                <a:highlight>
                  <a:srgbClr val="FFFFFF"/>
                </a:highlight>
                <a:latin typeface="Roboto"/>
                <a:ea typeface="Roboto"/>
                <a:cs typeface="Roboto"/>
                <a:sym typeface="Roboto"/>
              </a:rPr>
              <a:t>missing</a:t>
            </a:r>
            <a:r>
              <a:rPr lang="fr-FR" sz="1500" dirty="0">
                <a:solidFill>
                  <a:srgbClr val="0000FF"/>
                </a:solidFill>
                <a:highlight>
                  <a:srgbClr val="FFFFFF"/>
                </a:highlight>
                <a:latin typeface="Roboto"/>
                <a:ea typeface="Roboto"/>
                <a:cs typeface="Roboto"/>
                <a:sym typeface="Roboto"/>
              </a:rPr>
              <a:t> value </a:t>
            </a:r>
            <a:r>
              <a:rPr lang="fr-FR" sz="1500" dirty="0" err="1">
                <a:solidFill>
                  <a:srgbClr val="0000FF"/>
                </a:solidFill>
                <a:highlight>
                  <a:srgbClr val="FFFFFF"/>
                </a:highlight>
                <a:latin typeface="Roboto"/>
                <a:ea typeface="Roboto"/>
                <a:cs typeface="Roboto"/>
                <a:sym typeface="Roboto"/>
              </a:rPr>
              <a:t>using</a:t>
            </a:r>
            <a:r>
              <a:rPr lang="fr-FR" sz="1500" dirty="0">
                <a:solidFill>
                  <a:srgbClr val="0000FF"/>
                </a:solidFill>
                <a:highlight>
                  <a:srgbClr val="FFFFFF"/>
                </a:highlight>
                <a:latin typeface="Roboto"/>
                <a:ea typeface="Roboto"/>
                <a:cs typeface="Roboto"/>
                <a:sym typeface="Roboto"/>
              </a:rPr>
              <a:t> </a:t>
            </a:r>
            <a:r>
              <a:rPr lang="fr-FR" sz="1500" dirty="0" err="1">
                <a:solidFill>
                  <a:srgbClr val="0000FF"/>
                </a:solidFill>
                <a:highlight>
                  <a:srgbClr val="FFFFFF"/>
                </a:highlight>
                <a:latin typeface="Roboto"/>
                <a:ea typeface="Roboto"/>
                <a:cs typeface="Roboto"/>
                <a:sym typeface="Roboto"/>
              </a:rPr>
              <a:t>fillna</a:t>
            </a:r>
            <a:r>
              <a:rPr lang="fr-FR" sz="1500" dirty="0">
                <a:solidFill>
                  <a:srgbClr val="0000FF"/>
                </a:solidFill>
                <a:highlight>
                  <a:srgbClr val="FFFFFF"/>
                </a:highlight>
                <a:latin typeface="Roboto"/>
                <a:ea typeface="Roboto"/>
                <a:cs typeface="Roboto"/>
                <a:sym typeface="Roboto"/>
              </a:rPr>
              <a:t>() </a:t>
            </a:r>
            <a:endParaRPr sz="1500" dirty="0">
              <a:solidFill>
                <a:srgbClr val="0000FF"/>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r>
              <a:rPr lang="fr-FR" sz="1500" dirty="0" err="1">
                <a:solidFill>
                  <a:srgbClr val="0000FF"/>
                </a:solidFill>
                <a:highlight>
                  <a:srgbClr val="FFFFFF"/>
                </a:highlight>
                <a:latin typeface="Roboto"/>
                <a:ea typeface="Roboto"/>
                <a:cs typeface="Roboto"/>
                <a:sym typeface="Roboto"/>
              </a:rPr>
              <a:t>df.fillna</a:t>
            </a:r>
            <a:r>
              <a:rPr lang="fr-FR" sz="1500" dirty="0">
                <a:solidFill>
                  <a:srgbClr val="0000FF"/>
                </a:solidFill>
                <a:highlight>
                  <a:srgbClr val="FFFFFF"/>
                </a:highlight>
                <a:latin typeface="Roboto"/>
                <a:ea typeface="Roboto"/>
                <a:cs typeface="Roboto"/>
                <a:sym typeface="Roboto"/>
              </a:rPr>
              <a:t>(0)</a:t>
            </a:r>
            <a:r>
              <a:rPr lang="fr-FR" sz="1500" dirty="0">
                <a:solidFill>
                  <a:srgbClr val="4A86E8"/>
                </a:solidFill>
                <a:highlight>
                  <a:srgbClr val="FFFFFF"/>
                </a:highlight>
                <a:latin typeface="Roboto"/>
                <a:ea typeface="Roboto"/>
                <a:cs typeface="Roboto"/>
                <a:sym typeface="Roboto"/>
              </a:rPr>
              <a:t> </a:t>
            </a:r>
            <a:endParaRPr sz="1500" dirty="0">
              <a:solidFill>
                <a:srgbClr val="4A86E8"/>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endParaRPr dirty="0">
              <a:solidFill>
                <a:schemeClr val="dk1"/>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endParaRPr dirty="0">
              <a:solidFill>
                <a:schemeClr val="dk1"/>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endParaRPr b="1" dirty="0">
              <a:solidFill>
                <a:srgbClr val="FF9900"/>
              </a:solidFill>
              <a:highlight>
                <a:srgbClr val="FFFFFF"/>
              </a:highlight>
              <a:latin typeface="Times New Roman"/>
              <a:ea typeface="Times New Roman"/>
              <a:cs typeface="Times New Roman"/>
              <a:sym typeface="Times New Roman"/>
            </a:endParaRPr>
          </a:p>
          <a:p>
            <a:pPr marL="0" lvl="0" indent="0" algn="l" rtl="0">
              <a:lnSpc>
                <a:spcPct val="100000"/>
              </a:lnSpc>
              <a:spcBef>
                <a:spcPts val="1800"/>
              </a:spcBef>
              <a:spcAft>
                <a:spcPts val="0"/>
              </a:spcAft>
              <a:buClr>
                <a:schemeClr val="dk1"/>
              </a:buClr>
              <a:buSzPts val="1100"/>
              <a:buFont typeface="Arial"/>
              <a:buNone/>
            </a:pP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sz="1500"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sz="1500"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sz="1500"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sz="1500"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sz="1500" b="1" dirty="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sz="1500" b="1" dirty="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sz="1500" dirty="0">
              <a:solidFill>
                <a:srgbClr val="4A4A4A"/>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endParaRPr sz="1500" dirty="0">
              <a:solidFill>
                <a:srgbClr val="4A4A4A"/>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endParaRPr sz="1500" dirty="0">
              <a:solidFill>
                <a:srgbClr val="4A4A4A"/>
              </a:solidFill>
            </a:endParaRPr>
          </a:p>
          <a:p>
            <a:pPr marL="0" lvl="0" indent="0" algn="l" rtl="0">
              <a:lnSpc>
                <a:spcPct val="100000"/>
              </a:lnSpc>
              <a:spcBef>
                <a:spcPts val="1200"/>
              </a:spcBef>
              <a:spcAft>
                <a:spcPts val="0"/>
              </a:spcAft>
              <a:buClr>
                <a:schemeClr val="dk1"/>
              </a:buClr>
              <a:buSzPts val="1100"/>
              <a:buFont typeface="Arial"/>
              <a:buNone/>
            </a:pPr>
            <a:endParaRPr sz="1500" dirty="0">
              <a:solidFill>
                <a:srgbClr val="4A4A4A"/>
              </a:solidFill>
            </a:endParaRPr>
          </a:p>
          <a:p>
            <a:pPr marL="0" lvl="0" indent="0" algn="l" rtl="0">
              <a:lnSpc>
                <a:spcPct val="100000"/>
              </a:lnSpc>
              <a:spcBef>
                <a:spcPts val="1200"/>
              </a:spcBef>
              <a:spcAft>
                <a:spcPts val="0"/>
              </a:spcAft>
              <a:buNone/>
            </a:pPr>
            <a:endParaRPr sz="1500" b="1" dirty="0">
              <a:solidFill>
                <a:srgbClr val="4A4A4A"/>
              </a:solidFill>
            </a:endParaRPr>
          </a:p>
          <a:p>
            <a:pPr marL="0" lvl="0" indent="0" algn="l" rtl="0">
              <a:lnSpc>
                <a:spcPct val="100000"/>
              </a:lnSpc>
              <a:spcBef>
                <a:spcPts val="0"/>
              </a:spcBef>
              <a:spcAft>
                <a:spcPts val="0"/>
              </a:spcAft>
              <a:buNone/>
            </a:pPr>
            <a:endParaRPr sz="1500" b="1" dirty="0">
              <a:solidFill>
                <a:srgbClr val="4A4A4A"/>
              </a:solidFill>
            </a:endParaRP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32</a:t>
            </a:fld>
            <a:endParaRPr lang="fr-FR"/>
          </a:p>
        </p:txBody>
      </p:sp>
      <p:sp>
        <p:nvSpPr>
          <p:cNvPr id="6" name="ZoneTexte 5"/>
          <p:cNvSpPr txBox="1"/>
          <p:nvPr/>
        </p:nvSpPr>
        <p:spPr>
          <a:xfrm>
            <a:off x="5073041" y="1478071"/>
            <a:ext cx="4070959" cy="2328843"/>
          </a:xfrm>
          <a:prstGeom prst="rect">
            <a:avLst/>
          </a:prstGeom>
          <a:noFill/>
        </p:spPr>
        <p:txBody>
          <a:bodyPr wrap="square" rtlCol="0">
            <a:spAutoFit/>
          </a:bodyPr>
          <a:lstStyle/>
          <a:p>
            <a:pPr lvl="0">
              <a:spcBef>
                <a:spcPts val="1800"/>
              </a:spcBef>
              <a:buClr>
                <a:schemeClr val="dk1"/>
              </a:buClr>
              <a:buSzPts val="1100"/>
            </a:pPr>
            <a:r>
              <a:rPr lang="fr-FR" b="1" dirty="0" smtClean="0">
                <a:solidFill>
                  <a:srgbClr val="0000FF"/>
                </a:solidFill>
                <a:highlight>
                  <a:srgbClr val="FFFFFF"/>
                </a:highlight>
                <a:latin typeface="Roboto"/>
                <a:ea typeface="Roboto"/>
                <a:cs typeface="Roboto"/>
                <a:sym typeface="Roboto"/>
              </a:rPr>
              <a:t>Code #2:</a:t>
            </a: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Filling</a:t>
            </a: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null</a:t>
            </a:r>
            <a:r>
              <a:rPr lang="fr-FR" dirty="0" smtClean="0">
                <a:solidFill>
                  <a:srgbClr val="0000FF"/>
                </a:solidFill>
                <a:highlight>
                  <a:srgbClr val="FFFFFF"/>
                </a:highlight>
                <a:latin typeface="Roboto"/>
                <a:ea typeface="Roboto"/>
                <a:cs typeface="Roboto"/>
                <a:sym typeface="Roboto"/>
              </a:rPr>
              <a:t> values </a:t>
            </a:r>
            <a:r>
              <a:rPr lang="fr-FR" dirty="0" err="1" smtClean="0">
                <a:solidFill>
                  <a:srgbClr val="0000FF"/>
                </a:solidFill>
                <a:highlight>
                  <a:srgbClr val="FFFFFF"/>
                </a:highlight>
                <a:latin typeface="Roboto"/>
                <a:ea typeface="Roboto"/>
                <a:cs typeface="Roboto"/>
                <a:sym typeface="Roboto"/>
              </a:rPr>
              <a:t>with</a:t>
            </a:r>
            <a:r>
              <a:rPr lang="fr-FR" dirty="0" smtClean="0">
                <a:solidFill>
                  <a:srgbClr val="0000FF"/>
                </a:solidFill>
                <a:highlight>
                  <a:srgbClr val="FFFFFF"/>
                </a:highlight>
                <a:latin typeface="Roboto"/>
                <a:ea typeface="Roboto"/>
                <a:cs typeface="Roboto"/>
                <a:sym typeface="Roboto"/>
              </a:rPr>
              <a:t> the </a:t>
            </a:r>
            <a:r>
              <a:rPr lang="fr-FR" dirty="0" err="1" smtClean="0">
                <a:solidFill>
                  <a:srgbClr val="0000FF"/>
                </a:solidFill>
                <a:highlight>
                  <a:srgbClr val="FFFFFF"/>
                </a:highlight>
                <a:latin typeface="Roboto"/>
                <a:ea typeface="Roboto"/>
                <a:cs typeface="Roboto"/>
                <a:sym typeface="Roboto"/>
              </a:rPr>
              <a:t>previous</a:t>
            </a: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ones</a:t>
            </a:r>
            <a:endParaRPr lang="fr-FR" dirty="0" smtClean="0">
              <a:solidFill>
                <a:srgbClr val="0000FF"/>
              </a:solidFill>
              <a:highlight>
                <a:srgbClr val="FFFFFF"/>
              </a:highlight>
              <a:latin typeface="Roboto"/>
              <a:ea typeface="Roboto"/>
              <a:cs typeface="Roboto"/>
              <a:sym typeface="Roboto"/>
            </a:endParaRPr>
          </a:p>
          <a:p>
            <a:pPr lvl="0">
              <a:spcBef>
                <a:spcPts val="800"/>
              </a:spcBef>
              <a:buClr>
                <a:schemeClr val="dk1"/>
              </a:buClr>
              <a:buSzPts val="1100"/>
            </a:pP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creating</a:t>
            </a:r>
            <a:r>
              <a:rPr lang="fr-FR" dirty="0" smtClean="0">
                <a:solidFill>
                  <a:srgbClr val="0000FF"/>
                </a:solidFill>
                <a:highlight>
                  <a:srgbClr val="FFFFFF"/>
                </a:highlight>
                <a:latin typeface="Roboto"/>
                <a:ea typeface="Roboto"/>
                <a:cs typeface="Roboto"/>
                <a:sym typeface="Roboto"/>
              </a:rPr>
              <a:t> a </a:t>
            </a:r>
            <a:r>
              <a:rPr lang="fr-FR" dirty="0" err="1" smtClean="0">
                <a:solidFill>
                  <a:srgbClr val="0000FF"/>
                </a:solidFill>
                <a:highlight>
                  <a:srgbClr val="FFFFFF"/>
                </a:highlight>
                <a:latin typeface="Roboto"/>
                <a:ea typeface="Roboto"/>
                <a:cs typeface="Roboto"/>
                <a:sym typeface="Roboto"/>
              </a:rPr>
              <a:t>dataframe</a:t>
            </a: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from</a:t>
            </a: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dictionary</a:t>
            </a:r>
            <a:r>
              <a:rPr lang="fr-FR" dirty="0" smtClean="0">
                <a:solidFill>
                  <a:srgbClr val="0000FF"/>
                </a:solidFill>
                <a:highlight>
                  <a:srgbClr val="FFFFFF"/>
                </a:highlight>
                <a:latin typeface="Roboto"/>
                <a:ea typeface="Roboto"/>
                <a:cs typeface="Roboto"/>
                <a:sym typeface="Roboto"/>
              </a:rPr>
              <a:t> </a:t>
            </a:r>
          </a:p>
          <a:p>
            <a:pPr lvl="0">
              <a:spcBef>
                <a:spcPts val="800"/>
              </a:spcBef>
              <a:buClr>
                <a:schemeClr val="dk1"/>
              </a:buClr>
              <a:buSzPts val="1100"/>
            </a:pPr>
            <a:r>
              <a:rPr lang="fr-FR" dirty="0" err="1" smtClean="0">
                <a:solidFill>
                  <a:srgbClr val="0000FF"/>
                </a:solidFill>
                <a:highlight>
                  <a:srgbClr val="FFFFFF"/>
                </a:highlight>
                <a:latin typeface="Roboto"/>
                <a:ea typeface="Roboto"/>
                <a:cs typeface="Roboto"/>
                <a:sym typeface="Roboto"/>
              </a:rPr>
              <a:t>df</a:t>
            </a:r>
            <a:r>
              <a:rPr lang="fr-FR" dirty="0" smtClean="0">
                <a:solidFill>
                  <a:srgbClr val="0000FF"/>
                </a:solidFill>
                <a:highlight>
                  <a:srgbClr val="FFFFFF"/>
                </a:highlight>
                <a:latin typeface="Roboto"/>
                <a:ea typeface="Roboto"/>
                <a:cs typeface="Roboto"/>
                <a:sym typeface="Roboto"/>
              </a:rPr>
              <a:t> = </a:t>
            </a:r>
            <a:r>
              <a:rPr lang="fr-FR" dirty="0" err="1" smtClean="0">
                <a:solidFill>
                  <a:srgbClr val="0000FF"/>
                </a:solidFill>
                <a:highlight>
                  <a:srgbClr val="FFFFFF"/>
                </a:highlight>
                <a:latin typeface="Roboto"/>
                <a:ea typeface="Roboto"/>
                <a:cs typeface="Roboto"/>
                <a:sym typeface="Roboto"/>
              </a:rPr>
              <a:t>pd.DataFrame</a:t>
            </a:r>
            <a:r>
              <a:rPr lang="fr-FR" dirty="0" smtClean="0">
                <a:solidFill>
                  <a:srgbClr val="0000FF"/>
                </a:solidFill>
                <a:highlight>
                  <a:srgbClr val="FFFFFF"/>
                </a:highlight>
                <a:latin typeface="Roboto"/>
                <a:ea typeface="Roboto"/>
                <a:cs typeface="Roboto"/>
                <a:sym typeface="Roboto"/>
              </a:rPr>
              <a:t>(</a:t>
            </a:r>
            <a:r>
              <a:rPr lang="fr-FR" dirty="0" err="1" smtClean="0">
                <a:solidFill>
                  <a:srgbClr val="0000FF"/>
                </a:solidFill>
                <a:highlight>
                  <a:srgbClr val="FFFFFF"/>
                </a:highlight>
                <a:latin typeface="Roboto"/>
                <a:ea typeface="Roboto"/>
                <a:cs typeface="Roboto"/>
                <a:sym typeface="Roboto"/>
              </a:rPr>
              <a:t>dict</a:t>
            </a:r>
            <a:r>
              <a:rPr lang="fr-FR" dirty="0" smtClean="0">
                <a:solidFill>
                  <a:srgbClr val="0000FF"/>
                </a:solidFill>
                <a:highlight>
                  <a:srgbClr val="FFFFFF"/>
                </a:highlight>
                <a:latin typeface="Roboto"/>
                <a:ea typeface="Roboto"/>
                <a:cs typeface="Roboto"/>
                <a:sym typeface="Roboto"/>
              </a:rPr>
              <a:t>) </a:t>
            </a:r>
          </a:p>
          <a:p>
            <a:pPr lvl="0">
              <a:spcBef>
                <a:spcPts val="800"/>
              </a:spcBef>
              <a:buClr>
                <a:schemeClr val="dk1"/>
              </a:buClr>
              <a:buSzPts val="1100"/>
            </a:pP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filling</a:t>
            </a:r>
            <a:r>
              <a:rPr lang="fr-FR" dirty="0" smtClean="0">
                <a:solidFill>
                  <a:srgbClr val="0000FF"/>
                </a:solidFill>
                <a:highlight>
                  <a:srgbClr val="FFFFFF"/>
                </a:highlight>
                <a:latin typeface="Roboto"/>
                <a:ea typeface="Roboto"/>
                <a:cs typeface="Roboto"/>
                <a:sym typeface="Roboto"/>
              </a:rPr>
              <a:t> a </a:t>
            </a:r>
            <a:r>
              <a:rPr lang="fr-FR" dirty="0" err="1" smtClean="0">
                <a:solidFill>
                  <a:srgbClr val="0000FF"/>
                </a:solidFill>
                <a:highlight>
                  <a:srgbClr val="FFFFFF"/>
                </a:highlight>
                <a:latin typeface="Roboto"/>
                <a:ea typeface="Roboto"/>
                <a:cs typeface="Roboto"/>
                <a:sym typeface="Roboto"/>
              </a:rPr>
              <a:t>missing</a:t>
            </a:r>
            <a:r>
              <a:rPr lang="fr-FR" dirty="0" smtClean="0">
                <a:solidFill>
                  <a:srgbClr val="0000FF"/>
                </a:solidFill>
                <a:highlight>
                  <a:srgbClr val="FFFFFF"/>
                </a:highlight>
                <a:latin typeface="Roboto"/>
                <a:ea typeface="Roboto"/>
                <a:cs typeface="Roboto"/>
                <a:sym typeface="Roboto"/>
              </a:rPr>
              <a:t> value </a:t>
            </a:r>
            <a:r>
              <a:rPr lang="fr-FR" dirty="0" err="1" smtClean="0">
                <a:solidFill>
                  <a:srgbClr val="0000FF"/>
                </a:solidFill>
                <a:highlight>
                  <a:srgbClr val="FFFFFF"/>
                </a:highlight>
                <a:latin typeface="Roboto"/>
                <a:ea typeface="Roboto"/>
                <a:cs typeface="Roboto"/>
                <a:sym typeface="Roboto"/>
              </a:rPr>
              <a:t>with</a:t>
            </a:r>
            <a:r>
              <a:rPr lang="fr-FR" dirty="0" smtClean="0">
                <a:solidFill>
                  <a:srgbClr val="0000FF"/>
                </a:solidFill>
                <a:highlight>
                  <a:srgbClr val="FFFFFF"/>
                </a:highlight>
                <a:latin typeface="Roboto"/>
                <a:ea typeface="Roboto"/>
                <a:cs typeface="Roboto"/>
                <a:sym typeface="Roboto"/>
              </a:rPr>
              <a:t> </a:t>
            </a:r>
          </a:p>
          <a:p>
            <a:pPr lvl="0">
              <a:spcBef>
                <a:spcPts val="800"/>
              </a:spcBef>
              <a:buClr>
                <a:schemeClr val="dk1"/>
              </a:buClr>
              <a:buSzPts val="1100"/>
            </a:pP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previous</a:t>
            </a: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ones</a:t>
            </a:r>
            <a:r>
              <a:rPr lang="fr-FR" dirty="0" smtClean="0">
                <a:solidFill>
                  <a:srgbClr val="0000FF"/>
                </a:solidFill>
                <a:highlight>
                  <a:srgbClr val="FFFFFF"/>
                </a:highlight>
                <a:latin typeface="Roboto"/>
                <a:ea typeface="Roboto"/>
                <a:cs typeface="Roboto"/>
                <a:sym typeface="Roboto"/>
              </a:rPr>
              <a:t> </a:t>
            </a:r>
          </a:p>
          <a:p>
            <a:pPr lvl="0">
              <a:spcBef>
                <a:spcPts val="800"/>
              </a:spcBef>
              <a:buClr>
                <a:schemeClr val="dk1"/>
              </a:buClr>
              <a:buSzPts val="1100"/>
            </a:pPr>
            <a:r>
              <a:rPr lang="fr-FR" dirty="0" err="1" smtClean="0">
                <a:solidFill>
                  <a:srgbClr val="0000FF"/>
                </a:solidFill>
                <a:highlight>
                  <a:srgbClr val="FFFFFF"/>
                </a:highlight>
                <a:latin typeface="Roboto"/>
                <a:ea typeface="Roboto"/>
                <a:cs typeface="Roboto"/>
                <a:sym typeface="Roboto"/>
              </a:rPr>
              <a:t>df.fillna</a:t>
            </a:r>
            <a:r>
              <a:rPr lang="fr-FR" dirty="0" smtClean="0">
                <a:solidFill>
                  <a:srgbClr val="0000FF"/>
                </a:solidFill>
                <a:highlight>
                  <a:srgbClr val="FFFFFF"/>
                </a:highlight>
                <a:latin typeface="Roboto"/>
                <a:ea typeface="Roboto"/>
                <a:cs typeface="Roboto"/>
                <a:sym typeface="Roboto"/>
              </a:rPr>
              <a:t>(</a:t>
            </a:r>
            <a:r>
              <a:rPr lang="fr-FR" dirty="0" err="1" smtClean="0">
                <a:solidFill>
                  <a:srgbClr val="0000FF"/>
                </a:solidFill>
                <a:highlight>
                  <a:srgbClr val="FFFFFF"/>
                </a:highlight>
                <a:latin typeface="Roboto"/>
                <a:ea typeface="Roboto"/>
                <a:cs typeface="Roboto"/>
                <a:sym typeface="Roboto"/>
              </a:rPr>
              <a:t>method</a:t>
            </a:r>
            <a:r>
              <a:rPr lang="fr-FR" dirty="0" smtClean="0">
                <a:solidFill>
                  <a:srgbClr val="0000FF"/>
                </a:solidFill>
                <a:highlight>
                  <a:srgbClr val="FFFFFF"/>
                </a:highlight>
                <a:latin typeface="Roboto"/>
                <a:ea typeface="Roboto"/>
                <a:cs typeface="Roboto"/>
                <a:sym typeface="Roboto"/>
              </a:rPr>
              <a:t> ='pad')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3"/>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384" name="Google Shape;384;p53"/>
          <p:cNvSpPr txBox="1"/>
          <p:nvPr/>
        </p:nvSpPr>
        <p:spPr>
          <a:xfrm>
            <a:off x="1652525" y="198300"/>
            <a:ext cx="5965500" cy="85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a:latin typeface="Calibri"/>
                <a:ea typeface="Calibri"/>
                <a:cs typeface="Calibri"/>
                <a:sym typeface="Calibri"/>
              </a:rPr>
              <a:t>Etape </a:t>
            </a:r>
            <a:r>
              <a:rPr lang="fr-FR" sz="2200" b="1" dirty="0" smtClean="0">
                <a:latin typeface="Calibri"/>
                <a:ea typeface="Calibri"/>
                <a:cs typeface="Calibri"/>
                <a:sym typeface="Calibri"/>
              </a:rPr>
              <a:t>6:Algorithmes </a:t>
            </a:r>
            <a:r>
              <a:rPr lang="fr-FR" sz="2200" b="1" dirty="0">
                <a:latin typeface="Calibri"/>
                <a:ea typeface="Calibri"/>
                <a:cs typeface="Calibri"/>
                <a:sym typeface="Calibri"/>
              </a:rPr>
              <a:t>de Nettoyage</a:t>
            </a:r>
            <a:endParaRPr sz="2200" b="1" dirty="0">
              <a:latin typeface="Calibri"/>
              <a:ea typeface="Calibri"/>
              <a:cs typeface="Calibri"/>
              <a:sym typeface="Calibri"/>
            </a:endParaRPr>
          </a:p>
          <a:p>
            <a:pPr marL="0" lvl="0" indent="0" algn="ctr" rtl="0">
              <a:spcBef>
                <a:spcPts val="0"/>
              </a:spcBef>
              <a:spcAft>
                <a:spcPts val="0"/>
              </a:spcAft>
              <a:buNone/>
            </a:pPr>
            <a:r>
              <a:rPr lang="fr-FR" sz="2200" b="1" dirty="0">
                <a:latin typeface="Calibri"/>
                <a:ea typeface="Calibri"/>
                <a:cs typeface="Calibri"/>
                <a:sym typeface="Calibri"/>
              </a:rPr>
              <a:t>Exemples </a:t>
            </a:r>
            <a:r>
              <a:rPr lang="fr-FR" sz="2200" b="1" dirty="0" smtClean="0">
                <a:latin typeface="Calibri"/>
                <a:ea typeface="Calibri"/>
                <a:cs typeface="Calibri"/>
                <a:sym typeface="Calibri"/>
              </a:rPr>
              <a:t>(4) </a:t>
            </a:r>
            <a:endParaRPr sz="2200" b="1" dirty="0">
              <a:latin typeface="Calibri"/>
              <a:ea typeface="Calibri"/>
              <a:cs typeface="Calibri"/>
              <a:sym typeface="Calibri"/>
            </a:endParaRPr>
          </a:p>
          <a:p>
            <a:pPr marL="0" lvl="0" indent="0" algn="l" rtl="0">
              <a:spcBef>
                <a:spcPts val="0"/>
              </a:spcBef>
              <a:spcAft>
                <a:spcPts val="0"/>
              </a:spcAft>
              <a:buNone/>
            </a:pPr>
            <a:endParaRPr sz="2200" b="1" dirty="0">
              <a:latin typeface="Calibri"/>
              <a:ea typeface="Calibri"/>
              <a:cs typeface="Calibri"/>
              <a:sym typeface="Calibri"/>
            </a:endParaRPr>
          </a:p>
        </p:txBody>
      </p:sp>
      <p:sp>
        <p:nvSpPr>
          <p:cNvPr id="385" name="Google Shape;385;p53"/>
          <p:cNvSpPr txBox="1"/>
          <p:nvPr/>
        </p:nvSpPr>
        <p:spPr>
          <a:xfrm>
            <a:off x="0" y="914400"/>
            <a:ext cx="4910203" cy="384549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800"/>
              </a:spcBef>
              <a:spcAft>
                <a:spcPts val="0"/>
              </a:spcAft>
              <a:buClr>
                <a:schemeClr val="dk1"/>
              </a:buClr>
              <a:buSzPts val="1100"/>
              <a:buFont typeface="Arial"/>
              <a:buNone/>
            </a:pPr>
            <a:r>
              <a:rPr lang="fr-FR" b="1" dirty="0">
                <a:solidFill>
                  <a:srgbClr val="980000"/>
                </a:solidFill>
                <a:highlight>
                  <a:srgbClr val="FFFFFF"/>
                </a:highlight>
                <a:latin typeface="Times New Roman"/>
                <a:ea typeface="Times New Roman"/>
                <a:cs typeface="Times New Roman"/>
                <a:sym typeface="Times New Roman"/>
              </a:rPr>
              <a:t>Step2:</a:t>
            </a:r>
            <a:r>
              <a:rPr lang="fr-FR" b="1" dirty="0" err="1">
                <a:solidFill>
                  <a:srgbClr val="980000"/>
                </a:solidFill>
                <a:highlight>
                  <a:srgbClr val="FFFFFF"/>
                </a:highlight>
                <a:latin typeface="Times New Roman"/>
                <a:ea typeface="Times New Roman"/>
                <a:cs typeface="Times New Roman"/>
                <a:sym typeface="Times New Roman"/>
              </a:rPr>
              <a:t>Filling</a:t>
            </a:r>
            <a:r>
              <a:rPr lang="fr-FR" b="1" dirty="0">
                <a:solidFill>
                  <a:srgbClr val="980000"/>
                </a:solidFill>
                <a:highlight>
                  <a:srgbClr val="FFFFFF"/>
                </a:highlight>
                <a:latin typeface="Times New Roman"/>
                <a:ea typeface="Times New Roman"/>
                <a:cs typeface="Times New Roman"/>
                <a:sym typeface="Times New Roman"/>
              </a:rPr>
              <a:t> </a:t>
            </a:r>
            <a:r>
              <a:rPr lang="fr-FR" b="1" dirty="0" err="1">
                <a:solidFill>
                  <a:srgbClr val="980000"/>
                </a:solidFill>
                <a:highlight>
                  <a:srgbClr val="FFFFFF"/>
                </a:highlight>
                <a:latin typeface="Times New Roman"/>
                <a:ea typeface="Times New Roman"/>
                <a:cs typeface="Times New Roman"/>
                <a:sym typeface="Times New Roman"/>
              </a:rPr>
              <a:t>missing</a:t>
            </a:r>
            <a:r>
              <a:rPr lang="fr-FR" b="1" dirty="0">
                <a:solidFill>
                  <a:srgbClr val="980000"/>
                </a:solidFill>
                <a:highlight>
                  <a:srgbClr val="FFFFFF"/>
                </a:highlight>
                <a:latin typeface="Times New Roman"/>
                <a:ea typeface="Times New Roman"/>
                <a:cs typeface="Times New Roman"/>
                <a:sym typeface="Times New Roman"/>
              </a:rPr>
              <a:t> values </a:t>
            </a:r>
            <a:r>
              <a:rPr lang="fr-FR" b="1" dirty="0" err="1">
                <a:solidFill>
                  <a:srgbClr val="980000"/>
                </a:solidFill>
                <a:highlight>
                  <a:srgbClr val="FFFFFF"/>
                </a:highlight>
                <a:latin typeface="Times New Roman"/>
                <a:ea typeface="Times New Roman"/>
                <a:cs typeface="Times New Roman"/>
                <a:sym typeface="Times New Roman"/>
              </a:rPr>
              <a:t>using</a:t>
            </a:r>
            <a:r>
              <a:rPr lang="fr-FR" b="1" dirty="0">
                <a:solidFill>
                  <a:srgbClr val="980000"/>
                </a:solidFill>
                <a:highlight>
                  <a:srgbClr val="FFFFFF"/>
                </a:highlight>
                <a:latin typeface="Times New Roman"/>
                <a:ea typeface="Times New Roman"/>
                <a:cs typeface="Times New Roman"/>
                <a:sym typeface="Times New Roman"/>
              </a:rPr>
              <a:t> </a:t>
            </a:r>
            <a:r>
              <a:rPr lang="fr-FR" b="1" dirty="0" err="1">
                <a:solidFill>
                  <a:srgbClr val="980000"/>
                </a:solidFill>
                <a:highlight>
                  <a:srgbClr val="FFFFFF"/>
                </a:highlight>
                <a:latin typeface="Times New Roman"/>
                <a:ea typeface="Times New Roman"/>
                <a:cs typeface="Times New Roman"/>
                <a:sym typeface="Times New Roman"/>
              </a:rPr>
              <a:t>fillna</a:t>
            </a:r>
            <a:r>
              <a:rPr lang="fr-FR" b="1" dirty="0">
                <a:solidFill>
                  <a:srgbClr val="980000"/>
                </a:solidFill>
                <a:highlight>
                  <a:srgbClr val="FFFFFF"/>
                </a:highlight>
                <a:latin typeface="Times New Roman"/>
                <a:ea typeface="Times New Roman"/>
                <a:cs typeface="Times New Roman"/>
                <a:sym typeface="Times New Roman"/>
              </a:rPr>
              <a:t>(), replace() and </a:t>
            </a:r>
            <a:r>
              <a:rPr lang="fr-FR" b="1" dirty="0" err="1">
                <a:solidFill>
                  <a:srgbClr val="980000"/>
                </a:solidFill>
                <a:highlight>
                  <a:srgbClr val="FFFFFF"/>
                </a:highlight>
                <a:latin typeface="Times New Roman"/>
                <a:ea typeface="Times New Roman"/>
                <a:cs typeface="Times New Roman"/>
                <a:sym typeface="Times New Roman"/>
              </a:rPr>
              <a:t>interpolate</a:t>
            </a:r>
            <a:r>
              <a:rPr lang="fr-FR" b="1" dirty="0">
                <a:solidFill>
                  <a:srgbClr val="980000"/>
                </a:solidFill>
                <a:highlight>
                  <a:srgbClr val="FFFFFF"/>
                </a:highlight>
                <a:latin typeface="Times New Roman"/>
                <a:ea typeface="Times New Roman"/>
                <a:cs typeface="Times New Roman"/>
                <a:sym typeface="Times New Roman"/>
              </a:rPr>
              <a:t>():</a:t>
            </a:r>
            <a:endParaRPr b="1" dirty="0">
              <a:solidFill>
                <a:srgbClr val="980000"/>
              </a:solidFill>
              <a:highlight>
                <a:srgbClr val="FFFFFF"/>
              </a:highlight>
              <a:latin typeface="Times New Roman"/>
              <a:ea typeface="Times New Roman"/>
              <a:cs typeface="Times New Roman"/>
              <a:sym typeface="Times New Roman"/>
            </a:endParaRPr>
          </a:p>
          <a:p>
            <a:pPr marL="0" lvl="0" indent="0" algn="l" rtl="0">
              <a:lnSpc>
                <a:spcPct val="100000"/>
              </a:lnSpc>
              <a:spcBef>
                <a:spcPts val="1800"/>
              </a:spcBef>
              <a:spcAft>
                <a:spcPts val="0"/>
              </a:spcAft>
              <a:buClr>
                <a:schemeClr val="dk1"/>
              </a:buClr>
              <a:buSzPts val="1100"/>
              <a:buFont typeface="Arial"/>
              <a:buNone/>
            </a:pPr>
            <a:r>
              <a:rPr lang="fr-FR" b="1" dirty="0">
                <a:solidFill>
                  <a:srgbClr val="0000FF"/>
                </a:solidFill>
                <a:highlight>
                  <a:srgbClr val="FFFFFF"/>
                </a:highlight>
                <a:latin typeface="Roboto"/>
                <a:ea typeface="Roboto"/>
                <a:cs typeface="Roboto"/>
                <a:sym typeface="Roboto"/>
              </a:rPr>
              <a:t>Code #3:</a:t>
            </a:r>
            <a:r>
              <a:rPr lang="fr-FR" dirty="0">
                <a:solidFill>
                  <a:srgbClr val="0000FF"/>
                </a:solidFill>
                <a:highlight>
                  <a:srgbClr val="FFFFFF"/>
                </a:highlight>
                <a:latin typeface="Roboto"/>
                <a:ea typeface="Roboto"/>
                <a:cs typeface="Roboto"/>
                <a:sym typeface="Roboto"/>
              </a:rPr>
              <a:t> </a:t>
            </a:r>
            <a:r>
              <a:rPr lang="fr-FR" dirty="0" err="1">
                <a:solidFill>
                  <a:srgbClr val="0000FF"/>
                </a:solidFill>
                <a:highlight>
                  <a:srgbClr val="FFFFFF"/>
                </a:highlight>
                <a:latin typeface="Roboto"/>
                <a:ea typeface="Roboto"/>
                <a:cs typeface="Roboto"/>
                <a:sym typeface="Roboto"/>
              </a:rPr>
              <a:t>Filling</a:t>
            </a:r>
            <a:r>
              <a:rPr lang="fr-FR" dirty="0">
                <a:solidFill>
                  <a:srgbClr val="0000FF"/>
                </a:solidFill>
                <a:highlight>
                  <a:srgbClr val="FFFFFF"/>
                </a:highlight>
                <a:latin typeface="Roboto"/>
                <a:ea typeface="Roboto"/>
                <a:cs typeface="Roboto"/>
                <a:sym typeface="Roboto"/>
              </a:rPr>
              <a:t> </a:t>
            </a:r>
            <a:r>
              <a:rPr lang="fr-FR" dirty="0" err="1">
                <a:solidFill>
                  <a:srgbClr val="0000FF"/>
                </a:solidFill>
                <a:highlight>
                  <a:srgbClr val="FFFFFF"/>
                </a:highlight>
                <a:latin typeface="Roboto"/>
                <a:ea typeface="Roboto"/>
                <a:cs typeface="Roboto"/>
                <a:sym typeface="Roboto"/>
              </a:rPr>
              <a:t>null</a:t>
            </a:r>
            <a:r>
              <a:rPr lang="fr-FR" dirty="0">
                <a:solidFill>
                  <a:srgbClr val="0000FF"/>
                </a:solidFill>
                <a:highlight>
                  <a:srgbClr val="FFFFFF"/>
                </a:highlight>
                <a:latin typeface="Roboto"/>
                <a:ea typeface="Roboto"/>
                <a:cs typeface="Roboto"/>
                <a:sym typeface="Roboto"/>
              </a:rPr>
              <a:t> value </a:t>
            </a:r>
            <a:r>
              <a:rPr lang="fr-FR" dirty="0" err="1">
                <a:solidFill>
                  <a:srgbClr val="0000FF"/>
                </a:solidFill>
                <a:highlight>
                  <a:srgbClr val="FFFFFF"/>
                </a:highlight>
                <a:latin typeface="Roboto"/>
                <a:ea typeface="Roboto"/>
                <a:cs typeface="Roboto"/>
                <a:sym typeface="Roboto"/>
              </a:rPr>
              <a:t>with</a:t>
            </a:r>
            <a:r>
              <a:rPr lang="fr-FR" dirty="0">
                <a:solidFill>
                  <a:srgbClr val="0000FF"/>
                </a:solidFill>
                <a:highlight>
                  <a:srgbClr val="FFFFFF"/>
                </a:highlight>
                <a:latin typeface="Roboto"/>
                <a:ea typeface="Roboto"/>
                <a:cs typeface="Roboto"/>
                <a:sym typeface="Roboto"/>
              </a:rPr>
              <a:t> the </a:t>
            </a:r>
            <a:r>
              <a:rPr lang="fr-FR" dirty="0" err="1">
                <a:solidFill>
                  <a:srgbClr val="0000FF"/>
                </a:solidFill>
                <a:highlight>
                  <a:srgbClr val="FFFFFF"/>
                </a:highlight>
                <a:latin typeface="Roboto"/>
                <a:ea typeface="Roboto"/>
                <a:cs typeface="Roboto"/>
                <a:sym typeface="Roboto"/>
              </a:rPr>
              <a:t>next</a:t>
            </a:r>
            <a:r>
              <a:rPr lang="fr-FR" dirty="0">
                <a:solidFill>
                  <a:srgbClr val="0000FF"/>
                </a:solidFill>
                <a:highlight>
                  <a:srgbClr val="FFFFFF"/>
                </a:highlight>
                <a:latin typeface="Roboto"/>
                <a:ea typeface="Roboto"/>
                <a:cs typeface="Roboto"/>
                <a:sym typeface="Roboto"/>
              </a:rPr>
              <a:t> </a:t>
            </a:r>
            <a:r>
              <a:rPr lang="fr-FR" dirty="0" err="1">
                <a:solidFill>
                  <a:srgbClr val="0000FF"/>
                </a:solidFill>
                <a:highlight>
                  <a:srgbClr val="FFFFFF"/>
                </a:highlight>
                <a:latin typeface="Roboto"/>
                <a:ea typeface="Roboto"/>
                <a:cs typeface="Roboto"/>
                <a:sym typeface="Roboto"/>
              </a:rPr>
              <a:t>ones</a:t>
            </a:r>
            <a:endParaRPr dirty="0">
              <a:solidFill>
                <a:srgbClr val="0000FF"/>
              </a:solidFill>
              <a:highlight>
                <a:srgbClr val="FFFFFF"/>
              </a:highlight>
              <a:latin typeface="Roboto"/>
              <a:ea typeface="Roboto"/>
              <a:cs typeface="Roboto"/>
              <a:sym typeface="Roboto"/>
            </a:endParaRPr>
          </a:p>
          <a:p>
            <a:pPr marL="0" lvl="0" indent="0" algn="l" rtl="0">
              <a:lnSpc>
                <a:spcPct val="100000"/>
              </a:lnSpc>
              <a:spcBef>
                <a:spcPts val="800"/>
              </a:spcBef>
              <a:spcAft>
                <a:spcPts val="0"/>
              </a:spcAft>
              <a:buClr>
                <a:schemeClr val="dk1"/>
              </a:buClr>
              <a:buSzPts val="1100"/>
              <a:buFont typeface="Arial"/>
              <a:buNone/>
            </a:pPr>
            <a:r>
              <a:rPr lang="fr-FR" dirty="0" smtClean="0">
                <a:solidFill>
                  <a:srgbClr val="0000FF"/>
                </a:solidFill>
                <a:highlight>
                  <a:srgbClr val="FFFFFF"/>
                </a:highlight>
                <a:latin typeface="Roboto"/>
                <a:ea typeface="Roboto"/>
                <a:cs typeface="Roboto"/>
                <a:sym typeface="Roboto"/>
              </a:rPr>
              <a:t># </a:t>
            </a:r>
            <a:r>
              <a:rPr lang="fr-FR" dirty="0" err="1">
                <a:solidFill>
                  <a:srgbClr val="0000FF"/>
                </a:solidFill>
                <a:highlight>
                  <a:srgbClr val="FFFFFF"/>
                </a:highlight>
                <a:latin typeface="Roboto"/>
                <a:ea typeface="Roboto"/>
                <a:cs typeface="Roboto"/>
                <a:sym typeface="Roboto"/>
              </a:rPr>
              <a:t>creating</a:t>
            </a:r>
            <a:r>
              <a:rPr lang="fr-FR" dirty="0">
                <a:solidFill>
                  <a:srgbClr val="0000FF"/>
                </a:solidFill>
                <a:highlight>
                  <a:srgbClr val="FFFFFF"/>
                </a:highlight>
                <a:latin typeface="Roboto"/>
                <a:ea typeface="Roboto"/>
                <a:cs typeface="Roboto"/>
                <a:sym typeface="Roboto"/>
              </a:rPr>
              <a:t> a </a:t>
            </a:r>
            <a:r>
              <a:rPr lang="fr-FR" dirty="0" err="1">
                <a:solidFill>
                  <a:srgbClr val="0000FF"/>
                </a:solidFill>
                <a:highlight>
                  <a:srgbClr val="FFFFFF"/>
                </a:highlight>
                <a:latin typeface="Roboto"/>
                <a:ea typeface="Roboto"/>
                <a:cs typeface="Roboto"/>
                <a:sym typeface="Roboto"/>
              </a:rPr>
              <a:t>dataframe</a:t>
            </a:r>
            <a:r>
              <a:rPr lang="fr-FR" dirty="0">
                <a:solidFill>
                  <a:srgbClr val="0000FF"/>
                </a:solidFill>
                <a:highlight>
                  <a:srgbClr val="FFFFFF"/>
                </a:highlight>
                <a:latin typeface="Roboto"/>
                <a:ea typeface="Roboto"/>
                <a:cs typeface="Roboto"/>
                <a:sym typeface="Roboto"/>
              </a:rPr>
              <a:t> </a:t>
            </a:r>
            <a:r>
              <a:rPr lang="fr-FR" dirty="0" err="1">
                <a:solidFill>
                  <a:srgbClr val="0000FF"/>
                </a:solidFill>
                <a:highlight>
                  <a:srgbClr val="FFFFFF"/>
                </a:highlight>
                <a:latin typeface="Roboto"/>
                <a:ea typeface="Roboto"/>
                <a:cs typeface="Roboto"/>
                <a:sym typeface="Roboto"/>
              </a:rPr>
              <a:t>from</a:t>
            </a:r>
            <a:r>
              <a:rPr lang="fr-FR" dirty="0">
                <a:solidFill>
                  <a:srgbClr val="0000FF"/>
                </a:solidFill>
                <a:highlight>
                  <a:srgbClr val="FFFFFF"/>
                </a:highlight>
                <a:latin typeface="Roboto"/>
                <a:ea typeface="Roboto"/>
                <a:cs typeface="Roboto"/>
                <a:sym typeface="Roboto"/>
              </a:rPr>
              <a:t> </a:t>
            </a:r>
            <a:r>
              <a:rPr lang="fr-FR" dirty="0" err="1">
                <a:solidFill>
                  <a:srgbClr val="0000FF"/>
                </a:solidFill>
                <a:highlight>
                  <a:srgbClr val="FFFFFF"/>
                </a:highlight>
                <a:latin typeface="Roboto"/>
                <a:ea typeface="Roboto"/>
                <a:cs typeface="Roboto"/>
                <a:sym typeface="Roboto"/>
              </a:rPr>
              <a:t>dictionary</a:t>
            </a:r>
            <a:r>
              <a:rPr lang="fr-FR" dirty="0">
                <a:solidFill>
                  <a:srgbClr val="0000FF"/>
                </a:solidFill>
                <a:highlight>
                  <a:srgbClr val="FFFFFF"/>
                </a:highlight>
                <a:latin typeface="Roboto"/>
                <a:ea typeface="Roboto"/>
                <a:cs typeface="Roboto"/>
                <a:sym typeface="Roboto"/>
              </a:rPr>
              <a:t> </a:t>
            </a:r>
            <a:endParaRPr dirty="0">
              <a:solidFill>
                <a:srgbClr val="0000FF"/>
              </a:solidFill>
              <a:highlight>
                <a:srgbClr val="FFFFFF"/>
              </a:highlight>
              <a:latin typeface="Roboto"/>
              <a:ea typeface="Roboto"/>
              <a:cs typeface="Roboto"/>
              <a:sym typeface="Roboto"/>
            </a:endParaRPr>
          </a:p>
          <a:p>
            <a:pPr marL="0" lvl="0" indent="0" algn="l" rtl="0">
              <a:lnSpc>
                <a:spcPct val="100000"/>
              </a:lnSpc>
              <a:spcBef>
                <a:spcPts val="800"/>
              </a:spcBef>
              <a:spcAft>
                <a:spcPts val="0"/>
              </a:spcAft>
              <a:buClr>
                <a:schemeClr val="dk1"/>
              </a:buClr>
              <a:buSzPts val="1100"/>
              <a:buFont typeface="Arial"/>
              <a:buNone/>
            </a:pPr>
            <a:r>
              <a:rPr lang="fr-FR" dirty="0" err="1">
                <a:solidFill>
                  <a:srgbClr val="0000FF"/>
                </a:solidFill>
                <a:highlight>
                  <a:srgbClr val="FFFFFF"/>
                </a:highlight>
                <a:latin typeface="Roboto"/>
                <a:ea typeface="Roboto"/>
                <a:cs typeface="Roboto"/>
                <a:sym typeface="Roboto"/>
              </a:rPr>
              <a:t>df</a:t>
            </a:r>
            <a:r>
              <a:rPr lang="fr-FR" dirty="0">
                <a:solidFill>
                  <a:srgbClr val="0000FF"/>
                </a:solidFill>
                <a:highlight>
                  <a:srgbClr val="FFFFFF"/>
                </a:highlight>
                <a:latin typeface="Roboto"/>
                <a:ea typeface="Roboto"/>
                <a:cs typeface="Roboto"/>
                <a:sym typeface="Roboto"/>
              </a:rPr>
              <a:t> = </a:t>
            </a:r>
            <a:r>
              <a:rPr lang="fr-FR" dirty="0" err="1">
                <a:solidFill>
                  <a:srgbClr val="0000FF"/>
                </a:solidFill>
                <a:highlight>
                  <a:srgbClr val="FFFFFF"/>
                </a:highlight>
                <a:latin typeface="Roboto"/>
                <a:ea typeface="Roboto"/>
                <a:cs typeface="Roboto"/>
                <a:sym typeface="Roboto"/>
              </a:rPr>
              <a:t>pd.DataFrame</a:t>
            </a:r>
            <a:r>
              <a:rPr lang="fr-FR" dirty="0">
                <a:solidFill>
                  <a:srgbClr val="0000FF"/>
                </a:solidFill>
                <a:highlight>
                  <a:srgbClr val="FFFFFF"/>
                </a:highlight>
                <a:latin typeface="Roboto"/>
                <a:ea typeface="Roboto"/>
                <a:cs typeface="Roboto"/>
                <a:sym typeface="Roboto"/>
              </a:rPr>
              <a:t>(</a:t>
            </a:r>
            <a:r>
              <a:rPr lang="fr-FR" dirty="0" err="1">
                <a:solidFill>
                  <a:srgbClr val="0000FF"/>
                </a:solidFill>
                <a:highlight>
                  <a:srgbClr val="FFFFFF"/>
                </a:highlight>
                <a:latin typeface="Roboto"/>
                <a:ea typeface="Roboto"/>
                <a:cs typeface="Roboto"/>
                <a:sym typeface="Roboto"/>
              </a:rPr>
              <a:t>dict</a:t>
            </a:r>
            <a:r>
              <a:rPr lang="fr-FR" dirty="0">
                <a:solidFill>
                  <a:srgbClr val="0000FF"/>
                </a:solidFill>
                <a:highlight>
                  <a:srgbClr val="FFFFFF"/>
                </a:highlight>
                <a:latin typeface="Roboto"/>
                <a:ea typeface="Roboto"/>
                <a:cs typeface="Roboto"/>
                <a:sym typeface="Roboto"/>
              </a:rPr>
              <a:t>) </a:t>
            </a:r>
            <a:endParaRPr dirty="0">
              <a:solidFill>
                <a:srgbClr val="0000FF"/>
              </a:solidFill>
              <a:highlight>
                <a:srgbClr val="FFFFFF"/>
              </a:highlight>
              <a:latin typeface="Roboto"/>
              <a:ea typeface="Roboto"/>
              <a:cs typeface="Roboto"/>
              <a:sym typeface="Roboto"/>
            </a:endParaRPr>
          </a:p>
          <a:p>
            <a:pPr marL="0" lvl="0" indent="0" algn="l" rtl="0">
              <a:lnSpc>
                <a:spcPct val="100000"/>
              </a:lnSpc>
              <a:spcBef>
                <a:spcPts val="800"/>
              </a:spcBef>
              <a:spcAft>
                <a:spcPts val="0"/>
              </a:spcAft>
              <a:buClr>
                <a:schemeClr val="dk1"/>
              </a:buClr>
              <a:buSzPts val="1100"/>
              <a:buFont typeface="Arial"/>
              <a:buNone/>
            </a:pPr>
            <a:r>
              <a:rPr lang="fr-FR" dirty="0">
                <a:solidFill>
                  <a:srgbClr val="0000FF"/>
                </a:solidFill>
                <a:highlight>
                  <a:srgbClr val="FFFFFF"/>
                </a:highlight>
                <a:latin typeface="Roboto"/>
                <a:ea typeface="Roboto"/>
                <a:cs typeface="Roboto"/>
                <a:sym typeface="Roboto"/>
              </a:rPr>
              <a:t># </a:t>
            </a:r>
            <a:r>
              <a:rPr lang="fr-FR" dirty="0" err="1">
                <a:solidFill>
                  <a:srgbClr val="0000FF"/>
                </a:solidFill>
                <a:highlight>
                  <a:srgbClr val="FFFFFF"/>
                </a:highlight>
                <a:latin typeface="Roboto"/>
                <a:ea typeface="Roboto"/>
                <a:cs typeface="Roboto"/>
                <a:sym typeface="Roboto"/>
              </a:rPr>
              <a:t>filling</a:t>
            </a:r>
            <a:r>
              <a:rPr lang="fr-FR" dirty="0">
                <a:solidFill>
                  <a:srgbClr val="0000FF"/>
                </a:solidFill>
                <a:highlight>
                  <a:srgbClr val="FFFFFF"/>
                </a:highlight>
                <a:latin typeface="Roboto"/>
                <a:ea typeface="Roboto"/>
                <a:cs typeface="Roboto"/>
                <a:sym typeface="Roboto"/>
              </a:rPr>
              <a:t> </a:t>
            </a:r>
            <a:r>
              <a:rPr lang="fr-FR" dirty="0" err="1">
                <a:solidFill>
                  <a:srgbClr val="0000FF"/>
                </a:solidFill>
                <a:highlight>
                  <a:srgbClr val="FFFFFF"/>
                </a:highlight>
                <a:latin typeface="Roboto"/>
                <a:ea typeface="Roboto"/>
                <a:cs typeface="Roboto"/>
                <a:sym typeface="Roboto"/>
              </a:rPr>
              <a:t>null</a:t>
            </a:r>
            <a:r>
              <a:rPr lang="fr-FR" dirty="0">
                <a:solidFill>
                  <a:srgbClr val="0000FF"/>
                </a:solidFill>
                <a:highlight>
                  <a:srgbClr val="FFFFFF"/>
                </a:highlight>
                <a:latin typeface="Roboto"/>
                <a:ea typeface="Roboto"/>
                <a:cs typeface="Roboto"/>
                <a:sym typeface="Roboto"/>
              </a:rPr>
              <a:t> value </a:t>
            </a:r>
            <a:r>
              <a:rPr lang="fr-FR" dirty="0" err="1">
                <a:solidFill>
                  <a:srgbClr val="0000FF"/>
                </a:solidFill>
                <a:highlight>
                  <a:srgbClr val="FFFFFF"/>
                </a:highlight>
                <a:latin typeface="Roboto"/>
                <a:ea typeface="Roboto"/>
                <a:cs typeface="Roboto"/>
                <a:sym typeface="Roboto"/>
              </a:rPr>
              <a:t>using</a:t>
            </a:r>
            <a:r>
              <a:rPr lang="fr-FR" dirty="0">
                <a:solidFill>
                  <a:srgbClr val="0000FF"/>
                </a:solidFill>
                <a:highlight>
                  <a:srgbClr val="FFFFFF"/>
                </a:highlight>
                <a:latin typeface="Roboto"/>
                <a:ea typeface="Roboto"/>
                <a:cs typeface="Roboto"/>
                <a:sym typeface="Roboto"/>
              </a:rPr>
              <a:t> </a:t>
            </a:r>
            <a:r>
              <a:rPr lang="fr-FR" dirty="0" err="1">
                <a:solidFill>
                  <a:srgbClr val="0000FF"/>
                </a:solidFill>
                <a:highlight>
                  <a:srgbClr val="FFFFFF"/>
                </a:highlight>
                <a:latin typeface="Roboto"/>
                <a:ea typeface="Roboto"/>
                <a:cs typeface="Roboto"/>
                <a:sym typeface="Roboto"/>
              </a:rPr>
              <a:t>fillna</a:t>
            </a:r>
            <a:r>
              <a:rPr lang="fr-FR" dirty="0">
                <a:solidFill>
                  <a:srgbClr val="0000FF"/>
                </a:solidFill>
                <a:highlight>
                  <a:srgbClr val="FFFFFF"/>
                </a:highlight>
                <a:latin typeface="Roboto"/>
                <a:ea typeface="Roboto"/>
                <a:cs typeface="Roboto"/>
                <a:sym typeface="Roboto"/>
              </a:rPr>
              <a:t>() </a:t>
            </a:r>
            <a:r>
              <a:rPr lang="fr-FR" dirty="0" err="1">
                <a:solidFill>
                  <a:srgbClr val="0000FF"/>
                </a:solidFill>
                <a:highlight>
                  <a:srgbClr val="FFFFFF"/>
                </a:highlight>
                <a:latin typeface="Roboto"/>
                <a:ea typeface="Roboto"/>
                <a:cs typeface="Roboto"/>
                <a:sym typeface="Roboto"/>
              </a:rPr>
              <a:t>function</a:t>
            </a:r>
            <a:r>
              <a:rPr lang="fr-FR" dirty="0">
                <a:solidFill>
                  <a:srgbClr val="0000FF"/>
                </a:solidFill>
                <a:highlight>
                  <a:srgbClr val="FFFFFF"/>
                </a:highlight>
                <a:latin typeface="Roboto"/>
                <a:ea typeface="Roboto"/>
                <a:cs typeface="Roboto"/>
                <a:sym typeface="Roboto"/>
              </a:rPr>
              <a:t> </a:t>
            </a:r>
            <a:endParaRPr dirty="0">
              <a:solidFill>
                <a:srgbClr val="0000FF"/>
              </a:solidFill>
              <a:highlight>
                <a:srgbClr val="FFFFFF"/>
              </a:highlight>
              <a:latin typeface="Roboto"/>
              <a:ea typeface="Roboto"/>
              <a:cs typeface="Roboto"/>
              <a:sym typeface="Roboto"/>
            </a:endParaRPr>
          </a:p>
          <a:p>
            <a:pPr marL="0" lvl="0" indent="0" algn="l" rtl="0">
              <a:lnSpc>
                <a:spcPct val="100000"/>
              </a:lnSpc>
              <a:spcBef>
                <a:spcPts val="800"/>
              </a:spcBef>
              <a:spcAft>
                <a:spcPts val="0"/>
              </a:spcAft>
              <a:buClr>
                <a:schemeClr val="dk1"/>
              </a:buClr>
              <a:buSzPts val="1100"/>
              <a:buFont typeface="Arial"/>
              <a:buNone/>
            </a:pPr>
            <a:r>
              <a:rPr lang="fr-FR" dirty="0" err="1">
                <a:solidFill>
                  <a:srgbClr val="0000FF"/>
                </a:solidFill>
                <a:highlight>
                  <a:srgbClr val="FFFFFF"/>
                </a:highlight>
                <a:latin typeface="Roboto"/>
                <a:ea typeface="Roboto"/>
                <a:cs typeface="Roboto"/>
                <a:sym typeface="Roboto"/>
              </a:rPr>
              <a:t>df.fillna</a:t>
            </a:r>
            <a:r>
              <a:rPr lang="fr-FR" dirty="0">
                <a:solidFill>
                  <a:srgbClr val="0000FF"/>
                </a:solidFill>
                <a:highlight>
                  <a:srgbClr val="FFFFFF"/>
                </a:highlight>
                <a:latin typeface="Roboto"/>
                <a:ea typeface="Roboto"/>
                <a:cs typeface="Roboto"/>
                <a:sym typeface="Roboto"/>
              </a:rPr>
              <a:t>(</a:t>
            </a:r>
            <a:r>
              <a:rPr lang="fr-FR" dirty="0" err="1">
                <a:solidFill>
                  <a:srgbClr val="0000FF"/>
                </a:solidFill>
                <a:highlight>
                  <a:srgbClr val="FFFFFF"/>
                </a:highlight>
                <a:latin typeface="Roboto"/>
                <a:ea typeface="Roboto"/>
                <a:cs typeface="Roboto"/>
                <a:sym typeface="Roboto"/>
              </a:rPr>
              <a:t>method</a:t>
            </a:r>
            <a:r>
              <a:rPr lang="fr-FR" dirty="0">
                <a:solidFill>
                  <a:srgbClr val="0000FF"/>
                </a:solidFill>
                <a:highlight>
                  <a:srgbClr val="FFFFFF"/>
                </a:highlight>
                <a:latin typeface="Roboto"/>
                <a:ea typeface="Roboto"/>
                <a:cs typeface="Roboto"/>
                <a:sym typeface="Roboto"/>
              </a:rPr>
              <a:t> ='</a:t>
            </a:r>
            <a:r>
              <a:rPr lang="fr-FR" dirty="0" err="1">
                <a:solidFill>
                  <a:srgbClr val="0000FF"/>
                </a:solidFill>
                <a:highlight>
                  <a:srgbClr val="FFFFFF"/>
                </a:highlight>
                <a:latin typeface="Roboto"/>
                <a:ea typeface="Roboto"/>
                <a:cs typeface="Roboto"/>
                <a:sym typeface="Roboto"/>
              </a:rPr>
              <a:t>bfill</a:t>
            </a:r>
            <a:r>
              <a:rPr lang="fr-FR" dirty="0">
                <a:solidFill>
                  <a:srgbClr val="0000FF"/>
                </a:solidFill>
                <a:highlight>
                  <a:srgbClr val="FFFFFF"/>
                </a:highlight>
                <a:latin typeface="Roboto"/>
                <a:ea typeface="Roboto"/>
                <a:cs typeface="Roboto"/>
                <a:sym typeface="Roboto"/>
              </a:rPr>
              <a:t>') </a:t>
            </a:r>
            <a:endParaRPr dirty="0">
              <a:solidFill>
                <a:srgbClr val="0000FF"/>
              </a:solidFill>
              <a:highlight>
                <a:srgbClr val="FFFFFF"/>
              </a:highlight>
              <a:latin typeface="Roboto"/>
              <a:ea typeface="Roboto"/>
              <a:cs typeface="Roboto"/>
              <a:sym typeface="Roboto"/>
            </a:endParaRPr>
          </a:p>
          <a:p>
            <a:pPr marL="0" lvl="0" indent="0" algn="l" rtl="0">
              <a:lnSpc>
                <a:spcPct val="100000"/>
              </a:lnSpc>
              <a:spcBef>
                <a:spcPts val="800"/>
              </a:spcBef>
              <a:spcAft>
                <a:spcPts val="0"/>
              </a:spcAft>
              <a:buClr>
                <a:schemeClr val="dk1"/>
              </a:buClr>
              <a:buSzPts val="1100"/>
              <a:buFont typeface="Arial"/>
              <a:buNone/>
            </a:pPr>
            <a:endParaRPr dirty="0">
              <a:solidFill>
                <a:schemeClr val="dk1"/>
              </a:solidFill>
              <a:highlight>
                <a:srgbClr val="FFFFFF"/>
              </a:highlight>
              <a:latin typeface="Roboto"/>
              <a:ea typeface="Roboto"/>
              <a:cs typeface="Roboto"/>
              <a:sym typeface="Roboto"/>
            </a:endParaRPr>
          </a:p>
          <a:p>
            <a:pPr marL="0" lvl="0" indent="0" algn="l" rtl="0">
              <a:lnSpc>
                <a:spcPct val="100000"/>
              </a:lnSpc>
              <a:spcBef>
                <a:spcPts val="800"/>
              </a:spcBef>
              <a:spcAft>
                <a:spcPts val="0"/>
              </a:spcAft>
              <a:buClr>
                <a:schemeClr val="dk1"/>
              </a:buClr>
              <a:buSzPts val="1100"/>
              <a:buFont typeface="Arial"/>
              <a:buNone/>
            </a:pPr>
            <a:endParaRPr dirty="0">
              <a:solidFill>
                <a:schemeClr val="dk1"/>
              </a:solidFill>
              <a:highlight>
                <a:srgbClr val="FFFFFF"/>
              </a:highlight>
              <a:latin typeface="Roboto"/>
              <a:ea typeface="Roboto"/>
              <a:cs typeface="Roboto"/>
              <a:sym typeface="Roboto"/>
            </a:endParaRPr>
          </a:p>
          <a:p>
            <a:pPr marL="0" lvl="0" indent="0" algn="l" rtl="0">
              <a:lnSpc>
                <a:spcPct val="100000"/>
              </a:lnSpc>
              <a:spcBef>
                <a:spcPts val="800"/>
              </a:spcBef>
              <a:spcAft>
                <a:spcPts val="0"/>
              </a:spcAft>
              <a:buClr>
                <a:schemeClr val="dk1"/>
              </a:buClr>
              <a:buSzPts val="1100"/>
              <a:buFont typeface="Arial"/>
              <a:buNone/>
            </a:pPr>
            <a:endParaRPr dirty="0">
              <a:solidFill>
                <a:schemeClr val="dk1"/>
              </a:solidFill>
              <a:highlight>
                <a:srgbClr val="FFFFFF"/>
              </a:highlight>
              <a:latin typeface="Roboto"/>
              <a:ea typeface="Roboto"/>
              <a:cs typeface="Roboto"/>
              <a:sym typeface="Roboto"/>
            </a:endParaRPr>
          </a:p>
          <a:p>
            <a:pPr marL="0" lvl="0" indent="0" algn="l" rtl="0">
              <a:lnSpc>
                <a:spcPct val="100000"/>
              </a:lnSpc>
              <a:spcBef>
                <a:spcPts val="800"/>
              </a:spcBef>
              <a:spcAft>
                <a:spcPts val="0"/>
              </a:spcAft>
              <a:buClr>
                <a:schemeClr val="dk1"/>
              </a:buClr>
              <a:buSzPts val="1100"/>
              <a:buFont typeface="Arial"/>
              <a:buNone/>
            </a:pPr>
            <a:endParaRPr dirty="0">
              <a:solidFill>
                <a:schemeClr val="dk1"/>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endParaRPr dirty="0">
              <a:solidFill>
                <a:schemeClr val="dk1"/>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endParaRPr dirty="0">
              <a:solidFill>
                <a:schemeClr val="dk1"/>
              </a:solidFill>
              <a:highlight>
                <a:srgbClr val="FFFFFF"/>
              </a:highlight>
              <a:latin typeface="Roboto"/>
              <a:ea typeface="Roboto"/>
              <a:cs typeface="Roboto"/>
              <a:sym typeface="Roboto"/>
            </a:endParaRPr>
          </a:p>
          <a:p>
            <a:pPr marL="0" lvl="0" indent="0" algn="just" rtl="0">
              <a:lnSpc>
                <a:spcPct val="100000"/>
              </a:lnSpc>
              <a:spcBef>
                <a:spcPts val="1800"/>
              </a:spcBef>
              <a:spcAft>
                <a:spcPts val="0"/>
              </a:spcAft>
              <a:buClr>
                <a:schemeClr val="dk1"/>
              </a:buClr>
              <a:buSzPts val="1100"/>
              <a:buFont typeface="Arial"/>
              <a:buNone/>
            </a:pPr>
            <a:endParaRPr b="1" dirty="0">
              <a:solidFill>
                <a:srgbClr val="FF9900"/>
              </a:solidFill>
              <a:highlight>
                <a:srgbClr val="FFFFFF"/>
              </a:highlight>
              <a:latin typeface="Times New Roman"/>
              <a:ea typeface="Times New Roman"/>
              <a:cs typeface="Times New Roman"/>
              <a:sym typeface="Times New Roman"/>
            </a:endParaRPr>
          </a:p>
          <a:p>
            <a:pPr marL="0" lvl="0" indent="0" algn="l" rtl="0">
              <a:lnSpc>
                <a:spcPct val="100000"/>
              </a:lnSpc>
              <a:spcBef>
                <a:spcPts val="1800"/>
              </a:spcBef>
              <a:spcAft>
                <a:spcPts val="0"/>
              </a:spcAft>
              <a:buClr>
                <a:schemeClr val="dk1"/>
              </a:buClr>
              <a:buSzPts val="1100"/>
              <a:buFont typeface="Arial"/>
              <a:buNone/>
            </a:pP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b="1" dirty="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endParaRPr dirty="0">
              <a:solidFill>
                <a:srgbClr val="4A4A4A"/>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endParaRPr dirty="0">
              <a:solidFill>
                <a:srgbClr val="4A4A4A"/>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endParaRPr dirty="0">
              <a:solidFill>
                <a:srgbClr val="4A4A4A"/>
              </a:solidFill>
            </a:endParaRPr>
          </a:p>
          <a:p>
            <a:pPr marL="0" lvl="0" indent="0" algn="l" rtl="0">
              <a:lnSpc>
                <a:spcPct val="100000"/>
              </a:lnSpc>
              <a:spcBef>
                <a:spcPts val="1200"/>
              </a:spcBef>
              <a:spcAft>
                <a:spcPts val="0"/>
              </a:spcAft>
              <a:buClr>
                <a:schemeClr val="dk1"/>
              </a:buClr>
              <a:buSzPts val="1100"/>
              <a:buFont typeface="Arial"/>
              <a:buNone/>
            </a:pPr>
            <a:endParaRPr dirty="0">
              <a:solidFill>
                <a:srgbClr val="4A4A4A"/>
              </a:solidFill>
            </a:endParaRPr>
          </a:p>
          <a:p>
            <a:pPr marL="0" lvl="0" indent="0" algn="l" rtl="0">
              <a:lnSpc>
                <a:spcPct val="100000"/>
              </a:lnSpc>
              <a:spcBef>
                <a:spcPts val="1200"/>
              </a:spcBef>
              <a:spcAft>
                <a:spcPts val="0"/>
              </a:spcAft>
              <a:buNone/>
            </a:pPr>
            <a:endParaRPr b="1" dirty="0">
              <a:solidFill>
                <a:srgbClr val="4A4A4A"/>
              </a:solidFill>
            </a:endParaRPr>
          </a:p>
          <a:p>
            <a:pPr marL="0" lvl="0" indent="0" algn="l" rtl="0">
              <a:lnSpc>
                <a:spcPct val="100000"/>
              </a:lnSpc>
              <a:spcBef>
                <a:spcPts val="0"/>
              </a:spcBef>
              <a:spcAft>
                <a:spcPts val="0"/>
              </a:spcAft>
              <a:buNone/>
            </a:pPr>
            <a:endParaRPr b="1" dirty="0">
              <a:solidFill>
                <a:srgbClr val="4A4A4A"/>
              </a:solidFill>
            </a:endParaRP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33</a:t>
            </a:fld>
            <a:endParaRPr lang="fr-FR"/>
          </a:p>
        </p:txBody>
      </p:sp>
      <p:sp>
        <p:nvSpPr>
          <p:cNvPr id="6" name="ZoneTexte 5"/>
          <p:cNvSpPr txBox="1"/>
          <p:nvPr/>
        </p:nvSpPr>
        <p:spPr>
          <a:xfrm>
            <a:off x="0" y="4176279"/>
            <a:ext cx="4922729" cy="2205732"/>
          </a:xfrm>
          <a:prstGeom prst="rect">
            <a:avLst/>
          </a:prstGeom>
          <a:noFill/>
        </p:spPr>
        <p:txBody>
          <a:bodyPr wrap="square" rtlCol="0">
            <a:spAutoFit/>
          </a:bodyPr>
          <a:lstStyle/>
          <a:p>
            <a:pPr lvl="0">
              <a:spcBef>
                <a:spcPts val="1800"/>
              </a:spcBef>
              <a:buClr>
                <a:schemeClr val="dk1"/>
              </a:buClr>
              <a:buSzPts val="1100"/>
            </a:pPr>
            <a:r>
              <a:rPr lang="en-US" b="1" dirty="0" smtClean="0">
                <a:solidFill>
                  <a:srgbClr val="0000FF"/>
                </a:solidFill>
                <a:highlight>
                  <a:srgbClr val="FFFFFF"/>
                </a:highlight>
                <a:latin typeface="Roboto"/>
                <a:ea typeface="Roboto"/>
                <a:cs typeface="Roboto"/>
                <a:sym typeface="Roboto"/>
              </a:rPr>
              <a:t>Code #4:</a:t>
            </a:r>
            <a:r>
              <a:rPr lang="en-US" dirty="0" smtClean="0">
                <a:solidFill>
                  <a:srgbClr val="0000FF"/>
                </a:solidFill>
                <a:highlight>
                  <a:srgbClr val="FFFFFF"/>
                </a:highlight>
                <a:latin typeface="Roboto"/>
                <a:ea typeface="Roboto"/>
                <a:cs typeface="Roboto"/>
                <a:sym typeface="Roboto"/>
              </a:rPr>
              <a:t> Filling null values in CSV File</a:t>
            </a:r>
          </a:p>
          <a:p>
            <a:pPr lvl="0">
              <a:spcBef>
                <a:spcPts val="800"/>
              </a:spcBef>
              <a:buClr>
                <a:schemeClr val="dk1"/>
              </a:buClr>
              <a:buSzPts val="1100"/>
            </a:pPr>
            <a:r>
              <a:rPr lang="en-US" dirty="0" smtClean="0">
                <a:solidFill>
                  <a:srgbClr val="0000FF"/>
                </a:solidFill>
                <a:highlight>
                  <a:srgbClr val="FFFFFF"/>
                </a:highlight>
                <a:latin typeface="Roboto"/>
                <a:ea typeface="Roboto"/>
                <a:cs typeface="Roboto"/>
                <a:sym typeface="Roboto"/>
              </a:rPr>
              <a:t>Now we are going to fill all the null values in Gender column with “No Gender”</a:t>
            </a:r>
          </a:p>
          <a:p>
            <a:pPr lvl="0">
              <a:spcBef>
                <a:spcPts val="800"/>
              </a:spcBef>
              <a:buClr>
                <a:schemeClr val="dk1"/>
              </a:buClr>
              <a:buSzPts val="1100"/>
            </a:pPr>
            <a:r>
              <a:rPr lang="en-US" sz="1200" dirty="0" smtClean="0">
                <a:solidFill>
                  <a:srgbClr val="0000FF"/>
                </a:solidFill>
                <a:highlight>
                  <a:srgbClr val="FFFFFF"/>
                </a:highlight>
                <a:latin typeface="Courier New"/>
                <a:ea typeface="Courier New"/>
                <a:cs typeface="Courier New"/>
                <a:sym typeface="Courier New"/>
              </a:rPr>
              <a:t># filling a null values using </a:t>
            </a:r>
            <a:r>
              <a:rPr lang="en-US" sz="1200" dirty="0" err="1" smtClean="0">
                <a:solidFill>
                  <a:srgbClr val="0000FF"/>
                </a:solidFill>
                <a:highlight>
                  <a:srgbClr val="FFFFFF"/>
                </a:highlight>
                <a:latin typeface="Courier New"/>
                <a:ea typeface="Courier New"/>
                <a:cs typeface="Courier New"/>
                <a:sym typeface="Courier New"/>
              </a:rPr>
              <a:t>fillna</a:t>
            </a:r>
            <a:r>
              <a:rPr lang="en-US" sz="1200" dirty="0" smtClean="0">
                <a:solidFill>
                  <a:srgbClr val="0000FF"/>
                </a:solidFill>
                <a:highlight>
                  <a:srgbClr val="FFFFFF"/>
                </a:highlight>
                <a:latin typeface="Courier New"/>
                <a:ea typeface="Courier New"/>
                <a:cs typeface="Courier New"/>
                <a:sym typeface="Courier New"/>
              </a:rPr>
              <a:t>() </a:t>
            </a:r>
          </a:p>
          <a:p>
            <a:pPr lvl="0">
              <a:spcBef>
                <a:spcPts val="800"/>
              </a:spcBef>
              <a:buClr>
                <a:schemeClr val="dk1"/>
              </a:buClr>
              <a:buSzPts val="1100"/>
            </a:pPr>
            <a:r>
              <a:rPr lang="en-US" sz="1200" dirty="0" smtClean="0">
                <a:solidFill>
                  <a:srgbClr val="0000FF"/>
                </a:solidFill>
                <a:highlight>
                  <a:srgbClr val="FFFFFF"/>
                </a:highlight>
                <a:latin typeface="Courier New"/>
                <a:ea typeface="Courier New"/>
                <a:cs typeface="Courier New"/>
                <a:sym typeface="Courier New"/>
              </a:rPr>
              <a:t>data["Gender"].</a:t>
            </a:r>
            <a:r>
              <a:rPr lang="en-US" sz="1200" dirty="0" err="1" smtClean="0">
                <a:solidFill>
                  <a:srgbClr val="0000FF"/>
                </a:solidFill>
                <a:highlight>
                  <a:srgbClr val="FFFFFF"/>
                </a:highlight>
                <a:latin typeface="Courier New"/>
                <a:ea typeface="Courier New"/>
                <a:cs typeface="Courier New"/>
                <a:sym typeface="Courier New"/>
              </a:rPr>
              <a:t>fillna</a:t>
            </a:r>
            <a:r>
              <a:rPr lang="en-US" sz="1200" dirty="0" smtClean="0">
                <a:solidFill>
                  <a:srgbClr val="0000FF"/>
                </a:solidFill>
                <a:highlight>
                  <a:srgbClr val="FFFFFF"/>
                </a:highlight>
                <a:latin typeface="Courier New"/>
                <a:ea typeface="Courier New"/>
                <a:cs typeface="Courier New"/>
                <a:sym typeface="Courier New"/>
              </a:rPr>
              <a:t>("No Gender", </a:t>
            </a:r>
            <a:r>
              <a:rPr lang="en-US" sz="1200" dirty="0" err="1" smtClean="0">
                <a:solidFill>
                  <a:srgbClr val="0000FF"/>
                </a:solidFill>
                <a:highlight>
                  <a:srgbClr val="FFFFFF"/>
                </a:highlight>
                <a:latin typeface="Courier New"/>
                <a:ea typeface="Courier New"/>
                <a:cs typeface="Courier New"/>
                <a:sym typeface="Courier New"/>
              </a:rPr>
              <a:t>inplace</a:t>
            </a:r>
            <a:r>
              <a:rPr lang="en-US" sz="1200" dirty="0" smtClean="0">
                <a:solidFill>
                  <a:srgbClr val="0000FF"/>
                </a:solidFill>
                <a:highlight>
                  <a:srgbClr val="FFFFFF"/>
                </a:highlight>
                <a:latin typeface="Courier New"/>
                <a:ea typeface="Courier New"/>
                <a:cs typeface="Courier New"/>
                <a:sym typeface="Courier New"/>
              </a:rPr>
              <a:t> = True) </a:t>
            </a:r>
          </a:p>
          <a:p>
            <a:pPr lvl="0">
              <a:spcBef>
                <a:spcPts val="800"/>
              </a:spcBef>
              <a:buClr>
                <a:schemeClr val="dk1"/>
              </a:buClr>
              <a:buSzPts val="1100"/>
            </a:pPr>
            <a:r>
              <a:rPr lang="en-US" sz="1200" dirty="0" smtClean="0">
                <a:solidFill>
                  <a:srgbClr val="0000FF"/>
                </a:solidFill>
                <a:highlight>
                  <a:srgbClr val="FFFFFF"/>
                </a:highlight>
                <a:latin typeface="Courier New"/>
                <a:ea typeface="Courier New"/>
                <a:cs typeface="Courier New"/>
                <a:sym typeface="Courier New"/>
              </a:rPr>
              <a:t>  </a:t>
            </a:r>
          </a:p>
          <a:p>
            <a:pPr lvl="0">
              <a:spcBef>
                <a:spcPts val="800"/>
              </a:spcBef>
              <a:buClr>
                <a:schemeClr val="dk1"/>
              </a:buClr>
              <a:buSzPts val="1100"/>
            </a:pPr>
            <a:r>
              <a:rPr lang="en-US" sz="1200" dirty="0" smtClean="0">
                <a:solidFill>
                  <a:srgbClr val="0000FF"/>
                </a:solidFill>
                <a:highlight>
                  <a:srgbClr val="FFFFFF"/>
                </a:highlight>
                <a:latin typeface="Courier New"/>
                <a:ea typeface="Courier New"/>
                <a:cs typeface="Courier New"/>
                <a:sym typeface="Courier New"/>
              </a:rPr>
              <a:t>data</a:t>
            </a:r>
          </a:p>
          <a:p>
            <a:endParaRPr lang="en-US" dirty="0"/>
          </a:p>
        </p:txBody>
      </p:sp>
      <p:sp>
        <p:nvSpPr>
          <p:cNvPr id="7" name="ZoneTexte 6"/>
          <p:cNvSpPr txBox="1"/>
          <p:nvPr/>
        </p:nvSpPr>
        <p:spPr>
          <a:xfrm>
            <a:off x="5386192" y="1640910"/>
            <a:ext cx="3569918" cy="2441694"/>
          </a:xfrm>
          <a:prstGeom prst="rect">
            <a:avLst/>
          </a:prstGeom>
          <a:noFill/>
        </p:spPr>
        <p:txBody>
          <a:bodyPr wrap="square" rtlCol="0">
            <a:spAutoFit/>
          </a:bodyPr>
          <a:lstStyle/>
          <a:p>
            <a:pPr lvl="0">
              <a:spcBef>
                <a:spcPts val="1800"/>
              </a:spcBef>
              <a:buClr>
                <a:schemeClr val="dk1"/>
              </a:buClr>
              <a:buSzPts val="1100"/>
            </a:pPr>
            <a:r>
              <a:rPr lang="fr-FR" b="1" dirty="0" smtClean="0">
                <a:solidFill>
                  <a:srgbClr val="0000FF"/>
                </a:solidFill>
                <a:highlight>
                  <a:srgbClr val="FFFFFF"/>
                </a:highlight>
                <a:latin typeface="Times New Roman"/>
                <a:ea typeface="Times New Roman"/>
                <a:cs typeface="Times New Roman"/>
                <a:sym typeface="Times New Roman"/>
              </a:rPr>
              <a:t>Code #5:</a:t>
            </a:r>
            <a:r>
              <a:rPr lang="fr-FR" dirty="0" smtClean="0">
                <a:solidFill>
                  <a:srgbClr val="0000FF"/>
                </a:solidFill>
                <a:highlight>
                  <a:srgbClr val="FFFFFF"/>
                </a:highlight>
                <a:latin typeface="Times New Roman"/>
                <a:ea typeface="Times New Roman"/>
                <a:cs typeface="Times New Roman"/>
                <a:sym typeface="Times New Roman"/>
              </a:rPr>
              <a:t> </a:t>
            </a:r>
            <a:r>
              <a:rPr lang="fr-FR" dirty="0" err="1" smtClean="0">
                <a:solidFill>
                  <a:srgbClr val="0000FF"/>
                </a:solidFill>
                <a:highlight>
                  <a:srgbClr val="FFFFFF"/>
                </a:highlight>
                <a:latin typeface="Times New Roman"/>
                <a:ea typeface="Times New Roman"/>
                <a:cs typeface="Times New Roman"/>
                <a:sym typeface="Times New Roman"/>
              </a:rPr>
              <a:t>Filling</a:t>
            </a:r>
            <a:r>
              <a:rPr lang="fr-FR" dirty="0" smtClean="0">
                <a:solidFill>
                  <a:srgbClr val="0000FF"/>
                </a:solidFill>
                <a:highlight>
                  <a:srgbClr val="FFFFFF"/>
                </a:highlight>
                <a:latin typeface="Times New Roman"/>
                <a:ea typeface="Times New Roman"/>
                <a:cs typeface="Times New Roman"/>
                <a:sym typeface="Times New Roman"/>
              </a:rPr>
              <a:t> a </a:t>
            </a:r>
            <a:r>
              <a:rPr lang="fr-FR" dirty="0" err="1" smtClean="0">
                <a:solidFill>
                  <a:srgbClr val="0000FF"/>
                </a:solidFill>
                <a:highlight>
                  <a:srgbClr val="FFFFFF"/>
                </a:highlight>
                <a:latin typeface="Times New Roman"/>
                <a:ea typeface="Times New Roman"/>
                <a:cs typeface="Times New Roman"/>
                <a:sym typeface="Times New Roman"/>
              </a:rPr>
              <a:t>null</a:t>
            </a:r>
            <a:r>
              <a:rPr lang="fr-FR" dirty="0" smtClean="0">
                <a:solidFill>
                  <a:srgbClr val="0000FF"/>
                </a:solidFill>
                <a:highlight>
                  <a:srgbClr val="FFFFFF"/>
                </a:highlight>
                <a:latin typeface="Times New Roman"/>
                <a:ea typeface="Times New Roman"/>
                <a:cs typeface="Times New Roman"/>
                <a:sym typeface="Times New Roman"/>
              </a:rPr>
              <a:t> values </a:t>
            </a:r>
            <a:r>
              <a:rPr lang="fr-FR" dirty="0" err="1" smtClean="0">
                <a:solidFill>
                  <a:srgbClr val="0000FF"/>
                </a:solidFill>
                <a:highlight>
                  <a:srgbClr val="FFFFFF"/>
                </a:highlight>
                <a:latin typeface="Times New Roman"/>
                <a:ea typeface="Times New Roman"/>
                <a:cs typeface="Times New Roman"/>
                <a:sym typeface="Times New Roman"/>
              </a:rPr>
              <a:t>using</a:t>
            </a:r>
            <a:r>
              <a:rPr lang="fr-FR" dirty="0" smtClean="0">
                <a:solidFill>
                  <a:srgbClr val="0000FF"/>
                </a:solidFill>
                <a:highlight>
                  <a:srgbClr val="FFFFFF"/>
                </a:highlight>
                <a:latin typeface="Times New Roman"/>
                <a:ea typeface="Times New Roman"/>
                <a:cs typeface="Times New Roman"/>
                <a:sym typeface="Times New Roman"/>
              </a:rPr>
              <a:t> replace() </a:t>
            </a:r>
            <a:r>
              <a:rPr lang="fr-FR" dirty="0" err="1" smtClean="0">
                <a:solidFill>
                  <a:srgbClr val="0000FF"/>
                </a:solidFill>
                <a:highlight>
                  <a:srgbClr val="FFFFFF"/>
                </a:highlight>
                <a:latin typeface="Times New Roman"/>
                <a:ea typeface="Times New Roman"/>
                <a:cs typeface="Times New Roman"/>
                <a:sym typeface="Times New Roman"/>
              </a:rPr>
              <a:t>method</a:t>
            </a:r>
            <a:endParaRPr lang="fr-FR" dirty="0" smtClean="0">
              <a:solidFill>
                <a:srgbClr val="0000FF"/>
              </a:solidFill>
              <a:highlight>
                <a:srgbClr val="FFFFFF"/>
              </a:highlight>
              <a:latin typeface="Times New Roman"/>
              <a:ea typeface="Times New Roman"/>
              <a:cs typeface="Times New Roman"/>
              <a:sym typeface="Times New Roman"/>
            </a:endParaRPr>
          </a:p>
          <a:p>
            <a:pPr lvl="0">
              <a:spcBef>
                <a:spcPts val="800"/>
              </a:spcBef>
              <a:buClr>
                <a:schemeClr val="dk1"/>
              </a:buClr>
              <a:buSzPts val="1100"/>
            </a:pPr>
            <a:r>
              <a:rPr lang="fr-FR" dirty="0" smtClean="0">
                <a:solidFill>
                  <a:srgbClr val="0000FF"/>
                </a:solidFill>
                <a:highlight>
                  <a:srgbClr val="FFFFFF"/>
                </a:highlight>
                <a:latin typeface="Times New Roman"/>
                <a:ea typeface="Times New Roman"/>
                <a:cs typeface="Times New Roman"/>
                <a:sym typeface="Times New Roman"/>
              </a:rPr>
              <a:t># </a:t>
            </a:r>
            <a:r>
              <a:rPr lang="fr-FR" dirty="0" err="1" smtClean="0">
                <a:solidFill>
                  <a:srgbClr val="0000FF"/>
                </a:solidFill>
                <a:highlight>
                  <a:srgbClr val="FFFFFF"/>
                </a:highlight>
                <a:latin typeface="Times New Roman"/>
                <a:ea typeface="Times New Roman"/>
                <a:cs typeface="Times New Roman"/>
                <a:sym typeface="Times New Roman"/>
              </a:rPr>
              <a:t>will</a:t>
            </a:r>
            <a:r>
              <a:rPr lang="fr-FR" dirty="0" smtClean="0">
                <a:solidFill>
                  <a:srgbClr val="0000FF"/>
                </a:solidFill>
                <a:highlight>
                  <a:srgbClr val="FFFFFF"/>
                </a:highlight>
                <a:latin typeface="Times New Roman"/>
                <a:ea typeface="Times New Roman"/>
                <a:cs typeface="Times New Roman"/>
                <a:sym typeface="Times New Roman"/>
              </a:rPr>
              <a:t> replace  Nan value in </a:t>
            </a:r>
            <a:r>
              <a:rPr lang="fr-FR" dirty="0" err="1" smtClean="0">
                <a:solidFill>
                  <a:srgbClr val="0000FF"/>
                </a:solidFill>
                <a:highlight>
                  <a:srgbClr val="FFFFFF"/>
                </a:highlight>
                <a:latin typeface="Times New Roman"/>
                <a:ea typeface="Times New Roman"/>
                <a:cs typeface="Times New Roman"/>
                <a:sym typeface="Times New Roman"/>
              </a:rPr>
              <a:t>dataframe</a:t>
            </a:r>
            <a:r>
              <a:rPr lang="fr-FR" dirty="0" smtClean="0">
                <a:solidFill>
                  <a:srgbClr val="0000FF"/>
                </a:solidFill>
                <a:highlight>
                  <a:srgbClr val="FFFFFF"/>
                </a:highlight>
                <a:latin typeface="Times New Roman"/>
                <a:ea typeface="Times New Roman"/>
                <a:cs typeface="Times New Roman"/>
                <a:sym typeface="Times New Roman"/>
              </a:rPr>
              <a:t> </a:t>
            </a:r>
            <a:r>
              <a:rPr lang="fr-FR" dirty="0" err="1" smtClean="0">
                <a:solidFill>
                  <a:srgbClr val="0000FF"/>
                </a:solidFill>
                <a:highlight>
                  <a:srgbClr val="FFFFFF"/>
                </a:highlight>
                <a:latin typeface="Times New Roman"/>
                <a:ea typeface="Times New Roman"/>
                <a:cs typeface="Times New Roman"/>
                <a:sym typeface="Times New Roman"/>
              </a:rPr>
              <a:t>with</a:t>
            </a:r>
            <a:r>
              <a:rPr lang="fr-FR" dirty="0" smtClean="0">
                <a:solidFill>
                  <a:srgbClr val="0000FF"/>
                </a:solidFill>
                <a:highlight>
                  <a:srgbClr val="FFFFFF"/>
                </a:highlight>
                <a:latin typeface="Times New Roman"/>
                <a:ea typeface="Times New Roman"/>
                <a:cs typeface="Times New Roman"/>
                <a:sym typeface="Times New Roman"/>
              </a:rPr>
              <a:t> value -99  </a:t>
            </a:r>
          </a:p>
          <a:p>
            <a:pPr lvl="0">
              <a:spcBef>
                <a:spcPts val="800"/>
              </a:spcBef>
              <a:buClr>
                <a:schemeClr val="dk1"/>
              </a:buClr>
              <a:buSzPts val="1100"/>
            </a:pPr>
            <a:r>
              <a:rPr lang="fr-FR" dirty="0" err="1" smtClean="0">
                <a:solidFill>
                  <a:srgbClr val="0000FF"/>
                </a:solidFill>
                <a:highlight>
                  <a:srgbClr val="FFFFFF"/>
                </a:highlight>
                <a:latin typeface="Times New Roman"/>
                <a:ea typeface="Times New Roman"/>
                <a:cs typeface="Times New Roman"/>
                <a:sym typeface="Times New Roman"/>
              </a:rPr>
              <a:t>data.replace</a:t>
            </a:r>
            <a:r>
              <a:rPr lang="fr-FR" dirty="0" smtClean="0">
                <a:solidFill>
                  <a:srgbClr val="0000FF"/>
                </a:solidFill>
                <a:highlight>
                  <a:srgbClr val="FFFFFF"/>
                </a:highlight>
                <a:latin typeface="Times New Roman"/>
                <a:ea typeface="Times New Roman"/>
                <a:cs typeface="Times New Roman"/>
                <a:sym typeface="Times New Roman"/>
              </a:rPr>
              <a:t>(</a:t>
            </a:r>
            <a:r>
              <a:rPr lang="fr-FR" dirty="0" err="1" smtClean="0">
                <a:solidFill>
                  <a:srgbClr val="0000FF"/>
                </a:solidFill>
                <a:highlight>
                  <a:srgbClr val="FFFFFF"/>
                </a:highlight>
                <a:latin typeface="Times New Roman"/>
                <a:ea typeface="Times New Roman"/>
                <a:cs typeface="Times New Roman"/>
                <a:sym typeface="Times New Roman"/>
              </a:rPr>
              <a:t>to_replace</a:t>
            </a:r>
            <a:r>
              <a:rPr lang="fr-FR" dirty="0" smtClean="0">
                <a:solidFill>
                  <a:srgbClr val="0000FF"/>
                </a:solidFill>
                <a:highlight>
                  <a:srgbClr val="FFFFFF"/>
                </a:highlight>
                <a:latin typeface="Times New Roman"/>
                <a:ea typeface="Times New Roman"/>
                <a:cs typeface="Times New Roman"/>
                <a:sym typeface="Times New Roman"/>
              </a:rPr>
              <a:t> = np.nan, value = -99) </a:t>
            </a:r>
          </a:p>
          <a:p>
            <a:pPr lvl="0">
              <a:spcBef>
                <a:spcPts val="800"/>
              </a:spcBef>
              <a:buClr>
                <a:schemeClr val="dk1"/>
              </a:buClr>
              <a:buSzPts val="1100"/>
            </a:pPr>
            <a:r>
              <a:rPr lang="fr-FR" dirty="0" smtClean="0">
                <a:solidFill>
                  <a:srgbClr val="0000FF"/>
                </a:solidFill>
                <a:highlight>
                  <a:srgbClr val="FFFFFF"/>
                </a:highlight>
                <a:latin typeface="Roboto"/>
                <a:ea typeface="Roboto"/>
                <a:cs typeface="Roboto"/>
                <a:sym typeface="Roboto"/>
              </a:rPr>
              <a:t># to </a:t>
            </a:r>
            <a:r>
              <a:rPr lang="fr-FR" dirty="0" err="1" smtClean="0">
                <a:solidFill>
                  <a:srgbClr val="0000FF"/>
                </a:solidFill>
                <a:highlight>
                  <a:srgbClr val="FFFFFF"/>
                </a:highlight>
                <a:latin typeface="Roboto"/>
                <a:ea typeface="Roboto"/>
                <a:cs typeface="Roboto"/>
                <a:sym typeface="Roboto"/>
              </a:rPr>
              <a:t>interpolate</a:t>
            </a:r>
            <a:r>
              <a:rPr lang="fr-FR" dirty="0" smtClean="0">
                <a:solidFill>
                  <a:srgbClr val="0000FF"/>
                </a:solidFill>
                <a:highlight>
                  <a:srgbClr val="FFFFFF"/>
                </a:highlight>
                <a:latin typeface="Roboto"/>
                <a:ea typeface="Roboto"/>
                <a:cs typeface="Roboto"/>
                <a:sym typeface="Roboto"/>
              </a:rPr>
              <a:t> the </a:t>
            </a:r>
            <a:r>
              <a:rPr lang="fr-FR" dirty="0" err="1" smtClean="0">
                <a:solidFill>
                  <a:srgbClr val="0000FF"/>
                </a:solidFill>
                <a:highlight>
                  <a:srgbClr val="FFFFFF"/>
                </a:highlight>
                <a:latin typeface="Roboto"/>
                <a:ea typeface="Roboto"/>
                <a:cs typeface="Roboto"/>
                <a:sym typeface="Roboto"/>
              </a:rPr>
              <a:t>missing</a:t>
            </a:r>
            <a:r>
              <a:rPr lang="fr-FR" dirty="0" smtClean="0">
                <a:solidFill>
                  <a:srgbClr val="0000FF"/>
                </a:solidFill>
                <a:highlight>
                  <a:srgbClr val="FFFFFF"/>
                </a:highlight>
                <a:latin typeface="Roboto"/>
                <a:ea typeface="Roboto"/>
                <a:cs typeface="Roboto"/>
                <a:sym typeface="Roboto"/>
              </a:rPr>
              <a:t> values </a:t>
            </a:r>
          </a:p>
          <a:p>
            <a:pPr lvl="0">
              <a:spcBef>
                <a:spcPts val="800"/>
              </a:spcBef>
              <a:buClr>
                <a:schemeClr val="dk1"/>
              </a:buClr>
              <a:buSzPts val="1100"/>
            </a:pPr>
            <a:r>
              <a:rPr lang="fr-FR" dirty="0" err="1" smtClean="0">
                <a:solidFill>
                  <a:srgbClr val="0000FF"/>
                </a:solidFill>
                <a:highlight>
                  <a:srgbClr val="FFFFFF"/>
                </a:highlight>
                <a:latin typeface="Roboto"/>
                <a:ea typeface="Roboto"/>
                <a:cs typeface="Roboto"/>
                <a:sym typeface="Roboto"/>
              </a:rPr>
              <a:t>df.interpolate</a:t>
            </a:r>
            <a:r>
              <a:rPr lang="fr-FR" dirty="0" smtClean="0">
                <a:solidFill>
                  <a:srgbClr val="0000FF"/>
                </a:solidFill>
                <a:highlight>
                  <a:srgbClr val="FFFFFF"/>
                </a:highlight>
                <a:latin typeface="Roboto"/>
                <a:ea typeface="Roboto"/>
                <a:cs typeface="Roboto"/>
                <a:sym typeface="Roboto"/>
              </a:rPr>
              <a:t>(</a:t>
            </a:r>
            <a:r>
              <a:rPr lang="fr-FR" dirty="0" err="1" smtClean="0">
                <a:solidFill>
                  <a:srgbClr val="0000FF"/>
                </a:solidFill>
                <a:highlight>
                  <a:srgbClr val="FFFFFF"/>
                </a:highlight>
                <a:latin typeface="Roboto"/>
                <a:ea typeface="Roboto"/>
                <a:cs typeface="Roboto"/>
                <a:sym typeface="Roboto"/>
              </a:rPr>
              <a:t>method</a:t>
            </a: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linear</a:t>
            </a: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limit_direction</a:t>
            </a:r>
            <a:r>
              <a:rPr lang="fr-FR" dirty="0" smtClean="0">
                <a:solidFill>
                  <a:srgbClr val="0000FF"/>
                </a:solidFill>
                <a:highlight>
                  <a:srgbClr val="FFFFFF"/>
                </a:highlight>
                <a:latin typeface="Roboto"/>
                <a:ea typeface="Roboto"/>
                <a:cs typeface="Roboto"/>
                <a:sym typeface="Roboto"/>
              </a:rPr>
              <a:t> ='</a:t>
            </a:r>
            <a:r>
              <a:rPr lang="fr-FR" dirty="0" err="1" smtClean="0">
                <a:solidFill>
                  <a:srgbClr val="0000FF"/>
                </a:solidFill>
                <a:highlight>
                  <a:srgbClr val="FFFFFF"/>
                </a:highlight>
                <a:latin typeface="Roboto"/>
                <a:ea typeface="Roboto"/>
                <a:cs typeface="Roboto"/>
                <a:sym typeface="Roboto"/>
              </a:rPr>
              <a:t>forward</a:t>
            </a:r>
            <a:r>
              <a:rPr lang="fr-FR" dirty="0" smtClean="0">
                <a:solidFill>
                  <a:srgbClr val="0000FF"/>
                </a:solidFill>
                <a:highlight>
                  <a:srgbClr val="FFFFFF"/>
                </a:highlight>
                <a:latin typeface="Roboto"/>
                <a:ea typeface="Roboto"/>
                <a:cs typeface="Roboto"/>
                <a:sym typeface="Roboto"/>
              </a:rPr>
              <a:t>')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6"/>
          <p:cNvSpPr txBox="1">
            <a:spLocks noGrp="1"/>
          </p:cNvSpPr>
          <p:nvPr>
            <p:ph type="body" idx="1"/>
          </p:nvPr>
        </p:nvSpPr>
        <p:spPr>
          <a:xfrm>
            <a:off x="395525" y="0"/>
            <a:ext cx="8229600" cy="147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405" name="Google Shape;405;p56"/>
          <p:cNvSpPr txBox="1"/>
          <p:nvPr/>
        </p:nvSpPr>
        <p:spPr>
          <a:xfrm>
            <a:off x="1589250" y="82625"/>
            <a:ext cx="5965500" cy="69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2200" b="1" dirty="0" smtClean="0">
                <a:latin typeface="Calibri"/>
                <a:ea typeface="Calibri"/>
                <a:cs typeface="Calibri"/>
                <a:sym typeface="Calibri"/>
              </a:rPr>
              <a:t>Data </a:t>
            </a:r>
            <a:r>
              <a:rPr lang="fr-FR" sz="2200" b="1" dirty="0" err="1">
                <a:latin typeface="Calibri"/>
                <a:ea typeface="Calibri"/>
                <a:cs typeface="Calibri"/>
                <a:sym typeface="Calibri"/>
              </a:rPr>
              <a:t>cleaning</a:t>
            </a:r>
            <a:r>
              <a:rPr lang="fr-FR" sz="2200" b="1" dirty="0">
                <a:latin typeface="Calibri"/>
                <a:ea typeface="Calibri"/>
                <a:cs typeface="Calibri"/>
                <a:sym typeface="Calibri"/>
              </a:rPr>
              <a:t> </a:t>
            </a:r>
            <a:r>
              <a:rPr lang="fr-FR" sz="2200" b="1" dirty="0" err="1">
                <a:latin typeface="Calibri"/>
                <a:ea typeface="Calibri"/>
                <a:cs typeface="Calibri"/>
                <a:sym typeface="Calibri"/>
              </a:rPr>
              <a:t>with</a:t>
            </a:r>
            <a:r>
              <a:rPr lang="fr-FR" sz="2200" b="1" dirty="0">
                <a:latin typeface="Calibri"/>
                <a:ea typeface="Calibri"/>
                <a:cs typeface="Calibri"/>
                <a:sym typeface="Calibri"/>
              </a:rPr>
              <a:t> </a:t>
            </a:r>
            <a:r>
              <a:rPr lang="fr-FR" sz="2200" b="1" dirty="0" err="1">
                <a:latin typeface="Calibri"/>
                <a:ea typeface="Calibri"/>
                <a:cs typeface="Calibri"/>
                <a:sym typeface="Calibri"/>
              </a:rPr>
              <a:t>Spark</a:t>
            </a:r>
            <a:r>
              <a:rPr lang="fr-FR" sz="2200" b="1" dirty="0">
                <a:latin typeface="Calibri"/>
                <a:ea typeface="Calibri"/>
                <a:cs typeface="Calibri"/>
                <a:sym typeface="Calibri"/>
              </a:rPr>
              <a:t> </a:t>
            </a:r>
            <a:endParaRPr sz="2200" b="1" dirty="0">
              <a:latin typeface="Calibri"/>
              <a:ea typeface="Calibri"/>
              <a:cs typeface="Calibri"/>
              <a:sym typeface="Calibri"/>
            </a:endParaRPr>
          </a:p>
          <a:p>
            <a:pPr marL="0" lvl="0" indent="0" algn="l" rtl="0">
              <a:spcBef>
                <a:spcPts val="0"/>
              </a:spcBef>
              <a:spcAft>
                <a:spcPts val="0"/>
              </a:spcAft>
              <a:buNone/>
            </a:pPr>
            <a:endParaRPr sz="2200" b="1" dirty="0">
              <a:latin typeface="Calibri"/>
              <a:ea typeface="Calibri"/>
              <a:cs typeface="Calibri"/>
              <a:sym typeface="Calibri"/>
            </a:endParaRPr>
          </a:p>
        </p:txBody>
      </p:sp>
      <p:sp>
        <p:nvSpPr>
          <p:cNvPr id="406" name="Google Shape;406;p56"/>
          <p:cNvSpPr txBox="1"/>
          <p:nvPr/>
        </p:nvSpPr>
        <p:spPr>
          <a:xfrm>
            <a:off x="165250" y="661000"/>
            <a:ext cx="8642700" cy="6196800"/>
          </a:xfrm>
          <a:prstGeom prst="rect">
            <a:avLst/>
          </a:prstGeom>
          <a:noFill/>
          <a:ln>
            <a:noFill/>
          </a:ln>
        </p:spPr>
        <p:txBody>
          <a:bodyPr spcFirstLastPara="1" wrap="square" lIns="91425" tIns="91425" rIns="91425" bIns="91425" anchor="t" anchorCtr="0">
            <a:noAutofit/>
          </a:bodyPr>
          <a:lstStyle/>
          <a:p>
            <a:pPr marL="38100" marR="38100" lvl="0" indent="0" algn="l" rtl="0">
              <a:lnSpc>
                <a:spcPct val="100000"/>
              </a:lnSpc>
              <a:spcBef>
                <a:spcPts val="0"/>
              </a:spcBef>
              <a:spcAft>
                <a:spcPts val="0"/>
              </a:spcAft>
              <a:buClr>
                <a:schemeClr val="dk1"/>
              </a:buClr>
              <a:buSzPts val="1100"/>
              <a:buFont typeface="Arial"/>
              <a:buNone/>
            </a:pPr>
            <a:r>
              <a:rPr lang="fr-FR" sz="1600" dirty="0">
                <a:solidFill>
                  <a:srgbClr val="770088"/>
                </a:solidFill>
                <a:highlight>
                  <a:srgbClr val="FCFCFC"/>
                </a:highlight>
                <a:latin typeface="Courier New"/>
                <a:ea typeface="Courier New"/>
                <a:cs typeface="Courier New"/>
                <a:sym typeface="Courier New"/>
              </a:rPr>
              <a:t>val</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rgbClr val="0000FF"/>
                </a:solidFill>
                <a:highlight>
                  <a:srgbClr val="FCFCFC"/>
                </a:highlight>
                <a:latin typeface="Courier New"/>
                <a:ea typeface="Courier New"/>
                <a:cs typeface="Courier New"/>
                <a:sym typeface="Courier New"/>
              </a:rPr>
              <a:t>result</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DataFrame</a:t>
            </a:r>
            <a:r>
              <a:rPr lang="fr-FR" sz="1600" dirty="0">
                <a:solidFill>
                  <a:schemeClr val="dk1"/>
                </a:solidFill>
                <a:highlight>
                  <a:srgbClr val="FCFCFC"/>
                </a:highlight>
                <a:latin typeface="Courier New"/>
                <a:ea typeface="Courier New"/>
                <a:cs typeface="Courier New"/>
                <a:sym typeface="Courier New"/>
              </a:rPr>
              <a:t> = </a:t>
            </a:r>
            <a:r>
              <a:rPr lang="fr-FR" sz="1600" dirty="0" err="1">
                <a:solidFill>
                  <a:schemeClr val="dk1"/>
                </a:solidFill>
                <a:highlight>
                  <a:srgbClr val="FCFCFC"/>
                </a:highlight>
                <a:latin typeface="Courier New"/>
                <a:ea typeface="Courier New"/>
                <a:cs typeface="Courier New"/>
                <a:sym typeface="Courier New"/>
              </a:rPr>
              <a:t>cleanIntegerCol</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cleanBooleanCol</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cleanFloatCol</a:t>
            </a:r>
            <a:r>
              <a:rPr lang="fr-FR" sz="1600" dirty="0">
                <a:solidFill>
                  <a:schemeClr val="dk1"/>
                </a:solidFill>
                <a:highlight>
                  <a:srgbClr val="FCFCFC"/>
                </a:highlight>
                <a:latin typeface="Courier New"/>
                <a:ea typeface="Courier New"/>
                <a:cs typeface="Courier New"/>
                <a:sym typeface="Courier New"/>
              </a:rPr>
              <a:t>(frame, </a:t>
            </a:r>
            <a:r>
              <a:rPr lang="fr-FR" sz="1600" dirty="0">
                <a:solidFill>
                  <a:srgbClr val="AA1111"/>
                </a:solidFill>
                <a:highlight>
                  <a:srgbClr val="FCFCFC"/>
                </a:highlight>
                <a:latin typeface="Courier New"/>
                <a:ea typeface="Courier New"/>
                <a:cs typeface="Courier New"/>
                <a:sym typeface="Courier New"/>
              </a:rPr>
              <a:t>"col3"</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a:solidFill>
                  <a:srgbClr val="AA1111"/>
                </a:solidFill>
                <a:highlight>
                  <a:srgbClr val="FCFCFC"/>
                </a:highlight>
                <a:latin typeface="Courier New"/>
                <a:ea typeface="Courier New"/>
                <a:cs typeface="Courier New"/>
                <a:sym typeface="Courier New"/>
              </a:rPr>
              <a:t>"col2"</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a:solidFill>
                  <a:srgbClr val="AA1111"/>
                </a:solidFill>
                <a:highlight>
                  <a:srgbClr val="FCFCFC"/>
                </a:highlight>
                <a:latin typeface="Courier New"/>
                <a:ea typeface="Courier New"/>
                <a:cs typeface="Courier New"/>
                <a:sym typeface="Courier New"/>
              </a:rPr>
              <a:t>"col1"</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rgbClr val="770088"/>
                </a:solidFill>
                <a:highlight>
                  <a:srgbClr val="FCFCFC"/>
                </a:highlight>
                <a:latin typeface="Courier New"/>
                <a:ea typeface="Courier New"/>
                <a:cs typeface="Courier New"/>
                <a:sym typeface="Courier New"/>
              </a:rPr>
              <a:t>def</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rgbClr val="0000FF"/>
                </a:solidFill>
                <a:highlight>
                  <a:srgbClr val="FCFCFC"/>
                </a:highlight>
                <a:latin typeface="Courier New"/>
                <a:ea typeface="Courier New"/>
                <a:cs typeface="Courier New"/>
                <a:sym typeface="Courier New"/>
              </a:rPr>
              <a:t>cleanIntegerCol</a:t>
            </a:r>
            <a:r>
              <a:rPr lang="fr-FR" sz="1600" dirty="0">
                <a:solidFill>
                  <a:schemeClr val="dk1"/>
                </a:solidFill>
                <a:highlight>
                  <a:srgbClr val="FCFCFC"/>
                </a:highlight>
                <a:latin typeface="Courier New"/>
                <a:ea typeface="Courier New"/>
                <a:cs typeface="Courier New"/>
                <a:sym typeface="Courier New"/>
              </a:rPr>
              <a:t>(frame: </a:t>
            </a:r>
            <a:r>
              <a:rPr lang="fr-FR" sz="1600" dirty="0" err="1">
                <a:solidFill>
                  <a:schemeClr val="dk1"/>
                </a:solidFill>
                <a:highlight>
                  <a:srgbClr val="FCFCFC"/>
                </a:highlight>
                <a:latin typeface="Courier New"/>
                <a:ea typeface="Courier New"/>
                <a:cs typeface="Courier New"/>
                <a:sym typeface="Courier New"/>
              </a:rPr>
              <a:t>DataFrame</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colName</a:t>
            </a:r>
            <a:r>
              <a:rPr lang="fr-FR" sz="1600" dirty="0">
                <a:solidFill>
                  <a:schemeClr val="dk1"/>
                </a:solidFill>
                <a:highlight>
                  <a:srgbClr val="FCFCFC"/>
                </a:highlight>
                <a:latin typeface="Courier New"/>
                <a:ea typeface="Courier New"/>
                <a:cs typeface="Courier New"/>
                <a:sym typeface="Courier New"/>
              </a:rPr>
              <a:t>: </a:t>
            </a:r>
            <a:r>
              <a:rPr lang="fr-FR" sz="1600" dirty="0">
                <a:solidFill>
                  <a:srgbClr val="008855"/>
                </a:solidFill>
                <a:highlight>
                  <a:srgbClr val="FCFCFC"/>
                </a:highlight>
                <a:latin typeface="Courier New"/>
                <a:ea typeface="Courier New"/>
                <a:cs typeface="Courier New"/>
                <a:sym typeface="Courier New"/>
              </a:rPr>
              <a:t>String</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DataFrame</a:t>
            </a:r>
            <a:r>
              <a:rPr lang="fr-FR" sz="1600" dirty="0">
                <a:solidFill>
                  <a:schemeClr val="dk1"/>
                </a:solidFill>
                <a:highlight>
                  <a:srgbClr val="FCFCFC"/>
                </a:highlight>
                <a:latin typeface="Courier New"/>
                <a:ea typeface="Courier New"/>
                <a:cs typeface="Courier New"/>
                <a:sym typeface="Courier New"/>
              </a:rPr>
              <a:t> =</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numericHelper</a:t>
            </a:r>
            <a:r>
              <a:rPr lang="fr-FR" sz="1600" dirty="0">
                <a:solidFill>
                  <a:schemeClr val="dk1"/>
                </a:solidFill>
                <a:highlight>
                  <a:srgbClr val="FCFCFC"/>
                </a:highlight>
                <a:latin typeface="Courier New"/>
                <a:ea typeface="Courier New"/>
                <a:cs typeface="Courier New"/>
                <a:sym typeface="Courier New"/>
              </a:rPr>
              <a:t>(frame, </a:t>
            </a:r>
            <a:r>
              <a:rPr lang="fr-FR" sz="1600" dirty="0" err="1">
                <a:solidFill>
                  <a:schemeClr val="dk1"/>
                </a:solidFill>
                <a:highlight>
                  <a:srgbClr val="FCFCFC"/>
                </a:highlight>
                <a:latin typeface="Courier New"/>
                <a:ea typeface="Courier New"/>
                <a:cs typeface="Courier New"/>
                <a:sym typeface="Courier New"/>
              </a:rPr>
              <a:t>colName</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IntegerType</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rgbClr val="770088"/>
                </a:solidFill>
                <a:highlight>
                  <a:srgbClr val="FCFCFC"/>
                </a:highlight>
                <a:latin typeface="Courier New"/>
                <a:ea typeface="Courier New"/>
                <a:cs typeface="Courier New"/>
                <a:sym typeface="Courier New"/>
              </a:rPr>
              <a:t>def</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rgbClr val="0000FF"/>
                </a:solidFill>
                <a:highlight>
                  <a:srgbClr val="FCFCFC"/>
                </a:highlight>
                <a:latin typeface="Courier New"/>
                <a:ea typeface="Courier New"/>
                <a:cs typeface="Courier New"/>
                <a:sym typeface="Courier New"/>
              </a:rPr>
              <a:t>cleanFloatCol</a:t>
            </a:r>
            <a:r>
              <a:rPr lang="fr-FR" sz="1600" dirty="0">
                <a:solidFill>
                  <a:schemeClr val="dk1"/>
                </a:solidFill>
                <a:highlight>
                  <a:srgbClr val="FCFCFC"/>
                </a:highlight>
                <a:latin typeface="Courier New"/>
                <a:ea typeface="Courier New"/>
                <a:cs typeface="Courier New"/>
                <a:sym typeface="Courier New"/>
              </a:rPr>
              <a:t>(frame: </a:t>
            </a:r>
            <a:r>
              <a:rPr lang="fr-FR" sz="1600" dirty="0" err="1">
                <a:solidFill>
                  <a:schemeClr val="dk1"/>
                </a:solidFill>
                <a:highlight>
                  <a:srgbClr val="FCFCFC"/>
                </a:highlight>
                <a:latin typeface="Courier New"/>
                <a:ea typeface="Courier New"/>
                <a:cs typeface="Courier New"/>
                <a:sym typeface="Courier New"/>
              </a:rPr>
              <a:t>DataFrame</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colName</a:t>
            </a:r>
            <a:r>
              <a:rPr lang="fr-FR" sz="1600" dirty="0">
                <a:solidFill>
                  <a:schemeClr val="dk1"/>
                </a:solidFill>
                <a:highlight>
                  <a:srgbClr val="FCFCFC"/>
                </a:highlight>
                <a:latin typeface="Courier New"/>
                <a:ea typeface="Courier New"/>
                <a:cs typeface="Courier New"/>
                <a:sym typeface="Courier New"/>
              </a:rPr>
              <a:t>: </a:t>
            </a:r>
            <a:r>
              <a:rPr lang="fr-FR" sz="1600" dirty="0">
                <a:solidFill>
                  <a:srgbClr val="008855"/>
                </a:solidFill>
                <a:highlight>
                  <a:srgbClr val="FCFCFC"/>
                </a:highlight>
                <a:latin typeface="Courier New"/>
                <a:ea typeface="Courier New"/>
                <a:cs typeface="Courier New"/>
                <a:sym typeface="Courier New"/>
              </a:rPr>
              <a:t>String</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DataFrame</a:t>
            </a:r>
            <a:r>
              <a:rPr lang="fr-FR" sz="1600" dirty="0">
                <a:solidFill>
                  <a:schemeClr val="dk1"/>
                </a:solidFill>
                <a:highlight>
                  <a:srgbClr val="FCFCFC"/>
                </a:highlight>
                <a:latin typeface="Courier New"/>
                <a:ea typeface="Courier New"/>
                <a:cs typeface="Courier New"/>
                <a:sym typeface="Courier New"/>
              </a:rPr>
              <a:t> =</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numericHelper</a:t>
            </a:r>
            <a:r>
              <a:rPr lang="fr-FR" sz="1600" dirty="0">
                <a:solidFill>
                  <a:schemeClr val="dk1"/>
                </a:solidFill>
                <a:highlight>
                  <a:srgbClr val="FCFCFC"/>
                </a:highlight>
                <a:latin typeface="Courier New"/>
                <a:ea typeface="Courier New"/>
                <a:cs typeface="Courier New"/>
                <a:sym typeface="Courier New"/>
              </a:rPr>
              <a:t>(frame, </a:t>
            </a:r>
            <a:r>
              <a:rPr lang="fr-FR" sz="1600" dirty="0" err="1">
                <a:solidFill>
                  <a:schemeClr val="dk1"/>
                </a:solidFill>
                <a:highlight>
                  <a:srgbClr val="FCFCFC"/>
                </a:highlight>
                <a:latin typeface="Courier New"/>
                <a:ea typeface="Courier New"/>
                <a:cs typeface="Courier New"/>
                <a:sym typeface="Courier New"/>
              </a:rPr>
              <a:t>colName</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FloatType</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rgbClr val="770088"/>
                </a:solidFill>
                <a:highlight>
                  <a:srgbClr val="FCFCFC"/>
                </a:highlight>
                <a:latin typeface="Courier New"/>
                <a:ea typeface="Courier New"/>
                <a:cs typeface="Courier New"/>
                <a:sym typeface="Courier New"/>
              </a:rPr>
              <a:t>def</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rgbClr val="0000FF"/>
                </a:solidFill>
                <a:highlight>
                  <a:srgbClr val="FCFCFC"/>
                </a:highlight>
                <a:latin typeface="Courier New"/>
                <a:ea typeface="Courier New"/>
                <a:cs typeface="Courier New"/>
                <a:sym typeface="Courier New"/>
              </a:rPr>
              <a:t>numericHelper</a:t>
            </a:r>
            <a:r>
              <a:rPr lang="fr-FR" sz="1600" dirty="0">
                <a:solidFill>
                  <a:schemeClr val="dk1"/>
                </a:solidFill>
                <a:highlight>
                  <a:srgbClr val="FCFCFC"/>
                </a:highlight>
                <a:latin typeface="Courier New"/>
                <a:ea typeface="Courier New"/>
                <a:cs typeface="Courier New"/>
                <a:sym typeface="Courier New"/>
              </a:rPr>
              <a:t>(frame: </a:t>
            </a:r>
            <a:r>
              <a:rPr lang="fr-FR" sz="1600" dirty="0" err="1">
                <a:solidFill>
                  <a:schemeClr val="dk1"/>
                </a:solidFill>
                <a:highlight>
                  <a:srgbClr val="FCFCFC"/>
                </a:highlight>
                <a:latin typeface="Courier New"/>
                <a:ea typeface="Courier New"/>
                <a:cs typeface="Courier New"/>
                <a:sym typeface="Courier New"/>
              </a:rPr>
              <a:t>DataFrame</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colName</a:t>
            </a:r>
            <a:r>
              <a:rPr lang="fr-FR" sz="1600" dirty="0">
                <a:solidFill>
                  <a:schemeClr val="dk1"/>
                </a:solidFill>
                <a:highlight>
                  <a:srgbClr val="FCFCFC"/>
                </a:highlight>
                <a:latin typeface="Courier New"/>
                <a:ea typeface="Courier New"/>
                <a:cs typeface="Courier New"/>
                <a:sym typeface="Courier New"/>
              </a:rPr>
              <a:t>: </a:t>
            </a:r>
            <a:r>
              <a:rPr lang="fr-FR" sz="1600" dirty="0">
                <a:solidFill>
                  <a:srgbClr val="008855"/>
                </a:solidFill>
                <a:highlight>
                  <a:srgbClr val="FCFCFC"/>
                </a:highlight>
                <a:latin typeface="Courier New"/>
                <a:ea typeface="Courier New"/>
                <a:cs typeface="Courier New"/>
                <a:sym typeface="Courier New"/>
              </a:rPr>
              <a:t>String</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dataType</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NumericType</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DataFrame</a:t>
            </a:r>
            <a:r>
              <a:rPr lang="fr-FR" sz="1600" dirty="0">
                <a:solidFill>
                  <a:schemeClr val="dk1"/>
                </a:solidFill>
                <a:highlight>
                  <a:srgbClr val="FCFCFC"/>
                </a:highlight>
                <a:latin typeface="Courier New"/>
                <a:ea typeface="Courier New"/>
                <a:cs typeface="Courier New"/>
                <a:sym typeface="Courier New"/>
              </a:rPr>
              <a:t> = {</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frame.withColumn</a:t>
            </a:r>
            <a:r>
              <a:rPr lang="fr-FR" sz="1600" dirty="0">
                <a:solidFill>
                  <a:schemeClr val="dk1"/>
                </a:solidFill>
                <a:highlight>
                  <a:srgbClr val="FCFCFC"/>
                </a:highlight>
                <a:latin typeface="Courier New"/>
                <a:ea typeface="Courier New"/>
                <a:cs typeface="Courier New"/>
                <a:sym typeface="Courier New"/>
              </a:rPr>
              <a:t>(</a:t>
            </a:r>
            <a:r>
              <a:rPr lang="fr-FR" sz="1600" dirty="0" err="1">
                <a:solidFill>
                  <a:schemeClr val="dk1"/>
                </a:solidFill>
                <a:highlight>
                  <a:srgbClr val="FCFCFC"/>
                </a:highlight>
                <a:latin typeface="Courier New"/>
                <a:ea typeface="Courier New"/>
                <a:cs typeface="Courier New"/>
                <a:sym typeface="Courier New"/>
              </a:rPr>
              <a:t>colName</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when</a:t>
            </a:r>
            <a:r>
              <a:rPr lang="fr-FR" sz="1600" dirty="0">
                <a:solidFill>
                  <a:schemeClr val="dk1"/>
                </a:solidFill>
                <a:highlight>
                  <a:srgbClr val="FCFCFC"/>
                </a:highlight>
                <a:latin typeface="Courier New"/>
                <a:ea typeface="Courier New"/>
                <a:cs typeface="Courier New"/>
                <a:sym typeface="Courier New"/>
              </a:rPr>
              <a:t>(not(frame.col(</a:t>
            </a:r>
            <a:r>
              <a:rPr lang="fr-FR" sz="1600" dirty="0" err="1">
                <a:solidFill>
                  <a:schemeClr val="dk1"/>
                </a:solidFill>
                <a:highlight>
                  <a:srgbClr val="FCFCFC"/>
                </a:highlight>
                <a:latin typeface="Courier New"/>
                <a:ea typeface="Courier New"/>
                <a:cs typeface="Courier New"/>
                <a:sym typeface="Courier New"/>
              </a:rPr>
              <a:t>colName</a:t>
            </a:r>
            <a:r>
              <a:rPr lang="fr-FR" sz="1600" dirty="0">
                <a:solidFill>
                  <a:schemeClr val="dk1"/>
                </a:solidFill>
                <a:highlight>
                  <a:srgbClr val="FCFCFC"/>
                </a:highlight>
                <a:latin typeface="Courier New"/>
                <a:ea typeface="Courier New"/>
                <a:cs typeface="Courier New"/>
                <a:sym typeface="Courier New"/>
              </a:rPr>
              <a:t>).</a:t>
            </a:r>
            <a:r>
              <a:rPr lang="fr-FR" sz="1600" dirty="0" err="1">
                <a:solidFill>
                  <a:schemeClr val="dk1"/>
                </a:solidFill>
                <a:highlight>
                  <a:srgbClr val="FCFCFC"/>
                </a:highlight>
                <a:latin typeface="Courier New"/>
                <a:ea typeface="Courier New"/>
                <a:cs typeface="Courier New"/>
                <a:sym typeface="Courier New"/>
              </a:rPr>
              <a:t>isNaN</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frame.col(</a:t>
            </a:r>
            <a:r>
              <a:rPr lang="fr-FR" sz="1600" dirty="0" err="1">
                <a:solidFill>
                  <a:schemeClr val="dk1"/>
                </a:solidFill>
                <a:highlight>
                  <a:srgbClr val="FCFCFC"/>
                </a:highlight>
                <a:latin typeface="Courier New"/>
                <a:ea typeface="Courier New"/>
                <a:cs typeface="Courier New"/>
                <a:sym typeface="Courier New"/>
              </a:rPr>
              <a:t>colName</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 </a:t>
            </a:r>
            <a:r>
              <a:rPr lang="fr-FR" sz="1600" dirty="0" err="1">
                <a:solidFill>
                  <a:schemeClr val="dk1"/>
                </a:solidFill>
                <a:highlight>
                  <a:srgbClr val="FCFCFC"/>
                </a:highlight>
                <a:latin typeface="Courier New"/>
                <a:ea typeface="Courier New"/>
                <a:cs typeface="Courier New"/>
                <a:sym typeface="Courier New"/>
              </a:rPr>
              <a:t>cast</a:t>
            </a:r>
            <a:r>
              <a:rPr lang="fr-FR" sz="1600" dirty="0">
                <a:solidFill>
                  <a:schemeClr val="dk1"/>
                </a:solidFill>
                <a:highlight>
                  <a:srgbClr val="FCFCFC"/>
                </a:highlight>
                <a:latin typeface="Courier New"/>
                <a:ea typeface="Courier New"/>
                <a:cs typeface="Courier New"/>
                <a:sym typeface="Courier New"/>
              </a:rPr>
              <a:t> </a:t>
            </a:r>
            <a:r>
              <a:rPr lang="fr-FR" sz="1600" dirty="0" err="1" smtClean="0">
                <a:solidFill>
                  <a:schemeClr val="dk1"/>
                </a:solidFill>
                <a:highlight>
                  <a:srgbClr val="FCFCFC"/>
                </a:highlight>
                <a:latin typeface="Courier New"/>
                <a:ea typeface="Courier New"/>
                <a:cs typeface="Courier New"/>
                <a:sym typeface="Courier New"/>
              </a:rPr>
              <a:t>dataType</a:t>
            </a:r>
            <a:r>
              <a:rPr lang="fr-FR" sz="1600" dirty="0" smtClean="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rgbClr val="770088"/>
                </a:solidFill>
                <a:highlight>
                  <a:srgbClr val="FCFCFC"/>
                </a:highlight>
                <a:latin typeface="Courier New"/>
                <a:ea typeface="Courier New"/>
                <a:cs typeface="Courier New"/>
                <a:sym typeface="Courier New"/>
              </a:rPr>
              <a:t>def</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rgbClr val="0000FF"/>
                </a:solidFill>
                <a:highlight>
                  <a:srgbClr val="FCFCFC"/>
                </a:highlight>
                <a:latin typeface="Courier New"/>
                <a:ea typeface="Courier New"/>
                <a:cs typeface="Courier New"/>
                <a:sym typeface="Courier New"/>
              </a:rPr>
              <a:t>cleanBooleanCol</a:t>
            </a:r>
            <a:r>
              <a:rPr lang="fr-FR" sz="1600" dirty="0">
                <a:solidFill>
                  <a:schemeClr val="dk1"/>
                </a:solidFill>
                <a:highlight>
                  <a:srgbClr val="FCFCFC"/>
                </a:highlight>
                <a:latin typeface="Courier New"/>
                <a:ea typeface="Courier New"/>
                <a:cs typeface="Courier New"/>
                <a:sym typeface="Courier New"/>
              </a:rPr>
              <a:t>(frame: </a:t>
            </a:r>
            <a:r>
              <a:rPr lang="fr-FR" sz="1600" dirty="0" err="1">
                <a:solidFill>
                  <a:schemeClr val="dk1"/>
                </a:solidFill>
                <a:highlight>
                  <a:srgbClr val="FCFCFC"/>
                </a:highlight>
                <a:latin typeface="Courier New"/>
                <a:ea typeface="Courier New"/>
                <a:cs typeface="Courier New"/>
                <a:sym typeface="Courier New"/>
              </a:rPr>
              <a:t>DataFrame</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colName</a:t>
            </a:r>
            <a:r>
              <a:rPr lang="fr-FR" sz="1600" dirty="0">
                <a:solidFill>
                  <a:schemeClr val="dk1"/>
                </a:solidFill>
                <a:highlight>
                  <a:srgbClr val="FCFCFC"/>
                </a:highlight>
                <a:latin typeface="Courier New"/>
                <a:ea typeface="Courier New"/>
                <a:cs typeface="Courier New"/>
                <a:sym typeface="Courier New"/>
              </a:rPr>
              <a:t>: </a:t>
            </a:r>
            <a:r>
              <a:rPr lang="fr-FR" sz="1600" dirty="0">
                <a:solidFill>
                  <a:srgbClr val="008855"/>
                </a:solidFill>
                <a:highlight>
                  <a:srgbClr val="FCFCFC"/>
                </a:highlight>
                <a:latin typeface="Courier New"/>
                <a:ea typeface="Courier New"/>
                <a:cs typeface="Courier New"/>
                <a:sym typeface="Courier New"/>
              </a:rPr>
              <a:t>String</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DataFrame</a:t>
            </a:r>
            <a:r>
              <a:rPr lang="fr-FR" sz="1600" dirty="0">
                <a:solidFill>
                  <a:schemeClr val="dk1"/>
                </a:solidFill>
                <a:highlight>
                  <a:srgbClr val="FCFCFC"/>
                </a:highlight>
                <a:latin typeface="Courier New"/>
                <a:ea typeface="Courier New"/>
                <a:cs typeface="Courier New"/>
                <a:sym typeface="Courier New"/>
              </a:rPr>
              <a:t> = {</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frame.withColumn</a:t>
            </a:r>
            <a:r>
              <a:rPr lang="fr-FR" sz="1600" dirty="0">
                <a:solidFill>
                  <a:schemeClr val="dk1"/>
                </a:solidFill>
                <a:highlight>
                  <a:srgbClr val="FCFCFC"/>
                </a:highlight>
                <a:latin typeface="Courier New"/>
                <a:ea typeface="Courier New"/>
                <a:cs typeface="Courier New"/>
                <a:sym typeface="Courier New"/>
              </a:rPr>
              <a:t>(</a:t>
            </a:r>
            <a:r>
              <a:rPr lang="fr-FR" sz="1600" dirty="0" err="1">
                <a:solidFill>
                  <a:schemeClr val="dk1"/>
                </a:solidFill>
                <a:highlight>
                  <a:srgbClr val="FCFCFC"/>
                </a:highlight>
                <a:latin typeface="Courier New"/>
                <a:ea typeface="Courier New"/>
                <a:cs typeface="Courier New"/>
                <a:sym typeface="Courier New"/>
              </a:rPr>
              <a:t>colName</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when</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trim</a:t>
            </a:r>
            <a:r>
              <a:rPr lang="fr-FR" sz="1600" dirty="0">
                <a:solidFill>
                  <a:schemeClr val="dk1"/>
                </a:solidFill>
                <a:highlight>
                  <a:srgbClr val="FCFCFC"/>
                </a:highlight>
                <a:latin typeface="Courier New"/>
                <a:ea typeface="Courier New"/>
                <a:cs typeface="Courier New"/>
                <a:sym typeface="Courier New"/>
              </a:rPr>
              <a:t>(</a:t>
            </a:r>
            <a:r>
              <a:rPr lang="fr-FR" sz="1600" dirty="0" err="1">
                <a:solidFill>
                  <a:schemeClr val="dk1"/>
                </a:solidFill>
                <a:highlight>
                  <a:srgbClr val="FCFCFC"/>
                </a:highlight>
                <a:latin typeface="Courier New"/>
                <a:ea typeface="Courier New"/>
                <a:cs typeface="Courier New"/>
                <a:sym typeface="Courier New"/>
              </a:rPr>
              <a:t>lower</a:t>
            </a:r>
            <a:r>
              <a:rPr lang="fr-FR" sz="1600" dirty="0">
                <a:solidFill>
                  <a:schemeClr val="dk1"/>
                </a:solidFill>
                <a:highlight>
                  <a:srgbClr val="FCFCFC"/>
                </a:highlight>
                <a:latin typeface="Courier New"/>
                <a:ea typeface="Courier New"/>
                <a:cs typeface="Courier New"/>
                <a:sym typeface="Courier New"/>
              </a:rPr>
              <a:t>(frame.col(</a:t>
            </a:r>
            <a:r>
              <a:rPr lang="fr-FR" sz="1600" dirty="0" err="1">
                <a:solidFill>
                  <a:schemeClr val="dk1"/>
                </a:solidFill>
                <a:highlight>
                  <a:srgbClr val="FCFCFC"/>
                </a:highlight>
                <a:latin typeface="Courier New"/>
                <a:ea typeface="Courier New"/>
                <a:cs typeface="Courier New"/>
                <a:sym typeface="Courier New"/>
              </a:rPr>
              <a:t>colName</a:t>
            </a:r>
            <a:r>
              <a:rPr lang="fr-FR" sz="1600" dirty="0">
                <a:solidFill>
                  <a:schemeClr val="dk1"/>
                </a:solidFill>
                <a:highlight>
                  <a:srgbClr val="FCFCFC"/>
                </a:highlight>
                <a:latin typeface="Courier New"/>
                <a:ea typeface="Courier New"/>
                <a:cs typeface="Courier New"/>
                <a:sym typeface="Courier New"/>
              </a:rPr>
              <a:t>))) === </a:t>
            </a:r>
            <a:r>
              <a:rPr lang="fr-FR" sz="1600" dirty="0">
                <a:solidFill>
                  <a:srgbClr val="AA1111"/>
                </a:solidFill>
                <a:highlight>
                  <a:srgbClr val="FCFCFC"/>
                </a:highlight>
                <a:latin typeface="Courier New"/>
                <a:ea typeface="Courier New"/>
                <a:cs typeface="Courier New"/>
                <a:sym typeface="Courier New"/>
              </a:rPr>
              <a:t>"</a:t>
            </a:r>
            <a:r>
              <a:rPr lang="fr-FR" sz="1600" dirty="0" err="1">
                <a:solidFill>
                  <a:srgbClr val="AA1111"/>
                </a:solidFill>
                <a:highlight>
                  <a:srgbClr val="FCFCFC"/>
                </a:highlight>
                <a:latin typeface="Courier New"/>
                <a:ea typeface="Courier New"/>
                <a:cs typeface="Courier New"/>
                <a:sym typeface="Courier New"/>
              </a:rPr>
              <a:t>true</a:t>
            </a:r>
            <a:r>
              <a:rPr lang="fr-FR" sz="1600" dirty="0">
                <a:solidFill>
                  <a:srgbClr val="AA1111"/>
                </a:solidFill>
                <a:highlight>
                  <a:srgbClr val="FCFCFC"/>
                </a:highlight>
                <a:latin typeface="Courier New"/>
                <a:ea typeface="Courier New"/>
                <a:cs typeface="Courier New"/>
                <a:sym typeface="Courier New"/>
              </a:rPr>
              <a:t>"</a:t>
            </a:r>
            <a:r>
              <a:rPr lang="fr-FR" sz="1600" dirty="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lit(</a:t>
            </a:r>
            <a:r>
              <a:rPr lang="fr-FR" sz="1600" dirty="0" err="1">
                <a:solidFill>
                  <a:srgbClr val="221199"/>
                </a:solidFill>
                <a:highlight>
                  <a:srgbClr val="FCFCFC"/>
                </a:highlight>
                <a:latin typeface="Courier New"/>
                <a:ea typeface="Courier New"/>
                <a:cs typeface="Courier New"/>
                <a:sym typeface="Courier New"/>
              </a:rPr>
              <a:t>true</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cast</a:t>
            </a: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BooleanType</a:t>
            </a:r>
            <a:endParaRPr sz="1600" dirty="0">
              <a:solidFill>
                <a:schemeClr val="dk1"/>
              </a:solidFill>
              <a:highlight>
                <a:srgbClr val="FCFCFC"/>
              </a:highlight>
              <a:latin typeface="Courier New"/>
              <a:ea typeface="Courier New"/>
              <a:cs typeface="Courier New"/>
              <a:sym typeface="Courier New"/>
            </a:endParaRPr>
          </a:p>
          <a:p>
            <a:pPr marL="38100" marR="38100" lvl="0" indent="0" algn="l" rtl="0">
              <a:lnSpc>
                <a:spcPct val="100000"/>
              </a:lnSpc>
              <a:spcBef>
                <a:spcPts val="0"/>
              </a:spcBef>
              <a:spcAft>
                <a:spcPts val="0"/>
              </a:spcAft>
              <a:buClr>
                <a:schemeClr val="dk1"/>
              </a:buClr>
              <a:buSzPts val="1100"/>
              <a:buFont typeface="Arial"/>
              <a:buNone/>
            </a:pPr>
            <a:r>
              <a:rPr lang="fr-FR" sz="1600" dirty="0">
                <a:solidFill>
                  <a:schemeClr val="dk1"/>
                </a:solidFill>
                <a:highlight>
                  <a:srgbClr val="FCFCFC"/>
                </a:highlight>
                <a:latin typeface="Courier New"/>
                <a:ea typeface="Courier New"/>
                <a:cs typeface="Courier New"/>
                <a:sym typeface="Courier New"/>
              </a:rPr>
              <a:t>     ).</a:t>
            </a:r>
            <a:r>
              <a:rPr lang="fr-FR" sz="1600" dirty="0" err="1">
                <a:solidFill>
                  <a:schemeClr val="dk1"/>
                </a:solidFill>
                <a:highlight>
                  <a:srgbClr val="FCFCFC"/>
                </a:highlight>
                <a:latin typeface="Courier New"/>
                <a:ea typeface="Courier New"/>
                <a:cs typeface="Courier New"/>
                <a:sym typeface="Courier New"/>
              </a:rPr>
              <a:t>otherwise</a:t>
            </a:r>
            <a:r>
              <a:rPr lang="fr-FR" sz="1600" dirty="0">
                <a:solidFill>
                  <a:schemeClr val="dk1"/>
                </a:solidFill>
                <a:highlight>
                  <a:srgbClr val="FCFCFC"/>
                </a:highlight>
                <a:latin typeface="Courier New"/>
                <a:ea typeface="Courier New"/>
                <a:cs typeface="Courier New"/>
                <a:sym typeface="Courier New"/>
              </a:rPr>
              <a:t>(</a:t>
            </a:r>
            <a:r>
              <a:rPr lang="fr-FR" sz="1600" dirty="0">
                <a:solidFill>
                  <a:srgbClr val="221199"/>
                </a:solidFill>
                <a:highlight>
                  <a:srgbClr val="FCFCFC"/>
                </a:highlight>
                <a:latin typeface="Courier New"/>
                <a:ea typeface="Courier New"/>
                <a:cs typeface="Courier New"/>
                <a:sym typeface="Courier New"/>
              </a:rPr>
              <a:t>false</a:t>
            </a:r>
            <a:r>
              <a:rPr lang="fr-FR" sz="1600" dirty="0" smtClean="0">
                <a:solidFill>
                  <a:schemeClr val="dk1"/>
                </a:solidFill>
                <a:highlight>
                  <a:srgbClr val="FCFCFC"/>
                </a:highlight>
                <a:latin typeface="Courier New"/>
                <a:ea typeface="Courier New"/>
                <a:cs typeface="Courier New"/>
                <a:sym typeface="Courier New"/>
              </a:rPr>
              <a:t>))}</a:t>
            </a:r>
            <a:endParaRPr sz="1600" dirty="0">
              <a:solidFill>
                <a:schemeClr val="dk1"/>
              </a:solidFill>
              <a:highlight>
                <a:srgbClr val="FCFCFC"/>
              </a:highlight>
              <a:latin typeface="Courier New"/>
              <a:ea typeface="Courier New"/>
              <a:cs typeface="Courier New"/>
              <a:sym typeface="Courier New"/>
            </a:endParaRPr>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7"/>
          <p:cNvSpPr txBox="1">
            <a:spLocks noGrp="1"/>
          </p:cNvSpPr>
          <p:nvPr>
            <p:ph type="title"/>
          </p:nvPr>
        </p:nvSpPr>
        <p:spPr>
          <a:xfrm>
            <a:off x="457200" y="274648"/>
            <a:ext cx="8229600" cy="948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fr-FR"/>
              <a:t>Difficultées</a:t>
            </a:r>
            <a:endParaRPr/>
          </a:p>
        </p:txBody>
      </p:sp>
      <p:sp>
        <p:nvSpPr>
          <p:cNvPr id="413" name="Google Shape;413;p57"/>
          <p:cNvSpPr txBox="1">
            <a:spLocks noGrp="1"/>
          </p:cNvSpPr>
          <p:nvPr>
            <p:ph type="body" idx="1"/>
          </p:nvPr>
        </p:nvSpPr>
        <p:spPr>
          <a:xfrm>
            <a:off x="457200" y="1520325"/>
            <a:ext cx="8334300" cy="478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None/>
            </a:pPr>
            <a:r>
              <a:rPr lang="fr-FR" sz="1800" dirty="0">
                <a:solidFill>
                  <a:srgbClr val="000000"/>
                </a:solidFill>
                <a:latin typeface="Times New Roman"/>
                <a:ea typeface="Times New Roman"/>
                <a:cs typeface="Times New Roman"/>
                <a:sym typeface="Times New Roman"/>
              </a:rPr>
              <a:t>-</a:t>
            </a:r>
            <a:r>
              <a:rPr lang="fr-FR" sz="1800" dirty="0" err="1">
                <a:solidFill>
                  <a:srgbClr val="000000"/>
                </a:solidFill>
                <a:latin typeface="Times New Roman"/>
                <a:ea typeface="Times New Roman"/>
                <a:cs typeface="Times New Roman"/>
                <a:sym typeface="Times New Roman"/>
              </a:rPr>
              <a:t>Spark</a:t>
            </a:r>
            <a:r>
              <a:rPr lang="fr-FR" sz="1800" dirty="0">
                <a:solidFill>
                  <a:srgbClr val="000000"/>
                </a:solidFill>
                <a:latin typeface="Times New Roman"/>
                <a:ea typeface="Times New Roman"/>
                <a:cs typeface="Times New Roman"/>
                <a:sym typeface="Times New Roman"/>
              </a:rPr>
              <a:t>, </a:t>
            </a:r>
            <a:r>
              <a:rPr lang="fr-FR" sz="1800" dirty="0" err="1">
                <a:solidFill>
                  <a:srgbClr val="000000"/>
                </a:solidFill>
                <a:latin typeface="Times New Roman"/>
                <a:ea typeface="Times New Roman"/>
                <a:cs typeface="Times New Roman"/>
                <a:sym typeface="Times New Roman"/>
              </a:rPr>
              <a:t>framework</a:t>
            </a:r>
            <a:r>
              <a:rPr lang="fr-FR" sz="1800" dirty="0">
                <a:solidFill>
                  <a:srgbClr val="000000"/>
                </a:solidFill>
                <a:latin typeface="Times New Roman"/>
                <a:ea typeface="Times New Roman"/>
                <a:cs typeface="Times New Roman"/>
                <a:sym typeface="Times New Roman"/>
              </a:rPr>
              <a:t> d’analyse de données, est l’une des technologies les plus récentes de l’écosystème Hadoop. Il s’agit d’un </a:t>
            </a:r>
            <a:r>
              <a:rPr lang="fr-FR" sz="1800" dirty="0" err="1">
                <a:solidFill>
                  <a:srgbClr val="000000"/>
                </a:solidFill>
                <a:latin typeface="Times New Roman"/>
                <a:ea typeface="Times New Roman"/>
                <a:cs typeface="Times New Roman"/>
                <a:sym typeface="Times New Roman"/>
              </a:rPr>
              <a:t>framework</a:t>
            </a:r>
            <a:r>
              <a:rPr lang="fr-FR" sz="1800" dirty="0">
                <a:solidFill>
                  <a:srgbClr val="000000"/>
                </a:solidFill>
                <a:latin typeface="Times New Roman"/>
                <a:ea typeface="Times New Roman"/>
                <a:cs typeface="Times New Roman"/>
                <a:sym typeface="Times New Roman"/>
              </a:rPr>
              <a:t> ancré dans l’univers Apache </a:t>
            </a:r>
            <a:r>
              <a:rPr lang="fr-FR" sz="1800" dirty="0" err="1">
                <a:solidFill>
                  <a:srgbClr val="000000"/>
                </a:solidFill>
                <a:latin typeface="Times New Roman"/>
                <a:ea typeface="Times New Roman"/>
                <a:cs typeface="Times New Roman"/>
                <a:sym typeface="Times New Roman"/>
              </a:rPr>
              <a:t>Hadoop.C’</a:t>
            </a:r>
            <a:r>
              <a:rPr lang="fr-FR" sz="1800" dirty="0">
                <a:solidFill>
                  <a:srgbClr val="000000"/>
                </a:solidFill>
                <a:latin typeface="Times New Roman"/>
                <a:ea typeface="Times New Roman"/>
                <a:cs typeface="Times New Roman"/>
                <a:sym typeface="Times New Roman"/>
              </a:rPr>
              <a:t>est pourquoi on trouve pas des documentations suffisantes.</a:t>
            </a:r>
            <a:endParaRPr sz="1800" dirty="0">
              <a:solidFill>
                <a:srgbClr val="000000"/>
              </a:solidFill>
              <a:latin typeface="Times New Roman"/>
              <a:ea typeface="Times New Roman"/>
              <a:cs typeface="Times New Roman"/>
              <a:sym typeface="Times New Roman"/>
            </a:endParaRPr>
          </a:p>
          <a:p>
            <a:pPr marL="0" lvl="0" indent="0" algn="just" rtl="0">
              <a:lnSpc>
                <a:spcPct val="100000"/>
              </a:lnSpc>
              <a:spcBef>
                <a:spcPts val="1100"/>
              </a:spcBef>
              <a:spcAft>
                <a:spcPts val="0"/>
              </a:spcAft>
              <a:buClr>
                <a:schemeClr val="dk1"/>
              </a:buClr>
              <a:buSzPts val="1100"/>
              <a:buNone/>
            </a:pPr>
            <a:r>
              <a:rPr lang="fr-FR" sz="1800" dirty="0">
                <a:solidFill>
                  <a:srgbClr val="000000"/>
                </a:solidFill>
                <a:latin typeface="Times New Roman"/>
                <a:ea typeface="Times New Roman"/>
                <a:cs typeface="Times New Roman"/>
                <a:sym typeface="Times New Roman"/>
              </a:rPr>
              <a:t>-Contrainte de temps vue la situation de </a:t>
            </a:r>
            <a:r>
              <a:rPr lang="fr-FR" sz="1800" dirty="0" err="1">
                <a:solidFill>
                  <a:srgbClr val="000000"/>
                </a:solidFill>
                <a:latin typeface="Times New Roman"/>
                <a:ea typeface="Times New Roman"/>
                <a:cs typeface="Times New Roman"/>
                <a:sym typeface="Times New Roman"/>
              </a:rPr>
              <a:t>Covid</a:t>
            </a:r>
            <a:r>
              <a:rPr lang="fr-FR" sz="1800" dirty="0">
                <a:solidFill>
                  <a:srgbClr val="000000"/>
                </a:solidFill>
                <a:latin typeface="Times New Roman"/>
                <a:ea typeface="Times New Roman"/>
                <a:cs typeface="Times New Roman"/>
                <a:sym typeface="Times New Roman"/>
              </a:rPr>
              <a:t>-19.</a:t>
            </a:r>
            <a:endParaRPr sz="1800" dirty="0">
              <a:solidFill>
                <a:srgbClr val="000000"/>
              </a:solidFill>
              <a:latin typeface="Times New Roman"/>
              <a:ea typeface="Times New Roman"/>
              <a:cs typeface="Times New Roman"/>
              <a:sym typeface="Times New Roman"/>
            </a:endParaRPr>
          </a:p>
          <a:p>
            <a:pPr marL="0" lvl="0" indent="0" algn="just" rtl="0">
              <a:lnSpc>
                <a:spcPct val="100000"/>
              </a:lnSpc>
              <a:spcBef>
                <a:spcPts val="1100"/>
              </a:spcBef>
              <a:spcAft>
                <a:spcPts val="0"/>
              </a:spcAft>
              <a:buClr>
                <a:schemeClr val="dk1"/>
              </a:buClr>
              <a:buSzPts val="1100"/>
              <a:buNone/>
            </a:pPr>
            <a:r>
              <a:rPr lang="fr-FR" sz="1800" dirty="0">
                <a:solidFill>
                  <a:srgbClr val="000000"/>
                </a:solidFill>
                <a:latin typeface="Times New Roman"/>
                <a:ea typeface="Times New Roman"/>
                <a:cs typeface="Times New Roman"/>
                <a:sym typeface="Times New Roman"/>
              </a:rPr>
              <a:t>-La compréhension de projet qui a pris beaucoup de temps.</a:t>
            </a:r>
            <a:endParaRPr sz="1800" dirty="0">
              <a:solidFill>
                <a:srgbClr val="000000"/>
              </a:solidFill>
              <a:latin typeface="Times New Roman"/>
              <a:ea typeface="Times New Roman"/>
              <a:cs typeface="Times New Roman"/>
              <a:sym typeface="Times New Roman"/>
            </a:endParaRPr>
          </a:p>
          <a:p>
            <a:pPr marL="0" lvl="0" indent="0" algn="just" rtl="0">
              <a:lnSpc>
                <a:spcPct val="100000"/>
              </a:lnSpc>
              <a:spcBef>
                <a:spcPts val="1100"/>
              </a:spcBef>
              <a:spcAft>
                <a:spcPts val="0"/>
              </a:spcAft>
              <a:buClr>
                <a:schemeClr val="dk1"/>
              </a:buClr>
              <a:buSzPts val="1100"/>
              <a:buNone/>
            </a:pPr>
            <a:r>
              <a:rPr lang="fr-FR" sz="1800" dirty="0">
                <a:solidFill>
                  <a:srgbClr val="000000"/>
                </a:solidFill>
                <a:latin typeface="Times New Roman"/>
                <a:ea typeface="Times New Roman"/>
                <a:cs typeface="Times New Roman"/>
                <a:sym typeface="Times New Roman"/>
              </a:rPr>
              <a:t>-La collecte et la formulation de données qui demande plus de temps.</a:t>
            </a:r>
            <a:endParaRPr sz="1800" dirty="0">
              <a:solidFill>
                <a:srgbClr val="000000"/>
              </a:solidFill>
              <a:latin typeface="Times New Roman"/>
              <a:ea typeface="Times New Roman"/>
              <a:cs typeface="Times New Roman"/>
              <a:sym typeface="Times New Roman"/>
            </a:endParaRPr>
          </a:p>
          <a:p>
            <a:pPr marL="0" lvl="0" indent="0" algn="just" rtl="0">
              <a:lnSpc>
                <a:spcPct val="100000"/>
              </a:lnSpc>
              <a:spcBef>
                <a:spcPts val="1100"/>
              </a:spcBef>
              <a:spcAft>
                <a:spcPts val="0"/>
              </a:spcAft>
              <a:buClr>
                <a:schemeClr val="dk1"/>
              </a:buClr>
              <a:buSzPts val="1100"/>
              <a:buNone/>
            </a:pPr>
            <a:r>
              <a:rPr lang="fr-FR" sz="1800" dirty="0">
                <a:solidFill>
                  <a:srgbClr val="000000"/>
                </a:solidFill>
                <a:latin typeface="Times New Roman"/>
                <a:ea typeface="Times New Roman"/>
                <a:cs typeface="Times New Roman"/>
                <a:sym typeface="Times New Roman"/>
              </a:rPr>
              <a:t>-Les algorithmes </a:t>
            </a:r>
            <a:r>
              <a:rPr lang="fr-FR" sz="1800" dirty="0" smtClean="0">
                <a:solidFill>
                  <a:srgbClr val="000000"/>
                </a:solidFill>
                <a:latin typeface="Times New Roman"/>
                <a:ea typeface="Times New Roman"/>
                <a:cs typeface="Times New Roman"/>
                <a:sym typeface="Times New Roman"/>
              </a:rPr>
              <a:t>de </a:t>
            </a:r>
            <a:r>
              <a:rPr lang="fr-FR" sz="1800" dirty="0">
                <a:solidFill>
                  <a:srgbClr val="000000"/>
                </a:solidFill>
                <a:latin typeface="Times New Roman"/>
                <a:ea typeface="Times New Roman"/>
                <a:cs typeface="Times New Roman"/>
                <a:sym typeface="Times New Roman"/>
              </a:rPr>
              <a:t>nettoyage </a:t>
            </a:r>
            <a:r>
              <a:rPr lang="fr-FR" sz="1800" dirty="0" smtClean="0">
                <a:solidFill>
                  <a:srgbClr val="000000"/>
                </a:solidFill>
                <a:latin typeface="Times New Roman"/>
                <a:ea typeface="Times New Roman"/>
                <a:cs typeface="Times New Roman"/>
                <a:sym typeface="Times New Roman"/>
              </a:rPr>
              <a:t>sont généralement à </a:t>
            </a:r>
            <a:r>
              <a:rPr lang="fr-FR" sz="1800" dirty="0">
                <a:solidFill>
                  <a:srgbClr val="000000"/>
                </a:solidFill>
                <a:latin typeface="Times New Roman"/>
                <a:ea typeface="Times New Roman"/>
                <a:cs typeface="Times New Roman"/>
                <a:sym typeface="Times New Roman"/>
              </a:rPr>
              <a:t>la mesure d’un </a:t>
            </a:r>
            <a:r>
              <a:rPr lang="fr-FR" sz="1800" dirty="0" smtClean="0">
                <a:solidFill>
                  <a:srgbClr val="000000"/>
                </a:solidFill>
                <a:latin typeface="Times New Roman"/>
                <a:ea typeface="Times New Roman"/>
                <a:cs typeface="Times New Roman"/>
                <a:sym typeface="Times New Roman"/>
              </a:rPr>
              <a:t>fichier test </a:t>
            </a:r>
            <a:r>
              <a:rPr lang="fr-FR" sz="1800" dirty="0">
                <a:solidFill>
                  <a:srgbClr val="000000"/>
                </a:solidFill>
                <a:latin typeface="Times New Roman"/>
                <a:ea typeface="Times New Roman"/>
                <a:cs typeface="Times New Roman"/>
                <a:sym typeface="Times New Roman"/>
              </a:rPr>
              <a:t>c’est pourquoi il faut se mettre d’accord </a:t>
            </a:r>
            <a:r>
              <a:rPr lang="fr-FR" sz="1800" dirty="0" smtClean="0">
                <a:solidFill>
                  <a:srgbClr val="000000"/>
                </a:solidFill>
                <a:latin typeface="Times New Roman"/>
                <a:ea typeface="Times New Roman"/>
                <a:cs typeface="Times New Roman"/>
                <a:sym typeface="Times New Roman"/>
              </a:rPr>
              <a:t>à un </a:t>
            </a:r>
            <a:r>
              <a:rPr lang="fr-FR" sz="1800" dirty="0">
                <a:solidFill>
                  <a:srgbClr val="000000"/>
                </a:solidFill>
                <a:latin typeface="Times New Roman"/>
                <a:ea typeface="Times New Roman"/>
                <a:cs typeface="Times New Roman"/>
                <a:sym typeface="Times New Roman"/>
              </a:rPr>
              <a:t>style de données bien définie pour pouvoir implémenter des codes spécifiques.</a:t>
            </a:r>
            <a:endParaRPr sz="1800" dirty="0">
              <a:solidFill>
                <a:srgbClr val="000000"/>
              </a:solidFill>
              <a:latin typeface="Times New Roman"/>
              <a:ea typeface="Times New Roman"/>
              <a:cs typeface="Times New Roman"/>
              <a:sym typeface="Times New Roman"/>
            </a:endParaRPr>
          </a:p>
          <a:p>
            <a:pPr marL="0" lvl="0" indent="0" algn="just" rtl="0">
              <a:lnSpc>
                <a:spcPct val="100000"/>
              </a:lnSpc>
              <a:spcBef>
                <a:spcPts val="1100"/>
              </a:spcBef>
              <a:spcAft>
                <a:spcPts val="0"/>
              </a:spcAft>
              <a:buClr>
                <a:schemeClr val="dk1"/>
              </a:buClr>
              <a:buSzPts val="1100"/>
              <a:buNone/>
            </a:pPr>
            <a:endParaRPr sz="1600" dirty="0">
              <a:solidFill>
                <a:srgbClr val="000000"/>
              </a:solidFill>
              <a:latin typeface="Times New Roman"/>
              <a:ea typeface="Times New Roman"/>
              <a:cs typeface="Times New Roman"/>
              <a:sym typeface="Times New Roman"/>
            </a:endParaRPr>
          </a:p>
          <a:p>
            <a:pPr marL="0" lvl="0" indent="0" algn="l" rtl="0">
              <a:lnSpc>
                <a:spcPct val="115000"/>
              </a:lnSpc>
              <a:spcBef>
                <a:spcPts val="1100"/>
              </a:spcBef>
              <a:spcAft>
                <a:spcPts val="0"/>
              </a:spcAft>
              <a:buClr>
                <a:schemeClr val="dk1"/>
              </a:buClr>
              <a:buSzPts val="1100"/>
              <a:buNone/>
            </a:pPr>
            <a:endParaRPr sz="1100" b="1" dirty="0">
              <a:latin typeface="Arial"/>
              <a:ea typeface="Arial"/>
              <a:cs typeface="Arial"/>
              <a:sym typeface="Arial"/>
            </a:endParaRPr>
          </a:p>
          <a:p>
            <a:pPr marL="0" lvl="0" indent="0" algn="l" rtl="0">
              <a:lnSpc>
                <a:spcPct val="115000"/>
              </a:lnSpc>
              <a:spcBef>
                <a:spcPts val="0"/>
              </a:spcBef>
              <a:spcAft>
                <a:spcPts val="0"/>
              </a:spcAft>
              <a:buClr>
                <a:schemeClr val="dk1"/>
              </a:buClr>
              <a:buSzPts val="1100"/>
              <a:buNone/>
            </a:pPr>
            <a:endParaRPr sz="1100" b="1" dirty="0">
              <a:latin typeface="Arial"/>
              <a:ea typeface="Arial"/>
              <a:cs typeface="Arial"/>
              <a:sym typeface="Arial"/>
            </a:endParaRPr>
          </a:p>
          <a:p>
            <a:pPr marL="0" lvl="0" indent="0" algn="l" rtl="0">
              <a:spcBef>
                <a:spcPts val="560"/>
              </a:spcBef>
              <a:spcAft>
                <a:spcPts val="0"/>
              </a:spcAft>
              <a:buClr>
                <a:schemeClr val="dk1"/>
              </a:buClr>
              <a:buSzPts val="2800"/>
              <a:buNone/>
            </a:pPr>
            <a:endParaRPr sz="1150" b="1" dirty="0">
              <a:solidFill>
                <a:srgbClr val="999999"/>
              </a:solidFill>
              <a:highlight>
                <a:srgbClr val="FFFFFF"/>
              </a:highlight>
              <a:latin typeface="Arial"/>
              <a:ea typeface="Arial"/>
              <a:cs typeface="Arial"/>
              <a:sym typeface="Arial"/>
            </a:endParaRPr>
          </a:p>
          <a:p>
            <a:pPr marL="0" lvl="0" indent="0" algn="l" rtl="0">
              <a:spcBef>
                <a:spcPts val="560"/>
              </a:spcBef>
              <a:spcAft>
                <a:spcPts val="0"/>
              </a:spcAft>
              <a:buClr>
                <a:schemeClr val="dk1"/>
              </a:buClr>
              <a:buSzPts val="2800"/>
              <a:buNone/>
            </a:pPr>
            <a:endParaRPr sz="1600" dirty="0"/>
          </a:p>
          <a:p>
            <a:pPr marL="0" lvl="0" indent="0" algn="l" rtl="0">
              <a:spcBef>
                <a:spcPts val="560"/>
              </a:spcBef>
              <a:spcAft>
                <a:spcPts val="0"/>
              </a:spcAft>
              <a:buNone/>
            </a:pPr>
            <a:endParaRPr sz="1600" dirty="0"/>
          </a:p>
          <a:p>
            <a:pPr marL="342900" lvl="0" indent="-165100" algn="l" rtl="0">
              <a:spcBef>
                <a:spcPts val="560"/>
              </a:spcBef>
              <a:spcAft>
                <a:spcPts val="0"/>
              </a:spcAft>
              <a:buClr>
                <a:schemeClr val="dk1"/>
              </a:buClr>
              <a:buSzPts val="2800"/>
              <a:buNone/>
            </a:pPr>
            <a:endParaRPr sz="1600"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35</a:t>
            </a:fld>
            <a:endParaRPr lang="fr-F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8"/>
          <p:cNvSpPr txBox="1">
            <a:spLocks noGrp="1"/>
          </p:cNvSpPr>
          <p:nvPr>
            <p:ph type="title"/>
          </p:nvPr>
        </p:nvSpPr>
        <p:spPr>
          <a:xfrm>
            <a:off x="457200" y="274648"/>
            <a:ext cx="8229600" cy="948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fr-FR"/>
              <a:t>Conclusion</a:t>
            </a:r>
            <a:endParaRPr/>
          </a:p>
        </p:txBody>
      </p:sp>
      <p:sp>
        <p:nvSpPr>
          <p:cNvPr id="420" name="Google Shape;420;p58"/>
          <p:cNvSpPr txBox="1">
            <a:spLocks noGrp="1"/>
          </p:cNvSpPr>
          <p:nvPr>
            <p:ph type="body" idx="1"/>
          </p:nvPr>
        </p:nvSpPr>
        <p:spPr>
          <a:xfrm>
            <a:off x="457200" y="1520325"/>
            <a:ext cx="8334300" cy="478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None/>
            </a:pPr>
            <a:r>
              <a:rPr lang="fr-FR" sz="2000" b="1" i="1">
                <a:solidFill>
                  <a:srgbClr val="333333"/>
                </a:solidFill>
                <a:highlight>
                  <a:srgbClr val="FFFFFF"/>
                </a:highlight>
                <a:latin typeface="Arial"/>
                <a:ea typeface="Arial"/>
                <a:cs typeface="Arial"/>
                <a:sym typeface="Arial"/>
              </a:rPr>
              <a:t>L’internet des objets (ou IoT) et le Big Data sont deux technologies interconnectées et indissociables.</a:t>
            </a:r>
            <a:endParaRPr sz="2000" b="1" i="1">
              <a:solidFill>
                <a:srgbClr val="333333"/>
              </a:solidFill>
              <a:highlight>
                <a:srgbClr val="FFFFFF"/>
              </a:highlight>
              <a:latin typeface="Arial"/>
              <a:ea typeface="Arial"/>
              <a:cs typeface="Arial"/>
              <a:sym typeface="Arial"/>
            </a:endParaRPr>
          </a:p>
          <a:p>
            <a:pPr marL="0" lvl="0" indent="0" algn="just" rtl="0">
              <a:lnSpc>
                <a:spcPct val="100000"/>
              </a:lnSpc>
              <a:spcBef>
                <a:spcPts val="1100"/>
              </a:spcBef>
              <a:spcAft>
                <a:spcPts val="0"/>
              </a:spcAft>
              <a:buClr>
                <a:schemeClr val="dk1"/>
              </a:buClr>
              <a:buSzPts val="1100"/>
              <a:buNone/>
            </a:pPr>
            <a:r>
              <a:rPr lang="fr-FR" sz="2000">
                <a:solidFill>
                  <a:srgbClr val="303030"/>
                </a:solidFill>
                <a:highlight>
                  <a:srgbClr val="FFFFFF"/>
                </a:highlight>
                <a:latin typeface="Times New Roman"/>
                <a:ea typeface="Times New Roman"/>
                <a:cs typeface="Times New Roman"/>
                <a:sym typeface="Times New Roman"/>
              </a:rPr>
              <a:t>L’écosystème « IoT, Big Data, Cloud » permet donc l’apparition de nouveaux modèles économiques, axés sur la personnalisation maximale de l’expérience utilisateur. Bien que l’IoT et le Big Data soient aujourd’hui sous le feu des projecteurs, le troisième pilier – le Cloud – représente les fondations de cet écosystème. </a:t>
            </a:r>
            <a:endParaRPr sz="2000" b="1" i="1">
              <a:solidFill>
                <a:srgbClr val="333333"/>
              </a:solidFill>
              <a:highlight>
                <a:srgbClr val="FFFFFF"/>
              </a:highlight>
              <a:latin typeface="Arial"/>
              <a:ea typeface="Arial"/>
              <a:cs typeface="Arial"/>
              <a:sym typeface="Arial"/>
            </a:endParaRPr>
          </a:p>
          <a:p>
            <a:pPr marL="0" lvl="0" indent="0" algn="just" rtl="0">
              <a:lnSpc>
                <a:spcPct val="100000"/>
              </a:lnSpc>
              <a:spcBef>
                <a:spcPts val="1100"/>
              </a:spcBef>
              <a:spcAft>
                <a:spcPts val="0"/>
              </a:spcAft>
              <a:buClr>
                <a:schemeClr val="dk1"/>
              </a:buClr>
              <a:buSzPts val="1100"/>
              <a:buNone/>
            </a:pPr>
            <a:endParaRPr sz="1600">
              <a:solidFill>
                <a:srgbClr val="000000"/>
              </a:solidFill>
              <a:latin typeface="Times New Roman"/>
              <a:ea typeface="Times New Roman"/>
              <a:cs typeface="Times New Roman"/>
              <a:sym typeface="Times New Roman"/>
            </a:endParaRPr>
          </a:p>
          <a:p>
            <a:pPr marL="0" lvl="0" indent="0" algn="l" rtl="0">
              <a:lnSpc>
                <a:spcPct val="115000"/>
              </a:lnSpc>
              <a:spcBef>
                <a:spcPts val="1100"/>
              </a:spcBef>
              <a:spcAft>
                <a:spcPts val="0"/>
              </a:spcAft>
              <a:buClr>
                <a:schemeClr val="dk1"/>
              </a:buClr>
              <a:buSzPts val="1100"/>
              <a:buNone/>
            </a:pPr>
            <a:endParaRPr sz="1100" b="1">
              <a:latin typeface="Arial"/>
              <a:ea typeface="Arial"/>
              <a:cs typeface="Arial"/>
              <a:sym typeface="Arial"/>
            </a:endParaRPr>
          </a:p>
          <a:p>
            <a:pPr marL="0" lvl="0" indent="0" algn="l" rtl="0">
              <a:lnSpc>
                <a:spcPct val="115000"/>
              </a:lnSpc>
              <a:spcBef>
                <a:spcPts val="0"/>
              </a:spcBef>
              <a:spcAft>
                <a:spcPts val="0"/>
              </a:spcAft>
              <a:buClr>
                <a:schemeClr val="dk1"/>
              </a:buClr>
              <a:buSzPts val="1100"/>
              <a:buNone/>
            </a:pPr>
            <a:endParaRPr sz="1100" b="1">
              <a:latin typeface="Arial"/>
              <a:ea typeface="Arial"/>
              <a:cs typeface="Arial"/>
              <a:sym typeface="Arial"/>
            </a:endParaRPr>
          </a:p>
          <a:p>
            <a:pPr marL="0" lvl="0" indent="0" algn="l" rtl="0">
              <a:spcBef>
                <a:spcPts val="560"/>
              </a:spcBef>
              <a:spcAft>
                <a:spcPts val="0"/>
              </a:spcAft>
              <a:buClr>
                <a:schemeClr val="dk1"/>
              </a:buClr>
              <a:buSzPts val="2800"/>
              <a:buNone/>
            </a:pPr>
            <a:endParaRPr sz="1150" b="1">
              <a:solidFill>
                <a:srgbClr val="999999"/>
              </a:solidFill>
              <a:highlight>
                <a:srgbClr val="FFFFFF"/>
              </a:highlight>
              <a:latin typeface="Arial"/>
              <a:ea typeface="Arial"/>
              <a:cs typeface="Arial"/>
              <a:sym typeface="Arial"/>
            </a:endParaRPr>
          </a:p>
          <a:p>
            <a:pPr marL="0" lvl="0" indent="0" algn="l" rtl="0">
              <a:spcBef>
                <a:spcPts val="560"/>
              </a:spcBef>
              <a:spcAft>
                <a:spcPts val="0"/>
              </a:spcAft>
              <a:buClr>
                <a:schemeClr val="dk1"/>
              </a:buClr>
              <a:buSzPts val="2800"/>
              <a:buNone/>
            </a:pPr>
            <a:endParaRPr sz="1600"/>
          </a:p>
          <a:p>
            <a:pPr marL="0" lvl="0" indent="0" algn="l" rtl="0">
              <a:spcBef>
                <a:spcPts val="560"/>
              </a:spcBef>
              <a:spcAft>
                <a:spcPts val="0"/>
              </a:spcAft>
              <a:buNone/>
            </a:pPr>
            <a:endParaRPr sz="1600"/>
          </a:p>
          <a:p>
            <a:pPr marL="342900" lvl="0" indent="-165100" algn="l" rtl="0">
              <a:spcBef>
                <a:spcPts val="560"/>
              </a:spcBef>
              <a:spcAft>
                <a:spcPts val="0"/>
              </a:spcAft>
              <a:buClr>
                <a:schemeClr val="dk1"/>
              </a:buClr>
              <a:buSzPts val="2800"/>
              <a:buNone/>
            </a:pPr>
            <a:endParaRPr sz="160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36</a:t>
            </a:fld>
            <a:endParaRPr lang="fr-F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latin typeface="Bodoni MT Condensed" pitchFamily="18" charset="0"/>
              </a:rPr>
              <a:t>Merci Pour Votre Attention</a:t>
            </a:r>
            <a:endParaRPr lang="en-US" dirty="0">
              <a:latin typeface="Bodoni MT Condensed" pitchFamily="18" charset="0"/>
            </a:endParaRPr>
          </a:p>
        </p:txBody>
      </p:sp>
      <p:sp>
        <p:nvSpPr>
          <p:cNvPr id="3" name="Sous-titre 2"/>
          <p:cNvSpPr>
            <a:spLocks noGrp="1"/>
          </p:cNvSpPr>
          <p:nvPr>
            <p:ph type="subTitle" idx="1"/>
          </p:nvPr>
        </p:nvSpPr>
        <p:spPr/>
        <p:txBody>
          <a:bodyPr/>
          <a:lstStyle/>
          <a:p>
            <a:r>
              <a:rPr lang="en-US" dirty="0" err="1" smtClean="0"/>
              <a:t>Contact:cheker.barkaoui@supcom.tn</a:t>
            </a:r>
            <a:endParaRPr lang="en-US"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37</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274648"/>
            <a:ext cx="8229600" cy="948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fr-FR" dirty="0" smtClean="0"/>
              <a:t>Introduction Générale</a:t>
            </a:r>
            <a:endParaRPr dirty="0"/>
          </a:p>
        </p:txBody>
      </p:sp>
      <p:sp>
        <p:nvSpPr>
          <p:cNvPr id="106" name="Google Shape;106;p16"/>
          <p:cNvSpPr txBox="1">
            <a:spLocks noGrp="1"/>
          </p:cNvSpPr>
          <p:nvPr>
            <p:ph type="body" idx="1"/>
          </p:nvPr>
        </p:nvSpPr>
        <p:spPr>
          <a:xfrm>
            <a:off x="457200" y="1520325"/>
            <a:ext cx="8334300" cy="47832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Clr>
                <a:schemeClr val="dk1"/>
              </a:buClr>
              <a:buSzPts val="2800"/>
              <a:buNone/>
            </a:pPr>
            <a:r>
              <a:rPr lang="fr-FR" sz="1600" dirty="0" smtClean="0">
                <a:solidFill>
                  <a:srgbClr val="000000"/>
                </a:solidFill>
                <a:latin typeface="Times New Roman"/>
                <a:ea typeface="Times New Roman"/>
                <a:cs typeface="Times New Roman"/>
                <a:sym typeface="Times New Roman"/>
              </a:rPr>
              <a:t>- </a:t>
            </a:r>
            <a:r>
              <a:rPr lang="fr-FR" sz="2000" dirty="0" smtClean="0">
                <a:solidFill>
                  <a:srgbClr val="000000"/>
                </a:solidFill>
                <a:highlight>
                  <a:srgbClr val="FFFFFF"/>
                </a:highlight>
                <a:latin typeface="Times New Roman"/>
                <a:ea typeface="Times New Roman"/>
                <a:cs typeface="Times New Roman"/>
                <a:sym typeface="Times New Roman"/>
              </a:rPr>
              <a:t>Mettre </a:t>
            </a:r>
            <a:r>
              <a:rPr lang="fr-FR" sz="2000" dirty="0">
                <a:solidFill>
                  <a:srgbClr val="000000"/>
                </a:solidFill>
                <a:highlight>
                  <a:srgbClr val="FFFFFF"/>
                </a:highlight>
                <a:latin typeface="Times New Roman"/>
                <a:ea typeface="Times New Roman"/>
                <a:cs typeface="Times New Roman"/>
                <a:sym typeface="Times New Roman"/>
              </a:rPr>
              <a:t>en œuvre des technologies et des solutions pour exploiter les données </a:t>
            </a:r>
            <a:r>
              <a:rPr lang="fr-FR" sz="2000" dirty="0" err="1">
                <a:solidFill>
                  <a:srgbClr val="000000"/>
                </a:solidFill>
                <a:highlight>
                  <a:srgbClr val="FFFFFF"/>
                </a:highlight>
                <a:latin typeface="Times New Roman"/>
                <a:ea typeface="Times New Roman"/>
                <a:cs typeface="Times New Roman"/>
                <a:sym typeface="Times New Roman"/>
              </a:rPr>
              <a:t>IoT</a:t>
            </a:r>
            <a:r>
              <a:rPr lang="fr-FR" sz="2000" dirty="0">
                <a:solidFill>
                  <a:srgbClr val="000000"/>
                </a:solidFill>
                <a:highlight>
                  <a:srgbClr val="FFFFFF"/>
                </a:highlight>
                <a:latin typeface="Times New Roman"/>
                <a:ea typeface="Times New Roman"/>
                <a:cs typeface="Times New Roman"/>
                <a:sym typeface="Times New Roman"/>
              </a:rPr>
              <a:t> permet aux entreprises de développer de nouveaux produits et services.</a:t>
            </a:r>
            <a:endParaRPr sz="2000" dirty="0">
              <a:solidFill>
                <a:srgbClr val="000000"/>
              </a:solidFill>
              <a:highlight>
                <a:srgbClr val="FFFFFF"/>
              </a:highlight>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endParaRPr sz="1600" dirty="0">
              <a:solidFill>
                <a:srgbClr val="000000"/>
              </a:solidFill>
              <a:highlight>
                <a:srgbClr val="FFFFFF"/>
              </a:highlight>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r>
              <a:rPr lang="fr-FR" sz="1600" dirty="0" smtClean="0">
                <a:solidFill>
                  <a:srgbClr val="000000"/>
                </a:solidFill>
                <a:latin typeface="Times New Roman"/>
                <a:ea typeface="Times New Roman"/>
                <a:cs typeface="Times New Roman"/>
                <a:sym typeface="Times New Roman"/>
              </a:rPr>
              <a:t>- </a:t>
            </a:r>
            <a:r>
              <a:rPr lang="fr-FR" sz="2000" dirty="0" smtClean="0">
                <a:solidFill>
                  <a:srgbClr val="000000"/>
                </a:solidFill>
                <a:highlight>
                  <a:srgbClr val="FFFFFF"/>
                </a:highlight>
                <a:latin typeface="Times New Roman"/>
                <a:ea typeface="Times New Roman"/>
                <a:cs typeface="Times New Roman"/>
                <a:sym typeface="Times New Roman"/>
              </a:rPr>
              <a:t>Le </a:t>
            </a:r>
            <a:r>
              <a:rPr lang="fr-FR" sz="2000" dirty="0">
                <a:solidFill>
                  <a:srgbClr val="000000"/>
                </a:solidFill>
                <a:highlight>
                  <a:srgbClr val="FFFFFF"/>
                </a:highlight>
                <a:latin typeface="Times New Roman"/>
                <a:ea typeface="Times New Roman"/>
                <a:cs typeface="Times New Roman"/>
                <a:sym typeface="Times New Roman"/>
              </a:rPr>
              <a:t>rôle de la gestion des </a:t>
            </a:r>
            <a:r>
              <a:rPr lang="fr-FR" sz="2000" dirty="0" err="1">
                <a:solidFill>
                  <a:srgbClr val="000000"/>
                </a:solidFill>
                <a:highlight>
                  <a:srgbClr val="FFFFFF"/>
                </a:highlight>
                <a:latin typeface="Times New Roman"/>
                <a:ea typeface="Times New Roman"/>
                <a:cs typeface="Times New Roman"/>
                <a:sym typeface="Times New Roman"/>
              </a:rPr>
              <a:t>Big</a:t>
            </a:r>
            <a:r>
              <a:rPr lang="fr-FR" sz="2000" dirty="0">
                <a:solidFill>
                  <a:srgbClr val="000000"/>
                </a:solidFill>
                <a:highlight>
                  <a:srgbClr val="FFFFFF"/>
                </a:highlight>
                <a:latin typeface="Times New Roman"/>
                <a:ea typeface="Times New Roman"/>
                <a:cs typeface="Times New Roman"/>
                <a:sym typeface="Times New Roman"/>
              </a:rPr>
              <a:t> Data est de garantir un niveau élevé de qualité des données et d’accessibilité aux applications de </a:t>
            </a:r>
            <a:r>
              <a:rPr lang="fr-FR" sz="2000" u="sng" dirty="0">
                <a:solidFill>
                  <a:srgbClr val="000000"/>
                </a:solidFill>
                <a:highlight>
                  <a:srgbClr val="FFFFFF"/>
                </a:highlight>
                <a:latin typeface="Times New Roman"/>
                <a:ea typeface="Times New Roman"/>
                <a:cs typeface="Times New Roman"/>
                <a:sym typeface="Times New Roman"/>
                <a:hlinkClick r:id="rId3"/>
              </a:rPr>
              <a:t>Business Intelligence</a:t>
            </a:r>
            <a:r>
              <a:rPr lang="fr-FR" sz="2000" dirty="0">
                <a:solidFill>
                  <a:srgbClr val="000000"/>
                </a:solidFill>
                <a:highlight>
                  <a:srgbClr val="FFFFFF"/>
                </a:highlight>
                <a:latin typeface="Times New Roman"/>
                <a:ea typeface="Times New Roman"/>
                <a:cs typeface="Times New Roman"/>
                <a:sym typeface="Times New Roman"/>
              </a:rPr>
              <a:t> et d’</a:t>
            </a:r>
            <a:r>
              <a:rPr lang="fr-FR" sz="2000" u="sng" dirty="0">
                <a:solidFill>
                  <a:srgbClr val="000000"/>
                </a:solidFill>
                <a:highlight>
                  <a:srgbClr val="FFFFFF"/>
                </a:highlight>
                <a:latin typeface="Times New Roman"/>
                <a:ea typeface="Times New Roman"/>
                <a:cs typeface="Times New Roman"/>
                <a:sym typeface="Times New Roman"/>
                <a:hlinkClick r:id="rId4"/>
              </a:rPr>
              <a:t>analyse des </a:t>
            </a:r>
            <a:r>
              <a:rPr lang="fr-FR" sz="2000" u="sng" dirty="0" err="1">
                <a:solidFill>
                  <a:srgbClr val="000000"/>
                </a:solidFill>
                <a:highlight>
                  <a:srgbClr val="FFFFFF"/>
                </a:highlight>
                <a:latin typeface="Times New Roman"/>
                <a:ea typeface="Times New Roman"/>
                <a:cs typeface="Times New Roman"/>
                <a:sym typeface="Times New Roman"/>
                <a:hlinkClick r:id="rId4"/>
              </a:rPr>
              <a:t>Big</a:t>
            </a:r>
            <a:r>
              <a:rPr lang="fr-FR" sz="2000" u="sng" dirty="0">
                <a:solidFill>
                  <a:srgbClr val="000000"/>
                </a:solidFill>
                <a:highlight>
                  <a:srgbClr val="FFFFFF"/>
                </a:highlight>
                <a:latin typeface="Times New Roman"/>
                <a:ea typeface="Times New Roman"/>
                <a:cs typeface="Times New Roman"/>
                <a:sym typeface="Times New Roman"/>
                <a:hlinkClick r:id="rId4"/>
              </a:rPr>
              <a:t> Data</a:t>
            </a:r>
            <a:r>
              <a:rPr lang="fr-FR" sz="2000" dirty="0">
                <a:solidFill>
                  <a:srgbClr val="000000"/>
                </a:solidFill>
                <a:highlight>
                  <a:srgbClr val="FFFFFF"/>
                </a:highlight>
                <a:latin typeface="Times New Roman"/>
                <a:ea typeface="Times New Roman"/>
                <a:cs typeface="Times New Roman"/>
                <a:sym typeface="Times New Roman"/>
              </a:rPr>
              <a:t>.</a:t>
            </a:r>
            <a:endParaRPr sz="2000" dirty="0">
              <a:solidFill>
                <a:srgbClr val="000000"/>
              </a:solidFill>
              <a:highlight>
                <a:srgbClr val="FFFFFF"/>
              </a:highlight>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endParaRPr sz="2000" dirty="0">
              <a:solidFill>
                <a:srgbClr val="000000"/>
              </a:solidFill>
              <a:highlight>
                <a:srgbClr val="FFFFFF"/>
              </a:highlight>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endParaRPr sz="1600" dirty="0">
              <a:solidFill>
                <a:srgbClr val="000000"/>
              </a:solidFill>
              <a:highlight>
                <a:srgbClr val="FFFFFF"/>
              </a:highlight>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endParaRPr sz="1100" b="1"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b="1" dirty="0">
              <a:latin typeface="Arial"/>
              <a:ea typeface="Arial"/>
              <a:cs typeface="Arial"/>
              <a:sym typeface="Arial"/>
            </a:endParaRPr>
          </a:p>
          <a:p>
            <a:pPr marL="0" lvl="0" indent="0" algn="l" rtl="0">
              <a:spcBef>
                <a:spcPts val="560"/>
              </a:spcBef>
              <a:spcAft>
                <a:spcPts val="0"/>
              </a:spcAft>
              <a:buClr>
                <a:schemeClr val="dk1"/>
              </a:buClr>
              <a:buSzPts val="2800"/>
              <a:buNone/>
            </a:pPr>
            <a:endParaRPr sz="1150" b="1" dirty="0">
              <a:solidFill>
                <a:srgbClr val="999999"/>
              </a:solidFill>
              <a:highlight>
                <a:srgbClr val="FFFFFF"/>
              </a:highlight>
              <a:latin typeface="Arial"/>
              <a:ea typeface="Arial"/>
              <a:cs typeface="Arial"/>
              <a:sym typeface="Arial"/>
            </a:endParaRPr>
          </a:p>
          <a:p>
            <a:pPr marL="0" lvl="0" indent="0" algn="l" rtl="0">
              <a:spcBef>
                <a:spcPts val="560"/>
              </a:spcBef>
              <a:spcAft>
                <a:spcPts val="0"/>
              </a:spcAft>
              <a:buClr>
                <a:schemeClr val="dk1"/>
              </a:buClr>
              <a:buSzPts val="2800"/>
              <a:buNone/>
            </a:pPr>
            <a:endParaRPr sz="1600" dirty="0"/>
          </a:p>
          <a:p>
            <a:pPr marL="0" lvl="0" indent="0" algn="l" rtl="0">
              <a:spcBef>
                <a:spcPts val="560"/>
              </a:spcBef>
              <a:spcAft>
                <a:spcPts val="0"/>
              </a:spcAft>
              <a:buNone/>
            </a:pPr>
            <a:endParaRPr sz="1600" dirty="0"/>
          </a:p>
          <a:p>
            <a:pPr marL="342900" lvl="0" indent="-165100" algn="l" rtl="0">
              <a:spcBef>
                <a:spcPts val="560"/>
              </a:spcBef>
              <a:spcAft>
                <a:spcPts val="0"/>
              </a:spcAft>
              <a:buClr>
                <a:schemeClr val="dk1"/>
              </a:buClr>
              <a:buSzPts val="2800"/>
              <a:buNone/>
            </a:pPr>
            <a:endParaRPr sz="1600"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fr-FR"/>
              <a:t>Problèmes Actuels</a:t>
            </a:r>
            <a:endParaRPr/>
          </a:p>
        </p:txBody>
      </p:sp>
      <p:sp>
        <p:nvSpPr>
          <p:cNvPr id="113" name="Google Shape;113;p17"/>
          <p:cNvSpPr txBox="1">
            <a:spLocks noGrp="1"/>
          </p:cNvSpPr>
          <p:nvPr>
            <p:ph type="body" idx="1"/>
          </p:nvPr>
        </p:nvSpPr>
        <p:spPr>
          <a:xfrm>
            <a:off x="457200" y="1166013"/>
            <a:ext cx="4038600" cy="45261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Clr>
                <a:schemeClr val="dk1"/>
              </a:buClr>
              <a:buSzPts val="2800"/>
              <a:buNone/>
            </a:pPr>
            <a:endParaRPr sz="1600"/>
          </a:p>
          <a:p>
            <a:pPr marL="0" lvl="0" indent="0" algn="l" rtl="0">
              <a:lnSpc>
                <a:spcPct val="110000"/>
              </a:lnSpc>
              <a:spcBef>
                <a:spcPts val="0"/>
              </a:spcBef>
              <a:spcAft>
                <a:spcPts val="0"/>
              </a:spcAft>
              <a:buClr>
                <a:schemeClr val="dk1"/>
              </a:buClr>
              <a:buSzPts val="1100"/>
              <a:buNone/>
            </a:pPr>
            <a:r>
              <a:rPr lang="fr-FR" sz="1600">
                <a:solidFill>
                  <a:srgbClr val="111111"/>
                </a:solidFill>
                <a:highlight>
                  <a:srgbClr val="FFFFFF"/>
                </a:highlight>
                <a:latin typeface="Montserrat"/>
                <a:ea typeface="Montserrat"/>
                <a:cs typeface="Montserrat"/>
                <a:sym typeface="Montserrat"/>
              </a:rPr>
              <a:t>Dr Raoudha Gafrej : </a:t>
            </a:r>
            <a:endParaRPr sz="1600"/>
          </a:p>
          <a:p>
            <a:pPr marL="0" lvl="0" indent="0" algn="l" rtl="0">
              <a:spcBef>
                <a:spcPts val="900"/>
              </a:spcBef>
              <a:spcAft>
                <a:spcPts val="0"/>
              </a:spcAft>
              <a:buClr>
                <a:schemeClr val="dk1"/>
              </a:buClr>
              <a:buSzPts val="2800"/>
              <a:buNone/>
            </a:pPr>
            <a:r>
              <a:rPr lang="fr-FR" sz="1600">
                <a:solidFill>
                  <a:srgbClr val="303030"/>
                </a:solidFill>
                <a:highlight>
                  <a:srgbClr val="FFFFFF"/>
                </a:highlight>
                <a:latin typeface="Montserrat"/>
                <a:ea typeface="Montserrat"/>
                <a:cs typeface="Montserrat"/>
                <a:sym typeface="Montserrat"/>
              </a:rPr>
              <a:t>« Nous sommes déjà en situation de crise de l’eau. La gestion actuelle des ressources hydrauliques ne répond plus au contexte actuel et surtout future. En effet la baisse de la disponibilité des ressources et la dégradation de leurs qualités aggravées par les impacts du changement climatique et l’intensification des périodes extrêmes (sècheresse et inondations) indiquent le besoin d’un changement de paradigme dans la gouvernance de la ressource. » </a:t>
            </a:r>
            <a:endParaRPr sz="1600"/>
          </a:p>
          <a:p>
            <a:pPr marL="0" lvl="0" indent="0" algn="l" rtl="0">
              <a:spcBef>
                <a:spcPts val="560"/>
              </a:spcBef>
              <a:spcAft>
                <a:spcPts val="0"/>
              </a:spcAft>
              <a:buNone/>
            </a:pPr>
            <a:endParaRPr sz="1600"/>
          </a:p>
          <a:p>
            <a:pPr marL="342900" lvl="0" indent="-165100" algn="l" rtl="0">
              <a:spcBef>
                <a:spcPts val="560"/>
              </a:spcBef>
              <a:spcAft>
                <a:spcPts val="0"/>
              </a:spcAft>
              <a:buClr>
                <a:schemeClr val="dk1"/>
              </a:buClr>
              <a:buSzPts val="2800"/>
              <a:buNone/>
            </a:pPr>
            <a:endParaRPr sz="1600"/>
          </a:p>
        </p:txBody>
      </p:sp>
      <p:pic>
        <p:nvPicPr>
          <p:cNvPr id="114" name="Google Shape;114;p17"/>
          <p:cNvPicPr preferRelativeResize="0">
            <a:picLocks noGrp="1"/>
          </p:cNvPicPr>
          <p:nvPr>
            <p:ph type="body" idx="2"/>
          </p:nvPr>
        </p:nvPicPr>
        <p:blipFill rotWithShape="1">
          <a:blip r:embed="rId3">
            <a:alphaModFix/>
          </a:blip>
          <a:srcRect/>
          <a:stretch/>
        </p:blipFill>
        <p:spPr>
          <a:xfrm>
            <a:off x="4648200" y="2443902"/>
            <a:ext cx="4038600" cy="2838558"/>
          </a:xfrm>
          <a:prstGeom prst="rect">
            <a:avLst/>
          </a:prstGeom>
          <a:noFill/>
          <a:ln>
            <a:noFill/>
          </a:ln>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fr-FR"/>
              <a:t>Rareté de ressources d’eau </a:t>
            </a:r>
            <a:endParaRPr/>
          </a:p>
        </p:txBody>
      </p:sp>
      <p:pic>
        <p:nvPicPr>
          <p:cNvPr id="120" name="Google Shape;120;p18"/>
          <p:cNvPicPr preferRelativeResize="0">
            <a:picLocks noGrp="1"/>
          </p:cNvPicPr>
          <p:nvPr>
            <p:ph type="body" idx="2"/>
          </p:nvPr>
        </p:nvPicPr>
        <p:blipFill rotWithShape="1">
          <a:blip r:embed="rId3">
            <a:alphaModFix/>
          </a:blip>
          <a:srcRect/>
          <a:stretch/>
        </p:blipFill>
        <p:spPr>
          <a:xfrm>
            <a:off x="4799924" y="2564904"/>
            <a:ext cx="3957381" cy="2751042"/>
          </a:xfrm>
          <a:prstGeom prst="rect">
            <a:avLst/>
          </a:prstGeom>
          <a:noFill/>
          <a:ln>
            <a:noFill/>
          </a:ln>
        </p:spPr>
      </p:pic>
      <p:sp>
        <p:nvSpPr>
          <p:cNvPr id="121" name="Google Shape;121;p18"/>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1850"/>
              <a:buChar char="•"/>
            </a:pPr>
            <a:r>
              <a:rPr lang="fr-FR" sz="1850" dirty="0"/>
              <a:t>La Tunisie est l’un des pays de la Méditerranée les moins pourvus en ressources hydrauliques. Le potentiel mobilisable est estimé à </a:t>
            </a:r>
            <a:r>
              <a:rPr lang="fr-FR" sz="1850" b="1" dirty="0"/>
              <a:t>4,6 milliards / m</a:t>
            </a:r>
            <a:r>
              <a:rPr lang="fr-FR" sz="1850" b="1" baseline="30000" dirty="0"/>
              <a:t>3</a:t>
            </a:r>
            <a:r>
              <a:rPr lang="fr-FR" sz="1850" dirty="0"/>
              <a:t> .</a:t>
            </a:r>
            <a:endParaRPr sz="1850" baseline="30000" dirty="0"/>
          </a:p>
          <a:p>
            <a:pPr marL="0" lvl="0" indent="0" algn="l" rtl="0">
              <a:lnSpc>
                <a:spcPct val="80000"/>
              </a:lnSpc>
              <a:spcBef>
                <a:spcPts val="370"/>
              </a:spcBef>
              <a:spcAft>
                <a:spcPts val="0"/>
              </a:spcAft>
              <a:buClr>
                <a:schemeClr val="dk1"/>
              </a:buClr>
              <a:buSzPts val="1850"/>
              <a:buNone/>
            </a:pPr>
            <a:endParaRPr sz="1850" baseline="30000" dirty="0"/>
          </a:p>
          <a:p>
            <a:pPr marL="342900" lvl="0" indent="-342900" algn="l" rtl="0">
              <a:lnSpc>
                <a:spcPct val="80000"/>
              </a:lnSpc>
              <a:spcBef>
                <a:spcPts val="370"/>
              </a:spcBef>
              <a:spcAft>
                <a:spcPts val="0"/>
              </a:spcAft>
              <a:buClr>
                <a:schemeClr val="dk1"/>
              </a:buClr>
              <a:buSzPts val="1850"/>
              <a:buChar char="•"/>
            </a:pPr>
            <a:r>
              <a:rPr lang="fr-FR" sz="1850" dirty="0"/>
              <a:t>La Tunisie du Nord concentre à elle seule </a:t>
            </a:r>
            <a:r>
              <a:rPr lang="fr-FR" sz="1850" b="1" dirty="0"/>
              <a:t>80 % des eaux de surface </a:t>
            </a:r>
            <a:r>
              <a:rPr lang="fr-FR" sz="1850" dirty="0"/>
              <a:t>et </a:t>
            </a:r>
            <a:r>
              <a:rPr lang="fr-FR" sz="1850" b="1" dirty="0"/>
              <a:t>60 % des ressources globales</a:t>
            </a:r>
            <a:r>
              <a:rPr lang="fr-FR" sz="1850" dirty="0"/>
              <a:t>.</a:t>
            </a:r>
            <a:endParaRPr dirty="0"/>
          </a:p>
          <a:p>
            <a:pPr marL="0" lvl="0" indent="0" algn="l" rtl="0">
              <a:lnSpc>
                <a:spcPct val="80000"/>
              </a:lnSpc>
              <a:spcBef>
                <a:spcPts val="370"/>
              </a:spcBef>
              <a:spcAft>
                <a:spcPts val="0"/>
              </a:spcAft>
              <a:buClr>
                <a:schemeClr val="dk1"/>
              </a:buClr>
              <a:buSzPts val="1850"/>
              <a:buNone/>
            </a:pPr>
            <a:endParaRPr sz="1850" dirty="0"/>
          </a:p>
          <a:p>
            <a:pPr marL="342900" lvl="0" indent="-342900" algn="l" rtl="0">
              <a:lnSpc>
                <a:spcPct val="80000"/>
              </a:lnSpc>
              <a:spcBef>
                <a:spcPts val="444"/>
              </a:spcBef>
              <a:spcAft>
                <a:spcPts val="0"/>
              </a:spcAft>
              <a:buClr>
                <a:schemeClr val="dk1"/>
              </a:buClr>
              <a:buSzPts val="2220"/>
              <a:buChar char="•"/>
            </a:pPr>
            <a:r>
              <a:rPr lang="fr-FR" sz="2000" dirty="0"/>
              <a:t>l’eau est devenue en Tunisie au cours des dernières décennies, un facteur décisif d’aménagement de l’espace et de développement économique et social. </a:t>
            </a:r>
            <a:endParaRPr sz="2000"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ctrTitle"/>
          </p:nvPr>
        </p:nvSpPr>
        <p:spPr>
          <a:xfrm>
            <a:off x="611550" y="231350"/>
            <a:ext cx="7772400" cy="971149"/>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F243E"/>
              </a:buClr>
              <a:buSzPts val="3959"/>
              <a:buFont typeface="Calibri"/>
              <a:buNone/>
            </a:pPr>
            <a:r>
              <a:rPr lang="fr-FR" sz="2500" dirty="0">
                <a:solidFill>
                  <a:srgbClr val="0F243E"/>
                </a:solidFill>
              </a:rPr>
              <a:t>      </a:t>
            </a:r>
            <a:r>
              <a:rPr lang="fr-FR" sz="2500" dirty="0" smtClean="0">
                <a:solidFill>
                  <a:srgbClr val="0F243E"/>
                </a:solidFill>
              </a:rPr>
              <a:t>    </a:t>
            </a:r>
            <a:br>
              <a:rPr lang="fr-FR" sz="2500" dirty="0" smtClean="0">
                <a:solidFill>
                  <a:srgbClr val="0F243E"/>
                </a:solidFill>
              </a:rPr>
            </a:br>
            <a:r>
              <a:rPr lang="fr-FR" sz="2500" dirty="0" smtClean="0">
                <a:solidFill>
                  <a:srgbClr val="0F243E"/>
                </a:solidFill>
              </a:rPr>
              <a:t>Projet </a:t>
            </a:r>
            <a:r>
              <a:rPr lang="fr-FR" sz="2500" dirty="0">
                <a:solidFill>
                  <a:srgbClr val="0F243E"/>
                </a:solidFill>
              </a:rPr>
              <a:t>«</a:t>
            </a:r>
            <a:r>
              <a:rPr lang="fr-FR" sz="2500" dirty="0" err="1">
                <a:solidFill>
                  <a:srgbClr val="0F243E"/>
                </a:solidFill>
              </a:rPr>
              <a:t>Hydric</a:t>
            </a:r>
            <a:r>
              <a:rPr lang="fr-FR" sz="2500" dirty="0">
                <a:solidFill>
                  <a:srgbClr val="0F243E"/>
                </a:solidFill>
              </a:rPr>
              <a:t> </a:t>
            </a:r>
            <a:r>
              <a:rPr lang="fr-FR" sz="2500" dirty="0" err="1">
                <a:solidFill>
                  <a:srgbClr val="0F243E"/>
                </a:solidFill>
              </a:rPr>
              <a:t>Forecast</a:t>
            </a:r>
            <a:r>
              <a:rPr lang="fr-FR" sz="2500" dirty="0">
                <a:solidFill>
                  <a:srgbClr val="0F243E"/>
                </a:solidFill>
              </a:rPr>
              <a:t> </a:t>
            </a:r>
            <a:r>
              <a:rPr lang="fr-FR" sz="2500" dirty="0" smtClean="0">
                <a:solidFill>
                  <a:srgbClr val="0F243E"/>
                </a:solidFill>
              </a:rPr>
              <a:t>»</a:t>
            </a:r>
            <a:br>
              <a:rPr lang="fr-FR" sz="2500" dirty="0" smtClean="0">
                <a:solidFill>
                  <a:srgbClr val="0F243E"/>
                </a:solidFill>
              </a:rPr>
            </a:br>
            <a:r>
              <a:rPr lang="fr-FR" sz="2500" dirty="0" smtClean="0">
                <a:solidFill>
                  <a:srgbClr val="0F243E"/>
                </a:solidFill>
              </a:rPr>
              <a:t>Plateforme de modélisation des écoulements des eaux</a:t>
            </a:r>
            <a:br>
              <a:rPr lang="fr-FR" sz="2500" dirty="0" smtClean="0">
                <a:solidFill>
                  <a:srgbClr val="0F243E"/>
                </a:solidFill>
              </a:rPr>
            </a:br>
            <a:r>
              <a:rPr lang="fr-FR" sz="2500" dirty="0" smtClean="0">
                <a:solidFill>
                  <a:srgbClr val="0F243E"/>
                </a:solidFill>
              </a:rPr>
              <a:t> </a:t>
            </a:r>
            <a:r>
              <a:rPr lang="fr-FR" sz="2400" dirty="0">
                <a:solidFill>
                  <a:srgbClr val="0F243E"/>
                </a:solidFill>
              </a:rPr>
              <a:t/>
            </a:r>
            <a:br>
              <a:rPr lang="fr-FR" sz="2400" dirty="0">
                <a:solidFill>
                  <a:srgbClr val="0F243E"/>
                </a:solidFill>
              </a:rPr>
            </a:br>
            <a:endParaRPr sz="2400" dirty="0"/>
          </a:p>
        </p:txBody>
      </p:sp>
      <p:sp>
        <p:nvSpPr>
          <p:cNvPr id="127" name="Google Shape;127;p19"/>
          <p:cNvSpPr txBox="1"/>
          <p:nvPr/>
        </p:nvSpPr>
        <p:spPr>
          <a:xfrm>
            <a:off x="395525" y="1089764"/>
            <a:ext cx="7850700" cy="5636261"/>
          </a:xfrm>
          <a:prstGeom prst="rect">
            <a:avLst/>
          </a:prstGeom>
          <a:noFill/>
          <a:ln>
            <a:noFill/>
          </a:ln>
        </p:spPr>
        <p:txBody>
          <a:bodyPr spcFirstLastPara="1" wrap="square" lIns="91425" tIns="45700" rIns="91425" bIns="45700" anchor="t" anchorCtr="0">
            <a:noAutofit/>
          </a:bodyPr>
          <a:lstStyle/>
          <a:p>
            <a:pPr lvl="0"/>
            <a:r>
              <a:rPr lang="fr-FR" sz="2400" dirty="0" smtClean="0">
                <a:solidFill>
                  <a:srgbClr val="0F243E"/>
                </a:solidFill>
              </a:rPr>
              <a:t> </a:t>
            </a:r>
            <a:r>
              <a:rPr lang="fr-FR" sz="2000" dirty="0" smtClean="0">
                <a:solidFill>
                  <a:srgbClr val="0F243E"/>
                </a:solidFill>
              </a:rPr>
              <a:t>Introduction du projet :</a:t>
            </a:r>
          </a:p>
          <a:p>
            <a:pPr lvl="0"/>
            <a:endParaRPr lang="fr-FR" sz="2000" dirty="0" smtClean="0"/>
          </a:p>
          <a:p>
            <a:pPr marL="0" lvl="0" indent="0" algn="l" rtl="0">
              <a:spcBef>
                <a:spcPts val="0"/>
              </a:spcBef>
              <a:spcAft>
                <a:spcPts val="0"/>
              </a:spcAft>
              <a:buNone/>
            </a:pPr>
            <a:r>
              <a:rPr lang="fr-FR" sz="2000" dirty="0" smtClean="0"/>
              <a:t>La </a:t>
            </a:r>
            <a:r>
              <a:rPr lang="fr-FR" sz="2000" dirty="0"/>
              <a:t>planification de l’eau vise le développement total de la ressource au service de la mise en valeur du </a:t>
            </a:r>
            <a:r>
              <a:rPr lang="fr-FR" sz="2000" dirty="0" smtClean="0"/>
              <a:t>pays. Le </a:t>
            </a:r>
            <a:r>
              <a:rPr lang="fr-FR" sz="2000" dirty="0"/>
              <a:t>programme hydraulique tunisien s’est ainsi appuyé sur la réalisation d’une importante infrastructure de grands barrages, de petits barrages et lacs collinaires, de nombreux puits et forages d’eau profonds, ce qui a permis de mobiliser 90% des ressources en eau identifiées. </a:t>
            </a:r>
            <a:endParaRPr sz="2000" dirty="0"/>
          </a:p>
          <a:p>
            <a:pPr marL="0" lvl="0" indent="0" algn="l" rtl="0">
              <a:spcBef>
                <a:spcPts val="0"/>
              </a:spcBef>
              <a:spcAft>
                <a:spcPts val="0"/>
              </a:spcAft>
              <a:buNone/>
            </a:pPr>
            <a:endParaRPr sz="2000" dirty="0"/>
          </a:p>
          <a:p>
            <a:pPr marL="0" lvl="0" indent="0" algn="l" rtl="0">
              <a:spcBef>
                <a:spcPts val="0"/>
              </a:spcBef>
              <a:spcAft>
                <a:spcPts val="0"/>
              </a:spcAft>
              <a:buClr>
                <a:schemeClr val="dk1"/>
              </a:buClr>
              <a:buSzPts val="1100"/>
              <a:buFont typeface="Arial"/>
              <a:buNone/>
            </a:pPr>
            <a:r>
              <a:rPr lang="fr-FR" sz="2000" dirty="0"/>
              <a:t>Ces ouvrages sont reliés par un réseau complexe de conduites et de canaux, autorisant notamment le transfert des ressources en eau des régions qui en sont </a:t>
            </a:r>
            <a:r>
              <a:rPr lang="fr-FR" sz="2000" dirty="0" smtClean="0"/>
              <a:t>riches d’où </a:t>
            </a:r>
            <a:r>
              <a:rPr lang="fr-FR" sz="2000" u="sng" dirty="0" smtClean="0"/>
              <a:t>le besoin de la modélisation d’écoulements des eaux.</a:t>
            </a:r>
            <a:endParaRPr sz="2000" u="sng"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7</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ctrTitle"/>
          </p:nvPr>
        </p:nvSpPr>
        <p:spPr>
          <a:xfrm>
            <a:off x="611550" y="231350"/>
            <a:ext cx="7772400" cy="3197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F243E"/>
              </a:buClr>
              <a:buSzPts val="3959"/>
              <a:buFont typeface="Calibri"/>
              <a:buNone/>
            </a:pPr>
            <a:r>
              <a:rPr lang="fr-FR" sz="3959" dirty="0">
                <a:solidFill>
                  <a:srgbClr val="0F243E"/>
                </a:solidFill>
              </a:rPr>
              <a:t>            Projet «</a:t>
            </a:r>
            <a:r>
              <a:rPr lang="fr-FR" sz="3959" dirty="0" err="1">
                <a:solidFill>
                  <a:srgbClr val="0F243E"/>
                </a:solidFill>
              </a:rPr>
              <a:t>Hydric</a:t>
            </a:r>
            <a:r>
              <a:rPr lang="fr-FR" sz="3959" dirty="0">
                <a:solidFill>
                  <a:srgbClr val="0F243E"/>
                </a:solidFill>
              </a:rPr>
              <a:t> </a:t>
            </a:r>
            <a:r>
              <a:rPr lang="fr-FR" sz="3959" dirty="0" err="1">
                <a:solidFill>
                  <a:srgbClr val="0F243E"/>
                </a:solidFill>
              </a:rPr>
              <a:t>Forecast</a:t>
            </a:r>
            <a:r>
              <a:rPr lang="fr-FR" sz="3959" dirty="0">
                <a:solidFill>
                  <a:srgbClr val="0F243E"/>
                </a:solidFill>
              </a:rPr>
              <a:t> »</a:t>
            </a:r>
            <a:br>
              <a:rPr lang="fr-FR" sz="3959" dirty="0">
                <a:solidFill>
                  <a:srgbClr val="0F243E"/>
                </a:solidFill>
              </a:rPr>
            </a:br>
            <a:r>
              <a:rPr lang="fr-FR" sz="3959" dirty="0">
                <a:solidFill>
                  <a:srgbClr val="0F243E"/>
                </a:solidFill>
              </a:rPr>
              <a:t>But</a:t>
            </a:r>
            <a:br>
              <a:rPr lang="fr-FR" sz="3959" dirty="0">
                <a:solidFill>
                  <a:srgbClr val="0F243E"/>
                </a:solidFill>
              </a:rPr>
            </a:br>
            <a:r>
              <a:rPr lang="fr-FR" sz="2520" dirty="0"/>
              <a:t>Modélisation des eaux souterraines et de surface et l’étude de sens d’écoulement et de gradient des eaux en tenant compte des données climatiques </a:t>
            </a:r>
            <a:r>
              <a:rPr lang="fr-FR" sz="2520" dirty="0" smtClean="0"/>
              <a:t>,de </a:t>
            </a:r>
            <a:r>
              <a:rPr lang="fr-FR" sz="2520" dirty="0"/>
              <a:t>nature de </a:t>
            </a:r>
            <a:r>
              <a:rPr lang="fr-FR" sz="2520" dirty="0" smtClean="0"/>
              <a:t>sol et des caractéristiques des eaux.</a:t>
            </a:r>
            <a:endParaRPr sz="3959" dirty="0"/>
          </a:p>
        </p:txBody>
      </p:sp>
      <p:sp>
        <p:nvSpPr>
          <p:cNvPr id="133" name="Google Shape;133;p20"/>
          <p:cNvSpPr txBox="1"/>
          <p:nvPr/>
        </p:nvSpPr>
        <p:spPr>
          <a:xfrm>
            <a:off x="395525" y="2776250"/>
            <a:ext cx="7850700" cy="3949800"/>
          </a:xfrm>
          <a:prstGeom prst="rect">
            <a:avLst/>
          </a:prstGeom>
          <a:noFill/>
          <a:ln>
            <a:noFill/>
          </a:ln>
        </p:spPr>
        <p:txBody>
          <a:bodyPr spcFirstLastPara="1" wrap="square" lIns="91425" tIns="45700" rIns="91425" bIns="45700" anchor="t" anchorCtr="0">
            <a:noAutofit/>
          </a:bodyPr>
          <a:lstStyle/>
          <a:p>
            <a:pPr marL="285750" marR="0" lvl="0" indent="-133350" algn="l" rtl="0">
              <a:spcBef>
                <a:spcPts val="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fr-FR" sz="4000" b="0" i="0" u="none" strike="noStrike" cap="none" dirty="0">
                <a:solidFill>
                  <a:srgbClr val="0F243E"/>
                </a:solidFill>
                <a:latin typeface="Calibri"/>
                <a:ea typeface="Calibri"/>
                <a:cs typeface="Calibri"/>
                <a:sym typeface="Calibri"/>
              </a:rPr>
              <a:t>Etapes</a:t>
            </a:r>
            <a:endParaRPr sz="4000" dirty="0">
              <a:solidFill>
                <a:srgbClr val="0F243E"/>
              </a:solidFill>
              <a:latin typeface="Calibri"/>
              <a:ea typeface="Calibri"/>
              <a:cs typeface="Calibri"/>
              <a:sym typeface="Calibri"/>
            </a:endParaRPr>
          </a:p>
          <a:p>
            <a:pPr marL="285750" marR="0" lvl="0" indent="-285750" algn="l" rtl="0">
              <a:spcBef>
                <a:spcPts val="0"/>
              </a:spcBef>
              <a:spcAft>
                <a:spcPts val="0"/>
              </a:spcAft>
              <a:buClr>
                <a:schemeClr val="dk1"/>
              </a:buClr>
              <a:buSzPts val="2400"/>
              <a:buFont typeface="Arial"/>
              <a:buChar char="•"/>
            </a:pPr>
            <a:r>
              <a:rPr lang="fr-FR" sz="2400" dirty="0">
                <a:solidFill>
                  <a:schemeClr val="dk1"/>
                </a:solidFill>
                <a:latin typeface="Calibri"/>
                <a:ea typeface="Calibri"/>
                <a:cs typeface="Calibri"/>
                <a:sym typeface="Calibri"/>
              </a:rPr>
              <a:t>Partie 1:Collecte des données IOT à l’aide des capteurs.</a:t>
            </a:r>
            <a:endParaRPr dirty="0"/>
          </a:p>
          <a:p>
            <a:pPr marL="0" marR="0" lvl="0" indent="0" algn="l" rtl="0">
              <a:spcBef>
                <a:spcPts val="0"/>
              </a:spcBef>
              <a:spcAft>
                <a:spcPts val="0"/>
              </a:spcAft>
              <a:buNone/>
            </a:pPr>
            <a:r>
              <a:rPr lang="fr-FR" sz="2400" dirty="0">
                <a:solidFill>
                  <a:schemeClr val="dk1"/>
                </a:solidFill>
                <a:latin typeface="Calibri"/>
                <a:ea typeface="Calibri"/>
                <a:cs typeface="Calibri"/>
                <a:sym typeface="Calibri"/>
              </a:rPr>
              <a:t> </a:t>
            </a:r>
            <a:endParaRPr dirty="0"/>
          </a:p>
          <a:p>
            <a:pPr marL="285750" marR="0" lvl="0" indent="-285750" algn="l" rtl="0">
              <a:spcBef>
                <a:spcPts val="0"/>
              </a:spcBef>
              <a:spcAft>
                <a:spcPts val="0"/>
              </a:spcAft>
              <a:buClr>
                <a:schemeClr val="dk1"/>
              </a:buClr>
              <a:buSzPts val="2400"/>
              <a:buChar char="•"/>
            </a:pPr>
            <a:r>
              <a:rPr lang="fr-FR" sz="2800" b="1" i="1" dirty="0">
                <a:solidFill>
                  <a:schemeClr val="dk1"/>
                </a:solidFill>
                <a:latin typeface="Calibri"/>
                <a:ea typeface="Calibri"/>
                <a:cs typeface="Calibri"/>
                <a:sym typeface="Calibri"/>
              </a:rPr>
              <a:t>Partie 2:Gestion et préparation des données collectés</a:t>
            </a:r>
            <a:r>
              <a:rPr lang="fr-FR" sz="2400" b="1" i="1" dirty="0">
                <a:solidFill>
                  <a:schemeClr val="dk1"/>
                </a:solidFill>
                <a:latin typeface="Calibri"/>
                <a:ea typeface="Calibri"/>
                <a:cs typeface="Calibri"/>
                <a:sym typeface="Calibri"/>
              </a:rPr>
              <a:t>.</a:t>
            </a:r>
            <a:endParaRPr b="1" i="1"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400"/>
              <a:buFont typeface="Arial"/>
              <a:buChar char="•"/>
            </a:pPr>
            <a:r>
              <a:rPr lang="fr-FR" sz="2400" dirty="0">
                <a:solidFill>
                  <a:schemeClr val="dk1"/>
                </a:solidFill>
                <a:latin typeface="Calibri"/>
                <a:ea typeface="Calibri"/>
                <a:cs typeface="Calibri"/>
                <a:sym typeface="Calibri"/>
              </a:rPr>
              <a:t>Partie 3:Prédiction et visualisation  à l’aide du modèle ModFlow.</a:t>
            </a:r>
            <a:endParaRP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ctrTitle"/>
          </p:nvPr>
        </p:nvSpPr>
        <p:spPr>
          <a:xfrm>
            <a:off x="363550" y="231350"/>
            <a:ext cx="7838700" cy="1454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43E"/>
              </a:buClr>
              <a:buSzPts val="3959"/>
              <a:buFont typeface="Calibri"/>
              <a:buNone/>
            </a:pPr>
            <a:r>
              <a:rPr lang="fr-FR" sz="3959">
                <a:solidFill>
                  <a:srgbClr val="0F243E"/>
                </a:solidFill>
              </a:rPr>
              <a:t>    Projet «Hydric Forecast »</a:t>
            </a:r>
            <a:br>
              <a:rPr lang="fr-FR" sz="3959">
                <a:solidFill>
                  <a:srgbClr val="0F243E"/>
                </a:solidFill>
              </a:rPr>
            </a:br>
            <a:r>
              <a:rPr lang="fr-FR" sz="3959">
                <a:solidFill>
                  <a:srgbClr val="0F243E"/>
                </a:solidFill>
              </a:rPr>
              <a:t>Apports:</a:t>
            </a:r>
            <a:br>
              <a:rPr lang="fr-FR" sz="3959">
                <a:solidFill>
                  <a:srgbClr val="0F243E"/>
                </a:solidFill>
              </a:rPr>
            </a:br>
            <a:endParaRPr sz="3959"/>
          </a:p>
        </p:txBody>
      </p:sp>
      <p:sp>
        <p:nvSpPr>
          <p:cNvPr id="139" name="Google Shape;139;p21"/>
          <p:cNvSpPr txBox="1"/>
          <p:nvPr/>
        </p:nvSpPr>
        <p:spPr>
          <a:xfrm>
            <a:off x="396600" y="1784725"/>
            <a:ext cx="8047800" cy="44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000" dirty="0">
                <a:latin typeface="Calibri"/>
                <a:ea typeface="Calibri"/>
                <a:cs typeface="Calibri"/>
                <a:sym typeface="Calibri"/>
              </a:rPr>
              <a:t>1-Installation d’un réseau IOT et stockage des données dans mongoDB.</a:t>
            </a: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a:p>
            <a:pPr marL="0" lvl="0" indent="0" algn="l" rtl="0">
              <a:spcBef>
                <a:spcPts val="0"/>
              </a:spcBef>
              <a:spcAft>
                <a:spcPts val="0"/>
              </a:spcAft>
              <a:buNone/>
            </a:pPr>
            <a:r>
              <a:rPr lang="fr-FR" sz="2000" dirty="0">
                <a:latin typeface="Calibri"/>
                <a:ea typeface="Calibri"/>
                <a:cs typeface="Calibri"/>
                <a:sym typeface="Calibri"/>
              </a:rPr>
              <a:t>2-Nettoyage des données et création d’un cluster </a:t>
            </a:r>
            <a:r>
              <a:rPr lang="fr-FR" sz="2000" dirty="0" smtClean="0">
                <a:latin typeface="Calibri"/>
                <a:ea typeface="Calibri"/>
                <a:cs typeface="Calibri"/>
                <a:sym typeface="Calibri"/>
              </a:rPr>
              <a:t> </a:t>
            </a:r>
            <a:r>
              <a:rPr lang="fr-FR" sz="2000" dirty="0">
                <a:latin typeface="Calibri"/>
                <a:ea typeface="Calibri"/>
                <a:cs typeface="Calibri"/>
                <a:sym typeface="Calibri"/>
              </a:rPr>
              <a:t>hadoop en considérant les paramètres hydrauliques de l'aquifère, les conditions aux limites, les conditions initiales et les contraintes pour obtenir des données structurées selon les inputs demandés du </a:t>
            </a:r>
            <a:r>
              <a:rPr lang="fr-FR" sz="2000" dirty="0" smtClean="0">
                <a:latin typeface="Calibri"/>
                <a:ea typeface="Calibri"/>
                <a:cs typeface="Calibri"/>
                <a:sym typeface="Calibri"/>
              </a:rPr>
              <a:t>MODFLOW</a:t>
            </a:r>
            <a:r>
              <a:rPr lang="fr-FR" sz="1800" dirty="0" smtClean="0">
                <a:latin typeface="Calibri"/>
                <a:ea typeface="Calibri"/>
                <a:cs typeface="Calibri"/>
                <a:sym typeface="Calibri"/>
              </a:rPr>
              <a:t>.</a:t>
            </a: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r>
              <a:rPr lang="fr-FR" sz="2000" dirty="0" smtClean="0">
                <a:latin typeface="Calibri"/>
                <a:ea typeface="Calibri"/>
                <a:cs typeface="Calibri"/>
                <a:sym typeface="Calibri"/>
              </a:rPr>
              <a:t>3-L’ajout </a:t>
            </a:r>
            <a:r>
              <a:rPr lang="fr-FR" sz="2000" dirty="0">
                <a:latin typeface="Calibri"/>
                <a:ea typeface="Calibri"/>
                <a:cs typeface="Calibri"/>
                <a:sym typeface="Calibri"/>
              </a:rPr>
              <a:t>d’une interface graphiques </a:t>
            </a:r>
            <a:r>
              <a:rPr lang="fr-FR" sz="2000" dirty="0" smtClean="0">
                <a:latin typeface="Calibri"/>
                <a:ea typeface="Calibri"/>
                <a:cs typeface="Calibri"/>
                <a:sym typeface="Calibri"/>
              </a:rPr>
              <a:t>où </a:t>
            </a:r>
            <a:r>
              <a:rPr lang="fr-FR" sz="2000" dirty="0">
                <a:latin typeface="Calibri"/>
                <a:ea typeface="Calibri"/>
                <a:cs typeface="Calibri"/>
                <a:sym typeface="Calibri"/>
              </a:rPr>
              <a:t>l’utilisateur ajoute les</a:t>
            </a:r>
            <a:endParaRPr sz="2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fr-FR" sz="2000" dirty="0">
                <a:latin typeface="Calibri"/>
                <a:ea typeface="Calibri"/>
                <a:cs typeface="Calibri"/>
                <a:sym typeface="Calibri"/>
              </a:rPr>
              <a:t>paramètres de base des couches du modèle MODFLOW</a:t>
            </a:r>
            <a:r>
              <a:rPr lang="fr-FR" sz="2400" dirty="0">
                <a:latin typeface="Calibri"/>
                <a:ea typeface="Calibri"/>
                <a:cs typeface="Calibri"/>
                <a:sym typeface="Calibri"/>
              </a:rPr>
              <a:t>.</a:t>
            </a:r>
            <a:endParaRPr sz="2400" dirty="0">
              <a:latin typeface="Calibri"/>
              <a:ea typeface="Calibri"/>
              <a:cs typeface="Calibri"/>
              <a:sym typeface="Calibri"/>
            </a:endParaRPr>
          </a:p>
          <a:p>
            <a:pPr marL="0" lvl="0" indent="0" algn="l" rtl="0">
              <a:spcBef>
                <a:spcPts val="0"/>
              </a:spcBef>
              <a:spcAft>
                <a:spcPts val="0"/>
              </a:spcAft>
              <a:buNone/>
            </a:pPr>
            <a:endParaRPr sz="24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9</a:t>
            </a:fld>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2476</Words>
  <Application>Microsoft Office PowerPoint</Application>
  <PresentationFormat>Affichage à l'écran (4:3)</PresentationFormat>
  <Paragraphs>549</Paragraphs>
  <Slides>37</Slides>
  <Notes>35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37</vt:i4>
      </vt:variant>
    </vt:vector>
  </HeadingPairs>
  <TitlesOfParts>
    <vt:vector size="47" baseType="lpstr">
      <vt:lpstr>Arial</vt:lpstr>
      <vt:lpstr>Calibri</vt:lpstr>
      <vt:lpstr>Comic Sans MS</vt:lpstr>
      <vt:lpstr>Times New Roman</vt:lpstr>
      <vt:lpstr>Montserrat</vt:lpstr>
      <vt:lpstr>Roboto</vt:lpstr>
      <vt:lpstr>Courier New</vt:lpstr>
      <vt:lpstr>Roboto Mono</vt:lpstr>
      <vt:lpstr>Bodoni MT Condensed</vt:lpstr>
      <vt:lpstr>Thème Office</vt:lpstr>
      <vt:lpstr>  P2M n°:42  HYDRIC FORECAST  Trinôme 2: Gestion et préparation des données   </vt:lpstr>
      <vt:lpstr>    P2M n°:42  HYDRIC FORECAST    </vt:lpstr>
      <vt:lpstr>PLAN</vt:lpstr>
      <vt:lpstr>Introduction Générale</vt:lpstr>
      <vt:lpstr>Problèmes Actuels</vt:lpstr>
      <vt:lpstr>Rareté de ressources d’eau </vt:lpstr>
      <vt:lpstr>           Projet «Hydric Forecast » Plateforme de modélisation des écoulements des eaux   </vt:lpstr>
      <vt:lpstr>            Projet «Hydric Forecast » But Modélisation des eaux souterraines et de surface et l’étude de sens d’écoulement et de gradient des eaux en tenant compte des données climatiques ,de nature de sol et des caractéristiques des eaux.</vt:lpstr>
      <vt:lpstr>    Projet «Hydric Forecast » Apports: </vt:lpstr>
      <vt:lpstr>Partie 2:Gestion et préparation des données collectés.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Difficultées</vt:lpstr>
      <vt:lpstr>Conclusion</vt:lpstr>
      <vt:lpstr>Merci Pour Votre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P2M n°:42  HYDRIC FORECAST Trinôme 2: Gestion et préparation des données   </dc:title>
  <cp:lastModifiedBy>Utilisateur Windows</cp:lastModifiedBy>
  <cp:revision>29</cp:revision>
  <dcterms:modified xsi:type="dcterms:W3CDTF">2020-06-27T21:44:04Z</dcterms:modified>
</cp:coreProperties>
</file>