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20" Type="http://schemas.openxmlformats.org/officeDocument/2006/relationships/slide" Target="slides/slide15.xml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22" Type="http://schemas.openxmlformats.org/officeDocument/2006/relationships/slide" Target="slides/slide17.xml"/><Relationship Id="rId44" Type="http://schemas.openxmlformats.org/officeDocument/2006/relationships/font" Target="fonts/Lato-regular.fntdata"/><Relationship Id="rId21" Type="http://schemas.openxmlformats.org/officeDocument/2006/relationships/slide" Target="slides/slide16.xml"/><Relationship Id="rId43" Type="http://schemas.openxmlformats.org/officeDocument/2006/relationships/font" Target="fonts/Raleway-boldItalic.fntdata"/><Relationship Id="rId24" Type="http://schemas.openxmlformats.org/officeDocument/2006/relationships/slide" Target="slides/slide19.xml"/><Relationship Id="rId46" Type="http://schemas.openxmlformats.org/officeDocument/2006/relationships/font" Target="fonts/Lato-italic.fntdata"/><Relationship Id="rId23" Type="http://schemas.openxmlformats.org/officeDocument/2006/relationships/slide" Target="slides/slide18.xml"/><Relationship Id="rId45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La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10b1333c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10b1333c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10b1333c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10b1333c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10b1333c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10b1333c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10b1333c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10b1333c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10b1333c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10b1333c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10b1333c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10b1333c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10b1333c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10b1333c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10b1333c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10b1333c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10b1333c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10b1333c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10b1333c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10b1333c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10b1333c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10b1333c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10b1333c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10b1333c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10b1333c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10b1333c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10b1333c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10b1333c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10b1333c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10b1333c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10b1333c7_0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10b1333c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10b1333c7_0_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10b1333c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10b1333c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10b1333c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10b1333c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10b1333c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10b1333c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10b1333c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10b1333c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a10b1333c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10b1333c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10b1333c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10b1333c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10b1333c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10b1333c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10b1333c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10b1333c7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10b1333c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10b1333c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10b1333c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10b1333c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10b1333c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3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267275" y="137177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Cloudification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66928" y="2378950"/>
            <a:ext cx="83322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Réalisé par : Barkaoui Chaker         Encadré par : Choukair Zied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                             Abla Horchi                                                   Heni Maher </a:t>
            </a:r>
            <a:endParaRPr sz="24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066925" cy="1030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/>
          <p:nvPr/>
        </p:nvSpPr>
        <p:spPr>
          <a:xfrm>
            <a:off x="5774675" y="4109425"/>
            <a:ext cx="29949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Lato"/>
                <a:ea typeface="Lato"/>
                <a:cs typeface="Lato"/>
                <a:sym typeface="Lato"/>
              </a:rPr>
              <a:t>2020/2021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283100" y="483550"/>
            <a:ext cx="86316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</a:rPr>
              <a:t>dashboard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800" y="218250"/>
            <a:ext cx="1727750" cy="10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2375" y="1990938"/>
            <a:ext cx="5902801" cy="27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550" y="162725"/>
            <a:ext cx="590897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rceau de bande adhésive tenant une note sur la diapositive" id="141" name="Google Shape;141;p23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2291525" y="2190450"/>
            <a:ext cx="49605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9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Réalisation</a:t>
            </a:r>
            <a:r>
              <a:rPr b="1" lang="fr" sz="39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f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35825"/>
            <a:ext cx="8839200" cy="36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450" y="152400"/>
            <a:ext cx="698401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25" y="488125"/>
            <a:ext cx="8839200" cy="398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00" y="447850"/>
            <a:ext cx="859155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5263"/>
            <a:ext cx="8839200" cy="3852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20975"/>
            <a:ext cx="8839200" cy="3647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3873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3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3600">
                <a:solidFill>
                  <a:schemeClr val="dk1"/>
                </a:solidFill>
              </a:rPr>
              <a:t>Table de Matière</a:t>
            </a:r>
            <a:endParaRPr sz="2400"/>
          </a:p>
        </p:txBody>
      </p:sp>
      <p:sp>
        <p:nvSpPr>
          <p:cNvPr id="81" name="Google Shape;81;p14"/>
          <p:cNvSpPr txBox="1"/>
          <p:nvPr>
            <p:ph idx="4294967295" type="title"/>
          </p:nvPr>
        </p:nvSpPr>
        <p:spPr>
          <a:xfrm>
            <a:off x="428350" y="18427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Lato"/>
              <a:buAutoNum type="romanUcPeriod"/>
            </a:pPr>
            <a:r>
              <a:rPr b="0" lang="fr" sz="2500">
                <a:latin typeface="Lato"/>
                <a:ea typeface="Lato"/>
                <a:cs typeface="Lato"/>
                <a:sym typeface="Lato"/>
              </a:rPr>
              <a:t>Présentation de l’idée. </a:t>
            </a:r>
            <a:endParaRPr b="0" sz="2500"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Lato"/>
              <a:buAutoNum type="romanUcPeriod"/>
            </a:pPr>
            <a:r>
              <a:rPr b="0" lang="fr" sz="2500">
                <a:latin typeface="Lato"/>
                <a:ea typeface="Lato"/>
                <a:cs typeface="Lato"/>
                <a:sym typeface="Lato"/>
              </a:rPr>
              <a:t>technologies utilisées.</a:t>
            </a:r>
            <a:endParaRPr b="0" sz="2500"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Lato"/>
              <a:buAutoNum type="romanUcPeriod"/>
            </a:pPr>
            <a:r>
              <a:rPr b="0" lang="fr" sz="2500">
                <a:latin typeface="Lato"/>
                <a:ea typeface="Lato"/>
                <a:cs typeface="Lato"/>
                <a:sym typeface="Lato"/>
              </a:rPr>
              <a:t>réalisation.</a:t>
            </a:r>
            <a:endParaRPr b="0" sz="2500"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Lato"/>
              <a:buAutoNum type="romanUcPeriod"/>
            </a:pPr>
            <a:r>
              <a:rPr b="0" lang="fr" sz="2500">
                <a:latin typeface="Lato"/>
                <a:ea typeface="Lato"/>
                <a:cs typeface="Lato"/>
                <a:sym typeface="Lato"/>
              </a:rPr>
              <a:t>reste à faire.</a:t>
            </a:r>
            <a:endParaRPr b="0"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25" y="698188"/>
            <a:ext cx="8839201" cy="37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93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678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40400"/>
            <a:ext cx="8839200" cy="4677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65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4149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idx="1" type="body"/>
          </p:nvPr>
        </p:nvSpPr>
        <p:spPr>
          <a:xfrm>
            <a:off x="4794300" y="684900"/>
            <a:ext cx="4058700" cy="3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2100">
                <a:solidFill>
                  <a:srgbClr val="2222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Un Cloud est un espace virtuel disponible pour déployer les applications.</a:t>
            </a:r>
            <a:endParaRPr sz="2100">
              <a:solidFill>
                <a:srgbClr val="2222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2100">
                <a:solidFill>
                  <a:srgbClr val="2222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Dans sa forme la plus simple, il fournit les ressources et les capacités de la technologie de l'information de manière dynamique en tant que service.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218" name="Google Shape;2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50" y="1455075"/>
            <a:ext cx="3970450" cy="26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8"/>
          <p:cNvSpPr txBox="1"/>
          <p:nvPr/>
        </p:nvSpPr>
        <p:spPr>
          <a:xfrm>
            <a:off x="456600" y="443175"/>
            <a:ext cx="33573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C’est quoi Cloud ?!!</a:t>
            </a:r>
            <a:endParaRPr b="1" sz="21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0" name="Google Shape;22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1050" y="208750"/>
            <a:ext cx="1794950" cy="11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idx="1" type="body"/>
          </p:nvPr>
        </p:nvSpPr>
        <p:spPr>
          <a:xfrm>
            <a:off x="4572000" y="443175"/>
            <a:ext cx="4452300" cy="37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-"/>
            </a:pPr>
            <a:r>
              <a:rPr lang="fr" sz="1400">
                <a:solidFill>
                  <a:srgbClr val="2222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Hébergez une variété de charges de travail différentes, y compris des tâches back-end de style batch et des applications interactives destinées aux utilisateurs.</a:t>
            </a:r>
            <a:endParaRPr sz="1400">
              <a:solidFill>
                <a:srgbClr val="2222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-"/>
            </a:pPr>
            <a:r>
              <a:rPr lang="fr" sz="1400">
                <a:solidFill>
                  <a:srgbClr val="2222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Permettre aux charges de travail d'être déployées et évolutives rapidement grâce au provisionnement rapide de machines virtuelles ou physiques.</a:t>
            </a:r>
            <a:endParaRPr sz="1400">
              <a:solidFill>
                <a:srgbClr val="2222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400">
                <a:solidFill>
                  <a:srgbClr val="2222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2222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-"/>
            </a:pPr>
            <a:r>
              <a:rPr lang="fr" sz="1400">
                <a:solidFill>
                  <a:srgbClr val="2222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Surveiller l'utilisation des ressources en temps réel pour permettre le rééquilibrage des allocations en cas de besoin</a:t>
            </a:r>
            <a:endParaRPr sz="1400">
              <a:solidFill>
                <a:srgbClr val="2222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2222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226" name="Google Shape;2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50" y="1455075"/>
            <a:ext cx="3970450" cy="26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9"/>
          <p:cNvSpPr txBox="1"/>
          <p:nvPr/>
        </p:nvSpPr>
        <p:spPr>
          <a:xfrm>
            <a:off x="456600" y="443175"/>
            <a:ext cx="33573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Pourquoi </a:t>
            </a:r>
            <a:r>
              <a:rPr b="1" lang="fr" sz="2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Cloud ?!!</a:t>
            </a:r>
            <a:endParaRPr b="1" sz="21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1050" y="208750"/>
            <a:ext cx="1794950" cy="11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type="title"/>
          </p:nvPr>
        </p:nvSpPr>
        <p:spPr>
          <a:xfrm>
            <a:off x="283100" y="483550"/>
            <a:ext cx="86316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>
                <a:solidFill>
                  <a:schemeClr val="accent5"/>
                </a:solidFill>
              </a:rPr>
              <a:t>Technologies utilisées pour la conteneurisation</a:t>
            </a:r>
            <a:endParaRPr sz="3300">
              <a:solidFill>
                <a:schemeClr val="accent5"/>
              </a:solidFill>
            </a:endParaRPr>
          </a:p>
        </p:txBody>
      </p:sp>
      <p:pic>
        <p:nvPicPr>
          <p:cNvPr id="234" name="Google Shape;2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25" y="1750375"/>
            <a:ext cx="23145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6838" y="1750375"/>
            <a:ext cx="252412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1575" y="1750375"/>
            <a:ext cx="2143125" cy="167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1300" y="3773700"/>
            <a:ext cx="2314575" cy="11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title"/>
          </p:nvPr>
        </p:nvSpPr>
        <p:spPr>
          <a:xfrm>
            <a:off x="135400" y="282398"/>
            <a:ext cx="6244200" cy="11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Etat de lieu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225" y="1082350"/>
            <a:ext cx="7059249" cy="37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800" y="162725"/>
            <a:ext cx="627160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rceau de bande adhésive tenant une note sur la diapositive" id="87" name="Google Shape;87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2078400" y="2043775"/>
            <a:ext cx="49872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Présentation de l’idée</a:t>
            </a:r>
            <a:r>
              <a:rPr b="1" lang="f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>
            <p:ph type="title"/>
          </p:nvPr>
        </p:nvSpPr>
        <p:spPr>
          <a:xfrm>
            <a:off x="135400" y="282398"/>
            <a:ext cx="6244200" cy="11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Etat de lieu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925" y="918025"/>
            <a:ext cx="7193549" cy="382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type="title"/>
          </p:nvPr>
        </p:nvSpPr>
        <p:spPr>
          <a:xfrm>
            <a:off x="135400" y="282398"/>
            <a:ext cx="6244200" cy="11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Etat de lieu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675" y="1021875"/>
            <a:ext cx="7180126" cy="36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250" y="162725"/>
            <a:ext cx="635215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rceau de bande adhésive tenant une note sur la diapositive&#10;" id="261" name="Google Shape;261;p4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4"/>
          <p:cNvSpPr txBox="1"/>
          <p:nvPr/>
        </p:nvSpPr>
        <p:spPr>
          <a:xfrm>
            <a:off x="2949575" y="1936350"/>
            <a:ext cx="5040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reste à faire </a:t>
            </a:r>
            <a:endParaRPr b="1" sz="35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283100" y="1109725"/>
            <a:ext cx="8083500" cy="34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1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47650" lvl="0" marL="74930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Clr>
                <a:srgbClr val="292929"/>
              </a:buClr>
              <a:buSzPts val="300"/>
              <a:buFont typeface="Georgia"/>
              <a:buAutoNum type="arabicPeriod"/>
            </a:pPr>
            <a:r>
              <a:rPr b="0" lang="fr" sz="12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Setting up a MERN stack for development.</a:t>
            </a:r>
            <a:endParaRPr b="0" sz="12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47650" lvl="0" marL="7493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00"/>
              <a:buFont typeface="Georgia"/>
              <a:buAutoNum type="arabicPeriod"/>
            </a:pPr>
            <a:r>
              <a:rPr b="0" lang="fr" sz="12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Containerizing the app using Docker.</a:t>
            </a:r>
            <a:endParaRPr b="0" sz="12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47650" lvl="0" marL="7493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00"/>
              <a:buFont typeface="Georgia"/>
              <a:buAutoNum type="arabicPeriod"/>
            </a:pPr>
            <a:r>
              <a:rPr b="0" lang="fr" sz="12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Creating a CI/CD pipeline for the app.</a:t>
            </a:r>
            <a:endParaRPr b="0" sz="12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47650" lvl="0" marL="7493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00"/>
              <a:buFont typeface="Georgia"/>
              <a:buAutoNum type="arabicPeriod"/>
            </a:pPr>
            <a:r>
              <a:rPr b="0" lang="fr" sz="12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Deploying the app on a Kubernetes cluster.</a:t>
            </a:r>
            <a:endParaRPr b="0" sz="12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47650" lvl="0" marL="7493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00"/>
              <a:buFont typeface="Georgia"/>
              <a:buAutoNum type="arabicPeriod"/>
            </a:pPr>
            <a:r>
              <a:rPr b="0" lang="fr" sz="12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Serving the deployed app using Nginx.</a:t>
            </a:r>
            <a:endParaRPr b="0" sz="12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47650" lvl="0" marL="7493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00"/>
              <a:buFont typeface="Georgia"/>
              <a:buAutoNum type="arabicPeriod"/>
            </a:pPr>
            <a:r>
              <a:rPr b="0" lang="fr" sz="12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Setting up domain names and certificates (HTTPS).</a:t>
            </a:r>
            <a:endParaRPr b="0" sz="12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47650" lvl="0" marL="7493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00"/>
              <a:buFont typeface="Georgia"/>
              <a:buAutoNum type="arabicPeriod"/>
            </a:pPr>
            <a:r>
              <a:rPr b="0" lang="fr" sz="12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How to use storage buckets for stateful apps.</a:t>
            </a:r>
            <a:endParaRPr b="0" sz="12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47650" lvl="0" marL="7493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00"/>
              <a:buFont typeface="Georgia"/>
              <a:buAutoNum type="arabicPeriod"/>
            </a:pPr>
            <a:r>
              <a:rPr b="0" lang="fr" sz="12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Monitoring the health of the cluster.</a:t>
            </a:r>
            <a:endParaRPr b="0" sz="12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47650" lvl="0" marL="7493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00"/>
              <a:buFont typeface="Georgia"/>
              <a:buAutoNum type="arabicPeriod"/>
            </a:pPr>
            <a:r>
              <a:rPr b="0" lang="fr" sz="12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Setting up auto-scaling to handle high load.</a:t>
            </a:r>
            <a:endParaRPr b="0" sz="12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21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21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1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5"/>
          <p:cNvSpPr txBox="1"/>
          <p:nvPr/>
        </p:nvSpPr>
        <p:spPr>
          <a:xfrm>
            <a:off x="283100" y="0"/>
            <a:ext cx="39258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fr" sz="2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Les étapes à faire</a:t>
            </a:r>
            <a:endParaRPr sz="1700">
              <a:solidFill>
                <a:srgbClr val="222222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250" y="162725"/>
            <a:ext cx="635215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rceau de bande adhésive tenant une note sur la diapositive&#10;" id="274" name="Google Shape;274;p4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6"/>
          <p:cNvSpPr txBox="1"/>
          <p:nvPr/>
        </p:nvSpPr>
        <p:spPr>
          <a:xfrm>
            <a:off x="1745825" y="1936350"/>
            <a:ext cx="62448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Merci pour votre attention</a:t>
            </a:r>
            <a:r>
              <a:rPr b="1" lang="fr" sz="35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35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1"/>
                </a:solidFill>
              </a:rPr>
              <a:t>Mise en situation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</a:rPr>
              <a:t>des problèmes au niveau de :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600">
                <a:solidFill>
                  <a:srgbClr val="000000"/>
                </a:solidFill>
              </a:rPr>
              <a:t>-</a:t>
            </a:r>
            <a:r>
              <a:rPr lang="fr" sz="2000">
                <a:solidFill>
                  <a:srgbClr val="000000"/>
                </a:solidFill>
              </a:rPr>
              <a:t>Gestion des clients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000000"/>
                </a:solidFill>
              </a:rPr>
              <a:t>-Gestion des commandes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000000"/>
                </a:solidFill>
              </a:rPr>
              <a:t>- Incidents inattendus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000000"/>
                </a:solidFill>
              </a:rPr>
              <a:t>-Les charges 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00" y="837300"/>
            <a:ext cx="4527950" cy="30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1"/>
                </a:solidFill>
              </a:rPr>
              <a:t>Notre idée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900">
                <a:solidFill>
                  <a:srgbClr val="000000"/>
                </a:solidFill>
              </a:rPr>
              <a:t>Application sous forme d’une application web  dédié aux entreprises pour limiter et même échapper ces  problématiques .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75" y="667100"/>
            <a:ext cx="4527949" cy="38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250" y="162725"/>
            <a:ext cx="635215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rceau de bande adhésive tenant une note sur la diapositive&#10;" id="106" name="Google Shape;106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2197525" y="1990075"/>
            <a:ext cx="5040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Technologies Utilisées</a:t>
            </a:r>
            <a:endParaRPr b="1" sz="35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283100" y="483550"/>
            <a:ext cx="86316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</a:rPr>
              <a:t>Front_end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625" y="1790000"/>
            <a:ext cx="322897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4450" y="1231588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4600" y="3822563"/>
            <a:ext cx="2119481" cy="1195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283100" y="483550"/>
            <a:ext cx="86316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</a:rPr>
              <a:t>Back</a:t>
            </a:r>
            <a:r>
              <a:rPr lang="fr">
                <a:solidFill>
                  <a:schemeClr val="accent5"/>
                </a:solidFill>
              </a:rPr>
              <a:t>_end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175" y="1978650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125" y="1945324"/>
            <a:ext cx="27336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283100" y="483550"/>
            <a:ext cx="86316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</a:rPr>
              <a:t>Base de données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225" y="2018950"/>
            <a:ext cx="32855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