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 id="2147483820" r:id="rId12"/>
  </p:sldMasterIdLst>
  <p:notesMasterIdLst>
    <p:notesMasterId r:id="rId30"/>
  </p:notesMasterIdLst>
  <p:sldIdLst>
    <p:sldId id="290" r:id="rId13"/>
    <p:sldId id="278" r:id="rId14"/>
    <p:sldId id="292" r:id="rId15"/>
    <p:sldId id="293" r:id="rId16"/>
    <p:sldId id="319" r:id="rId17"/>
    <p:sldId id="317" r:id="rId18"/>
    <p:sldId id="320" r:id="rId19"/>
    <p:sldId id="321" r:id="rId20"/>
    <p:sldId id="322" r:id="rId21"/>
    <p:sldId id="323" r:id="rId22"/>
    <p:sldId id="330" r:id="rId23"/>
    <p:sldId id="331" r:id="rId24"/>
    <p:sldId id="326" r:id="rId25"/>
    <p:sldId id="327" r:id="rId26"/>
    <p:sldId id="328" r:id="rId27"/>
    <p:sldId id="329"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D3F"/>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39"/>
    <p:restoredTop sz="94632"/>
  </p:normalViewPr>
  <p:slideViewPr>
    <p:cSldViewPr snapToGrid="0" snapToObjects="1">
      <p:cViewPr varScale="1">
        <p:scale>
          <a:sx n="128" d="100"/>
          <a:sy n="128"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notesMaster" Target="notesMasters/notesMaster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8/11/22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2661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23538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47949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6793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9636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65838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18560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0269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23550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561756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729261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25885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734413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3060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2417719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3862344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60712748"/>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5369105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6937866"/>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18177412"/>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7355529"/>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661331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31967832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76887460"/>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96037365"/>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8690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3.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theme" Target="../theme/theme9.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28" r:id="rId4"/>
    <p:sldLayoutId id="2147483757" r:id="rId5"/>
    <p:sldLayoutId id="2147483758" r:id="rId6"/>
    <p:sldLayoutId id="2147483791" r:id="rId7"/>
    <p:sldLayoutId id="2147483792" r:id="rId8"/>
    <p:sldLayoutId id="2147483805" r:id="rId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9" r:id="rId11"/>
    <p:sldLayoutId id="2147483730"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759" r:id="rId4"/>
    <p:sldLayoutId id="2147483760" r:id="rId5"/>
    <p:sldLayoutId id="2147483761" r:id="rId6"/>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62" r:id="rId13"/>
    <p:sldLayoutId id="2147483763" r:id="rId14"/>
    <p:sldLayoutId id="2147483764" r:id="rId1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8/11/22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7440377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0E672-D51B-F987-2F57-04960FA4F975}"/>
              </a:ext>
            </a:extLst>
          </p:cNvPr>
          <p:cNvSpPr>
            <a:spLocks noGrp="1"/>
          </p:cNvSpPr>
          <p:nvPr>
            <p:ph type="sldNum" sz="quarter" idx="10"/>
          </p:nvPr>
        </p:nvSpPr>
        <p:spPr/>
        <p:txBody>
          <a:bodyPr/>
          <a:lstStyle/>
          <a:p>
            <a:fld id="{58B792A5-9BAE-6942-BFE1-9FCDB51EA51E}" type="slidenum">
              <a:rPr lang="en-US" smtClean="0"/>
              <a:pPr/>
              <a:t>1</a:t>
            </a:fld>
            <a:endParaRPr lang="en-US" dirty="0"/>
          </a:p>
        </p:txBody>
      </p:sp>
      <p:pic>
        <p:nvPicPr>
          <p:cNvPr id="4" name="Picture 3">
            <a:extLst>
              <a:ext uri="{FF2B5EF4-FFF2-40B4-BE49-F238E27FC236}">
                <a16:creationId xmlns:a16="http://schemas.microsoft.com/office/drawing/2014/main" id="{1CE66472-2A6B-34AE-22F4-C8BB5C036228}"/>
              </a:ext>
            </a:extLst>
          </p:cNvPr>
          <p:cNvPicPr>
            <a:picLocks noChangeAspect="1"/>
          </p:cNvPicPr>
          <p:nvPr/>
        </p:nvPicPr>
        <p:blipFill>
          <a:blip r:embed="rId2"/>
          <a:srcRect/>
          <a:stretch/>
        </p:blipFill>
        <p:spPr>
          <a:xfrm>
            <a:off x="1180728" y="1084097"/>
            <a:ext cx="4516261" cy="1208452"/>
          </a:xfrm>
          <a:prstGeom prst="rect">
            <a:avLst/>
          </a:prstGeom>
        </p:spPr>
      </p:pic>
      <p:sp>
        <p:nvSpPr>
          <p:cNvPr id="5" name="TextBox 4">
            <a:extLst>
              <a:ext uri="{FF2B5EF4-FFF2-40B4-BE49-F238E27FC236}">
                <a16:creationId xmlns:a16="http://schemas.microsoft.com/office/drawing/2014/main" id="{8782EFE3-95D1-B3C3-E301-B618F00EAB44}"/>
              </a:ext>
            </a:extLst>
          </p:cNvPr>
          <p:cNvSpPr txBox="1"/>
          <p:nvPr/>
        </p:nvSpPr>
        <p:spPr>
          <a:xfrm>
            <a:off x="3916694" y="2790759"/>
            <a:ext cx="3560590" cy="369332"/>
          </a:xfrm>
          <a:prstGeom prst="rect">
            <a:avLst/>
          </a:prstGeom>
          <a:noFill/>
        </p:spPr>
        <p:txBody>
          <a:bodyPr wrap="none" rtlCol="0">
            <a:spAutoFit/>
          </a:bodyPr>
          <a:lstStyle/>
          <a:p>
            <a:r>
              <a:rPr lang="en-US" dirty="0"/>
              <a:t>( The XT Community Social Hub)</a:t>
            </a:r>
          </a:p>
        </p:txBody>
      </p:sp>
      <p:sp>
        <p:nvSpPr>
          <p:cNvPr id="3" name="TextBox 2">
            <a:extLst>
              <a:ext uri="{FF2B5EF4-FFF2-40B4-BE49-F238E27FC236}">
                <a16:creationId xmlns:a16="http://schemas.microsoft.com/office/drawing/2014/main" id="{F3A4A26B-2C7B-5EF3-5970-59A46BC8A3F1}"/>
              </a:ext>
            </a:extLst>
          </p:cNvPr>
          <p:cNvSpPr txBox="1"/>
          <p:nvPr/>
        </p:nvSpPr>
        <p:spPr>
          <a:xfrm>
            <a:off x="4461863" y="3532782"/>
            <a:ext cx="2730939" cy="923330"/>
          </a:xfrm>
          <a:prstGeom prst="rect">
            <a:avLst/>
          </a:prstGeom>
          <a:noFill/>
        </p:spPr>
        <p:txBody>
          <a:bodyPr wrap="none" rtlCol="0">
            <a:spAutoFit/>
          </a:bodyPr>
          <a:lstStyle/>
          <a:p>
            <a:pPr algn="ctr"/>
            <a:r>
              <a:rPr lang="en-US" dirty="0"/>
              <a:t>Group 1</a:t>
            </a:r>
          </a:p>
          <a:p>
            <a:pPr algn="ctr"/>
            <a:endParaRPr lang="en-US" dirty="0"/>
          </a:p>
          <a:p>
            <a:pPr algn="ctr"/>
            <a:r>
              <a:rPr lang="en-US" dirty="0"/>
              <a:t>Mentor: Sourabh Kumar</a:t>
            </a:r>
          </a:p>
        </p:txBody>
      </p:sp>
    </p:spTree>
    <p:extLst>
      <p:ext uri="{BB962C8B-B14F-4D97-AF65-F5344CB8AC3E}">
        <p14:creationId xmlns:p14="http://schemas.microsoft.com/office/powerpoint/2010/main" val="94468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944F-314F-E926-04DE-E11CC468B788}"/>
              </a:ext>
            </a:extLst>
          </p:cNvPr>
          <p:cNvSpPr>
            <a:spLocks noGrp="1"/>
          </p:cNvSpPr>
          <p:nvPr>
            <p:ph type="ctrTitle"/>
          </p:nvPr>
        </p:nvSpPr>
        <p:spPr/>
        <p:txBody>
          <a:bodyPr/>
          <a:lstStyle/>
          <a:p>
            <a:r>
              <a:rPr lang="en-US" dirty="0"/>
              <a:t>App Access Specification</a:t>
            </a:r>
          </a:p>
        </p:txBody>
      </p:sp>
      <p:sp>
        <p:nvSpPr>
          <p:cNvPr id="3" name="Text Placeholder 2">
            <a:extLst>
              <a:ext uri="{FF2B5EF4-FFF2-40B4-BE49-F238E27FC236}">
                <a16:creationId xmlns:a16="http://schemas.microsoft.com/office/drawing/2014/main" id="{11949E28-D0A8-4DA0-7726-A02338E143E3}"/>
              </a:ext>
            </a:extLst>
          </p:cNvPr>
          <p:cNvSpPr>
            <a:spLocks noGrp="1"/>
          </p:cNvSpPr>
          <p:nvPr>
            <p:ph type="body" sz="quarter" idx="13"/>
          </p:nvPr>
        </p:nvSpPr>
        <p:spPr>
          <a:xfrm>
            <a:off x="685800" y="1081493"/>
            <a:ext cx="10817352" cy="3388908"/>
          </a:xfrm>
        </p:spPr>
        <p:txBody>
          <a:bodyPr/>
          <a:lstStyle/>
          <a:p>
            <a:pPr>
              <a:buClr>
                <a:schemeClr val="accent1"/>
              </a:buClr>
            </a:pPr>
            <a:r>
              <a:rPr lang="en-US" dirty="0"/>
              <a:t>Currently, the app is to be kept private</a:t>
            </a:r>
          </a:p>
          <a:p>
            <a:pPr>
              <a:buClr>
                <a:schemeClr val="accent1"/>
              </a:buClr>
            </a:pPr>
            <a:r>
              <a:rPr lang="en-US" dirty="0"/>
              <a:t>In future, it will have public and protected routes</a:t>
            </a:r>
          </a:p>
          <a:p>
            <a:pPr>
              <a:buClr>
                <a:schemeClr val="accent1"/>
              </a:buClr>
            </a:pPr>
            <a:r>
              <a:rPr lang="en-US" dirty="0"/>
              <a:t>Public routes will be visible to all</a:t>
            </a:r>
          </a:p>
          <a:p>
            <a:pPr>
              <a:buClr>
                <a:schemeClr val="accent1"/>
              </a:buClr>
            </a:pPr>
            <a:r>
              <a:rPr lang="en-US" dirty="0"/>
              <a:t>Protected routes will be only for XT community members</a:t>
            </a:r>
          </a:p>
          <a:p>
            <a:pPr>
              <a:buClr>
                <a:schemeClr val="accent1"/>
              </a:buClr>
            </a:pPr>
            <a:r>
              <a:rPr lang="en-US" dirty="0"/>
              <a:t>Login to be implemented using Email and OTP combination</a:t>
            </a:r>
          </a:p>
          <a:p>
            <a:pPr>
              <a:buClr>
                <a:schemeClr val="accent1"/>
              </a:buClr>
            </a:pPr>
            <a:r>
              <a:rPr lang="en-US" dirty="0"/>
              <a:t>User onboarding to be done using a backend job i.e., No UI</a:t>
            </a:r>
          </a:p>
          <a:p>
            <a:pPr lvl="1">
              <a:buClr>
                <a:schemeClr val="accent1"/>
              </a:buClr>
            </a:pPr>
            <a:endParaRPr lang="en-US" dirty="0"/>
          </a:p>
        </p:txBody>
      </p:sp>
      <p:sp>
        <p:nvSpPr>
          <p:cNvPr id="4" name="Slide Number Placeholder 3">
            <a:extLst>
              <a:ext uri="{FF2B5EF4-FFF2-40B4-BE49-F238E27FC236}">
                <a16:creationId xmlns:a16="http://schemas.microsoft.com/office/drawing/2014/main" id="{D642CB21-4A7B-D0ED-1098-1285533A60BF}"/>
              </a:ext>
            </a:extLst>
          </p:cNvPr>
          <p:cNvSpPr>
            <a:spLocks noGrp="1"/>
          </p:cNvSpPr>
          <p:nvPr>
            <p:ph type="sldNum" sz="quarter" idx="14"/>
          </p:nvPr>
        </p:nvSpPr>
        <p:spPr/>
        <p:txBody>
          <a:bodyPr/>
          <a:lstStyle/>
          <a:p>
            <a:fld id="{58B792A5-9BAE-6942-BFE1-9FCDB51EA51E}" type="slidenum">
              <a:rPr lang="en-US" smtClean="0"/>
              <a:pPr/>
              <a:t>10</a:t>
            </a:fld>
            <a:endParaRPr lang="en-US" dirty="0"/>
          </a:p>
        </p:txBody>
      </p:sp>
    </p:spTree>
    <p:extLst>
      <p:ext uri="{BB962C8B-B14F-4D97-AF65-F5344CB8AC3E}">
        <p14:creationId xmlns:p14="http://schemas.microsoft.com/office/powerpoint/2010/main" val="394303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AED1B5-5A64-80F6-B521-21FFCA488967}"/>
              </a:ext>
            </a:extLst>
          </p:cNvPr>
          <p:cNvSpPr>
            <a:spLocks noGrp="1"/>
          </p:cNvSpPr>
          <p:nvPr>
            <p:ph type="subTitle" idx="1"/>
          </p:nvPr>
        </p:nvSpPr>
        <p:spPr>
          <a:xfrm>
            <a:off x="685978" y="3307012"/>
            <a:ext cx="10820170" cy="552074"/>
          </a:xfrm>
        </p:spPr>
        <p:txBody>
          <a:bodyPr/>
          <a:lstStyle/>
          <a:p>
            <a:pPr>
              <a:buClr>
                <a:schemeClr val="accent1"/>
              </a:buClr>
            </a:pPr>
            <a:r>
              <a:rPr lang="en-US" dirty="0">
                <a:ln w="0"/>
                <a:effectLst>
                  <a:outerShdw blurRad="38100" dist="25400" dir="5400000" algn="ctr" rotWithShape="0">
                    <a:srgbClr val="6E747A">
                      <a:alpha val="43000"/>
                    </a:srgbClr>
                  </a:outerShdw>
                </a:effectLst>
              </a:rPr>
              <a:t>Application Architecture and Workflow Overview</a:t>
            </a:r>
          </a:p>
        </p:txBody>
      </p:sp>
      <p:sp>
        <p:nvSpPr>
          <p:cNvPr id="4" name="Slide Number Placeholder 3">
            <a:extLst>
              <a:ext uri="{FF2B5EF4-FFF2-40B4-BE49-F238E27FC236}">
                <a16:creationId xmlns:a16="http://schemas.microsoft.com/office/drawing/2014/main" id="{243D305F-E29A-1588-C017-C351315BCE6C}"/>
              </a:ext>
            </a:extLst>
          </p:cNvPr>
          <p:cNvSpPr>
            <a:spLocks noGrp="1"/>
          </p:cNvSpPr>
          <p:nvPr>
            <p:ph type="sldNum" sz="quarter" idx="10"/>
          </p:nvPr>
        </p:nvSpPr>
        <p:spPr/>
        <p:txBody>
          <a:bodyPr/>
          <a:lstStyle/>
          <a:p>
            <a:fld id="{58B792A5-9BAE-6942-BFE1-9FCDB51EA51E}" type="slidenum">
              <a:rPr lang="en-US" smtClean="0"/>
              <a:pPr/>
              <a:t>11</a:t>
            </a:fld>
            <a:endParaRPr lang="en-US" dirty="0"/>
          </a:p>
        </p:txBody>
      </p:sp>
    </p:spTree>
    <p:extLst>
      <p:ext uri="{BB962C8B-B14F-4D97-AF65-F5344CB8AC3E}">
        <p14:creationId xmlns:p14="http://schemas.microsoft.com/office/powerpoint/2010/main" val="873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944F-314F-E926-04DE-E11CC468B788}"/>
              </a:ext>
            </a:extLst>
          </p:cNvPr>
          <p:cNvSpPr>
            <a:spLocks noGrp="1"/>
          </p:cNvSpPr>
          <p:nvPr>
            <p:ph type="ctrTitle"/>
          </p:nvPr>
        </p:nvSpPr>
        <p:spPr>
          <a:xfrm>
            <a:off x="685800" y="456307"/>
            <a:ext cx="10817352" cy="219456"/>
          </a:xfrm>
        </p:spPr>
        <p:txBody>
          <a:bodyPr/>
          <a:lstStyle/>
          <a:p>
            <a:pPr>
              <a:buClr>
                <a:schemeClr val="accent1"/>
              </a:buClr>
            </a:pPr>
            <a:r>
              <a:rPr lang="en-US" dirty="0">
                <a:ln w="0"/>
                <a:effectLst>
                  <a:outerShdw blurRad="38100" dist="25400" dir="5400000" algn="ctr" rotWithShape="0">
                    <a:srgbClr val="6E747A">
                      <a:alpha val="43000"/>
                    </a:srgbClr>
                  </a:outerShdw>
                </a:effectLst>
              </a:rPr>
              <a:t>Application Architecture and Workflow Overview</a:t>
            </a:r>
          </a:p>
        </p:txBody>
      </p:sp>
      <p:sp>
        <p:nvSpPr>
          <p:cNvPr id="3" name="Text Placeholder 2">
            <a:extLst>
              <a:ext uri="{FF2B5EF4-FFF2-40B4-BE49-F238E27FC236}">
                <a16:creationId xmlns:a16="http://schemas.microsoft.com/office/drawing/2014/main" id="{11949E28-D0A8-4DA0-7726-A02338E143E3}"/>
              </a:ext>
            </a:extLst>
          </p:cNvPr>
          <p:cNvSpPr>
            <a:spLocks noGrp="1"/>
          </p:cNvSpPr>
          <p:nvPr>
            <p:ph type="body" sz="quarter" idx="13"/>
          </p:nvPr>
        </p:nvSpPr>
        <p:spPr>
          <a:xfrm>
            <a:off x="685799" y="1710466"/>
            <a:ext cx="10448365" cy="4938835"/>
          </a:xfrm>
        </p:spPr>
        <p:txBody>
          <a:bodyPr/>
          <a:lstStyle/>
          <a:p>
            <a:pPr>
              <a:buClr>
                <a:schemeClr val="accent1"/>
              </a:buClr>
            </a:pPr>
            <a:r>
              <a:rPr lang="en-US" sz="1600" dirty="0"/>
              <a:t>We create a diagram of application architecture.</a:t>
            </a:r>
          </a:p>
          <a:p>
            <a:pPr>
              <a:buClr>
                <a:schemeClr val="accent1"/>
              </a:buClr>
            </a:pPr>
            <a:r>
              <a:rPr lang="en-US" sz="1600" dirty="0"/>
              <a:t>We are having five Microservices (Node.js for each service)</a:t>
            </a:r>
          </a:p>
          <a:p>
            <a:pPr lvl="1">
              <a:lnSpc>
                <a:spcPct val="150000"/>
              </a:lnSpc>
              <a:buClr>
                <a:schemeClr val="accent1"/>
              </a:buClr>
            </a:pPr>
            <a:r>
              <a:rPr lang="en-US" sz="1200" dirty="0"/>
              <a:t>Users Microservice</a:t>
            </a:r>
          </a:p>
          <a:p>
            <a:pPr lvl="1">
              <a:lnSpc>
                <a:spcPct val="150000"/>
              </a:lnSpc>
              <a:buClr>
                <a:schemeClr val="accent1"/>
              </a:buClr>
            </a:pPr>
            <a:r>
              <a:rPr lang="en-US" sz="1200" dirty="0"/>
              <a:t>Blog Microservice</a:t>
            </a:r>
          </a:p>
          <a:p>
            <a:pPr lvl="1">
              <a:lnSpc>
                <a:spcPct val="150000"/>
              </a:lnSpc>
              <a:buClr>
                <a:schemeClr val="accent1"/>
              </a:buClr>
            </a:pPr>
            <a:r>
              <a:rPr lang="en-US" sz="1200" dirty="0"/>
              <a:t>Comments</a:t>
            </a:r>
          </a:p>
          <a:p>
            <a:pPr lvl="1">
              <a:lnSpc>
                <a:spcPct val="150000"/>
              </a:lnSpc>
              <a:buClr>
                <a:schemeClr val="accent1"/>
              </a:buClr>
            </a:pPr>
            <a:r>
              <a:rPr lang="en-US" sz="1200" dirty="0"/>
              <a:t>Applaud</a:t>
            </a:r>
          </a:p>
          <a:p>
            <a:pPr lvl="1">
              <a:lnSpc>
                <a:spcPct val="150000"/>
              </a:lnSpc>
              <a:buClr>
                <a:schemeClr val="accent1"/>
              </a:buClr>
            </a:pPr>
            <a:r>
              <a:rPr lang="en-US" sz="1200" dirty="0"/>
              <a:t>Share</a:t>
            </a:r>
          </a:p>
          <a:p>
            <a:pPr>
              <a:buClr>
                <a:schemeClr val="accent1"/>
              </a:buClr>
            </a:pPr>
            <a:r>
              <a:rPr lang="en-US" sz="1600" dirty="0"/>
              <a:t>Each service will connect with each other using RabbitMQ (Message Broker)</a:t>
            </a:r>
          </a:p>
          <a:p>
            <a:pPr>
              <a:buClr>
                <a:schemeClr val="accent1"/>
              </a:buClr>
            </a:pPr>
            <a:r>
              <a:rPr lang="en-US" sz="1600" dirty="0"/>
              <a:t>We will use Express Framework for exposing </a:t>
            </a:r>
            <a:r>
              <a:rPr lang="en-US" sz="1600" dirty="0" err="1"/>
              <a:t>apis</a:t>
            </a:r>
            <a:r>
              <a:rPr lang="en-US" sz="1600" dirty="0"/>
              <a:t>.</a:t>
            </a:r>
          </a:p>
          <a:p>
            <a:pPr>
              <a:buClr>
                <a:schemeClr val="accent1"/>
              </a:buClr>
            </a:pPr>
            <a:r>
              <a:rPr lang="en-US" sz="1600" dirty="0"/>
              <a:t>We will use MOJO-AUTH for sending E-mail to the user mail id.</a:t>
            </a:r>
          </a:p>
          <a:p>
            <a:pPr>
              <a:buClr>
                <a:schemeClr val="accent1"/>
              </a:buClr>
            </a:pPr>
            <a:r>
              <a:rPr lang="en-US" sz="1600" dirty="0"/>
              <a:t>We will use JWT (</a:t>
            </a:r>
            <a:r>
              <a:rPr lang="en-US" sz="1600" dirty="0" err="1"/>
              <a:t>Json</a:t>
            </a:r>
            <a:r>
              <a:rPr lang="en-US" sz="1600" dirty="0"/>
              <a:t> Web Token to authenticate user.)</a:t>
            </a:r>
          </a:p>
          <a:p>
            <a:pPr>
              <a:buClr>
                <a:schemeClr val="accent1"/>
              </a:buClr>
            </a:pPr>
            <a:r>
              <a:rPr lang="en-US" sz="1600" dirty="0"/>
              <a:t>We will use MongoDB for storing data.</a:t>
            </a:r>
          </a:p>
          <a:p>
            <a:pPr>
              <a:buClr>
                <a:schemeClr val="accent1"/>
              </a:buClr>
            </a:pPr>
            <a:r>
              <a:rPr lang="en-US" sz="1600" dirty="0"/>
              <a:t>We will use NGINX for load balancing and reverse proxy</a:t>
            </a:r>
          </a:p>
          <a:p>
            <a:pPr>
              <a:buClr>
                <a:schemeClr val="accent1"/>
              </a:buClr>
            </a:pPr>
            <a:endParaRPr lang="en-US" sz="1600" dirty="0"/>
          </a:p>
        </p:txBody>
      </p:sp>
      <p:sp>
        <p:nvSpPr>
          <p:cNvPr id="4" name="Slide Number Placeholder 3">
            <a:extLst>
              <a:ext uri="{FF2B5EF4-FFF2-40B4-BE49-F238E27FC236}">
                <a16:creationId xmlns:a16="http://schemas.microsoft.com/office/drawing/2014/main" id="{D642CB21-4A7B-D0ED-1098-1285533A60BF}"/>
              </a:ext>
            </a:extLst>
          </p:cNvPr>
          <p:cNvSpPr>
            <a:spLocks noGrp="1"/>
          </p:cNvSpPr>
          <p:nvPr>
            <p:ph type="sldNum" sz="quarter" idx="14"/>
          </p:nvPr>
        </p:nvSpPr>
        <p:spPr/>
        <p:txBody>
          <a:bodyPr/>
          <a:lstStyle/>
          <a:p>
            <a:fld id="{58B792A5-9BAE-6942-BFE1-9FCDB51EA51E}" type="slidenum">
              <a:rPr lang="en-US" smtClean="0"/>
              <a:pPr/>
              <a:t>12</a:t>
            </a:fld>
            <a:endParaRPr lang="en-US" dirty="0"/>
          </a:p>
        </p:txBody>
      </p:sp>
    </p:spTree>
    <p:extLst>
      <p:ext uri="{BB962C8B-B14F-4D97-AF65-F5344CB8AC3E}">
        <p14:creationId xmlns:p14="http://schemas.microsoft.com/office/powerpoint/2010/main" val="260389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a:xfrm>
            <a:off x="685978" y="3307012"/>
            <a:ext cx="10308337" cy="504818"/>
          </a:xfrm>
        </p:spPr>
        <p:txBody>
          <a:bodyPr>
            <a:normAutofit/>
          </a:bodyPr>
          <a:lstStyle/>
          <a:p>
            <a:r>
              <a:rPr lang="en-US" sz="3200" dirty="0">
                <a:ln w="0"/>
                <a:effectLst>
                  <a:outerShdw blurRad="38100" dist="25400" dir="5400000" algn="ctr" rotWithShape="0">
                    <a:srgbClr val="6E747A">
                      <a:alpha val="43000"/>
                    </a:srgbClr>
                  </a:outerShdw>
                </a:effectLst>
              </a:rPr>
              <a:t>Application Architecture (Using AWS - Microservices)</a:t>
            </a:r>
            <a:endParaRPr lang="en-US" sz="3200" dirty="0"/>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13</a:t>
            </a:fld>
            <a:endParaRPr lang="en-US" dirty="0"/>
          </a:p>
        </p:txBody>
      </p:sp>
    </p:spTree>
    <p:extLst>
      <p:ext uri="{BB962C8B-B14F-4D97-AF65-F5344CB8AC3E}">
        <p14:creationId xmlns:p14="http://schemas.microsoft.com/office/powerpoint/2010/main" val="99117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89FDC0A0-2FC6-7673-8553-3C0B1B77F698}"/>
              </a:ext>
            </a:extLst>
          </p:cNvPr>
          <p:cNvPicPr>
            <a:picLocks noChangeAspect="1"/>
          </p:cNvPicPr>
          <p:nvPr/>
        </p:nvPicPr>
        <p:blipFill>
          <a:blip r:embed="rId2"/>
          <a:stretch>
            <a:fillRect/>
          </a:stretch>
        </p:blipFill>
        <p:spPr>
          <a:xfrm>
            <a:off x="643467" y="1152567"/>
            <a:ext cx="10905066" cy="4552866"/>
          </a:xfrm>
          <a:prstGeom prst="rect">
            <a:avLst/>
          </a:prstGeom>
        </p:spPr>
      </p:pic>
      <p:sp>
        <p:nvSpPr>
          <p:cNvPr id="4" name="Slide Number Placeholder 3">
            <a:extLst>
              <a:ext uri="{FF2B5EF4-FFF2-40B4-BE49-F238E27FC236}">
                <a16:creationId xmlns:a16="http://schemas.microsoft.com/office/drawing/2014/main" id="{807DC4E4-4F29-93B9-E96B-32F234C16893}"/>
              </a:ext>
            </a:extLst>
          </p:cNvPr>
          <p:cNvSpPr>
            <a:spLocks noGrp="1"/>
          </p:cNvSpPr>
          <p:nvPr>
            <p:ph type="sldNum" sz="quarter" idx="10"/>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chemeClr val="tx1">
                    <a:tint val="75000"/>
                  </a:schemeClr>
                </a:solidFill>
                <a:latin typeface="+mn-lt"/>
              </a:rPr>
              <a:pPr>
                <a:spcAft>
                  <a:spcPts val="600"/>
                </a:spcAft>
              </a:pPr>
              <a:t>14</a:t>
            </a:fld>
            <a:endParaRPr lang="en-US" sz="1200">
              <a:solidFill>
                <a:schemeClr val="tx1">
                  <a:tint val="75000"/>
                </a:schemeClr>
              </a:solidFill>
              <a:latin typeface="+mn-lt"/>
            </a:endParaRPr>
          </a:p>
        </p:txBody>
      </p:sp>
      <p:sp>
        <p:nvSpPr>
          <p:cNvPr id="12" name="TextBox 11">
            <a:extLst>
              <a:ext uri="{FF2B5EF4-FFF2-40B4-BE49-F238E27FC236}">
                <a16:creationId xmlns:a16="http://schemas.microsoft.com/office/drawing/2014/main" id="{CC67D91C-41BA-98BF-37C9-D3CF4E1311F5}"/>
              </a:ext>
            </a:extLst>
          </p:cNvPr>
          <p:cNvSpPr txBox="1"/>
          <p:nvPr/>
        </p:nvSpPr>
        <p:spPr>
          <a:xfrm>
            <a:off x="10994315" y="6992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301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AED1B5-5A64-80F6-B521-21FFCA488967}"/>
              </a:ext>
            </a:extLst>
          </p:cNvPr>
          <p:cNvSpPr>
            <a:spLocks noGrp="1"/>
          </p:cNvSpPr>
          <p:nvPr>
            <p:ph type="subTitle" idx="1"/>
          </p:nvPr>
        </p:nvSpPr>
        <p:spPr>
          <a:xfrm>
            <a:off x="685978" y="3307012"/>
            <a:ext cx="10820170" cy="552074"/>
          </a:xfrm>
        </p:spPr>
        <p:txBody>
          <a:bodyPr/>
          <a:lstStyle/>
          <a:p>
            <a:r>
              <a:rPr lang="en-US" dirty="0">
                <a:ln w="0"/>
                <a:effectLst>
                  <a:outerShdw blurRad="38100" dist="25400" dir="5400000" algn="ctr" rotWithShape="0">
                    <a:srgbClr val="6E747A">
                      <a:alpha val="43000"/>
                    </a:srgbClr>
                  </a:outerShdw>
                </a:effectLst>
              </a:rPr>
              <a:t>Application Workflow Routes</a:t>
            </a:r>
          </a:p>
        </p:txBody>
      </p:sp>
      <p:sp>
        <p:nvSpPr>
          <p:cNvPr id="4" name="Slide Number Placeholder 3">
            <a:extLst>
              <a:ext uri="{FF2B5EF4-FFF2-40B4-BE49-F238E27FC236}">
                <a16:creationId xmlns:a16="http://schemas.microsoft.com/office/drawing/2014/main" id="{243D305F-E29A-1588-C017-C351315BCE6C}"/>
              </a:ext>
            </a:extLst>
          </p:cNvPr>
          <p:cNvSpPr>
            <a:spLocks noGrp="1"/>
          </p:cNvSpPr>
          <p:nvPr>
            <p:ph type="sldNum" sz="quarter" idx="10"/>
          </p:nvPr>
        </p:nvSpPr>
        <p:spPr/>
        <p:txBody>
          <a:bodyPr/>
          <a:lstStyle/>
          <a:p>
            <a:fld id="{58B792A5-9BAE-6942-BFE1-9FCDB51EA51E}" type="slidenum">
              <a:rPr lang="en-US" smtClean="0"/>
              <a:pPr/>
              <a:t>15</a:t>
            </a:fld>
            <a:endParaRPr lang="en-US" dirty="0"/>
          </a:p>
        </p:txBody>
      </p:sp>
    </p:spTree>
    <p:extLst>
      <p:ext uri="{BB962C8B-B14F-4D97-AF65-F5344CB8AC3E}">
        <p14:creationId xmlns:p14="http://schemas.microsoft.com/office/powerpoint/2010/main" val="267998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F0A57A72-030E-A28A-A200-11C10BAC262C}"/>
              </a:ext>
            </a:extLst>
          </p:cNvPr>
          <p:cNvPicPr>
            <a:picLocks noChangeAspect="1"/>
          </p:cNvPicPr>
          <p:nvPr/>
        </p:nvPicPr>
        <p:blipFill>
          <a:blip r:embed="rId2"/>
          <a:stretch>
            <a:fillRect/>
          </a:stretch>
        </p:blipFill>
        <p:spPr>
          <a:xfrm>
            <a:off x="2102403" y="643467"/>
            <a:ext cx="7987193" cy="5571066"/>
          </a:xfrm>
          <a:prstGeom prst="rect">
            <a:avLst/>
          </a:prstGeom>
        </p:spPr>
      </p:pic>
      <p:sp>
        <p:nvSpPr>
          <p:cNvPr id="4" name="Slide Number Placeholder 3">
            <a:extLst>
              <a:ext uri="{FF2B5EF4-FFF2-40B4-BE49-F238E27FC236}">
                <a16:creationId xmlns:a16="http://schemas.microsoft.com/office/drawing/2014/main" id="{00741B05-ADCD-9354-974A-BE77FC796895}"/>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16</a:t>
            </a:fld>
            <a:endParaRPr lang="en-US" sz="1200">
              <a:solidFill>
                <a:schemeClr val="tx1">
                  <a:tint val="75000"/>
                </a:schemeClr>
              </a:solidFill>
              <a:latin typeface="+mn-lt"/>
            </a:endParaRPr>
          </a:p>
        </p:txBody>
      </p:sp>
    </p:spTree>
    <p:extLst>
      <p:ext uri="{BB962C8B-B14F-4D97-AF65-F5344CB8AC3E}">
        <p14:creationId xmlns:p14="http://schemas.microsoft.com/office/powerpoint/2010/main" val="52959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95E1BD-3B12-7E41-91FD-4687AEE69907}"/>
              </a:ext>
            </a:extLst>
          </p:cNvPr>
          <p:cNvSpPr>
            <a:spLocks noGrp="1"/>
          </p:cNvSpPr>
          <p:nvPr>
            <p:ph type="ctr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70F874A-B973-564F-8351-EB12D762ECDE}"/>
              </a:ext>
            </a:extLst>
          </p:cNvPr>
          <p:cNvSpPr>
            <a:spLocks noGrp="1"/>
          </p:cNvSpPr>
          <p:nvPr>
            <p:ph type="body" sz="quarter" idx="13"/>
          </p:nvPr>
        </p:nvSpPr>
        <p:spPr>
          <a:xfrm>
            <a:off x="537882" y="1226373"/>
            <a:ext cx="10965270" cy="4622370"/>
          </a:xfrm>
          <a:solidFill>
            <a:schemeClr val="bg1"/>
          </a:solidFill>
        </p:spPr>
        <p:txBody>
          <a:bodyPr anchor="t"/>
          <a:lstStyle/>
          <a:p>
            <a:pPr>
              <a:buClr>
                <a:schemeClr val="accent1"/>
              </a:buClr>
            </a:pPr>
            <a:r>
              <a:rPr lang="en-US" dirty="0"/>
              <a:t>Application Overview</a:t>
            </a:r>
          </a:p>
          <a:p>
            <a:pPr>
              <a:buClr>
                <a:schemeClr val="accent1"/>
              </a:buClr>
            </a:pPr>
            <a:r>
              <a:rPr lang="en-US" dirty="0"/>
              <a:t>Content &amp; Interactions</a:t>
            </a:r>
          </a:p>
          <a:p>
            <a:pPr>
              <a:buClr>
                <a:schemeClr val="accent1"/>
              </a:buClr>
            </a:pPr>
            <a:r>
              <a:rPr lang="en-US" dirty="0"/>
              <a:t>Blog Post Specifications</a:t>
            </a:r>
          </a:p>
          <a:p>
            <a:pPr>
              <a:buClr>
                <a:schemeClr val="accent1"/>
              </a:buClr>
            </a:pPr>
            <a:r>
              <a:rPr lang="en-US" dirty="0"/>
              <a:t>App Access Specifications</a:t>
            </a:r>
          </a:p>
          <a:p>
            <a:pPr>
              <a:buClr>
                <a:schemeClr val="accent1"/>
              </a:buClr>
            </a:pPr>
            <a:endParaRPr lang="en-US" dirty="0">
              <a:ln w="0"/>
              <a:solidFill>
                <a:schemeClr val="accent1"/>
              </a:solidFill>
              <a:effectLst>
                <a:outerShdw blurRad="38100" dist="25400" dir="5400000" algn="ctr" rotWithShape="0">
                  <a:srgbClr val="6E747A">
                    <a:alpha val="43000"/>
                  </a:srgbClr>
                </a:outerShdw>
              </a:effectLst>
            </a:endParaRPr>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Architecture and Workflow Overview</a:t>
            </a:r>
            <a:endParaRPr lang="en-US" dirty="0"/>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Architecture (Node.js)</a:t>
            </a:r>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Workflow Routes</a:t>
            </a:r>
          </a:p>
        </p:txBody>
      </p:sp>
      <p:sp>
        <p:nvSpPr>
          <p:cNvPr id="2" name="Slide Number Placeholder 1">
            <a:extLst>
              <a:ext uri="{FF2B5EF4-FFF2-40B4-BE49-F238E27FC236}">
                <a16:creationId xmlns:a16="http://schemas.microsoft.com/office/drawing/2014/main" id="{3EB1DE0C-5E6D-5F40-BB9F-0FCF26E099EB}"/>
              </a:ext>
            </a:extLst>
          </p:cNvPr>
          <p:cNvSpPr>
            <a:spLocks noGrp="1"/>
          </p:cNvSpPr>
          <p:nvPr>
            <p:ph type="sldNum" sz="quarter" idx="14"/>
          </p:nvPr>
        </p:nvSpPr>
        <p:spPr/>
        <p:txBody>
          <a:bodyPr/>
          <a:lstStyle/>
          <a:p>
            <a:fld id="{58B792A5-9BAE-6942-BFE1-9FCDB51EA51E}" type="slidenum">
              <a:rPr lang="en-US" smtClean="0"/>
              <a:pPr/>
              <a:t>2</a:t>
            </a:fld>
            <a:endParaRPr lang="en-US" dirty="0"/>
          </a:p>
        </p:txBody>
      </p:sp>
    </p:spTree>
    <p:extLst>
      <p:ext uri="{BB962C8B-B14F-4D97-AF65-F5344CB8AC3E}">
        <p14:creationId xmlns:p14="http://schemas.microsoft.com/office/powerpoint/2010/main" val="41730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Application Overview</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32692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7C6281-EA1A-2431-B33D-F35DFF0D000F}"/>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3" name="TextBox 2">
            <a:extLst>
              <a:ext uri="{FF2B5EF4-FFF2-40B4-BE49-F238E27FC236}">
                <a16:creationId xmlns:a16="http://schemas.microsoft.com/office/drawing/2014/main" id="{25F1F8D9-72AB-D953-9EEA-06C076C7F64B}"/>
              </a:ext>
            </a:extLst>
          </p:cNvPr>
          <p:cNvSpPr txBox="1"/>
          <p:nvPr/>
        </p:nvSpPr>
        <p:spPr>
          <a:xfrm>
            <a:off x="6096000" y="2111716"/>
            <a:ext cx="5269992" cy="2634567"/>
          </a:xfrm>
          <a:prstGeom prst="rect">
            <a:avLst/>
          </a:prstGeom>
          <a:noFill/>
        </p:spPr>
        <p:txBody>
          <a:bodyPr wrap="square" rtlCol="0">
            <a:spAutoFit/>
          </a:bodyPr>
          <a:lstStyle/>
          <a:p>
            <a:pPr>
              <a:lnSpc>
                <a:spcPct val="150000"/>
              </a:lnSpc>
            </a:pPr>
            <a:r>
              <a:rPr lang="en-US" sz="1600" dirty="0"/>
              <a:t>”XT Socials,” The XT Community Social Hub, is a web application that simplifies and streamlines communicating with the XT community.</a:t>
            </a:r>
          </a:p>
          <a:p>
            <a:pPr>
              <a:lnSpc>
                <a:spcPct val="150000"/>
              </a:lnSpc>
            </a:pPr>
            <a:endParaRPr lang="en-US" sz="1600" dirty="0"/>
          </a:p>
          <a:p>
            <a:pPr>
              <a:lnSpc>
                <a:spcPct val="150000"/>
              </a:lnSpc>
            </a:pPr>
            <a:r>
              <a:rPr lang="en-US" sz="1600" dirty="0"/>
              <a:t>Future XT dialogues about ideas, experiences, growth, vision, and personal opinions will all take place on this one platform.</a:t>
            </a:r>
          </a:p>
        </p:txBody>
      </p:sp>
      <p:pic>
        <p:nvPicPr>
          <p:cNvPr id="5" name="Picture 4">
            <a:extLst>
              <a:ext uri="{FF2B5EF4-FFF2-40B4-BE49-F238E27FC236}">
                <a16:creationId xmlns:a16="http://schemas.microsoft.com/office/drawing/2014/main" id="{6D14E9E1-E3EE-D727-5792-9A71CD7BA67D}"/>
              </a:ext>
            </a:extLst>
          </p:cNvPr>
          <p:cNvPicPr>
            <a:picLocks noChangeAspect="1"/>
          </p:cNvPicPr>
          <p:nvPr/>
        </p:nvPicPr>
        <p:blipFill>
          <a:blip r:embed="rId2"/>
          <a:srcRect/>
          <a:stretch/>
        </p:blipFill>
        <p:spPr>
          <a:xfrm>
            <a:off x="746116" y="2878138"/>
            <a:ext cx="4117385" cy="1101722"/>
          </a:xfrm>
          <a:prstGeom prst="rect">
            <a:avLst/>
          </a:prstGeom>
        </p:spPr>
      </p:pic>
    </p:spTree>
    <p:extLst>
      <p:ext uri="{BB962C8B-B14F-4D97-AF65-F5344CB8AC3E}">
        <p14:creationId xmlns:p14="http://schemas.microsoft.com/office/powerpoint/2010/main" val="225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Content &amp; Interactions</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68262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635767-789F-2973-BFCC-AA1DEDDA24D4}"/>
              </a:ext>
            </a:extLst>
          </p:cNvPr>
          <p:cNvSpPr>
            <a:spLocks noGrp="1"/>
          </p:cNvSpPr>
          <p:nvPr>
            <p:ph type="sldNum" sz="quarter" idx="10"/>
          </p:nvPr>
        </p:nvSpPr>
        <p:spPr/>
        <p:txBody>
          <a:bodyPr/>
          <a:lstStyle/>
          <a:p>
            <a:fld id="{58B792A5-9BAE-6942-BFE1-9FCDB51EA51E}" type="slidenum">
              <a:rPr lang="en-US" smtClean="0"/>
              <a:pPr/>
              <a:t>6</a:t>
            </a:fld>
            <a:endParaRPr lang="en-US" dirty="0"/>
          </a:p>
        </p:txBody>
      </p:sp>
      <p:pic>
        <p:nvPicPr>
          <p:cNvPr id="4" name="Picture 3">
            <a:extLst>
              <a:ext uri="{FF2B5EF4-FFF2-40B4-BE49-F238E27FC236}">
                <a16:creationId xmlns:a16="http://schemas.microsoft.com/office/drawing/2014/main" id="{EB383423-C48E-2FCD-070C-BCED8F9BCF78}"/>
              </a:ext>
            </a:extLst>
          </p:cNvPr>
          <p:cNvPicPr>
            <a:picLocks noChangeAspect="1"/>
          </p:cNvPicPr>
          <p:nvPr/>
        </p:nvPicPr>
        <p:blipFill>
          <a:blip r:embed="rId2"/>
          <a:srcRect/>
          <a:stretch/>
        </p:blipFill>
        <p:spPr>
          <a:xfrm>
            <a:off x="1098482" y="474387"/>
            <a:ext cx="9995036" cy="4412935"/>
          </a:xfrm>
          <a:prstGeom prst="rect">
            <a:avLst/>
          </a:prstGeom>
        </p:spPr>
      </p:pic>
      <p:sp>
        <p:nvSpPr>
          <p:cNvPr id="5" name="TextBox 4">
            <a:extLst>
              <a:ext uri="{FF2B5EF4-FFF2-40B4-BE49-F238E27FC236}">
                <a16:creationId xmlns:a16="http://schemas.microsoft.com/office/drawing/2014/main" id="{0624979D-6836-6D31-3E00-D0F51A74A192}"/>
              </a:ext>
            </a:extLst>
          </p:cNvPr>
          <p:cNvSpPr txBox="1"/>
          <p:nvPr/>
        </p:nvSpPr>
        <p:spPr>
          <a:xfrm>
            <a:off x="1145309" y="5273964"/>
            <a:ext cx="9725891" cy="523220"/>
          </a:xfrm>
          <a:prstGeom prst="rect">
            <a:avLst/>
          </a:prstGeom>
          <a:solidFill>
            <a:schemeClr val="accent5">
              <a:lumMod val="20000"/>
              <a:lumOff val="80000"/>
            </a:schemeClr>
          </a:solidFill>
        </p:spPr>
        <p:txBody>
          <a:bodyPr wrap="square" rtlCol="0">
            <a:spAutoFit/>
          </a:bodyPr>
          <a:lstStyle/>
          <a:p>
            <a:r>
              <a:rPr lang="en-US" sz="1400" dirty="0"/>
              <a:t>The author should be allowed to enable/disable “comment”, “applaud” and “share” interactions at the time of creation</a:t>
            </a:r>
          </a:p>
        </p:txBody>
      </p:sp>
    </p:spTree>
    <p:extLst>
      <p:ext uri="{BB962C8B-B14F-4D97-AF65-F5344CB8AC3E}">
        <p14:creationId xmlns:p14="http://schemas.microsoft.com/office/powerpoint/2010/main" val="249068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Blog Post Specifications</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120341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944F-314F-E926-04DE-E11CC468B788}"/>
              </a:ext>
            </a:extLst>
          </p:cNvPr>
          <p:cNvSpPr>
            <a:spLocks noGrp="1"/>
          </p:cNvSpPr>
          <p:nvPr>
            <p:ph type="ctrTitle"/>
          </p:nvPr>
        </p:nvSpPr>
        <p:spPr/>
        <p:txBody>
          <a:bodyPr/>
          <a:lstStyle/>
          <a:p>
            <a:r>
              <a:rPr lang="en-US" dirty="0"/>
              <a:t>Blog Post Specification</a:t>
            </a:r>
          </a:p>
        </p:txBody>
      </p:sp>
      <p:sp>
        <p:nvSpPr>
          <p:cNvPr id="3" name="Text Placeholder 2">
            <a:extLst>
              <a:ext uri="{FF2B5EF4-FFF2-40B4-BE49-F238E27FC236}">
                <a16:creationId xmlns:a16="http://schemas.microsoft.com/office/drawing/2014/main" id="{11949E28-D0A8-4DA0-7726-A02338E143E3}"/>
              </a:ext>
            </a:extLst>
          </p:cNvPr>
          <p:cNvSpPr>
            <a:spLocks noGrp="1"/>
          </p:cNvSpPr>
          <p:nvPr>
            <p:ph type="body" sz="quarter" idx="13"/>
          </p:nvPr>
        </p:nvSpPr>
        <p:spPr>
          <a:xfrm>
            <a:off x="685800" y="1348509"/>
            <a:ext cx="10817352" cy="5053184"/>
          </a:xfrm>
        </p:spPr>
        <p:txBody>
          <a:bodyPr/>
          <a:lstStyle/>
          <a:p>
            <a:pPr>
              <a:buClr>
                <a:schemeClr val="accent1"/>
              </a:buClr>
            </a:pPr>
            <a:r>
              <a:rPr lang="en-US" sz="1600" dirty="0"/>
              <a:t>Publishing can be instant or scheduled (future only)</a:t>
            </a:r>
          </a:p>
          <a:p>
            <a:pPr>
              <a:buClr>
                <a:schemeClr val="accent1"/>
              </a:buClr>
            </a:pPr>
            <a:r>
              <a:rPr lang="en-US" sz="1600" dirty="0"/>
              <a:t>Combination of images, text and links</a:t>
            </a:r>
          </a:p>
          <a:p>
            <a:pPr lvl="1">
              <a:buClr>
                <a:schemeClr val="accent1"/>
              </a:buClr>
            </a:pPr>
            <a:r>
              <a:rPr lang="en-US" sz="1600" dirty="0"/>
              <a:t>Image Specifications – types can be .</a:t>
            </a:r>
            <a:r>
              <a:rPr lang="en-US" sz="1600" dirty="0" err="1"/>
              <a:t>png</a:t>
            </a:r>
            <a:r>
              <a:rPr lang="en-US" sz="1600" dirty="0"/>
              <a:t>, .jpg , .jpeg or .gif. Max size – 2 MB</a:t>
            </a:r>
          </a:p>
          <a:p>
            <a:pPr>
              <a:buClr>
                <a:schemeClr val="accent1"/>
              </a:buClr>
            </a:pPr>
            <a:r>
              <a:rPr lang="en-US" sz="1600" dirty="0"/>
              <a:t>Should show the approximate reading time</a:t>
            </a:r>
          </a:p>
          <a:p>
            <a:pPr>
              <a:buClr>
                <a:schemeClr val="accent1"/>
              </a:buClr>
            </a:pPr>
            <a:r>
              <a:rPr lang="en-US" sz="1600" dirty="0"/>
              <a:t>In view mode,</a:t>
            </a:r>
          </a:p>
          <a:p>
            <a:pPr lvl="1">
              <a:buClr>
                <a:schemeClr val="accent1"/>
              </a:buClr>
            </a:pPr>
            <a:r>
              <a:rPr lang="en-US" sz="1600" dirty="0"/>
              <a:t>Author details to show – Full name &amp; Career Stage</a:t>
            </a:r>
          </a:p>
          <a:p>
            <a:pPr lvl="1">
              <a:buClr>
                <a:schemeClr val="accent1"/>
              </a:buClr>
            </a:pPr>
            <a:r>
              <a:rPr lang="en-US" sz="1600" dirty="0"/>
              <a:t>Also show – publishing time &amp; interactions count</a:t>
            </a:r>
          </a:p>
          <a:p>
            <a:pPr>
              <a:buClr>
                <a:schemeClr val="accent1"/>
              </a:buClr>
            </a:pPr>
            <a:r>
              <a:rPr lang="en-US" sz="1600" dirty="0"/>
              <a:t>Basic auditing to be implemented in the comments section</a:t>
            </a:r>
          </a:p>
          <a:p>
            <a:pPr>
              <a:buClr>
                <a:schemeClr val="accent1"/>
              </a:buClr>
            </a:pPr>
            <a:r>
              <a:rPr lang="en-US" sz="1600" dirty="0"/>
              <a:t>Comments should support text and emojis</a:t>
            </a:r>
          </a:p>
          <a:p>
            <a:pPr>
              <a:buClr>
                <a:schemeClr val="accent1"/>
              </a:buClr>
            </a:pPr>
            <a:r>
              <a:rPr lang="en-US" sz="1600" dirty="0"/>
              <a:t>If comment has link, it should be automatically highlighted</a:t>
            </a:r>
          </a:p>
          <a:p>
            <a:pPr>
              <a:buClr>
                <a:schemeClr val="accent1"/>
              </a:buClr>
            </a:pPr>
            <a:r>
              <a:rPr lang="en-US" sz="1600" dirty="0"/>
              <a:t>Comments should show the author and the timestamp as per the viewer’s local time </a:t>
            </a:r>
          </a:p>
          <a:p>
            <a:pPr lvl="1">
              <a:buClr>
                <a:schemeClr val="accent1"/>
              </a:buClr>
            </a:pPr>
            <a:endParaRPr lang="en-US" sz="1600" dirty="0"/>
          </a:p>
        </p:txBody>
      </p:sp>
      <p:sp>
        <p:nvSpPr>
          <p:cNvPr id="4" name="Slide Number Placeholder 3">
            <a:extLst>
              <a:ext uri="{FF2B5EF4-FFF2-40B4-BE49-F238E27FC236}">
                <a16:creationId xmlns:a16="http://schemas.microsoft.com/office/drawing/2014/main" id="{D642CB21-4A7B-D0ED-1098-1285533A60BF}"/>
              </a:ext>
            </a:extLst>
          </p:cNvPr>
          <p:cNvSpPr>
            <a:spLocks noGrp="1"/>
          </p:cNvSpPr>
          <p:nvPr>
            <p:ph type="sldNum" sz="quarter" idx="14"/>
          </p:nvPr>
        </p:nvSpPr>
        <p:spPr/>
        <p:txBody>
          <a:bodyPr/>
          <a:lstStyle/>
          <a:p>
            <a:fld id="{58B792A5-9BAE-6942-BFE1-9FCDB51EA51E}" type="slidenum">
              <a:rPr lang="en-US" smtClean="0"/>
              <a:pPr/>
              <a:t>8</a:t>
            </a:fld>
            <a:endParaRPr lang="en-US" dirty="0"/>
          </a:p>
        </p:txBody>
      </p:sp>
    </p:spTree>
    <p:extLst>
      <p:ext uri="{BB962C8B-B14F-4D97-AF65-F5344CB8AC3E}">
        <p14:creationId xmlns:p14="http://schemas.microsoft.com/office/powerpoint/2010/main" val="79565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App Access Specifications</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9</a:t>
            </a:fld>
            <a:endParaRPr lang="en-US" dirty="0"/>
          </a:p>
        </p:txBody>
      </p:sp>
    </p:spTree>
    <p:extLst>
      <p:ext uri="{BB962C8B-B14F-4D97-AF65-F5344CB8AC3E}">
        <p14:creationId xmlns:p14="http://schemas.microsoft.com/office/powerpoint/2010/main" val="72028203"/>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A0D2667710A64C9CDF3BF87B53CED6" ma:contentTypeVersion="13" ma:contentTypeDescription="Create a new document." ma:contentTypeScope="" ma:versionID="b1b48eae4e6261fadb77fefafadaf05a">
  <xsd:schema xmlns:xsd="http://www.w3.org/2001/XMLSchema" xmlns:xs="http://www.w3.org/2001/XMLSchema" xmlns:p="http://schemas.microsoft.com/office/2006/metadata/properties" xmlns:ns2="ce3d992c-a6da-4846-8754-29f0f102a06e" xmlns:ns3="f4786658-2362-457d-9f1a-6ab604f80352" targetNamespace="http://schemas.microsoft.com/office/2006/metadata/properties" ma:root="true" ma:fieldsID="bfbe6562f5951d80367b54d9f9fb2d5a" ns2:_="" ns3:_="">
    <xsd:import namespace="ce3d992c-a6da-4846-8754-29f0f102a06e"/>
    <xsd:import namespace="f4786658-2362-457d-9f1a-6ab604f8035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d992c-a6da-4846-8754-29f0f102a0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786658-2362-457d-9f1a-6ab604f8035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C13288-8E40-46E8-A60D-15B44B0134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E8A6311-99DB-4D6D-812F-479FFA2EDB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3d992c-a6da-4846-8754-29f0f102a06e"/>
    <ds:schemaRef ds:uri="f4786658-2362-457d-9f1a-6ab604f80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BB60B2-2C71-42C1-B31B-AA192312F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1997</TotalTime>
  <Words>428</Words>
  <Application>Microsoft Macintosh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17</vt:i4>
      </vt:variant>
    </vt:vector>
  </HeadingPairs>
  <TitlesOfParts>
    <vt:vector size="33" baseType="lpstr">
      <vt:lpstr>Arial</vt:lpstr>
      <vt:lpstr>Calibri</vt:lpstr>
      <vt:lpstr>Calibri Light</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Blog Post Specification</vt:lpstr>
      <vt:lpstr>PowerPoint Presentation</vt:lpstr>
      <vt:lpstr>App Access Specification</vt:lpstr>
      <vt:lpstr>PowerPoint Presentation</vt:lpstr>
      <vt:lpstr>Application Architecture and Workflow Overview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Barkat Ali</cp:lastModifiedBy>
  <cp:revision>255</cp:revision>
  <dcterms:created xsi:type="dcterms:W3CDTF">2018-11-16T01:56:21Z</dcterms:created>
  <dcterms:modified xsi:type="dcterms:W3CDTF">2022-08-11T07:12:51Z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009b76d2-dcd8-49bf-8a7b-06043bed9c20</vt:lpwstr>
  </property>
  <property fmtid="{D5CDD505-2E9C-101B-9397-08002B2CF9AE}" pid="6" name="Offisync_UpdateToken">
    <vt:lpwstr>6</vt:lpwstr>
  </property>
  <property fmtid="{D5CDD505-2E9C-101B-9397-08002B2CF9AE}" pid="7" name="Offisync_ProviderInitializationData">
    <vt:lpwstr>https://vox.publicis.sapient.com</vt:lpwstr>
  </property>
  <property fmtid="{D5CDD505-2E9C-101B-9397-08002B2CF9AE}" pid="8" name="ContentTypeId">
    <vt:lpwstr>0x0101003EA0D2667710A64C9CDF3BF87B53CED6</vt:lpwstr>
  </property>
</Properties>
</file>