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9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93BC-55FA-4F7C-8268-72D7F03126FA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7DD8695-438B-48F0-8529-C916C11C7E82}">
      <dgm:prSet custT="1"/>
      <dgm:spPr/>
      <dgm:t>
        <a:bodyPr/>
        <a:lstStyle/>
        <a:p>
          <a:r>
            <a:rPr lang="en-US" sz="1800" b="1"/>
            <a:t>User Journey :</a:t>
          </a:r>
          <a:endParaRPr lang="en-US" sz="1800"/>
        </a:p>
      </dgm:t>
    </dgm:pt>
    <dgm:pt modelId="{EC7CFA24-D1D0-4D70-A7DD-FAD3B93113AC}" type="parTrans" cxnId="{155CE908-B0EC-46EE-9354-16FF01112B68}">
      <dgm:prSet/>
      <dgm:spPr/>
      <dgm:t>
        <a:bodyPr/>
        <a:lstStyle/>
        <a:p>
          <a:endParaRPr lang="en-US"/>
        </a:p>
      </dgm:t>
    </dgm:pt>
    <dgm:pt modelId="{D299C436-ED48-45F2-BFCC-73E7E056ACA3}" type="sibTrans" cxnId="{155CE908-B0EC-46EE-9354-16FF01112B68}">
      <dgm:prSet/>
      <dgm:spPr/>
      <dgm:t>
        <a:bodyPr/>
        <a:lstStyle/>
        <a:p>
          <a:endParaRPr lang="en-US"/>
        </a:p>
      </dgm:t>
    </dgm:pt>
    <dgm:pt modelId="{ECEBBB56-5A11-4E28-89ED-D6368060CFAE}">
      <dgm:prSet custT="1"/>
      <dgm:spPr/>
      <dgm:t>
        <a:bodyPr/>
        <a:lstStyle/>
        <a:p>
          <a:r>
            <a:rPr lang="en-US" sz="2000"/>
            <a:t>Enter Basic Information: Age group and gender.</a:t>
          </a:r>
        </a:p>
      </dgm:t>
    </dgm:pt>
    <dgm:pt modelId="{968F716C-E145-4F21-AF0C-B140816D0C67}" type="parTrans" cxnId="{710ECBBF-D310-4B98-A9E8-BD87F6914737}">
      <dgm:prSet/>
      <dgm:spPr/>
      <dgm:t>
        <a:bodyPr/>
        <a:lstStyle/>
        <a:p>
          <a:endParaRPr lang="en-US"/>
        </a:p>
      </dgm:t>
    </dgm:pt>
    <dgm:pt modelId="{40376E70-ACBE-4A6E-8B7E-F27203EF0F2A}" type="sibTrans" cxnId="{710ECBBF-D310-4B98-A9E8-BD87F6914737}">
      <dgm:prSet/>
      <dgm:spPr/>
      <dgm:t>
        <a:bodyPr/>
        <a:lstStyle/>
        <a:p>
          <a:endParaRPr lang="en-US"/>
        </a:p>
      </dgm:t>
    </dgm:pt>
    <dgm:pt modelId="{9028FFF1-55F6-4775-95A4-D7F66A6BD05E}">
      <dgm:prSet custT="1"/>
      <dgm:spPr/>
      <dgm:t>
        <a:bodyPr/>
        <a:lstStyle/>
        <a:p>
          <a:r>
            <a:rPr lang="en-US" sz="2000"/>
            <a:t>Log Meals: Input meals consumed throughout the day.</a:t>
          </a:r>
        </a:p>
      </dgm:t>
    </dgm:pt>
    <dgm:pt modelId="{418B783E-9890-4135-9A24-D09750644630}" type="parTrans" cxnId="{0BBBC636-D96C-4C6F-B1DB-67D26FD3AFDE}">
      <dgm:prSet/>
      <dgm:spPr/>
      <dgm:t>
        <a:bodyPr/>
        <a:lstStyle/>
        <a:p>
          <a:endParaRPr lang="en-US"/>
        </a:p>
      </dgm:t>
    </dgm:pt>
    <dgm:pt modelId="{A787A43B-62B6-4374-BAB9-F3DA15C11FF1}" type="sibTrans" cxnId="{0BBBC636-D96C-4C6F-B1DB-67D26FD3AFDE}">
      <dgm:prSet/>
      <dgm:spPr/>
      <dgm:t>
        <a:bodyPr/>
        <a:lstStyle/>
        <a:p>
          <a:endParaRPr lang="en-US"/>
        </a:p>
      </dgm:t>
    </dgm:pt>
    <dgm:pt modelId="{DD071666-0760-4EFB-AF1B-C86C07B8584B}">
      <dgm:prSet custT="1"/>
      <dgm:spPr/>
      <dgm:t>
        <a:bodyPr/>
        <a:lstStyle/>
        <a:p>
          <a:r>
            <a:rPr lang="en-US" sz="2000"/>
            <a:t>Analyze Nutrition: Get breakdowns of ingredients, calories, and nutrients.</a:t>
          </a:r>
        </a:p>
      </dgm:t>
    </dgm:pt>
    <dgm:pt modelId="{4E863962-B4C7-4BA2-9D60-5D1CA16634CC}" type="parTrans" cxnId="{00125F5D-9A7C-4D2B-A949-757F26A1D9CD}">
      <dgm:prSet/>
      <dgm:spPr/>
      <dgm:t>
        <a:bodyPr/>
        <a:lstStyle/>
        <a:p>
          <a:endParaRPr lang="en-US"/>
        </a:p>
      </dgm:t>
    </dgm:pt>
    <dgm:pt modelId="{75400669-79AD-4247-ABB2-A8343721D4EC}" type="sibTrans" cxnId="{00125F5D-9A7C-4D2B-A949-757F26A1D9CD}">
      <dgm:prSet/>
      <dgm:spPr/>
      <dgm:t>
        <a:bodyPr/>
        <a:lstStyle/>
        <a:p>
          <a:endParaRPr lang="en-US"/>
        </a:p>
      </dgm:t>
    </dgm:pt>
    <dgm:pt modelId="{240E01B1-7DF0-40F7-B59B-63F23DDF0E78}">
      <dgm:prSet custT="1"/>
      <dgm:spPr/>
      <dgm:t>
        <a:bodyPr/>
        <a:lstStyle/>
        <a:p>
          <a:r>
            <a:rPr lang="en-US" sz="2000" dirty="0"/>
            <a:t>Get a Score: The application will evaluate meals based on per-nutrient, per-meal, and overall daily intake. Scores will be determined by comparing intake with FDA-recommended daily values.</a:t>
          </a:r>
        </a:p>
      </dgm:t>
    </dgm:pt>
    <dgm:pt modelId="{B4855447-8EB8-40A8-8502-91476A8F0D45}" type="parTrans" cxnId="{A1469FF2-A3AA-4E23-AD6C-CAAA21CFDBBA}">
      <dgm:prSet/>
      <dgm:spPr/>
      <dgm:t>
        <a:bodyPr/>
        <a:lstStyle/>
        <a:p>
          <a:endParaRPr lang="en-US"/>
        </a:p>
      </dgm:t>
    </dgm:pt>
    <dgm:pt modelId="{6193E104-A0DB-4ED3-9CBA-4AEFEC53DC89}" type="sibTrans" cxnId="{A1469FF2-A3AA-4E23-AD6C-CAAA21CFDBBA}">
      <dgm:prSet/>
      <dgm:spPr/>
      <dgm:t>
        <a:bodyPr/>
        <a:lstStyle/>
        <a:p>
          <a:endParaRPr lang="en-US"/>
        </a:p>
      </dgm:t>
    </dgm:pt>
    <dgm:pt modelId="{0BC8762E-F9EE-4376-B45B-D105AEE94C0B}" type="pres">
      <dgm:prSet presAssocID="{CF0193BC-55FA-4F7C-8268-72D7F03126FA}" presName="Name0" presStyleCnt="0">
        <dgm:presLayoutVars>
          <dgm:dir/>
          <dgm:animLvl val="lvl"/>
          <dgm:resizeHandles val="exact"/>
        </dgm:presLayoutVars>
      </dgm:prSet>
      <dgm:spPr/>
    </dgm:pt>
    <dgm:pt modelId="{47D4334A-B1BD-42C4-A9F4-3E8BEF4962EB}" type="pres">
      <dgm:prSet presAssocID="{240E01B1-7DF0-40F7-B59B-63F23DDF0E78}" presName="boxAndChildren" presStyleCnt="0"/>
      <dgm:spPr/>
    </dgm:pt>
    <dgm:pt modelId="{7A45F409-7E67-40E5-AFB7-E3D769A488F3}" type="pres">
      <dgm:prSet presAssocID="{240E01B1-7DF0-40F7-B59B-63F23DDF0E78}" presName="parentTextBox" presStyleLbl="node1" presStyleIdx="0" presStyleCnt="5"/>
      <dgm:spPr/>
    </dgm:pt>
    <dgm:pt modelId="{DD631A11-D873-43B8-8E7A-7DB3485CDEBF}" type="pres">
      <dgm:prSet presAssocID="{75400669-79AD-4247-ABB2-A8343721D4EC}" presName="sp" presStyleCnt="0"/>
      <dgm:spPr/>
    </dgm:pt>
    <dgm:pt modelId="{BDA397F3-D794-4D15-955C-4C8D33BA43F1}" type="pres">
      <dgm:prSet presAssocID="{DD071666-0760-4EFB-AF1B-C86C07B8584B}" presName="arrowAndChildren" presStyleCnt="0"/>
      <dgm:spPr/>
    </dgm:pt>
    <dgm:pt modelId="{4FE36ABE-AC9A-4F46-ACA7-0F5CED53A99C}" type="pres">
      <dgm:prSet presAssocID="{DD071666-0760-4EFB-AF1B-C86C07B8584B}" presName="parentTextArrow" presStyleLbl="node1" presStyleIdx="1" presStyleCnt="5"/>
      <dgm:spPr/>
    </dgm:pt>
    <dgm:pt modelId="{467E6935-0735-47E1-85D3-14EEE6CDFFE1}" type="pres">
      <dgm:prSet presAssocID="{A787A43B-62B6-4374-BAB9-F3DA15C11FF1}" presName="sp" presStyleCnt="0"/>
      <dgm:spPr/>
    </dgm:pt>
    <dgm:pt modelId="{3D388C4B-5060-4F23-8AE2-3E433578A1F4}" type="pres">
      <dgm:prSet presAssocID="{9028FFF1-55F6-4775-95A4-D7F66A6BD05E}" presName="arrowAndChildren" presStyleCnt="0"/>
      <dgm:spPr/>
    </dgm:pt>
    <dgm:pt modelId="{53BA597D-A94D-43E6-9549-B78EA2A71678}" type="pres">
      <dgm:prSet presAssocID="{9028FFF1-55F6-4775-95A4-D7F66A6BD05E}" presName="parentTextArrow" presStyleLbl="node1" presStyleIdx="2" presStyleCnt="5"/>
      <dgm:spPr/>
    </dgm:pt>
    <dgm:pt modelId="{43D916F3-010B-455D-B57D-91D7029006AA}" type="pres">
      <dgm:prSet presAssocID="{40376E70-ACBE-4A6E-8B7E-F27203EF0F2A}" presName="sp" presStyleCnt="0"/>
      <dgm:spPr/>
    </dgm:pt>
    <dgm:pt modelId="{3FE8540E-3060-4CCE-AE32-11969CB49D81}" type="pres">
      <dgm:prSet presAssocID="{ECEBBB56-5A11-4E28-89ED-D6368060CFAE}" presName="arrowAndChildren" presStyleCnt="0"/>
      <dgm:spPr/>
    </dgm:pt>
    <dgm:pt modelId="{549BFDBA-2748-4E9E-BBB0-49980944F6E9}" type="pres">
      <dgm:prSet presAssocID="{ECEBBB56-5A11-4E28-89ED-D6368060CFAE}" presName="parentTextArrow" presStyleLbl="node1" presStyleIdx="3" presStyleCnt="5"/>
      <dgm:spPr/>
    </dgm:pt>
    <dgm:pt modelId="{FB59412E-EE10-4999-8E10-6AE3C7DBC826}" type="pres">
      <dgm:prSet presAssocID="{D299C436-ED48-45F2-BFCC-73E7E056ACA3}" presName="sp" presStyleCnt="0"/>
      <dgm:spPr/>
    </dgm:pt>
    <dgm:pt modelId="{D88C5F3A-20CF-4A2D-AE2E-D101CA9EC467}" type="pres">
      <dgm:prSet presAssocID="{07DD8695-438B-48F0-8529-C916C11C7E82}" presName="arrowAndChildren" presStyleCnt="0"/>
      <dgm:spPr/>
    </dgm:pt>
    <dgm:pt modelId="{31E0165A-2AB4-4996-867A-2FA000137A7D}" type="pres">
      <dgm:prSet presAssocID="{07DD8695-438B-48F0-8529-C916C11C7E82}" presName="parentTextArrow" presStyleLbl="node1" presStyleIdx="4" presStyleCnt="5"/>
      <dgm:spPr/>
    </dgm:pt>
  </dgm:ptLst>
  <dgm:cxnLst>
    <dgm:cxn modelId="{155CE908-B0EC-46EE-9354-16FF01112B68}" srcId="{CF0193BC-55FA-4F7C-8268-72D7F03126FA}" destId="{07DD8695-438B-48F0-8529-C916C11C7E82}" srcOrd="0" destOrd="0" parTransId="{EC7CFA24-D1D0-4D70-A7DD-FAD3B93113AC}" sibTransId="{D299C436-ED48-45F2-BFCC-73E7E056ACA3}"/>
    <dgm:cxn modelId="{CD490509-0163-4DD6-9D7C-405F8E86A770}" type="presOf" srcId="{DD071666-0760-4EFB-AF1B-C86C07B8584B}" destId="{4FE36ABE-AC9A-4F46-ACA7-0F5CED53A99C}" srcOrd="0" destOrd="0" presId="urn:microsoft.com/office/officeart/2005/8/layout/process4"/>
    <dgm:cxn modelId="{454D0609-351C-464B-811E-AD0920489F57}" type="presOf" srcId="{ECEBBB56-5A11-4E28-89ED-D6368060CFAE}" destId="{549BFDBA-2748-4E9E-BBB0-49980944F6E9}" srcOrd="0" destOrd="0" presId="urn:microsoft.com/office/officeart/2005/8/layout/process4"/>
    <dgm:cxn modelId="{0BBBC636-D96C-4C6F-B1DB-67D26FD3AFDE}" srcId="{CF0193BC-55FA-4F7C-8268-72D7F03126FA}" destId="{9028FFF1-55F6-4775-95A4-D7F66A6BD05E}" srcOrd="2" destOrd="0" parTransId="{418B783E-9890-4135-9A24-D09750644630}" sibTransId="{A787A43B-62B6-4374-BAB9-F3DA15C11FF1}"/>
    <dgm:cxn modelId="{00125F5D-9A7C-4D2B-A949-757F26A1D9CD}" srcId="{CF0193BC-55FA-4F7C-8268-72D7F03126FA}" destId="{DD071666-0760-4EFB-AF1B-C86C07B8584B}" srcOrd="3" destOrd="0" parTransId="{4E863962-B4C7-4BA2-9D60-5D1CA16634CC}" sibTransId="{75400669-79AD-4247-ABB2-A8343721D4EC}"/>
    <dgm:cxn modelId="{3C9DF147-F3AE-444E-8318-6D8BC82DC61B}" type="presOf" srcId="{240E01B1-7DF0-40F7-B59B-63F23DDF0E78}" destId="{7A45F409-7E67-40E5-AFB7-E3D769A488F3}" srcOrd="0" destOrd="0" presId="urn:microsoft.com/office/officeart/2005/8/layout/process4"/>
    <dgm:cxn modelId="{16D430AC-819B-466D-AF91-FBBF0B6A412B}" type="presOf" srcId="{07DD8695-438B-48F0-8529-C916C11C7E82}" destId="{31E0165A-2AB4-4996-867A-2FA000137A7D}" srcOrd="0" destOrd="0" presId="urn:microsoft.com/office/officeart/2005/8/layout/process4"/>
    <dgm:cxn modelId="{710ECBBF-D310-4B98-A9E8-BD87F6914737}" srcId="{CF0193BC-55FA-4F7C-8268-72D7F03126FA}" destId="{ECEBBB56-5A11-4E28-89ED-D6368060CFAE}" srcOrd="1" destOrd="0" parTransId="{968F716C-E145-4F21-AF0C-B140816D0C67}" sibTransId="{40376E70-ACBE-4A6E-8B7E-F27203EF0F2A}"/>
    <dgm:cxn modelId="{690033D2-72D9-4847-ABA6-B6866799EAFE}" type="presOf" srcId="{CF0193BC-55FA-4F7C-8268-72D7F03126FA}" destId="{0BC8762E-F9EE-4376-B45B-D105AEE94C0B}" srcOrd="0" destOrd="0" presId="urn:microsoft.com/office/officeart/2005/8/layout/process4"/>
    <dgm:cxn modelId="{A1469FF2-A3AA-4E23-AD6C-CAAA21CFDBBA}" srcId="{CF0193BC-55FA-4F7C-8268-72D7F03126FA}" destId="{240E01B1-7DF0-40F7-B59B-63F23DDF0E78}" srcOrd="4" destOrd="0" parTransId="{B4855447-8EB8-40A8-8502-91476A8F0D45}" sibTransId="{6193E104-A0DB-4ED3-9CBA-4AEFEC53DC89}"/>
    <dgm:cxn modelId="{DEC67EF6-CB77-450C-BA72-4B5D62F1388A}" type="presOf" srcId="{9028FFF1-55F6-4775-95A4-D7F66A6BD05E}" destId="{53BA597D-A94D-43E6-9549-B78EA2A71678}" srcOrd="0" destOrd="0" presId="urn:microsoft.com/office/officeart/2005/8/layout/process4"/>
    <dgm:cxn modelId="{EB9F531F-B2CD-4C4C-904F-9847ED713962}" type="presParOf" srcId="{0BC8762E-F9EE-4376-B45B-D105AEE94C0B}" destId="{47D4334A-B1BD-42C4-A9F4-3E8BEF4962EB}" srcOrd="0" destOrd="0" presId="urn:microsoft.com/office/officeart/2005/8/layout/process4"/>
    <dgm:cxn modelId="{7D616596-545B-44E9-BD40-5453B0F36457}" type="presParOf" srcId="{47D4334A-B1BD-42C4-A9F4-3E8BEF4962EB}" destId="{7A45F409-7E67-40E5-AFB7-E3D769A488F3}" srcOrd="0" destOrd="0" presId="urn:microsoft.com/office/officeart/2005/8/layout/process4"/>
    <dgm:cxn modelId="{2D67BE77-68D9-4892-B0F1-9C51F7904F0C}" type="presParOf" srcId="{0BC8762E-F9EE-4376-B45B-D105AEE94C0B}" destId="{DD631A11-D873-43B8-8E7A-7DB3485CDEBF}" srcOrd="1" destOrd="0" presId="urn:microsoft.com/office/officeart/2005/8/layout/process4"/>
    <dgm:cxn modelId="{FCC4D47E-F383-4063-BC3C-D63C82452DC7}" type="presParOf" srcId="{0BC8762E-F9EE-4376-B45B-D105AEE94C0B}" destId="{BDA397F3-D794-4D15-955C-4C8D33BA43F1}" srcOrd="2" destOrd="0" presId="urn:microsoft.com/office/officeart/2005/8/layout/process4"/>
    <dgm:cxn modelId="{15A58382-CFBA-4A0C-9672-502C4F94F98B}" type="presParOf" srcId="{BDA397F3-D794-4D15-955C-4C8D33BA43F1}" destId="{4FE36ABE-AC9A-4F46-ACA7-0F5CED53A99C}" srcOrd="0" destOrd="0" presId="urn:microsoft.com/office/officeart/2005/8/layout/process4"/>
    <dgm:cxn modelId="{61E17F86-2A8C-4C8F-A2EA-C96A632EDF77}" type="presParOf" srcId="{0BC8762E-F9EE-4376-B45B-D105AEE94C0B}" destId="{467E6935-0735-47E1-85D3-14EEE6CDFFE1}" srcOrd="3" destOrd="0" presId="urn:microsoft.com/office/officeart/2005/8/layout/process4"/>
    <dgm:cxn modelId="{7361308E-5F1B-4A3C-A373-D580EC82766D}" type="presParOf" srcId="{0BC8762E-F9EE-4376-B45B-D105AEE94C0B}" destId="{3D388C4B-5060-4F23-8AE2-3E433578A1F4}" srcOrd="4" destOrd="0" presId="urn:microsoft.com/office/officeart/2005/8/layout/process4"/>
    <dgm:cxn modelId="{9C5BE3B6-7066-4589-9FE5-DBF68E47DC6F}" type="presParOf" srcId="{3D388C4B-5060-4F23-8AE2-3E433578A1F4}" destId="{53BA597D-A94D-43E6-9549-B78EA2A71678}" srcOrd="0" destOrd="0" presId="urn:microsoft.com/office/officeart/2005/8/layout/process4"/>
    <dgm:cxn modelId="{987F3869-19D2-41DA-9F96-BCA3A4FF4AEA}" type="presParOf" srcId="{0BC8762E-F9EE-4376-B45B-D105AEE94C0B}" destId="{43D916F3-010B-455D-B57D-91D7029006AA}" srcOrd="5" destOrd="0" presId="urn:microsoft.com/office/officeart/2005/8/layout/process4"/>
    <dgm:cxn modelId="{DD334687-3FA0-4631-989F-9810DB249ED3}" type="presParOf" srcId="{0BC8762E-F9EE-4376-B45B-D105AEE94C0B}" destId="{3FE8540E-3060-4CCE-AE32-11969CB49D81}" srcOrd="6" destOrd="0" presId="urn:microsoft.com/office/officeart/2005/8/layout/process4"/>
    <dgm:cxn modelId="{F3C532CA-6596-48E2-91C6-AB0F59AD2EAA}" type="presParOf" srcId="{3FE8540E-3060-4CCE-AE32-11969CB49D81}" destId="{549BFDBA-2748-4E9E-BBB0-49980944F6E9}" srcOrd="0" destOrd="0" presId="urn:microsoft.com/office/officeart/2005/8/layout/process4"/>
    <dgm:cxn modelId="{61EDA451-140E-409D-AF17-9599080220D0}" type="presParOf" srcId="{0BC8762E-F9EE-4376-B45B-D105AEE94C0B}" destId="{FB59412E-EE10-4999-8E10-6AE3C7DBC826}" srcOrd="7" destOrd="0" presId="urn:microsoft.com/office/officeart/2005/8/layout/process4"/>
    <dgm:cxn modelId="{22D4F32D-71E9-4044-8A2D-6246825A68A9}" type="presParOf" srcId="{0BC8762E-F9EE-4376-B45B-D105AEE94C0B}" destId="{D88C5F3A-20CF-4A2D-AE2E-D101CA9EC467}" srcOrd="8" destOrd="0" presId="urn:microsoft.com/office/officeart/2005/8/layout/process4"/>
    <dgm:cxn modelId="{08DA3F56-AFAC-4FE2-A612-3681E28AD8FC}" type="presParOf" srcId="{D88C5F3A-20CF-4A2D-AE2E-D101CA9EC467}" destId="{31E0165A-2AB4-4996-867A-2FA000137A7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5F409-7E67-40E5-AFB7-E3D769A488F3}">
      <dsp:nvSpPr>
        <dsp:cNvPr id="0" name=""/>
        <dsp:cNvSpPr/>
      </dsp:nvSpPr>
      <dsp:spPr>
        <a:xfrm>
          <a:off x="0" y="4331193"/>
          <a:ext cx="10972800" cy="7105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a Score: The application will evaluate meals based on per-nutrient, per-meal, and overall daily intake. Scores will be determined by comparing intake with FDA-recommended daily values.</a:t>
          </a:r>
        </a:p>
      </dsp:txBody>
      <dsp:txXfrm>
        <a:off x="0" y="4331193"/>
        <a:ext cx="10972800" cy="710568"/>
      </dsp:txXfrm>
    </dsp:sp>
    <dsp:sp modelId="{4FE36ABE-AC9A-4F46-ACA7-0F5CED53A99C}">
      <dsp:nvSpPr>
        <dsp:cNvPr id="0" name=""/>
        <dsp:cNvSpPr/>
      </dsp:nvSpPr>
      <dsp:spPr>
        <a:xfrm rot="10800000">
          <a:off x="0" y="3248997"/>
          <a:ext cx="10972800" cy="1092854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Analyze Nutrition: Get breakdowns of ingredients, calories, and nutrients.</a:t>
          </a:r>
        </a:p>
      </dsp:txBody>
      <dsp:txXfrm rot="10800000">
        <a:off x="0" y="3248997"/>
        <a:ext cx="10972800" cy="710104"/>
      </dsp:txXfrm>
    </dsp:sp>
    <dsp:sp modelId="{53BA597D-A94D-43E6-9549-B78EA2A71678}">
      <dsp:nvSpPr>
        <dsp:cNvPr id="0" name=""/>
        <dsp:cNvSpPr/>
      </dsp:nvSpPr>
      <dsp:spPr>
        <a:xfrm rot="10800000">
          <a:off x="0" y="2166802"/>
          <a:ext cx="10972800" cy="1092854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 Meals: Input meals consumed throughout the day.</a:t>
          </a:r>
        </a:p>
      </dsp:txBody>
      <dsp:txXfrm rot="10800000">
        <a:off x="0" y="2166802"/>
        <a:ext cx="10972800" cy="710104"/>
      </dsp:txXfrm>
    </dsp:sp>
    <dsp:sp modelId="{549BFDBA-2748-4E9E-BBB0-49980944F6E9}">
      <dsp:nvSpPr>
        <dsp:cNvPr id="0" name=""/>
        <dsp:cNvSpPr/>
      </dsp:nvSpPr>
      <dsp:spPr>
        <a:xfrm rot="10800000">
          <a:off x="0" y="1084606"/>
          <a:ext cx="10972800" cy="1092854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Enter Basic Information: Age group and gender.</a:t>
          </a:r>
        </a:p>
      </dsp:txBody>
      <dsp:txXfrm rot="10800000">
        <a:off x="0" y="1084606"/>
        <a:ext cx="10972800" cy="710104"/>
      </dsp:txXfrm>
    </dsp:sp>
    <dsp:sp modelId="{31E0165A-2AB4-4996-867A-2FA000137A7D}">
      <dsp:nvSpPr>
        <dsp:cNvPr id="0" name=""/>
        <dsp:cNvSpPr/>
      </dsp:nvSpPr>
      <dsp:spPr>
        <a:xfrm rot="10800000">
          <a:off x="0" y="2411"/>
          <a:ext cx="10972800" cy="1092854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User Journey :</a:t>
          </a:r>
          <a:endParaRPr lang="en-US" sz="1800" kern="1200"/>
        </a:p>
      </dsp:txBody>
      <dsp:txXfrm rot="10800000">
        <a:off x="0" y="2411"/>
        <a:ext cx="10972800" cy="710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47010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48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061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74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1461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426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335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452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470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48364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20258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758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r" defTabSz="9144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צבעי פסטל הדרגתי בתצוגה עליונה">
            <a:extLst>
              <a:ext uri="{FF2B5EF4-FFF2-40B4-BE49-F238E27FC236}">
                <a16:creationId xmlns:a16="http://schemas.microsoft.com/office/drawing/2014/main" id="{9C8D7B79-7521-4391-5BAD-F46BA556556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12007" b="3707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334BA972-C640-4E2E-B1AC-162A1AB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B4EBAB6-4362-4DD4-B97E-6707AFA5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FA5E0A6-4D2A-405F-AA56-A8E597834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D51DF43-803E-DD30-0A3F-080ACFDB6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b="1" dirty="0"/>
              <a:t>Nutritional Website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65276A0-1C05-C0E6-91FE-8C183DA82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1800" dirty="0">
                <a:solidFill>
                  <a:srgbClr val="191B0E"/>
                </a:solidFill>
              </a:rPr>
              <a:t>Tracking Daily Nutritional Intake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endParaRPr lang="en-US" sz="1800" dirty="0">
              <a:solidFill>
                <a:srgbClr val="191B0E"/>
              </a:solidFill>
            </a:endParaRP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191B0E"/>
                </a:solidFill>
              </a:rPr>
              <a:t>Presented by: </a:t>
            </a:r>
            <a:r>
              <a:rPr lang="en-US" sz="1800" dirty="0">
                <a:solidFill>
                  <a:srgbClr val="191B0E"/>
                </a:solidFill>
              </a:rPr>
              <a:t>Adam Aharony and Bar Katash</a:t>
            </a:r>
            <a:endParaRPr lang="he-IL" sz="1800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2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3203DE-A86D-550F-E745-8DF39F95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BAEC43-DEAE-72F8-F337-B955EC87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4942"/>
            <a:ext cx="5557368" cy="4021393"/>
          </a:xfrm>
        </p:spPr>
        <p:txBody>
          <a:bodyPr anchor="t">
            <a:normAutofit fontScale="92500" lnSpcReduction="20000"/>
          </a:bodyPr>
          <a:lstStyle/>
          <a:p>
            <a:pPr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Goal of the Application:</a:t>
            </a:r>
            <a:br>
              <a:rPr lang="en-US" sz="2400" dirty="0"/>
            </a:br>
            <a:r>
              <a:rPr lang="en-US" sz="2400" dirty="0"/>
              <a:t>To create a website that supports users nutritionally throughout the day.</a:t>
            </a:r>
          </a:p>
          <a:p>
            <a:pPr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Key Features:</a:t>
            </a:r>
            <a:endParaRPr lang="en-US" sz="2400" dirty="0"/>
          </a:p>
          <a:p>
            <a:pPr marL="742950" lvl="1" indent="-285750"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0" dirty="0"/>
              <a:t>Tracks meals and provides insights on nutritional intake.</a:t>
            </a:r>
          </a:p>
          <a:p>
            <a:pPr marL="742950" lvl="1" indent="-285750"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0" dirty="0"/>
              <a:t>Calculates detailed nutritional information for each meal.</a:t>
            </a:r>
          </a:p>
          <a:p>
            <a:pPr marL="742950" lvl="1" indent="-285750"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0" dirty="0"/>
              <a:t>Provides an overall score based on daily food intake.</a:t>
            </a:r>
          </a:p>
          <a:p>
            <a:pPr marL="0" indent="0" algn="l" rtl="0">
              <a:lnSpc>
                <a:spcPct val="100000"/>
              </a:lnSpc>
              <a:buNone/>
            </a:pPr>
            <a:endParaRPr lang="en-US" sz="1700" dirty="0"/>
          </a:p>
        </p:txBody>
      </p:sp>
      <p:pic>
        <p:nvPicPr>
          <p:cNvPr id="5" name="Picture 4" descr="Assorted ירקות ופירות">
            <a:extLst>
              <a:ext uri="{FF2B5EF4-FFF2-40B4-BE49-F238E27FC236}">
                <a16:creationId xmlns:a16="http://schemas.microsoft.com/office/drawing/2014/main" id="{A43FDE56-B7DD-AF17-2DDF-5319065A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81" r="15498" b="-1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12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7F70C0-6791-318C-A294-C41D8540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26" y="326671"/>
            <a:ext cx="10972800" cy="999711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How It Works</a:t>
            </a:r>
            <a:endParaRPr lang="he-IL" b="1" dirty="0">
              <a:latin typeface="+mn-lt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9E150E5E-8677-4732-E524-7BEA036BB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754412"/>
              </p:ext>
            </p:extLst>
          </p:nvPr>
        </p:nvGraphicFramePr>
        <p:xfrm>
          <a:off x="609600" y="1487155"/>
          <a:ext cx="10972800" cy="5044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11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2248B3-AFFD-B1B3-0ED3-184C21DF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dirty="0"/>
              <a:t>Goal of the Health Score:</a:t>
            </a:r>
            <a:endParaRPr lang="he-IL" sz="3700" b="1" dirty="0">
              <a:latin typeface="+mn-l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217057-1418-36D0-7983-0A946F30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431" y="2212258"/>
            <a:ext cx="6054371" cy="3354525"/>
          </a:xfrm>
        </p:spPr>
        <p:txBody>
          <a:bodyPr anchor="t">
            <a:normAutofit/>
          </a:bodyPr>
          <a:lstStyle/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400" i="0" dirty="0"/>
              <a:t>Provide an easy to understand</a:t>
            </a:r>
            <a:br>
              <a:rPr lang="en-US" sz="2400" i="0" dirty="0"/>
            </a:br>
            <a:r>
              <a:rPr lang="en-US" sz="2400" i="0" dirty="0"/>
              <a:t>“health score” to quickly assess meal quality.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400" i="0" dirty="0"/>
              <a:t>Helps users identify nutrient deficiencies or excesses in their diet.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400" i="0" dirty="0"/>
              <a:t>Empower users to adjust their meals towards meeting dietary recommendations.</a:t>
            </a:r>
          </a:p>
          <a:p>
            <a:pPr algn="r" rtl="0"/>
            <a:endParaRPr lang="he-IL" dirty="0"/>
          </a:p>
        </p:txBody>
      </p:sp>
      <p:pic>
        <p:nvPicPr>
          <p:cNvPr id="5" name="Picture 4" descr="חסה עם רקע ירוק ניאון">
            <a:extLst>
              <a:ext uri="{FF2B5EF4-FFF2-40B4-BE49-F238E27FC236}">
                <a16:creationId xmlns:a16="http://schemas.microsoft.com/office/drawing/2014/main" id="{B1980C62-89E5-1541-0C4C-5845F383E3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10" r="5079" b="-2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64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BA1B05-F5F2-9B62-D9E2-92FEC3AAC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DC3128-BD59-A75B-5C8D-BB819F66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+mn-lt"/>
              </a:rPr>
              <a:t>Dataset Overview</a:t>
            </a:r>
            <a:endParaRPr lang="he-IL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6BC05FFD-99EA-2E8D-5089-5A7FD700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139" y="733530"/>
            <a:ext cx="6151318" cy="5795089"/>
          </a:xfrm>
        </p:spPr>
        <p:txBody>
          <a:bodyPr anchor="ctr"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The datasets were sourced from the US Department of Agriculture (USDA) and the US Food and Drug Administration </a:t>
            </a:r>
            <a:r>
              <a:rPr lang="en-US" sz="1800" b="1" dirty="0">
                <a:solidFill>
                  <a:srgbClr val="404040"/>
                </a:solidFill>
              </a:rPr>
              <a:t>(FDA)</a:t>
            </a:r>
            <a:r>
              <a:rPr lang="en-US" sz="1800" dirty="0">
                <a:solidFill>
                  <a:srgbClr val="404040"/>
                </a:solidFill>
              </a:rPr>
              <a:t>, which is a federal agency under the US Department of Health.</a:t>
            </a:r>
            <a:endParaRPr lang="en-US" sz="1800" b="1" dirty="0">
              <a:solidFill>
                <a:srgbClr val="404040"/>
              </a:solidFill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</a:rPr>
              <a:t> Data Source:</a:t>
            </a:r>
            <a:r>
              <a:rPr lang="en-US" sz="1800" dirty="0">
                <a:solidFill>
                  <a:srgbClr val="404040"/>
                </a:solidFill>
              </a:rPr>
              <a:t> Food and Nutrient Database for Dietary Studies (FNDDS)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</a:rPr>
              <a:t> Dataset Content:</a:t>
            </a:r>
            <a:endParaRPr lang="en-US" sz="1800" dirty="0">
              <a:solidFill>
                <a:srgbClr val="404040"/>
              </a:solidFill>
            </a:endParaRPr>
          </a:p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404040"/>
                </a:solidFill>
              </a:rPr>
              <a:t>Detailed nutritional information on food items.</a:t>
            </a:r>
          </a:p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404040"/>
                </a:solidFill>
              </a:rPr>
              <a:t>Contains data on food descriptions, weights, portions, and nutrient values.</a:t>
            </a:r>
          </a:p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404040"/>
                </a:solidFill>
              </a:rPr>
              <a:t>Provides comprehensive data for accurate meal analysis.</a:t>
            </a:r>
          </a:p>
          <a:p>
            <a:pPr algn="l" rtl="0"/>
            <a:endParaRPr lang="he-IL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59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6EC8F-F89E-3276-627B-79BD176A8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F317FA-119C-7F0F-F940-69FB6C68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+mn-lt"/>
              </a:rPr>
              <a:t>Selected Datasets Overview</a:t>
            </a:r>
            <a:endParaRPr lang="he-IL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4995D34D-8749-A636-91F2-57A6525B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139" y="733530"/>
            <a:ext cx="6151318" cy="5795089"/>
          </a:xfrm>
        </p:spPr>
        <p:txBody>
          <a:bodyPr anchor="ctr">
            <a:normAutofit/>
          </a:bodyPr>
          <a:lstStyle/>
          <a:p>
            <a:pPr algn="l" rtl="0"/>
            <a:r>
              <a:rPr lang="en-US" b="1" dirty="0">
                <a:solidFill>
                  <a:srgbClr val="404040"/>
                </a:solidFill>
              </a:rPr>
              <a:t>Food and Beverages Dataset </a:t>
            </a:r>
            <a:r>
              <a:rPr lang="en-US" dirty="0">
                <a:solidFill>
                  <a:srgbClr val="404040"/>
                </a:solidFill>
              </a:rPr>
              <a:t>- list of foods with unique identifiers, basic descriptions and categorization. Helps organize and classify foods in various categories</a:t>
            </a:r>
          </a:p>
          <a:p>
            <a:pPr algn="l" rtl="0"/>
            <a:r>
              <a:rPr lang="en-US" b="1" dirty="0">
                <a:solidFill>
                  <a:srgbClr val="404040"/>
                </a:solidFill>
              </a:rPr>
              <a:t>Portions and Weights Dataset </a:t>
            </a:r>
            <a:r>
              <a:rPr lang="en-US" dirty="0">
                <a:solidFill>
                  <a:srgbClr val="404040"/>
                </a:solidFill>
              </a:rPr>
              <a:t>- portion sizes and edible weights of foods. </a:t>
            </a:r>
          </a:p>
          <a:p>
            <a:pPr algn="l" rtl="0"/>
            <a:r>
              <a:rPr lang="en-US" b="1" dirty="0">
                <a:solidFill>
                  <a:srgbClr val="404040"/>
                </a:solidFill>
              </a:rPr>
              <a:t>FNDDS Ingredients Dataset </a:t>
            </a:r>
            <a:r>
              <a:rPr lang="en-US" dirty="0">
                <a:solidFill>
                  <a:srgbClr val="404040"/>
                </a:solidFill>
              </a:rPr>
              <a:t>- details ingredients linked to food items. Enables ingredient-level analysis</a:t>
            </a:r>
          </a:p>
          <a:p>
            <a:pPr algn="l" rtl="0"/>
            <a:r>
              <a:rPr lang="en-US" b="1" dirty="0">
                <a:solidFill>
                  <a:srgbClr val="404040"/>
                </a:solidFill>
              </a:rPr>
              <a:t>Ingredient Nutrient Values Dataset </a:t>
            </a:r>
            <a:r>
              <a:rPr lang="en-US" dirty="0">
                <a:solidFill>
                  <a:srgbClr val="404040"/>
                </a:solidFill>
              </a:rPr>
              <a:t>- nutrient values per 100g of each ingredient. </a:t>
            </a:r>
          </a:p>
          <a:p>
            <a:pPr algn="l" rtl="0"/>
            <a:r>
              <a:rPr lang="en-US" b="1" dirty="0">
                <a:solidFill>
                  <a:srgbClr val="404040"/>
                </a:solidFill>
              </a:rPr>
              <a:t>FNDDS Nutrient Values Dataset</a:t>
            </a:r>
            <a:r>
              <a:rPr lang="en-US" dirty="0">
                <a:solidFill>
                  <a:srgbClr val="404040"/>
                </a:solidFill>
              </a:rPr>
              <a:t> - nutrient data for foods, including energy and key nutrients. Supports health score calculations based on nutrient density</a:t>
            </a:r>
          </a:p>
          <a:p>
            <a:pPr algn="l" rtl="0"/>
            <a:endParaRPr lang="he-IL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71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הספרה לעץ אנוש">
            <a:extLst>
              <a:ext uri="{FF2B5EF4-FFF2-40B4-BE49-F238E27FC236}">
                <a16:creationId xmlns:a16="http://schemas.microsoft.com/office/drawing/2014/main" id="{1556095C-0D0A-FE4F-3940-9CC7497C26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CBF15AB-D30B-15AF-AF68-353DAA0CD14F}"/>
              </a:ext>
            </a:extLst>
          </p:cNvPr>
          <p:cNvSpPr txBox="1"/>
          <p:nvPr/>
        </p:nvSpPr>
        <p:spPr>
          <a:xfrm>
            <a:off x="1120624" y="1122807"/>
            <a:ext cx="9954443" cy="4297680"/>
          </a:xfrm>
          <a:prstGeom prst="rect">
            <a:avLst/>
          </a:prstGeom>
          <a:noFill/>
          <a:ln>
            <a:noFill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b="1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for listening!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51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0616484"/>
      </p:ext>
    </p:extLst>
  </p:cSld>
  <p:clrMapOvr>
    <a:masterClrMapping/>
  </p:clrMapOvr>
</p:sld>
</file>

<file path=ppt/theme/theme1.xml><?xml version="1.0" encoding="utf-8"?>
<a:theme xmlns:a="http://schemas.openxmlformats.org/drawingml/2006/main" name="חיתוך">
  <a:themeElements>
    <a:clrScheme name="חיתוך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חיתוך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יתוך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TM10001105[[fn=חיתוך]]</Template>
  <TotalTime>285</TotalTime>
  <Words>360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חיתוך</vt:lpstr>
      <vt:lpstr>Nutritional Website</vt:lpstr>
      <vt:lpstr>Introduction</vt:lpstr>
      <vt:lpstr>How It Works</vt:lpstr>
      <vt:lpstr>Goal of the Health Score:</vt:lpstr>
      <vt:lpstr>Dataset Overview</vt:lpstr>
      <vt:lpstr>Selected Datasets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Katash Bar</dc:creator>
  <cp:lastModifiedBy>Adam Aharony</cp:lastModifiedBy>
  <cp:revision>25</cp:revision>
  <dcterms:created xsi:type="dcterms:W3CDTF">2024-11-14T11:47:41Z</dcterms:created>
  <dcterms:modified xsi:type="dcterms:W3CDTF">2024-11-14T16:34:38Z</dcterms:modified>
</cp:coreProperties>
</file>