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335" r:id="rId4"/>
    <p:sldId id="337" r:id="rId5"/>
    <p:sldId id="336" r:id="rId6"/>
    <p:sldId id="346" r:id="rId7"/>
    <p:sldId id="334" r:id="rId8"/>
    <p:sldId id="327" r:id="rId9"/>
    <p:sldId id="328" r:id="rId10"/>
    <p:sldId id="329" r:id="rId11"/>
    <p:sldId id="330" r:id="rId12"/>
    <p:sldId id="338" r:id="rId13"/>
    <p:sldId id="339" r:id="rId14"/>
    <p:sldId id="354" r:id="rId15"/>
    <p:sldId id="352" r:id="rId16"/>
    <p:sldId id="340" r:id="rId17"/>
    <p:sldId id="341" r:id="rId18"/>
    <p:sldId id="343" r:id="rId19"/>
    <p:sldId id="344" r:id="rId20"/>
    <p:sldId id="331" r:id="rId21"/>
    <p:sldId id="333" r:id="rId22"/>
    <p:sldId id="332" r:id="rId23"/>
    <p:sldId id="349" r:id="rId24"/>
    <p:sldId id="350" r:id="rId25"/>
    <p:sldId id="351" r:id="rId26"/>
    <p:sldId id="353" r:id="rId27"/>
    <p:sldId id="347" r:id="rId28"/>
    <p:sldId id="348" r:id="rId2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B41EA7-C86F-4642-97A1-800B2973A5A3}">
  <a:tblStyle styleId="{6EB41EA7-C86F-4642-97A1-800B2973A5A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AE7E7"/>
          </a:solidFill>
        </a:fill>
      </a:tcStyle>
    </a:wholeTbl>
    <a:band1H>
      <a:tcStyle>
        <a:tcBdr/>
        <a:fill>
          <a:solidFill>
            <a:srgbClr val="F4CBCB"/>
          </a:solidFill>
        </a:fill>
      </a:tcStyle>
    </a:band1H>
    <a:band1V>
      <a:tcStyle>
        <a:tcBdr/>
        <a:fill>
          <a:solidFill>
            <a:srgbClr val="F4CBCB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66" d="100"/>
          <a:sy n="66" d="100"/>
        </p:scale>
        <p:origin x="3504" y="1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98763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313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63276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61236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19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81095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2030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0300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29493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2793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4334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6413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42277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0071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66451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36346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4817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5460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74802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3048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19424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47987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7325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1217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7282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14169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6179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44447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213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82550" algn="l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indent="-825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indent="-91439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indent="-58419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 sz="14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indent="-10795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indent="-10033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indent="-10541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indent="-110489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705852" y="18288"/>
            <a:ext cx="438151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 rot="5400000">
            <a:off x="4724399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82550" algn="l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indent="-825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indent="-91439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indent="-58419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 sz="14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indent="-10795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indent="-10033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indent="-10541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indent="-110489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591550" y="20247"/>
            <a:ext cx="446313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22312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4800" b="0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22312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2400">
                <a:solidFill>
                  <a:schemeClr val="lt2"/>
                </a:solidFill>
              </a:defRPr>
            </a:lvl1pPr>
            <a:lvl2pPr marL="4572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800">
                <a:solidFill>
                  <a:schemeClr val="lt1"/>
                </a:solidFill>
              </a:defRPr>
            </a:lvl2pPr>
            <a:lvl3pPr marL="9144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marL="13716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4pPr>
            <a:lvl5pPr marL="18288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5pPr>
            <a:lvl6pPr marL="22860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6pPr>
            <a:lvl7pPr marL="27432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7pPr>
            <a:lvl8pPr marL="32004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8pPr>
            <a:lvl9pPr marL="36576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80120" y="18288"/>
            <a:ext cx="527956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Shape 35"/>
          <p:cNvCxnSpPr/>
          <p:nvPr/>
        </p:nvCxnSpPr>
        <p:spPr>
          <a:xfrm>
            <a:off x="731520" y="4599432"/>
            <a:ext cx="7848599" cy="15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48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738507" y="18288"/>
            <a:ext cx="405493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000" b="0">
                <a:solidFill>
                  <a:schemeClr val="dk2"/>
                </a:solidFill>
              </a:defRPr>
            </a:lvl1pPr>
            <a:lvl2pPr marL="457200" indent="0" rtl="0">
              <a:spcBef>
                <a:spcPts val="0"/>
              </a:spcBef>
              <a:buFont typeface="Arial"/>
              <a:buNone/>
              <a:defRPr sz="2000" b="1"/>
            </a:lvl2pPr>
            <a:lvl3pPr marL="914400" indent="0" rtl="0">
              <a:spcBef>
                <a:spcPts val="0"/>
              </a:spcBef>
              <a:buFont typeface="A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A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A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0" rtl="0">
              <a:spcBef>
                <a:spcPts val="0"/>
              </a:spcBef>
              <a:buFont typeface="Arial"/>
              <a:buNone/>
              <a:defRPr sz="2000" b="1"/>
            </a:lvl2pPr>
            <a:lvl3pPr marL="914400" indent="0" rtl="0">
              <a:spcBef>
                <a:spcPts val="0"/>
              </a:spcBef>
              <a:buFont typeface="A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A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A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14014" y="18288"/>
            <a:ext cx="429986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Shape 52"/>
          <p:cNvCxnSpPr/>
          <p:nvPr/>
        </p:nvCxnSpPr>
        <p:spPr>
          <a:xfrm rot="5400000">
            <a:off x="2217817" y="4045823"/>
            <a:ext cx="4709160" cy="79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14014" y="18288"/>
            <a:ext cx="429986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624207" y="18288"/>
            <a:ext cx="454478" cy="3311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792079"/>
            <a:ext cx="2139695" cy="1261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400" b="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971800" y="792079"/>
            <a:ext cx="5714999" cy="5577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57200" y="2130551"/>
            <a:ext cx="2139695" cy="4243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400"/>
            </a:lvl1pPr>
            <a:lvl2pPr marL="457200" indent="0" rtl="0">
              <a:spcBef>
                <a:spcPts val="0"/>
              </a:spcBef>
              <a:buFont typeface="Arial"/>
              <a:buNone/>
              <a:defRPr sz="1200"/>
            </a:lvl2pPr>
            <a:lvl3pPr marL="914400" indent="0" rtl="0">
              <a:spcBef>
                <a:spcPts val="0"/>
              </a:spcBef>
              <a:buFont typeface="Arial"/>
              <a:buNone/>
              <a:defRPr sz="1000"/>
            </a:lvl3pPr>
            <a:lvl4pPr marL="1371600" indent="0" rtl="0">
              <a:spcBef>
                <a:spcPts val="0"/>
              </a:spcBef>
              <a:buFont typeface="Arial"/>
              <a:buNone/>
              <a:defRPr sz="900"/>
            </a:lvl4pPr>
            <a:lvl5pPr marL="1828800" indent="0" rtl="0">
              <a:spcBef>
                <a:spcPts val="0"/>
              </a:spcBef>
              <a:buFont typeface="Arial"/>
              <a:buNone/>
              <a:defRPr sz="900"/>
            </a:lvl5pPr>
            <a:lvl6pPr marL="2286000" indent="0" rtl="0">
              <a:spcBef>
                <a:spcPts val="0"/>
              </a:spcBef>
              <a:buFont typeface="Arial"/>
              <a:buNone/>
              <a:defRPr sz="900"/>
            </a:lvl6pPr>
            <a:lvl7pPr marL="2743200" indent="0" rtl="0">
              <a:spcBef>
                <a:spcPts val="0"/>
              </a:spcBef>
              <a:buFont typeface="Arial"/>
              <a:buNone/>
              <a:defRPr sz="900"/>
            </a:lvl7pPr>
            <a:lvl8pPr marL="3200400" indent="0" rtl="0">
              <a:spcBef>
                <a:spcPts val="0"/>
              </a:spcBef>
              <a:buFont typeface="Arial"/>
              <a:buNone/>
              <a:defRPr sz="900"/>
            </a:lvl8pPr>
            <a:lvl9pPr marL="3657600" indent="0" rtl="0">
              <a:spcBef>
                <a:spcPts val="0"/>
              </a:spcBef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697685" y="18288"/>
            <a:ext cx="446313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Shape 69"/>
          <p:cNvCxnSpPr/>
          <p:nvPr/>
        </p:nvCxnSpPr>
        <p:spPr>
          <a:xfrm rot="5400000">
            <a:off x="-13115" y="3580205"/>
            <a:ext cx="557783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792479"/>
            <a:ext cx="2142679" cy="1264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400" b="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2858609" y="838200"/>
            <a:ext cx="5904389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5" cy="42428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400"/>
            </a:lvl1pPr>
            <a:lvl2pPr marL="457200" indent="0" rtl="0">
              <a:spcBef>
                <a:spcPts val="0"/>
              </a:spcBef>
              <a:buFont typeface="Arial"/>
              <a:buNone/>
              <a:defRPr sz="1200"/>
            </a:lvl2pPr>
            <a:lvl3pPr marL="914400" indent="0" rtl="0">
              <a:spcBef>
                <a:spcPts val="0"/>
              </a:spcBef>
              <a:buFont typeface="Arial"/>
              <a:buNone/>
              <a:defRPr sz="1000"/>
            </a:lvl3pPr>
            <a:lvl4pPr marL="1371600" indent="0" rtl="0">
              <a:spcBef>
                <a:spcPts val="0"/>
              </a:spcBef>
              <a:buFont typeface="Arial"/>
              <a:buNone/>
              <a:defRPr sz="900"/>
            </a:lvl4pPr>
            <a:lvl5pPr marL="1828800" indent="0" rtl="0">
              <a:spcBef>
                <a:spcPts val="0"/>
              </a:spcBef>
              <a:buFont typeface="Arial"/>
              <a:buNone/>
              <a:defRPr sz="900"/>
            </a:lvl5pPr>
            <a:lvl6pPr marL="2286000" indent="0" rtl="0">
              <a:spcBef>
                <a:spcPts val="0"/>
              </a:spcBef>
              <a:buFont typeface="Arial"/>
              <a:buNone/>
              <a:defRPr sz="900"/>
            </a:lvl6pPr>
            <a:lvl7pPr marL="2743200" indent="0" rtl="0">
              <a:spcBef>
                <a:spcPts val="0"/>
              </a:spcBef>
              <a:buFont typeface="Arial"/>
              <a:buNone/>
              <a:defRPr sz="900"/>
            </a:lvl7pPr>
            <a:lvl8pPr marL="3200400" indent="0" rtl="0">
              <a:spcBef>
                <a:spcPts val="0"/>
              </a:spcBef>
              <a:buFont typeface="Arial"/>
              <a:buNone/>
              <a:defRPr sz="900"/>
            </a:lvl8pPr>
            <a:lvl9pPr marL="3657600" indent="0" rtl="0">
              <a:spcBef>
                <a:spcPts val="0"/>
              </a:spcBef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629650" y="18288"/>
            <a:ext cx="514350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133599" y="-76200"/>
            <a:ext cx="48767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82550" algn="l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indent="-825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indent="-91439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indent="-58419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 sz="14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indent="-10795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indent="-10033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indent="-10541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indent="-110489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67057" y="18288"/>
            <a:ext cx="57694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-82550" algn="l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indent="-825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indent="-91439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indent="-58419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indent="-10795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indent="-10033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indent="-10541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indent="-110489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9144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mlopez1/110.embed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648631"/>
            <a:ext cx="8325364" cy="1783960"/>
          </a:xfrm>
          <a:prstGeom prst="rect">
            <a:avLst/>
          </a:prstGeom>
          <a:solidFill>
            <a:schemeClr val="lt1"/>
          </a:solidFill>
          <a:ln w="26425" cap="flat" cmpd="sng">
            <a:solidFill>
              <a:srgbClr val="CF523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000" b="0" i="0" u="none" strike="noStrike" cap="none" baseline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Statistics Can (and Can’t)</a:t>
            </a:r>
            <a:r>
              <a:rPr lang="en-US" sz="4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Tell Us Abou</a:t>
            </a:r>
            <a:r>
              <a:rPr lang="en-US" b="1" dirty="0" smtClean="0">
                <a:solidFill>
                  <a:schemeClr val="dk1"/>
                </a:solidFill>
              </a:rPr>
              <a:t>t Sports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60375" y="3119624"/>
            <a:ext cx="8325365" cy="34368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ctr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ctr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Michael J. Lopez</a:t>
            </a:r>
          </a:p>
          <a:p>
            <a:pPr marL="182880" marR="0" lvl="0" indent="-182880" algn="ctr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Skidmore College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01346" y="18288"/>
            <a:ext cx="498217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096250" y="461962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2062" y="5943046"/>
            <a:ext cx="2857499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they’re saying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06"/>
          <p:cNvSpPr txBox="1">
            <a:spLocks noGrp="1"/>
          </p:cNvSpPr>
          <p:nvPr>
            <p:ph type="body" idx="1"/>
          </p:nvPr>
        </p:nvSpPr>
        <p:spPr>
          <a:xfrm>
            <a:off x="457200" y="2316525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sz="2400" b="1" i="0" u="none" strike="noStrike" cap="none" baseline="0" dirty="0" smtClean="0">
                <a:solidFill>
                  <a:schemeClr val="dk1"/>
                </a:solidFill>
                <a:sym typeface="Arial"/>
              </a:rPr>
              <a:t>Dan Shaughnessy</a:t>
            </a:r>
            <a:endParaRPr lang="en-US" dirty="0"/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40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b="1" baseline="0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sz="2000" b="1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3155126"/>
            <a:ext cx="6286500" cy="184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470932"/>
            <a:ext cx="8651654" cy="98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494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they’re saying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06"/>
          <p:cNvSpPr txBox="1">
            <a:spLocks noGrp="1"/>
          </p:cNvSpPr>
          <p:nvPr>
            <p:ph type="body" idx="1"/>
          </p:nvPr>
        </p:nvSpPr>
        <p:spPr>
          <a:xfrm>
            <a:off x="457200" y="2316525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sz="2400" b="1" i="0" u="none" strike="noStrike" cap="none" baseline="0" dirty="0" smtClean="0">
                <a:solidFill>
                  <a:schemeClr val="dk1"/>
                </a:solidFill>
                <a:sym typeface="Arial"/>
              </a:rPr>
              <a:t>Aaron Schatz (Football Outsiders)</a:t>
            </a:r>
            <a:endParaRPr lang="en-US" dirty="0"/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40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b="1" baseline="0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sz="2000" b="1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46" y="2944164"/>
            <a:ext cx="7569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306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So what can stats tell us? 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559314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sz="2400" b="1" i="0" u="none" strike="noStrike" cap="none" baseline="0" dirty="0" smtClean="0">
                <a:solidFill>
                  <a:schemeClr val="dk1"/>
                </a:solidFill>
                <a:sym typeface="Arial"/>
              </a:rPr>
              <a:t>How teams behave</a:t>
            </a: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 smtClean="0"/>
              <a:t>				</a:t>
            </a:r>
            <a:r>
              <a:rPr lang="en-US" sz="1800" b="1" dirty="0" smtClean="0"/>
              <a:t>-Bill Simmons</a:t>
            </a:r>
            <a:endParaRPr lang="en-US" sz="1800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 smtClean="0"/>
              <a:t>				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0" y="2290128"/>
            <a:ext cx="7258441" cy="43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560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So what can stats tell us? 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559314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sz="2400" b="1" i="0" u="none" strike="noStrike" cap="none" baseline="0" dirty="0" smtClean="0">
                <a:solidFill>
                  <a:schemeClr val="dk1"/>
                </a:solidFill>
                <a:sym typeface="Arial"/>
              </a:rPr>
              <a:t>How referees behave</a:t>
            </a: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 smtClean="0"/>
              <a:t>				</a:t>
            </a:r>
            <a:r>
              <a:rPr lang="en-US" sz="1800" b="1" dirty="0" smtClean="0"/>
              <a:t>-Bill Simmons</a:t>
            </a:r>
            <a:endParaRPr lang="en-US" sz="1800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 smtClean="0"/>
              <a:t>				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384" y="2232277"/>
            <a:ext cx="5918065" cy="443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702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So what can stats tell us? 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559314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sz="2400" b="1" i="0" u="none" strike="noStrike" cap="none" baseline="0" dirty="0" smtClean="0">
                <a:solidFill>
                  <a:schemeClr val="dk1"/>
                </a:solidFill>
                <a:sym typeface="Arial"/>
              </a:rPr>
              <a:t>How referees behave</a:t>
            </a: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 smtClean="0"/>
              <a:t>				</a:t>
            </a:r>
            <a:endParaRPr lang="en-US" sz="1800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 smtClean="0"/>
              <a:t>				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5704"/>
            <a:ext cx="9144000" cy="35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03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So what can stats tell us? 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559314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sz="2400" b="1" i="0" u="none" strike="noStrike" cap="none" baseline="0" dirty="0" smtClean="0">
                <a:solidFill>
                  <a:schemeClr val="dk1"/>
                </a:solidFill>
                <a:sym typeface="Arial"/>
              </a:rPr>
              <a:t>How referees behave</a:t>
            </a: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 smtClean="0"/>
              <a:t>							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675" y="2229662"/>
            <a:ext cx="5263158" cy="400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781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So what can stats tell us? 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559314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sz="2400" b="1" i="0" u="none" strike="noStrike" cap="none" baseline="0" dirty="0" smtClean="0">
                <a:solidFill>
                  <a:schemeClr val="dk1"/>
                </a:solidFill>
                <a:sym typeface="Arial"/>
              </a:rPr>
              <a:t>Which players are the best</a:t>
            </a: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 smtClean="0"/>
              <a:t>				</a:t>
            </a:r>
            <a:r>
              <a:rPr lang="en-US" sz="1800" b="1" dirty="0" smtClean="0"/>
              <a:t>-Bill Simmons</a:t>
            </a:r>
            <a:endParaRPr lang="en-US" sz="1800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 smtClean="0"/>
              <a:t>				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032" y="2347740"/>
            <a:ext cx="4790505" cy="419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708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So what can stats tell us? 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559314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sz="2400" b="1" i="0" u="none" strike="noStrike" cap="none" baseline="0" dirty="0" smtClean="0">
                <a:solidFill>
                  <a:schemeClr val="dk1"/>
                </a:solidFill>
                <a:sym typeface="Arial"/>
              </a:rPr>
              <a:t>Game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sym typeface="Arial"/>
              </a:rPr>
              <a:t> strategy</a:t>
            </a: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 smtClean="0"/>
              <a:t>				</a:t>
            </a:r>
            <a:r>
              <a:rPr lang="en-US" sz="1800" b="1" dirty="0" smtClean="0"/>
              <a:t>-Bill Simmons</a:t>
            </a:r>
            <a:endParaRPr lang="en-US" sz="1800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 smtClean="0"/>
              <a:t>				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6537"/>
            <a:ext cx="9144000" cy="45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963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So what can stats tell us? 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559314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sz="2400" b="1" i="0" u="none" strike="noStrike" cap="none" baseline="0" dirty="0" smtClean="0">
                <a:solidFill>
                  <a:schemeClr val="dk1"/>
                </a:solidFill>
                <a:sym typeface="Arial"/>
              </a:rPr>
              <a:t>Player prediction</a:t>
            </a: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 smtClean="0"/>
              <a:t>				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974" y="2136058"/>
            <a:ext cx="2308198" cy="451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963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So what can stats tell us? 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559314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sz="2400" b="1" i="0" u="none" strike="noStrike" cap="none" baseline="0" dirty="0" smtClean="0">
                <a:solidFill>
                  <a:schemeClr val="dk1"/>
                </a:solidFill>
                <a:sym typeface="Arial"/>
              </a:rPr>
              <a:t>Player performance (</a:t>
            </a:r>
            <a:r>
              <a:rPr lang="en-US" sz="2400" b="1" i="0" u="none" strike="noStrike" cap="none" baseline="0" dirty="0" smtClean="0">
                <a:solidFill>
                  <a:schemeClr val="dk1"/>
                </a:solidFill>
                <a:sym typeface="Arial"/>
                <a:hlinkClick r:id="rId3"/>
              </a:rPr>
              <a:t>link</a:t>
            </a:r>
            <a:r>
              <a:rPr lang="en-US" sz="2400" b="1" i="0" u="none" strike="noStrike" cap="none" baseline="0" dirty="0" smtClean="0">
                <a:solidFill>
                  <a:schemeClr val="dk1"/>
                </a:solidFill>
                <a:sym typeface="Arial"/>
              </a:rPr>
              <a:t>)</a:t>
            </a: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 smtClean="0"/>
              <a:t>							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68" y="2155303"/>
            <a:ext cx="8589531" cy="45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963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Experiment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2316525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r>
              <a:rPr lang="en-US" dirty="0" smtClean="0"/>
              <a:t>A basketball player makes 50% of his shots. </a:t>
            </a:r>
            <a:endParaRPr lang="en-US" dirty="0"/>
          </a:p>
          <a:p>
            <a:pPr marL="0" marR="0" lvl="0" indent="0" algn="ctr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endParaRPr lang="en-US" dirty="0" smtClean="0"/>
          </a:p>
          <a:p>
            <a:pPr marL="0" marR="0" lvl="0" indent="0" algn="ctr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r>
              <a:rPr lang="en-US" dirty="0" smtClean="0"/>
              <a:t>Write down 10 random 1s and 0s to represent a sequence player shots</a:t>
            </a:r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So what can stats tell us? 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882717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sz="2400" b="1" i="0" u="none" strike="noStrike" cap="none" baseline="0" dirty="0" smtClean="0">
                <a:solidFill>
                  <a:schemeClr val="dk1"/>
                </a:solidFill>
                <a:sym typeface="Arial"/>
              </a:rPr>
              <a:t>Social issues</a:t>
            </a:r>
            <a:endParaRPr lang="en-US" sz="2400" b="1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 smtClean="0"/>
              <a:t>				</a:t>
            </a:r>
            <a:r>
              <a:rPr lang="en-US" sz="1800" b="1" dirty="0" smtClean="0"/>
              <a:t>-Bill Simmons</a:t>
            </a:r>
            <a:endParaRPr lang="en-US" sz="1800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 smtClean="0"/>
              <a:t>					-Bill Simmons		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dirty="0" smtClean="0"/>
              <a:t>NBA arrest rate: 5.1% of players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dirty="0" smtClean="0"/>
              <a:t>NFL arrest rate: 2.1% of players</a:t>
            </a:r>
            <a:endParaRPr lang="en-US" dirty="0"/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40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b="1" baseline="0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sz="2000" b="1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09" y="2972572"/>
            <a:ext cx="8590747" cy="11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101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stats</a:t>
            </a:r>
            <a:r>
              <a:rPr lang="en-US" sz="4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can tell us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02" y="1767533"/>
            <a:ext cx="7310697" cy="46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1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stats</a:t>
            </a:r>
            <a:r>
              <a:rPr lang="en-US" sz="4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can tell us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523999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/>
              <a:t>P</a:t>
            </a:r>
            <a:r>
              <a:rPr lang="en-US" b="1" dirty="0" smtClean="0"/>
              <a:t>opular narratives</a:t>
            </a:r>
            <a:endParaRPr lang="en-US" sz="2400" b="1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40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b="1" baseline="0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sz="2000" b="1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0" y="2442616"/>
            <a:ext cx="8987100" cy="18838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491" y="4272117"/>
            <a:ext cx="2271318" cy="22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525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stats</a:t>
            </a:r>
            <a:r>
              <a:rPr lang="en-US" sz="4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can tell us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523999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/>
              <a:t>P</a:t>
            </a:r>
            <a:r>
              <a:rPr lang="en-US" b="1" dirty="0" smtClean="0"/>
              <a:t>opular narratives</a:t>
            </a:r>
            <a:endParaRPr lang="en-US" sz="2400" b="1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40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b="1" baseline="0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sz="2000" b="1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872" y="1485510"/>
            <a:ext cx="4791928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790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Looking</a:t>
            </a:r>
            <a:r>
              <a:rPr lang="en-US" sz="4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back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094830"/>
            <a:ext cx="8166100" cy="156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00" y="4213534"/>
            <a:ext cx="62865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147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Looking</a:t>
            </a:r>
            <a:r>
              <a:rPr lang="en-US" sz="4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forward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0" y="1620219"/>
            <a:ext cx="65151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352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Looking</a:t>
            </a:r>
            <a:r>
              <a:rPr lang="en-US" sz="4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forward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523999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 smtClean="0"/>
              <a:t>What hasn’t been answered is what hasn’t been measured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 smtClean="0"/>
              <a:t>	-Injuries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/>
              <a:t>	</a:t>
            </a:r>
            <a:r>
              <a:rPr lang="en-US" b="1" dirty="0" smtClean="0"/>
              <a:t>-Spatial associations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/>
              <a:t>	</a:t>
            </a:r>
            <a:r>
              <a:rPr lang="en-US" b="1" dirty="0" smtClean="0"/>
              <a:t>-Intangibles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sym typeface="Arial"/>
              </a:rPr>
              <a:t>	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sym typeface="Arial"/>
              </a:rPr>
              <a:t>-Strategy implementation</a:t>
            </a:r>
            <a:endParaRPr lang="en-US" sz="2400" b="1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sym typeface="Arial"/>
              </a:rPr>
              <a:t>What can’t be answered is what can’t be measured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sym typeface="Arial"/>
              </a:rPr>
              <a:t>	-Player performance in unknown environment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/>
              <a:t>	</a:t>
            </a:r>
            <a:r>
              <a:rPr lang="en-US" b="1" dirty="0" smtClean="0"/>
              <a:t>-What else?</a:t>
            </a:r>
            <a:endParaRPr lang="en-US" sz="2400" b="1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/>
              <a:t>	</a:t>
            </a:r>
            <a:endParaRPr lang="en-US" sz="2400" b="1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40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b="1" baseline="0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sz="2000" b="1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44606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Skills &amp; tools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06"/>
          <p:cNvSpPr txBox="1">
            <a:spLocks noGrp="1"/>
          </p:cNvSpPr>
          <p:nvPr>
            <p:ph type="body" idx="1"/>
          </p:nvPr>
        </p:nvSpPr>
        <p:spPr>
          <a:xfrm>
            <a:off x="-196974" y="1796937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85000"/>
              <a:buNone/>
            </a:pPr>
            <a:endParaRPr lang="en-US" b="1" dirty="0"/>
          </a:p>
          <a:p>
            <a:pPr marL="0" lvl="0" indent="0">
              <a:spcBef>
                <a:spcPts val="0"/>
              </a:spcBef>
              <a:buSzPct val="85000"/>
              <a:buNone/>
            </a:pPr>
            <a:r>
              <a:rPr lang="en-US" b="1" dirty="0"/>
              <a:t>	- Available data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/>
              <a:t>	</a:t>
            </a:r>
            <a:r>
              <a:rPr lang="en-US" b="1" dirty="0" smtClean="0"/>
              <a:t>- Coding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 smtClean="0"/>
              <a:t>	- Domain knowledge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 smtClean="0"/>
              <a:t>	- Communication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 smtClean="0"/>
              <a:t>	- Comparison group</a:t>
            </a:r>
            <a:endParaRPr lang="en-US" b="1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b="1" dirty="0" smtClean="0"/>
              <a:t>	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dirty="0"/>
              <a:t>	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 smtClean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b="1" dirty="0"/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40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b="1" baseline="0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sz="2000" b="1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3859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we get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Happy-Will-Ferrell-GIF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43" y="2081606"/>
            <a:ext cx="6273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675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Experiment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2316525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r>
              <a:rPr lang="en-US" dirty="0" smtClean="0"/>
              <a:t>Now take a coin and toss it 10 times.  </a:t>
            </a:r>
          </a:p>
          <a:p>
            <a:pPr marL="0" marR="0" lvl="0" indent="0" algn="ctr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endParaRPr lang="en-US" dirty="0"/>
          </a:p>
          <a:p>
            <a:pPr marL="0" marR="0" lvl="0" indent="0" algn="ctr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r>
              <a:rPr lang="en-US" dirty="0" smtClean="0"/>
              <a:t>Write down 1 to represent tails, 0 to represent tails.</a:t>
            </a:r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2919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Experiment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2316525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ctr">
              <a:buSzPct val="85000"/>
              <a:buNone/>
            </a:pPr>
            <a:r>
              <a:rPr lang="en-US" dirty="0"/>
              <a:t>Now take a coin and toss it 10 times.  </a:t>
            </a:r>
          </a:p>
          <a:p>
            <a:pPr marL="0" lvl="0" indent="0" algn="ctr">
              <a:buSzPct val="85000"/>
              <a:buNone/>
            </a:pPr>
            <a:endParaRPr lang="en-US" dirty="0"/>
          </a:p>
          <a:p>
            <a:pPr marL="0" lvl="0" indent="0" algn="ctr">
              <a:buSzPct val="85000"/>
              <a:buNone/>
            </a:pPr>
            <a:r>
              <a:rPr lang="en-US" dirty="0"/>
              <a:t>Write down 1 to represent tails, 0 to represent tails.</a:t>
            </a:r>
          </a:p>
          <a:p>
            <a:pPr marL="0" marR="0" lvl="0" indent="0" algn="ctr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endParaRPr lang="en-US" dirty="0" smtClean="0"/>
          </a:p>
          <a:p>
            <a:pPr marL="0" marR="0" lvl="0" indent="0" algn="ctr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endParaRPr lang="en-US" dirty="0"/>
          </a:p>
          <a:p>
            <a:pPr marL="0" marR="0" lvl="0" indent="0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r>
              <a:rPr lang="en-US" dirty="0" smtClean="0"/>
              <a:t>Compare the two sets of 10 numbers:</a:t>
            </a:r>
          </a:p>
          <a:p>
            <a:pPr marL="0" marR="0" lvl="0" indent="0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endParaRPr lang="en-US" dirty="0" smtClean="0"/>
          </a:p>
          <a:p>
            <a:pPr marL="0" marR="0" lvl="0" indent="0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r>
              <a:rPr lang="en-US" dirty="0" smtClean="0"/>
              <a:t>What is the total number of 1s?</a:t>
            </a:r>
          </a:p>
          <a:p>
            <a:pPr marL="0" marR="0" lvl="0" indent="0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r>
              <a:rPr lang="en-US" dirty="0" smtClean="0"/>
              <a:t>What is the longest streak of 1s or 0s?</a:t>
            </a:r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20668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Experiment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27490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r>
              <a:rPr lang="en-US" dirty="0" smtClean="0"/>
              <a:t>How does this apply to sports?  </a:t>
            </a:r>
            <a:endParaRPr lang="en-US" dirty="0"/>
          </a:p>
          <a:p>
            <a:pPr marL="0" marR="0" lvl="0" indent="0" algn="ctr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endParaRPr lang="en-US" dirty="0" smtClean="0"/>
          </a:p>
          <a:p>
            <a:pPr marL="0" marR="0" lvl="0" indent="0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r>
              <a:rPr lang="en-US" dirty="0" smtClean="0"/>
              <a:t>For most of what we learn, we need to compare it to what would have happened due to chance. </a:t>
            </a:r>
            <a:endParaRPr lang="en-US" dirty="0"/>
          </a:p>
          <a:p>
            <a:pPr marL="0" marR="0" lvl="0" indent="0" algn="ctr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endParaRPr lang="en-US" dirty="0" smtClean="0"/>
          </a:p>
          <a:p>
            <a:pPr marL="0" marR="0" lvl="0" indent="0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r>
              <a:rPr lang="en-US" dirty="0" smtClean="0"/>
              <a:t>Corollary: If we know what happens due to chance alone, we can use that to compare players, teams, strategies 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85153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Experiment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27490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r>
              <a:rPr lang="en-US" dirty="0" smtClean="0"/>
              <a:t>How does this apply to sports?  </a:t>
            </a:r>
            <a:endParaRPr lang="en-US" dirty="0"/>
          </a:p>
          <a:p>
            <a:pPr marL="0" marR="0" lvl="0" indent="0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endParaRPr lang="en-US" dirty="0" smtClean="0"/>
          </a:p>
          <a:p>
            <a:pPr marL="0" lvl="0" indent="0">
              <a:buSzPct val="85000"/>
              <a:buNone/>
            </a:pPr>
            <a:r>
              <a:rPr lang="en-US" dirty="0" smtClean="0"/>
              <a:t>Understanding randomness: </a:t>
            </a:r>
          </a:p>
          <a:p>
            <a:pPr marL="0" lvl="0" indent="0">
              <a:buSzPct val="85000"/>
              <a:buNone/>
            </a:pPr>
            <a:endParaRPr lang="en-US" dirty="0" smtClean="0"/>
          </a:p>
          <a:p>
            <a:pPr marL="0" lvl="0" indent="0">
              <a:buSzPct val="85000"/>
              <a:buNone/>
            </a:pPr>
            <a:r>
              <a:rPr lang="en-US" dirty="0"/>
              <a:t>	</a:t>
            </a:r>
            <a:r>
              <a:rPr lang="en-US" dirty="0" smtClean="0"/>
              <a:t>Can players get hot? </a:t>
            </a:r>
          </a:p>
          <a:p>
            <a:pPr marL="0" lvl="0" indent="0">
              <a:buSzPct val="85000"/>
              <a:buNone/>
            </a:pPr>
            <a:r>
              <a:rPr lang="en-US" dirty="0"/>
              <a:t>	</a:t>
            </a:r>
            <a:r>
              <a:rPr lang="en-US" dirty="0" smtClean="0"/>
              <a:t>Should you fire a coach? </a:t>
            </a:r>
          </a:p>
          <a:p>
            <a:pPr marL="0" lvl="0" indent="0">
              <a:buSzPct val="85000"/>
              <a:buNone/>
            </a:pPr>
            <a:r>
              <a:rPr lang="en-US" dirty="0"/>
              <a:t>	</a:t>
            </a:r>
            <a:r>
              <a:rPr lang="en-US" dirty="0" smtClean="0"/>
              <a:t>How do players age?</a:t>
            </a:r>
            <a:endParaRPr lang="en-US" dirty="0"/>
          </a:p>
          <a:p>
            <a:pPr marL="0" lvl="0" indent="0">
              <a:buSzPct val="85000"/>
              <a:buNone/>
            </a:pPr>
            <a:r>
              <a:rPr lang="en-US" dirty="0"/>
              <a:t>	</a:t>
            </a:r>
            <a:r>
              <a:rPr lang="en-US" dirty="0" smtClean="0"/>
              <a:t>What’s </a:t>
            </a:r>
            <a:r>
              <a:rPr lang="en-US" dirty="0"/>
              <a:t>the best in-game decision</a:t>
            </a:r>
            <a:r>
              <a:rPr lang="en-US" dirty="0" smtClean="0"/>
              <a:t>?</a:t>
            </a:r>
          </a:p>
          <a:p>
            <a:pPr marL="0" lvl="0" indent="0">
              <a:buSzPct val="85000"/>
              <a:buNone/>
            </a:pPr>
            <a:r>
              <a:rPr lang="en-US" dirty="0"/>
              <a:t>	</a:t>
            </a:r>
            <a:r>
              <a:rPr lang="en-US" dirty="0" smtClean="0"/>
              <a:t>What policies should the league adopt?</a:t>
            </a:r>
          </a:p>
          <a:p>
            <a:pPr marL="0" lvl="0" indent="0">
              <a:buSzPct val="85000"/>
              <a:buNone/>
            </a:pPr>
            <a:r>
              <a:rPr lang="en-US" dirty="0"/>
              <a:t>	</a:t>
            </a:r>
            <a:r>
              <a:rPr lang="en-US" dirty="0" smtClean="0"/>
              <a:t>Which player to sign?</a:t>
            </a:r>
          </a:p>
          <a:p>
            <a:pPr marL="0" lvl="0" indent="0">
              <a:buSzPct val="85000"/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9886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2316525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182880">
              <a:spcBef>
                <a:spcPts val="0"/>
              </a:spcBef>
              <a:buSzPct val="85000"/>
            </a:pPr>
            <a:r>
              <a:rPr lang="en-US" dirty="0" smtClean="0"/>
              <a:t>Examples</a:t>
            </a:r>
          </a:p>
          <a:p>
            <a:pPr lvl="0" indent="-182880">
              <a:spcBef>
                <a:spcPts val="0"/>
              </a:spcBef>
              <a:buSzPct val="85000"/>
            </a:pPr>
            <a:endParaRPr lang="en-US" dirty="0"/>
          </a:p>
          <a:p>
            <a:pPr lvl="0" indent="-182880">
              <a:buSzPct val="85000"/>
            </a:pPr>
            <a:r>
              <a:rPr lang="en-US" dirty="0" smtClean="0"/>
              <a:t>What’s left to do/what can’t be done</a:t>
            </a:r>
            <a:endParaRPr lang="en-US" dirty="0"/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dirty="0" smtClean="0"/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SzPct val="85000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2652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sports</a:t>
            </a:r>
            <a:r>
              <a:rPr lang="en-US" sz="4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statistics?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06"/>
          <p:cNvSpPr txBox="1">
            <a:spLocks noGrp="1"/>
          </p:cNvSpPr>
          <p:nvPr>
            <p:ph type="body" idx="1"/>
          </p:nvPr>
        </p:nvSpPr>
        <p:spPr>
          <a:xfrm>
            <a:off x="457200" y="2316525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1" i="0" u="none" strike="noStrike" cap="none" baseline="0" dirty="0" smtClean="0">
                <a:solidFill>
                  <a:schemeClr val="dk1"/>
                </a:solidFill>
                <a:sym typeface="Arial"/>
              </a:rPr>
              <a:t>Statistics: </a:t>
            </a:r>
            <a:r>
              <a:rPr lang="en-US" sz="2400" i="0" u="none" strike="noStrike" cap="none" baseline="0" dirty="0" smtClean="0">
                <a:solidFill>
                  <a:schemeClr val="dk1"/>
                </a:solidFill>
                <a:sym typeface="Arial"/>
              </a:rPr>
              <a:t>science of</a:t>
            </a:r>
            <a:r>
              <a:rPr lang="en-US" sz="2400" i="0" u="none" strike="noStrike" cap="none" dirty="0" smtClean="0">
                <a:solidFill>
                  <a:schemeClr val="dk1"/>
                </a:solidFill>
                <a:sym typeface="Arial"/>
              </a:rPr>
              <a:t> learning from data</a:t>
            </a:r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dirty="0" smtClean="0"/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dirty="0"/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dirty="0"/>
          </a:p>
          <a:p>
            <a:pPr indent="-182880">
              <a:spcBef>
                <a:spcPts val="0"/>
              </a:spcBef>
              <a:buSzPct val="85000"/>
            </a:pPr>
            <a:r>
              <a:rPr lang="en-US" b="1" dirty="0" smtClean="0"/>
              <a:t>Statistics in sports: </a:t>
            </a:r>
            <a:r>
              <a:rPr lang="en-US" dirty="0"/>
              <a:t>science of learning from </a:t>
            </a:r>
            <a:r>
              <a:rPr lang="en-US" dirty="0" smtClean="0"/>
              <a:t>data in sports</a:t>
            </a:r>
          </a:p>
          <a:p>
            <a:pPr indent="-182880">
              <a:spcBef>
                <a:spcPts val="0"/>
              </a:spcBef>
              <a:buSzPct val="85000"/>
            </a:pPr>
            <a:endParaRPr lang="en-US" dirty="0"/>
          </a:p>
          <a:p>
            <a:pPr indent="-182880">
              <a:spcBef>
                <a:spcPts val="0"/>
              </a:spcBef>
              <a:buSzPct val="85000"/>
            </a:pPr>
            <a:endParaRPr lang="en-US" dirty="0"/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40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b="1" baseline="0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sz="2000" b="1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39788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they’re saying</a:t>
            </a:r>
            <a:endParaRPr lang="en-US" sz="4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377646" y="18288"/>
            <a:ext cx="309154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 b="1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06"/>
          <p:cNvSpPr txBox="1">
            <a:spLocks noGrp="1"/>
          </p:cNvSpPr>
          <p:nvPr>
            <p:ph type="body" idx="1"/>
          </p:nvPr>
        </p:nvSpPr>
        <p:spPr>
          <a:xfrm>
            <a:off x="457200" y="2316525"/>
            <a:ext cx="8229600" cy="2372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r>
              <a:rPr lang="en-US" sz="2400" b="1" i="0" u="none" strike="noStrike" cap="none" baseline="0" dirty="0" smtClean="0">
                <a:solidFill>
                  <a:schemeClr val="dk1"/>
                </a:solidFill>
                <a:sym typeface="Arial"/>
              </a:rPr>
              <a:t>Charles Barkley </a:t>
            </a:r>
            <a:endParaRPr lang="en-US" dirty="0"/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40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n-US" b="1" baseline="0" dirty="0"/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endParaRPr sz="2000" b="1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3422650"/>
            <a:ext cx="8166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489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rity">
  <a:themeElements>
    <a:clrScheme name="Custom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376</Words>
  <Application>Microsoft Macintosh PowerPoint</Application>
  <PresentationFormat>On-screen Show (4:3)</PresentationFormat>
  <Paragraphs>212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Clarity</vt:lpstr>
      <vt:lpstr> What Statistics Can (and Can’t) Tell Us About Sports </vt:lpstr>
      <vt:lpstr>Experiment</vt:lpstr>
      <vt:lpstr>Experiment</vt:lpstr>
      <vt:lpstr>Experiment</vt:lpstr>
      <vt:lpstr>Experiment</vt:lpstr>
      <vt:lpstr>Experiment</vt:lpstr>
      <vt:lpstr>Outline</vt:lpstr>
      <vt:lpstr>What is sports statistics?</vt:lpstr>
      <vt:lpstr>What they’re saying</vt:lpstr>
      <vt:lpstr>What they’re saying</vt:lpstr>
      <vt:lpstr>What they’re saying</vt:lpstr>
      <vt:lpstr>So what can stats tell us? </vt:lpstr>
      <vt:lpstr>So what can stats tell us? </vt:lpstr>
      <vt:lpstr>So what can stats tell us? </vt:lpstr>
      <vt:lpstr>So what can stats tell us? </vt:lpstr>
      <vt:lpstr>So what can stats tell us? </vt:lpstr>
      <vt:lpstr>So what can stats tell us? </vt:lpstr>
      <vt:lpstr>So what can stats tell us? </vt:lpstr>
      <vt:lpstr>So what can stats tell us? </vt:lpstr>
      <vt:lpstr>So what can stats tell us? </vt:lpstr>
      <vt:lpstr>What stats can tell us</vt:lpstr>
      <vt:lpstr>What stats can tell us</vt:lpstr>
      <vt:lpstr>What stats can tell us</vt:lpstr>
      <vt:lpstr>Looking back</vt:lpstr>
      <vt:lpstr>Looking forward</vt:lpstr>
      <vt:lpstr>Looking forward</vt:lpstr>
      <vt:lpstr>Skills &amp; tools</vt:lpstr>
      <vt:lpstr>What we get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Causal Inference in Healthcare Studies with Multiple Treatments </dc:title>
  <cp:lastModifiedBy>Michael Lopez</cp:lastModifiedBy>
  <cp:revision>36</cp:revision>
  <dcterms:modified xsi:type="dcterms:W3CDTF">2017-11-15T15:00:31Z</dcterms:modified>
</cp:coreProperties>
</file>