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7" r:id="rId4"/>
    <p:sldId id="278" r:id="rId5"/>
    <p:sldId id="279" r:id="rId6"/>
    <p:sldId id="280" r:id="rId7"/>
    <p:sldId id="281" r:id="rId8"/>
    <p:sldId id="282" r:id="rId9"/>
    <p:sldId id="283" r:id="rId10"/>
    <p:sldId id="284" r:id="rId11"/>
    <p:sldId id="285" r:id="rId12"/>
    <p:sldId id="272" r:id="rId13"/>
    <p:sldId id="258" r:id="rId14"/>
    <p:sldId id="286" r:id="rId15"/>
    <p:sldId id="319" r:id="rId16"/>
    <p:sldId id="287" r:id="rId17"/>
    <p:sldId id="317" r:id="rId18"/>
    <p:sldId id="288" r:id="rId19"/>
    <p:sldId id="289" r:id="rId20"/>
    <p:sldId id="290" r:id="rId21"/>
    <p:sldId id="291" r:id="rId22"/>
    <p:sldId id="292" r:id="rId23"/>
    <p:sldId id="293" r:id="rId24"/>
    <p:sldId id="294" r:id="rId25"/>
    <p:sldId id="318" r:id="rId26"/>
    <p:sldId id="295" r:id="rId27"/>
    <p:sldId id="296" r:id="rId28"/>
    <p:sldId id="275"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260" r:id="rId42"/>
    <p:sldId id="309" r:id="rId43"/>
    <p:sldId id="310" r:id="rId44"/>
    <p:sldId id="311" r:id="rId45"/>
    <p:sldId id="312" r:id="rId46"/>
    <p:sldId id="313" r:id="rId47"/>
    <p:sldId id="314" r:id="rId48"/>
    <p:sldId id="315" r:id="rId49"/>
    <p:sldId id="316" r:id="rId5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0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9E84368E-8275-4249-AAC5-BAE6AF7B7F24}" type="datetimeFigureOut">
              <a:rPr lang="fr-FR" smtClean="0"/>
              <a:t>12/12/2022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D513EBFF-C9E3-4898-9B4C-285D027BE18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513EBFF-C9E3-4898-9B4C-285D027BE18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513EBFF-C9E3-4898-9B4C-285D027BE18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513EBFF-C9E3-4898-9B4C-285D027BE186}"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513EBFF-C9E3-4898-9B4C-285D027BE186}"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D513EBFF-C9E3-4898-9B4C-285D027BE186}"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D513EBFF-C9E3-4898-9B4C-285D027BE186}"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D513EBFF-C9E3-4898-9B4C-285D027BE186}"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9E84368E-8275-4249-AAC5-BAE6AF7B7F24}" type="datetimeFigureOut">
              <a:rPr lang="fr-FR" smtClean="0"/>
              <a:t>12/12/2022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D513EBFF-C9E3-4898-9B4C-285D027BE18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9E84368E-8275-4249-AAC5-BAE6AF7B7F24}" type="datetimeFigureOut">
              <a:rPr lang="fr-FR" smtClean="0"/>
              <a:t>12/12/2022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D513EBFF-C9E3-4898-9B4C-285D027BE186}"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9E84368E-8275-4249-AAC5-BAE6AF7B7F24}" type="datetimeFigureOut">
              <a:rPr lang="fr-FR" smtClean="0"/>
              <a:t>12/12/2022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D513EBFF-C9E3-4898-9B4C-285D027BE186}"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Modifiez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E84368E-8275-4249-AAC5-BAE6AF7B7F24}" type="datetimeFigureOut">
              <a:rPr lang="fr-FR" smtClean="0"/>
              <a:t>12/12/2022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13EBFF-C9E3-4898-9B4C-285D027BE18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829761"/>
          </a:xfrm>
        </p:spPr>
        <p:txBody>
          <a:bodyPr>
            <a:normAutofit/>
          </a:bodyPr>
          <a:lstStyle/>
          <a:p>
            <a:pPr algn="ctr"/>
            <a:r>
              <a:rPr lang="en-US" sz="3600" dirty="0">
                <a:solidFill>
                  <a:schemeClr val="tx1"/>
                </a:solidFill>
                <a:effectLst/>
                <a:latin typeface="Arial" pitchFamily="34" charset="0"/>
                <a:cs typeface="Arial" pitchFamily="34" charset="0"/>
              </a:rPr>
              <a:t>Analyzing US Census Data in Python</a:t>
            </a:r>
            <a:r>
              <a:rPr lang="en-US" sz="3600" dirty="0">
                <a:effectLst/>
                <a:latin typeface="Arial" pitchFamily="34" charset="0"/>
                <a:cs typeface="Arial" pitchFamily="34" charset="0"/>
              </a:rPr>
              <a:t/>
            </a:r>
            <a:br>
              <a:rPr lang="en-US" sz="3600" dirty="0">
                <a:effectLst/>
                <a:latin typeface="Arial" pitchFamily="34" charset="0"/>
                <a:cs typeface="Arial" pitchFamily="34" charset="0"/>
              </a:rPr>
            </a:br>
            <a:endParaRPr lang="fr-FR" sz="3600" dirty="0">
              <a:latin typeface="Arial" pitchFamily="34" charset="0"/>
              <a:cs typeface="Arial" pitchFamily="34" charset="0"/>
            </a:endParaRPr>
          </a:p>
        </p:txBody>
      </p:sp>
      <p:sp>
        <p:nvSpPr>
          <p:cNvPr id="3" name="Sous-titre 2"/>
          <p:cNvSpPr>
            <a:spLocks noGrp="1"/>
          </p:cNvSpPr>
          <p:nvPr>
            <p:ph type="subTitle" idx="1"/>
          </p:nvPr>
        </p:nvSpPr>
        <p:spPr/>
        <p:txBody>
          <a:bodyPr/>
          <a:lstStyle/>
          <a:p>
            <a:pPr algn="l"/>
            <a:r>
              <a:rPr lang="fr-FR" b="1" dirty="0" smtClean="0">
                <a:solidFill>
                  <a:schemeClr val="tx1"/>
                </a:solidFill>
                <a:latin typeface="Arial" pitchFamily="34" charset="0"/>
                <a:cs typeface="Arial" pitchFamily="34" charset="0"/>
              </a:rPr>
              <a:t>Réalisé par </a:t>
            </a:r>
            <a:r>
              <a:rPr lang="fr-FR" dirty="0" smtClean="0">
                <a:solidFill>
                  <a:schemeClr val="tx1"/>
                </a:solidFill>
                <a:latin typeface="Arial" pitchFamily="34" charset="0"/>
                <a:cs typeface="Arial" pitchFamily="34" charset="0"/>
              </a:rPr>
              <a:t>: </a:t>
            </a:r>
            <a:r>
              <a:rPr lang="fr-FR" b="1" dirty="0" smtClean="0">
                <a:solidFill>
                  <a:schemeClr val="bg2">
                    <a:lumMod val="25000"/>
                  </a:schemeClr>
                </a:solidFill>
                <a:latin typeface="Arial" pitchFamily="34" charset="0"/>
                <a:cs typeface="Arial" pitchFamily="34" charset="0"/>
              </a:rPr>
              <a:t>Barketi Ahlem</a:t>
            </a:r>
            <a:endParaRPr lang="fr-FR" b="1"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187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fontScale="90000"/>
          </a:bodyPr>
          <a:lstStyle/>
          <a:p>
            <a:pPr algn="ctr"/>
            <a:r>
              <a:rPr lang="fr-FR" sz="3600" b="1" dirty="0" smtClean="0"/>
              <a:t/>
            </a:r>
            <a:br>
              <a:rPr lang="fr-FR" sz="3600" b="1" dirty="0" smtClean="0"/>
            </a:br>
            <a:r>
              <a:rPr lang="fr-FR" sz="3600" b="1" dirty="0" smtClean="0"/>
              <a:t>Congressional </a:t>
            </a:r>
            <a:r>
              <a:rPr lang="fr-FR" sz="3600" b="1" dirty="0"/>
              <a:t>Districts by State</a:t>
            </a:r>
            <a:r>
              <a:rPr lang="fr-FR" b="1" dirty="0"/>
              <a:t/>
            </a:r>
            <a:br>
              <a:rPr lang="fr-FR" b="1" dirty="0"/>
            </a:br>
            <a:endParaRPr lang="fr-F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208912" cy="46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810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fr-FR" sz="3600" b="1" dirty="0" smtClean="0"/>
              <a:t/>
            </a:r>
            <a:br>
              <a:rPr lang="fr-FR" sz="3600" b="1" dirty="0" smtClean="0"/>
            </a:br>
            <a:r>
              <a:rPr lang="fr-FR" sz="3600" b="1" dirty="0" smtClean="0"/>
              <a:t>Zip </a:t>
            </a:r>
            <a:r>
              <a:rPr lang="fr-FR" sz="3600" b="1" dirty="0"/>
              <a:t>Code Tabulation Areas</a:t>
            </a:r>
            <a:r>
              <a:rPr lang="fr-FR" b="1" dirty="0"/>
              <a:t/>
            </a:r>
            <a:br>
              <a:rPr lang="fr-FR" b="1" dirty="0"/>
            </a:br>
            <a:endParaRPr lang="fr-F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568952" cy="46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769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2000" dirty="0"/>
              <a:t>Explore topics such as health insurance coverage and gentrification using the American Community Survey. Calculate Margins of Error and explore change over time. Create choropleth maps using geopandas.</a:t>
            </a:r>
            <a:endParaRPr lang="fr-FR" sz="2000" dirty="0"/>
          </a:p>
        </p:txBody>
      </p:sp>
      <p:sp>
        <p:nvSpPr>
          <p:cNvPr id="2" name="Titre 1"/>
          <p:cNvSpPr>
            <a:spLocks noGrp="1"/>
          </p:cNvSpPr>
          <p:nvPr>
            <p:ph type="title"/>
          </p:nvPr>
        </p:nvSpPr>
        <p:spPr/>
        <p:txBody>
          <a:bodyPr>
            <a:normAutofit/>
          </a:bodyPr>
          <a:lstStyle/>
          <a:p>
            <a:pPr algn="ctr"/>
            <a:r>
              <a:rPr lang="fr-FR" sz="3200" b="1" dirty="0" smtClean="0"/>
              <a:t>2</a:t>
            </a:r>
            <a:r>
              <a:rPr lang="en-US" sz="3200" dirty="0"/>
              <a:t> .</a:t>
            </a:r>
            <a:r>
              <a:rPr lang="fr-FR" sz="3200" b="1" dirty="0" smtClean="0"/>
              <a:t> American </a:t>
            </a:r>
            <a:r>
              <a:rPr lang="fr-FR" sz="3200" b="1" dirty="0"/>
              <a:t>Community Survey</a:t>
            </a:r>
            <a:endParaRPr lang="fr-FR" sz="3200" dirty="0"/>
          </a:p>
        </p:txBody>
      </p:sp>
    </p:spTree>
    <p:extLst>
      <p:ext uri="{BB962C8B-B14F-4D97-AF65-F5344CB8AC3E}">
        <p14:creationId xmlns:p14="http://schemas.microsoft.com/office/powerpoint/2010/main" val="2700734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sz="2000" dirty="0" smtClean="0"/>
              <a:t>Les </a:t>
            </a:r>
            <a:r>
              <a:rPr lang="fr-FR" sz="2000" dirty="0"/>
              <a:t>grandes villes de Californie ont fait la une des journaux pour la flambée des prix de l'immobilier. Comment la valeur médiane des maisons a-t-elle évolué au cours des dernières </a:t>
            </a:r>
            <a:r>
              <a:rPr lang="fr-FR" sz="2000" dirty="0" smtClean="0"/>
              <a:t>années</a:t>
            </a:r>
            <a:endParaRPr lang="fr-FR" sz="2000" dirty="0"/>
          </a:p>
        </p:txBody>
      </p:sp>
      <p:sp>
        <p:nvSpPr>
          <p:cNvPr id="2" name="Titre 1"/>
          <p:cNvSpPr>
            <a:spLocks noGrp="1"/>
          </p:cNvSpPr>
          <p:nvPr>
            <p:ph type="title"/>
          </p:nvPr>
        </p:nvSpPr>
        <p:spPr/>
        <p:txBody>
          <a:bodyPr>
            <a:normAutofit/>
          </a:bodyPr>
          <a:lstStyle/>
          <a:p>
            <a:pPr algn="ctr"/>
            <a:r>
              <a:rPr lang="fr-FR" sz="3200" b="1" dirty="0"/>
              <a:t>Home Values in California</a:t>
            </a:r>
            <a:endParaRPr lang="fr-FR" sz="3200" dirty="0"/>
          </a:p>
        </p:txBody>
      </p:sp>
    </p:spTree>
    <p:extLst>
      <p:ext uri="{BB962C8B-B14F-4D97-AF65-F5344CB8AC3E}">
        <p14:creationId xmlns:p14="http://schemas.microsoft.com/office/powerpoint/2010/main" val="2011642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dirty="0" smtClean="0"/>
              <a:t/>
            </a:r>
            <a:br>
              <a:rPr lang="fr-FR" sz="3600" b="1" dirty="0" smtClean="0"/>
            </a:br>
            <a:r>
              <a:rPr lang="fr-FR" sz="3600" b="1" dirty="0" smtClean="0"/>
              <a:t>Home </a:t>
            </a:r>
            <a:r>
              <a:rPr lang="fr-FR" sz="3600" b="1" dirty="0"/>
              <a:t>Values in California</a:t>
            </a:r>
            <a:r>
              <a:rPr lang="fr-FR" b="1" dirty="0"/>
              <a:t/>
            </a:r>
            <a:br>
              <a:rPr lang="fr-FR" b="1" dirty="0"/>
            </a:br>
            <a:endParaRPr lang="fr-F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24936" cy="422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907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sz="2000" dirty="0"/>
              <a:t>La loi sur les soins abordables est entrée en vigueur en 2014. L'un de ses objectifs était d'augmenter la couverture d'assurance maladie chez les jeunes adultes en bonne santé. La couverture d'assurance maladie des 19-25 ans a-t-elle changé avec l'adoption de la loi sur les soins abordable</a:t>
            </a:r>
          </a:p>
          <a:p>
            <a:endParaRPr lang="fr-FR" dirty="0"/>
          </a:p>
        </p:txBody>
      </p:sp>
      <p:sp>
        <p:nvSpPr>
          <p:cNvPr id="2" name="Titre 1"/>
          <p:cNvSpPr>
            <a:spLocks noGrp="1"/>
          </p:cNvSpPr>
          <p:nvPr>
            <p:ph type="title"/>
          </p:nvPr>
        </p:nvSpPr>
        <p:spPr/>
        <p:txBody>
          <a:bodyPr>
            <a:normAutofit fontScale="90000"/>
          </a:bodyPr>
          <a:lstStyle/>
          <a:p>
            <a:pPr algn="ctr"/>
            <a:r>
              <a:rPr lang="fr-FR" sz="3200" b="1" dirty="0" smtClean="0"/>
              <a:t/>
            </a:r>
            <a:br>
              <a:rPr lang="fr-FR" sz="3200" b="1" dirty="0" smtClean="0"/>
            </a:br>
            <a:r>
              <a:rPr lang="fr-FR" sz="3200" b="1" dirty="0" smtClean="0"/>
              <a:t>Health </a:t>
            </a:r>
            <a:r>
              <a:rPr lang="fr-FR" sz="3200" b="1" dirty="0"/>
              <a:t>Insurance Coverage</a:t>
            </a:r>
            <a:br>
              <a:rPr lang="fr-FR" sz="3200" b="1" dirty="0"/>
            </a:br>
            <a:endParaRPr lang="fr-FR" sz="3200" dirty="0"/>
          </a:p>
        </p:txBody>
      </p:sp>
    </p:spTree>
    <p:extLst>
      <p:ext uri="{BB962C8B-B14F-4D97-AF65-F5344CB8AC3E}">
        <p14:creationId xmlns:p14="http://schemas.microsoft.com/office/powerpoint/2010/main" val="3419048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200" b="1" dirty="0" smtClean="0"/>
              <a:t/>
            </a:r>
            <a:br>
              <a:rPr lang="fr-FR" sz="3200" b="1" dirty="0" smtClean="0"/>
            </a:br>
            <a:r>
              <a:rPr lang="fr-FR" sz="3200" b="1" dirty="0" smtClean="0"/>
              <a:t>Health </a:t>
            </a:r>
            <a:r>
              <a:rPr lang="fr-FR" sz="3200" b="1" dirty="0"/>
              <a:t>Insurance Coverage</a:t>
            </a:r>
            <a:br>
              <a:rPr lang="fr-FR" sz="3200" b="1" dirty="0"/>
            </a:br>
            <a:endParaRPr lang="fr-FR" sz="3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628800"/>
            <a:ext cx="8753475" cy="44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24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sz="2000" dirty="0"/>
              <a:t>vous allez inspecter l'évolution des prix des maisons à Philadelphie, en Pennsylvanie, à l'aide d'un graphique linéaire avec des barres d'erreur</a:t>
            </a:r>
          </a:p>
          <a:p>
            <a:endParaRPr lang="fr-FR" dirty="0"/>
          </a:p>
        </p:txBody>
      </p:sp>
      <p:sp>
        <p:nvSpPr>
          <p:cNvPr id="2" name="Titre 1"/>
          <p:cNvSpPr>
            <a:spLocks noGrp="1"/>
          </p:cNvSpPr>
          <p:nvPr>
            <p:ph type="title"/>
          </p:nvPr>
        </p:nvSpPr>
        <p:spPr>
          <a:xfrm>
            <a:off x="457200" y="274638"/>
            <a:ext cx="8229600" cy="1066130"/>
          </a:xfrm>
        </p:spPr>
        <p:txBody>
          <a:bodyPr>
            <a:normAutofit fontScale="90000"/>
          </a:bodyPr>
          <a:lstStyle/>
          <a:p>
            <a:pPr algn="ctr"/>
            <a:r>
              <a:rPr lang="en-US" sz="3600" b="1" dirty="0" smtClean="0"/>
              <a:t/>
            </a:r>
            <a:br>
              <a:rPr lang="en-US" sz="3600" b="1" dirty="0" smtClean="0"/>
            </a:br>
            <a:r>
              <a:rPr lang="en-US" sz="3600" b="1" dirty="0" smtClean="0"/>
              <a:t>Plotting </a:t>
            </a:r>
            <a:r>
              <a:rPr lang="en-US" sz="3600" b="1" dirty="0"/>
              <a:t>Margins of Error over Time</a:t>
            </a:r>
            <a:r>
              <a:rPr lang="en-US" b="1" dirty="0"/>
              <a:t/>
            </a:r>
            <a:br>
              <a:rPr lang="en-US" b="1" dirty="0"/>
            </a:br>
            <a:endParaRPr lang="fr-FR" dirty="0"/>
          </a:p>
        </p:txBody>
      </p:sp>
    </p:spTree>
    <p:extLst>
      <p:ext uri="{BB962C8B-B14F-4D97-AF65-F5344CB8AC3E}">
        <p14:creationId xmlns:p14="http://schemas.microsoft.com/office/powerpoint/2010/main" val="972493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algn="ctr"/>
            <a:r>
              <a:rPr lang="en-US" sz="3200" b="1" dirty="0"/>
              <a:t>Plotting Margins of Error over Time</a:t>
            </a:r>
            <a:br>
              <a:rPr lang="en-US" sz="3200" b="1" dirty="0"/>
            </a:br>
            <a:endParaRPr lang="fr-FR" sz="32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268760"/>
            <a:ext cx="8640961" cy="433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475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sz="3200" b="1" dirty="0" smtClean="0"/>
              <a:t/>
            </a:r>
            <a:br>
              <a:rPr lang="en-US" sz="3200" b="1" dirty="0" smtClean="0"/>
            </a:br>
            <a:r>
              <a:rPr lang="en-US" sz="3200" b="1" dirty="0" smtClean="0"/>
              <a:t>Significance </a:t>
            </a:r>
            <a:r>
              <a:rPr lang="en-US" sz="3200" b="1" dirty="0"/>
              <a:t>of Difference of Estimates</a:t>
            </a:r>
            <a:br>
              <a:rPr lang="en-US" sz="3200" b="1" dirty="0"/>
            </a:br>
            <a:endParaRPr lang="fr-FR" sz="32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484784"/>
            <a:ext cx="7753350" cy="410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86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sz="2000" dirty="0"/>
              <a:t>Start exploring Census data products with the Decennial Census. Use the Census API and the requests package to retrieve data, load into pandas data frames, and conduct exploratory visualization in seaborn. </a:t>
            </a:r>
            <a:endParaRPr lang="fr-FR" sz="2000" dirty="0"/>
          </a:p>
        </p:txBody>
      </p:sp>
      <p:sp>
        <p:nvSpPr>
          <p:cNvPr id="2" name="Titre 1"/>
          <p:cNvSpPr>
            <a:spLocks noGrp="1"/>
          </p:cNvSpPr>
          <p:nvPr>
            <p:ph type="title"/>
          </p:nvPr>
        </p:nvSpPr>
        <p:spPr/>
        <p:txBody>
          <a:bodyPr>
            <a:normAutofit/>
          </a:bodyPr>
          <a:lstStyle/>
          <a:p>
            <a:pPr algn="ctr"/>
            <a:r>
              <a:rPr lang="en-US" sz="3200" b="1" dirty="0" smtClean="0"/>
              <a:t>1</a:t>
            </a:r>
            <a:r>
              <a:rPr lang="en-US" sz="3200" dirty="0"/>
              <a:t> . </a:t>
            </a:r>
            <a:r>
              <a:rPr lang="en-US" sz="3200" b="1" dirty="0" smtClean="0"/>
              <a:t>Decennial </a:t>
            </a:r>
            <a:r>
              <a:rPr lang="en-US" sz="3200" b="1" dirty="0"/>
              <a:t>Census of Population and Housing</a:t>
            </a:r>
            <a:endParaRPr lang="fr-FR" sz="3200" dirty="0"/>
          </a:p>
        </p:txBody>
      </p:sp>
    </p:spTree>
    <p:extLst>
      <p:ext uri="{BB962C8B-B14F-4D97-AF65-F5344CB8AC3E}">
        <p14:creationId xmlns:p14="http://schemas.microsoft.com/office/powerpoint/2010/main" val="2909682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en-US" sz="3200" b="1" dirty="0" smtClean="0"/>
              <a:t/>
            </a:r>
            <a:br>
              <a:rPr lang="en-US" sz="3200" b="1" dirty="0" smtClean="0"/>
            </a:br>
            <a:r>
              <a:rPr lang="en-US" sz="3200" b="1" dirty="0" smtClean="0"/>
              <a:t>Significance </a:t>
            </a:r>
            <a:r>
              <a:rPr lang="en-US" sz="3200" b="1" dirty="0"/>
              <a:t>of Difference of Proportions</a:t>
            </a:r>
            <a:br>
              <a:rPr lang="en-US" sz="3200" b="1" dirty="0"/>
            </a:br>
            <a:endParaRPr lang="fr-FR" sz="32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70" y="1412776"/>
            <a:ext cx="7696200" cy="422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233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066130"/>
          </a:xfrm>
        </p:spPr>
        <p:txBody>
          <a:bodyPr>
            <a:normAutofit fontScale="90000"/>
          </a:bodyPr>
          <a:lstStyle/>
          <a:p>
            <a:pPr algn="ctr"/>
            <a:r>
              <a:rPr lang="en-US" sz="3600" b="1" dirty="0" smtClean="0"/>
              <a:t/>
            </a:r>
            <a:br>
              <a:rPr lang="en-US" sz="3600" b="1" dirty="0" smtClean="0"/>
            </a:br>
            <a:r>
              <a:rPr lang="en-US" sz="3600" b="1" dirty="0" smtClean="0"/>
              <a:t>Choropleth </a:t>
            </a:r>
            <a:r>
              <a:rPr lang="en-US" sz="3600" b="1" dirty="0"/>
              <a:t>Map of Internet Access</a:t>
            </a:r>
            <a:r>
              <a:rPr lang="en-US" b="1" dirty="0"/>
              <a:t/>
            </a:r>
            <a:br>
              <a:rPr lang="en-US" b="1" dirty="0"/>
            </a:br>
            <a:endParaRPr lang="fr-FR"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412777"/>
            <a:ext cx="8110860" cy="4311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416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sz="3600" b="1" dirty="0" smtClean="0"/>
              <a:t/>
            </a:r>
            <a:br>
              <a:rPr lang="en-US" sz="3600" b="1" dirty="0" smtClean="0"/>
            </a:br>
            <a:r>
              <a:rPr lang="en-US" sz="3600" b="1" dirty="0" smtClean="0"/>
              <a:t>Proportional </a:t>
            </a:r>
            <a:r>
              <a:rPr lang="en-US" sz="3600" b="1" dirty="0"/>
              <a:t>Symbol Map of Households w/ Internet</a:t>
            </a:r>
            <a:br>
              <a:rPr lang="en-US" sz="3600" b="1" dirty="0"/>
            </a:br>
            <a:endParaRPr lang="fr-FR" sz="36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28092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342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en-US" sz="3600" b="1" dirty="0" smtClean="0"/>
              <a:t/>
            </a:r>
            <a:br>
              <a:rPr lang="en-US" sz="3600" b="1" dirty="0" smtClean="0"/>
            </a:br>
            <a:r>
              <a:rPr lang="en-US" sz="3600" b="1" dirty="0" smtClean="0"/>
              <a:t>Bivariate </a:t>
            </a:r>
            <a:r>
              <a:rPr lang="en-US" sz="3600" b="1" dirty="0"/>
              <a:t>Map of Broadband Access</a:t>
            </a:r>
            <a:r>
              <a:rPr lang="en-US" b="1" dirty="0"/>
              <a:t/>
            </a:r>
            <a:br>
              <a:rPr lang="en-US" b="1" dirty="0"/>
            </a:br>
            <a:endParaRPr lang="fr-FR"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352927" cy="405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460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fr-FR" sz="3200" b="1" dirty="0" smtClean="0"/>
              <a:t/>
            </a:r>
            <a:br>
              <a:rPr lang="fr-FR" sz="3200" b="1" dirty="0" smtClean="0"/>
            </a:br>
            <a:r>
              <a:rPr lang="fr-FR" sz="3200" b="1" dirty="0" smtClean="0"/>
              <a:t>Identifying </a:t>
            </a:r>
            <a:r>
              <a:rPr lang="fr-FR" sz="3200" b="1" dirty="0"/>
              <a:t>Gentrifiable Tracts</a:t>
            </a:r>
            <a:br>
              <a:rPr lang="fr-FR" sz="3200" b="1" dirty="0"/>
            </a:br>
            <a:endParaRPr lang="fr-FR" sz="32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14488"/>
            <a:ext cx="8352928"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579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sz="2000" dirty="0"/>
              <a:t>Le pourcentage de la population titulaire d'un baccalauréat ou supérieur doit augmenter plus rapidement que dans la région métropolitaine de New York. </a:t>
            </a:r>
          </a:p>
          <a:p>
            <a:r>
              <a:rPr lang="fr-FR" sz="2000" dirty="0"/>
              <a:t>Les valeurs des maisons doivent avoir augmenté depuis 2000(seront multipliées par 1,2612)</a:t>
            </a:r>
          </a:p>
          <a:p>
            <a:endParaRPr lang="fr-FR" dirty="0"/>
          </a:p>
        </p:txBody>
      </p:sp>
      <p:sp>
        <p:nvSpPr>
          <p:cNvPr id="2" name="Titre 1"/>
          <p:cNvSpPr>
            <a:spLocks noGrp="1"/>
          </p:cNvSpPr>
          <p:nvPr>
            <p:ph type="title"/>
          </p:nvPr>
        </p:nvSpPr>
        <p:spPr/>
        <p:txBody>
          <a:bodyPr>
            <a:normAutofit/>
          </a:bodyPr>
          <a:lstStyle/>
          <a:p>
            <a:pPr algn="ctr"/>
            <a:r>
              <a:rPr lang="fr-FR" sz="3200" b="1" dirty="0"/>
              <a:t>Identifying Gentrifying Tracts</a:t>
            </a:r>
            <a:endParaRPr lang="fr-FR" sz="3200" dirty="0"/>
          </a:p>
        </p:txBody>
      </p:sp>
    </p:spTree>
    <p:extLst>
      <p:ext uri="{BB962C8B-B14F-4D97-AF65-F5344CB8AC3E}">
        <p14:creationId xmlns:p14="http://schemas.microsoft.com/office/powerpoint/2010/main" val="402694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066130"/>
          </a:xfrm>
        </p:spPr>
        <p:txBody>
          <a:bodyPr>
            <a:normAutofit fontScale="90000"/>
          </a:bodyPr>
          <a:lstStyle/>
          <a:p>
            <a:pPr algn="ctr"/>
            <a:r>
              <a:rPr lang="fr-FR" b="1" dirty="0" smtClean="0"/>
              <a:t/>
            </a:r>
            <a:br>
              <a:rPr lang="fr-FR" b="1" dirty="0" smtClean="0"/>
            </a:br>
            <a:r>
              <a:rPr lang="fr-FR" sz="3600" b="1" dirty="0" smtClean="0"/>
              <a:t>Identifying </a:t>
            </a:r>
            <a:r>
              <a:rPr lang="fr-FR" sz="3600" b="1" dirty="0"/>
              <a:t>Gentrifying Tracts</a:t>
            </a:r>
            <a:br>
              <a:rPr lang="fr-FR" sz="3600" b="1" dirty="0"/>
            </a:br>
            <a:endParaRPr lang="fr-FR" sz="36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484784"/>
            <a:ext cx="8258175" cy="4263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677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fontScale="90000"/>
          </a:bodyPr>
          <a:lstStyle/>
          <a:p>
            <a:pPr algn="ctr"/>
            <a:r>
              <a:rPr lang="fr-FR" sz="3200" b="1" dirty="0" smtClean="0"/>
              <a:t/>
            </a:r>
            <a:br>
              <a:rPr lang="fr-FR" sz="3200" b="1" dirty="0" smtClean="0"/>
            </a:br>
            <a:r>
              <a:rPr lang="fr-FR" sz="3200" b="1" dirty="0" smtClean="0"/>
              <a:t>Mapping </a:t>
            </a:r>
            <a:r>
              <a:rPr lang="fr-FR" sz="3200" b="1" dirty="0"/>
              <a:t>Gentrification</a:t>
            </a:r>
            <a:br>
              <a:rPr lang="fr-FR" sz="3200" b="1" dirty="0"/>
            </a:br>
            <a:endParaRPr lang="fr-FR" sz="32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20891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009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sz="2000" dirty="0"/>
              <a:t>Explore racial segregation in America. Calculate the Index of Dissimilarity, and important measure of segregation. Learn about and use Metropolitan Statistical Areas, and important geography for urban research. Study segregation changes over time in Chicago.</a:t>
            </a:r>
            <a:endParaRPr lang="fr-FR" sz="2000" dirty="0"/>
          </a:p>
          <a:p>
            <a:endParaRPr lang="fr-FR" dirty="0"/>
          </a:p>
        </p:txBody>
      </p:sp>
      <p:sp>
        <p:nvSpPr>
          <p:cNvPr id="2" name="Titre 1"/>
          <p:cNvSpPr>
            <a:spLocks noGrp="1"/>
          </p:cNvSpPr>
          <p:nvPr>
            <p:ph type="title"/>
          </p:nvPr>
        </p:nvSpPr>
        <p:spPr/>
        <p:txBody>
          <a:bodyPr>
            <a:normAutofit fontScale="90000"/>
          </a:bodyPr>
          <a:lstStyle/>
          <a:p>
            <a:pPr algn="ctr"/>
            <a:r>
              <a:rPr lang="fr-FR" sz="3200" b="1" dirty="0" smtClean="0"/>
              <a:t/>
            </a:r>
            <a:br>
              <a:rPr lang="fr-FR" sz="3200" b="1" dirty="0" smtClean="0"/>
            </a:br>
            <a:r>
              <a:rPr lang="fr-FR" sz="3200" b="1" dirty="0" smtClean="0"/>
              <a:t>3</a:t>
            </a:r>
            <a:r>
              <a:rPr lang="en-US" sz="3200" dirty="0" smtClean="0"/>
              <a:t> </a:t>
            </a:r>
            <a:r>
              <a:rPr lang="en-US" sz="3200" dirty="0"/>
              <a:t>. </a:t>
            </a:r>
            <a:r>
              <a:rPr lang="fr-FR" sz="3200" b="1" dirty="0" smtClean="0"/>
              <a:t>Measuring </a:t>
            </a:r>
            <a:r>
              <a:rPr lang="fr-FR" sz="3200" b="1" dirty="0"/>
              <a:t>Segregation</a:t>
            </a:r>
            <a:br>
              <a:rPr lang="fr-FR" sz="3200" b="1" dirty="0"/>
            </a:br>
            <a:endParaRPr lang="fr-FR" sz="3200" dirty="0"/>
          </a:p>
        </p:txBody>
      </p:sp>
    </p:spTree>
    <p:extLst>
      <p:ext uri="{BB962C8B-B14F-4D97-AF65-F5344CB8AC3E}">
        <p14:creationId xmlns:p14="http://schemas.microsoft.com/office/powerpoint/2010/main" val="3523309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algn="ctr"/>
            <a:r>
              <a:rPr lang="en-US" sz="3200" b="1" dirty="0"/>
              <a:t>Calculating D for One State</a:t>
            </a:r>
            <a:br>
              <a:rPr lang="en-US" sz="3200" b="1" dirty="0"/>
            </a:br>
            <a:endParaRPr lang="fr-FR" sz="32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8136903" cy="41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236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algn="ctr"/>
            <a:r>
              <a:rPr lang="fr-FR" sz="3600" b="1" dirty="0" smtClean="0"/>
              <a:t/>
            </a:r>
            <a:br>
              <a:rPr lang="fr-FR" sz="3600" b="1" dirty="0" smtClean="0"/>
            </a:br>
            <a:r>
              <a:rPr lang="fr-FR" sz="3600" b="1" dirty="0" smtClean="0"/>
              <a:t>  Aggregate </a:t>
            </a:r>
            <a:r>
              <a:rPr lang="fr-FR" sz="3600" b="1" dirty="0"/>
              <a:t>and Calculate Proportions</a:t>
            </a:r>
            <a:r>
              <a:rPr lang="fr-FR" b="1" dirty="0"/>
              <a:t/>
            </a:r>
            <a:br>
              <a:rPr lang="fr-FR" b="1" dirty="0"/>
            </a:b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8136903" cy="402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564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algn="ctr"/>
            <a:r>
              <a:rPr lang="en-US" sz="3200" b="1" dirty="0" smtClean="0"/>
              <a:t/>
            </a:r>
            <a:br>
              <a:rPr lang="en-US" sz="3200" b="1" dirty="0" smtClean="0"/>
            </a:br>
            <a:r>
              <a:rPr lang="en-US" sz="3200" b="1" dirty="0" smtClean="0"/>
              <a:t>Calculating </a:t>
            </a:r>
            <a:r>
              <a:rPr lang="en-US" sz="3200" b="1" dirty="0"/>
              <a:t>D in a Loop</a:t>
            </a:r>
            <a:br>
              <a:rPr lang="en-US" sz="3200" b="1" dirty="0"/>
            </a:br>
            <a:endParaRPr lang="fr-FR" sz="32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352928" cy="408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140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fontScale="90000"/>
          </a:bodyPr>
          <a:lstStyle/>
          <a:p>
            <a:pPr algn="ctr"/>
            <a:r>
              <a:rPr lang="en-US" sz="3200" b="1" dirty="0" smtClean="0"/>
              <a:t/>
            </a:r>
            <a:br>
              <a:rPr lang="en-US" sz="3200" b="1" dirty="0" smtClean="0"/>
            </a:br>
            <a:r>
              <a:rPr lang="en-US" sz="3200" b="1" dirty="0" smtClean="0"/>
              <a:t>Calculating </a:t>
            </a:r>
            <a:r>
              <a:rPr lang="en-US" sz="3200" b="1" dirty="0"/>
              <a:t>D Using Grouping in Pandas</a:t>
            </a:r>
            <a:br>
              <a:rPr lang="en-US" sz="3200" b="1" dirty="0"/>
            </a:br>
            <a:endParaRPr lang="fr-FR" sz="32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8136904" cy="418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672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fontScale="90000"/>
          </a:bodyPr>
          <a:lstStyle/>
          <a:p>
            <a:pPr algn="ctr"/>
            <a:r>
              <a:rPr lang="en-US" sz="3600" b="1" dirty="0" smtClean="0"/>
              <a:t/>
            </a:r>
            <a:br>
              <a:rPr lang="en-US" sz="3600" b="1" dirty="0" smtClean="0"/>
            </a:br>
            <a:r>
              <a:rPr lang="en-US" sz="3600" b="1" dirty="0" smtClean="0"/>
              <a:t>Joining </a:t>
            </a:r>
            <a:r>
              <a:rPr lang="en-US" sz="3600" b="1" dirty="0"/>
              <a:t>Tracts and Metropolitan Areas</a:t>
            </a:r>
            <a:r>
              <a:rPr lang="en-US" b="1" dirty="0"/>
              <a:t/>
            </a:r>
            <a:br>
              <a:rPr lang="en-US" b="1" dirty="0"/>
            </a:br>
            <a:endParaRPr lang="fr-FR"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424936" cy="416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645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en-US" sz="3600" b="1" dirty="0" smtClean="0"/>
              <a:t/>
            </a:r>
            <a:br>
              <a:rPr lang="en-US" sz="3600" b="1" dirty="0" smtClean="0"/>
            </a:br>
            <a:r>
              <a:rPr lang="en-US" sz="3600" b="1" dirty="0" smtClean="0"/>
              <a:t>Create </a:t>
            </a:r>
            <a:r>
              <a:rPr lang="en-US" sz="3600" b="1" dirty="0"/>
              <a:t>Function to Calculate D</a:t>
            </a:r>
            <a:r>
              <a:rPr lang="en-US" b="1" dirty="0"/>
              <a:t/>
            </a:r>
            <a:br>
              <a:rPr lang="en-US" b="1" dirty="0"/>
            </a:br>
            <a:endParaRPr lang="fr-FR"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8208912"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752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fr-FR" sz="3600" b="1" dirty="0" smtClean="0"/>
              <a:t/>
            </a:r>
            <a:br>
              <a:rPr lang="fr-FR" sz="3600" b="1" dirty="0" smtClean="0"/>
            </a:br>
            <a:r>
              <a:rPr lang="fr-FR" sz="3600" b="1" dirty="0" smtClean="0"/>
              <a:t>Characteristics </a:t>
            </a:r>
            <a:r>
              <a:rPr lang="fr-FR" sz="3600" b="1" dirty="0"/>
              <a:t>of Segregated Metros</a:t>
            </a:r>
            <a:r>
              <a:rPr lang="fr-FR" b="1" dirty="0"/>
              <a:t/>
            </a:r>
            <a:br>
              <a:rPr lang="fr-FR" b="1" dirty="0"/>
            </a:br>
            <a:endParaRPr lang="fr-F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340768"/>
            <a:ext cx="76962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4381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fr-FR" sz="3600" b="1" dirty="0" smtClean="0"/>
              <a:t/>
            </a:r>
            <a:br>
              <a:rPr lang="fr-FR" sz="3600" b="1" dirty="0" smtClean="0"/>
            </a:br>
            <a:r>
              <a:rPr lang="fr-FR" sz="3600" b="1" dirty="0" smtClean="0"/>
              <a:t>Calculating </a:t>
            </a:r>
            <a:r>
              <a:rPr lang="fr-FR" sz="3600" b="1" dirty="0"/>
              <a:t>Unemployment</a:t>
            </a:r>
            <a:r>
              <a:rPr lang="fr-FR" b="1" dirty="0"/>
              <a:t/>
            </a:r>
            <a:br>
              <a:rPr lang="fr-FR" b="1" dirty="0"/>
            </a:br>
            <a:endParaRPr lang="fr-FR"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28800"/>
            <a:ext cx="7620000" cy="42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897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dirty="0" smtClean="0"/>
              <a:t/>
            </a:r>
            <a:br>
              <a:rPr lang="en-US" b="1" dirty="0" smtClean="0"/>
            </a:br>
            <a:r>
              <a:rPr lang="en-US" sz="3600" b="1" dirty="0" smtClean="0"/>
              <a:t>Impacts </a:t>
            </a:r>
            <a:r>
              <a:rPr lang="en-US" sz="3600" b="1" dirty="0"/>
              <a:t>of Black-White Segregation by Sex</a:t>
            </a:r>
            <a:br>
              <a:rPr lang="en-US" sz="3600" b="1" dirty="0"/>
            </a:br>
            <a:endParaRPr lang="fr-FR" sz="36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484784"/>
            <a:ext cx="7715250" cy="443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7504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fr-FR" sz="3200" b="1" dirty="0" smtClean="0"/>
              <a:t/>
            </a:r>
            <a:br>
              <a:rPr lang="fr-FR" sz="3200" b="1" dirty="0" smtClean="0"/>
            </a:br>
            <a:r>
              <a:rPr lang="fr-FR" sz="3200" b="1" dirty="0" smtClean="0"/>
              <a:t>White </a:t>
            </a:r>
            <a:r>
              <a:rPr lang="fr-FR" sz="3200" b="1" dirty="0"/>
              <a:t>and Black Unemployment</a:t>
            </a:r>
            <a:br>
              <a:rPr lang="fr-FR" sz="3200" b="1" dirty="0"/>
            </a:br>
            <a:endParaRPr lang="fr-FR" sz="32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556792"/>
            <a:ext cx="8115300" cy="410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3913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dirty="0" smtClean="0"/>
              <a:t/>
            </a:r>
            <a:br>
              <a:rPr lang="en-US" b="1" dirty="0" smtClean="0"/>
            </a:br>
            <a:r>
              <a:rPr lang="en-US" sz="3600" b="1" dirty="0" smtClean="0"/>
              <a:t>Tract </a:t>
            </a:r>
            <a:r>
              <a:rPr lang="en-US" sz="3600" b="1" dirty="0"/>
              <a:t>Demographics in a Segregated City</a:t>
            </a:r>
            <a:br>
              <a:rPr lang="en-US" sz="3600" b="1" dirty="0"/>
            </a:br>
            <a:endParaRPr lang="fr-FR" sz="3600"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7715250" cy="398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246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t>Segregation Begets More Segregation</a:t>
            </a:r>
            <a:br>
              <a:rPr lang="fr-FR" sz="3200" b="1" dirty="0"/>
            </a:br>
            <a:endParaRPr lang="fr-FR" sz="32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581900" cy="3679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69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algn="ctr"/>
            <a:r>
              <a:rPr lang="fr-FR" sz="3200" b="1" dirty="0"/>
              <a:t>Calculate Proportions</a:t>
            </a:r>
            <a:br>
              <a:rPr lang="fr-FR" sz="3200" b="1" dirty="0"/>
            </a:br>
            <a:endParaRPr lang="fr-FR"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8352928" cy="41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130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dirty="0" smtClean="0"/>
              <a:t/>
            </a:r>
            <a:br>
              <a:rPr lang="en-US" b="1" dirty="0" smtClean="0"/>
            </a:br>
            <a:r>
              <a:rPr lang="en-US" sz="3600" b="1" dirty="0" smtClean="0"/>
              <a:t>Population </a:t>
            </a:r>
            <a:r>
              <a:rPr lang="en-US" sz="3600" b="1" dirty="0"/>
              <a:t>Decline in Segregated Neighborhoods</a:t>
            </a:r>
            <a:br>
              <a:rPr lang="en-US" sz="3600" b="1" dirty="0"/>
            </a:br>
            <a:endParaRPr lang="fr-FR" sz="36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484784"/>
            <a:ext cx="8496944" cy="423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218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412776"/>
            <a:ext cx="8229600" cy="4525963"/>
          </a:xfrm>
        </p:spPr>
        <p:txBody>
          <a:bodyPr>
            <a:normAutofit/>
          </a:bodyPr>
          <a:lstStyle/>
          <a:p>
            <a:r>
              <a:rPr lang="fr-FR" sz="2000" dirty="0"/>
              <a:t>explorer le chômage par race et origine ethnique ; les habitudes de déplacement et l'intensité de la main-d'œuvre ; la migration et les flux de population d'un pays à l'autre ; et la charge des loyers à San Francisco.</a:t>
            </a:r>
          </a:p>
        </p:txBody>
      </p:sp>
      <p:sp>
        <p:nvSpPr>
          <p:cNvPr id="2" name="Titre 1"/>
          <p:cNvSpPr>
            <a:spLocks noGrp="1"/>
          </p:cNvSpPr>
          <p:nvPr>
            <p:ph type="title"/>
          </p:nvPr>
        </p:nvSpPr>
        <p:spPr>
          <a:xfrm>
            <a:off x="457200" y="274638"/>
            <a:ext cx="8229600" cy="994122"/>
          </a:xfrm>
        </p:spPr>
        <p:txBody>
          <a:bodyPr>
            <a:normAutofit fontScale="90000"/>
          </a:bodyPr>
          <a:lstStyle/>
          <a:p>
            <a:pPr algn="ctr"/>
            <a:r>
              <a:rPr lang="fr-FR" sz="3200" b="1" dirty="0" smtClean="0"/>
              <a:t>4</a:t>
            </a:r>
            <a:r>
              <a:rPr lang="fr-FR" sz="3200" dirty="0"/>
              <a:t> . </a:t>
            </a:r>
            <a:r>
              <a:rPr lang="fr-FR" sz="3200" b="1" dirty="0" smtClean="0"/>
              <a:t>Exploring </a:t>
            </a:r>
            <a:r>
              <a:rPr lang="fr-FR" sz="3200" b="1" dirty="0"/>
              <a:t>Census Topics</a:t>
            </a:r>
            <a:br>
              <a:rPr lang="fr-FR" sz="3200" b="1" dirty="0"/>
            </a:br>
            <a:endParaRPr lang="fr-FR" sz="3200" dirty="0"/>
          </a:p>
        </p:txBody>
      </p:sp>
    </p:spTree>
    <p:extLst>
      <p:ext uri="{BB962C8B-B14F-4D97-AF65-F5344CB8AC3E}">
        <p14:creationId xmlns:p14="http://schemas.microsoft.com/office/powerpoint/2010/main" val="322859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066130"/>
          </a:xfrm>
        </p:spPr>
        <p:txBody>
          <a:bodyPr>
            <a:normAutofit fontScale="90000"/>
          </a:bodyPr>
          <a:lstStyle/>
          <a:p>
            <a:pPr algn="ctr"/>
            <a:r>
              <a:rPr lang="fr-FR" sz="3200" b="1" dirty="0"/>
              <a:t>Unemployment</a:t>
            </a:r>
            <a:br>
              <a:rPr lang="fr-FR" sz="3200" b="1" dirty="0"/>
            </a:br>
            <a:endParaRPr lang="fr-FR" sz="3200"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064896" cy="389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18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ctr"/>
            <a:r>
              <a:rPr lang="fr-FR" sz="3600" b="1" dirty="0" smtClean="0"/>
              <a:t/>
            </a:r>
            <a:br>
              <a:rPr lang="fr-FR" sz="3600" b="1" dirty="0" smtClean="0"/>
            </a:br>
            <a:r>
              <a:rPr lang="fr-FR" sz="3600" b="1" dirty="0" smtClean="0"/>
              <a:t>Labor </a:t>
            </a:r>
            <a:r>
              <a:rPr lang="fr-FR" sz="3600" b="1" dirty="0"/>
              <a:t>Force Participation</a:t>
            </a:r>
            <a:r>
              <a:rPr lang="fr-FR" b="1" dirty="0"/>
              <a:t/>
            </a:r>
            <a:br>
              <a:rPr lang="fr-FR" b="1" dirty="0"/>
            </a:br>
            <a:endParaRPr lang="fr-FR"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484784"/>
            <a:ext cx="8643689" cy="43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668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dirty="0" smtClean="0"/>
              <a:t/>
            </a:r>
            <a:br>
              <a:rPr lang="en-US" b="1" dirty="0" smtClean="0"/>
            </a:br>
            <a:r>
              <a:rPr lang="en-US" sz="3600" b="1" dirty="0" smtClean="0"/>
              <a:t>Heatmap </a:t>
            </a:r>
            <a:r>
              <a:rPr lang="en-US" sz="3600" b="1" dirty="0"/>
              <a:t>of Travel Times By Commute Mode</a:t>
            </a:r>
            <a:br>
              <a:rPr lang="en-US" sz="3600" b="1" dirty="0"/>
            </a:br>
            <a:endParaRPr lang="fr-FR" sz="36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020050" cy="409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7665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fontScale="90000"/>
          </a:bodyPr>
          <a:lstStyle/>
          <a:p>
            <a:pPr algn="ctr"/>
            <a:r>
              <a:rPr lang="fr-FR" b="1" dirty="0" smtClean="0"/>
              <a:t/>
            </a:r>
            <a:br>
              <a:rPr lang="fr-FR" b="1" dirty="0" smtClean="0"/>
            </a:br>
            <a:r>
              <a:rPr lang="fr-FR" sz="3600" b="1" dirty="0" smtClean="0"/>
              <a:t>Worker </a:t>
            </a:r>
            <a:r>
              <a:rPr lang="fr-FR" sz="3600" b="1" dirty="0"/>
              <a:t>Population</a:t>
            </a:r>
            <a:r>
              <a:rPr lang="fr-FR" b="1" dirty="0"/>
              <a:t/>
            </a:r>
            <a:br>
              <a:rPr lang="fr-FR" b="1" dirty="0"/>
            </a:br>
            <a:endParaRPr lang="fr-FR"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3723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1907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
            </a:r>
            <a:br>
              <a:rPr lang="fr-FR" b="1" dirty="0" smtClean="0"/>
            </a:br>
            <a:r>
              <a:rPr lang="fr-FR" sz="3600" b="1" dirty="0" smtClean="0"/>
              <a:t>Immigration</a:t>
            </a:r>
            <a:r>
              <a:rPr lang="fr-FR" sz="3600" b="1" dirty="0"/>
              <a:t/>
            </a:r>
            <a:br>
              <a:rPr lang="fr-FR" sz="3600" b="1" dirty="0"/>
            </a:br>
            <a:endParaRPr lang="fr-FR" sz="36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31532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6988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
            </a:r>
            <a:br>
              <a:rPr lang="fr-FR" b="1" dirty="0" smtClean="0"/>
            </a:br>
            <a:r>
              <a:rPr lang="fr-FR" sz="3600" b="1" dirty="0" smtClean="0"/>
              <a:t>State-to-State Flows</a:t>
            </a:r>
            <a:r>
              <a:rPr lang="fr-FR" b="1" dirty="0" smtClean="0"/>
              <a:t/>
            </a:r>
            <a:br>
              <a:rPr lang="fr-FR" b="1" dirty="0" smtClean="0"/>
            </a:br>
            <a:endParaRPr lang="fr-FR"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99" y="1484784"/>
            <a:ext cx="82772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2425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fontScale="90000"/>
          </a:bodyPr>
          <a:lstStyle/>
          <a:p>
            <a:pPr algn="ctr"/>
            <a:r>
              <a:rPr lang="fr-FR" b="1" dirty="0" smtClean="0"/>
              <a:t/>
            </a:r>
            <a:br>
              <a:rPr lang="fr-FR" b="1" dirty="0" smtClean="0"/>
            </a:br>
            <a:r>
              <a:rPr lang="fr-FR" sz="3600" b="1" dirty="0" smtClean="0"/>
              <a:t>Rent </a:t>
            </a:r>
            <a:r>
              <a:rPr lang="fr-FR" sz="3600" b="1" dirty="0"/>
              <a:t>Burden in San Francisco</a:t>
            </a:r>
            <a:r>
              <a:rPr lang="fr-FR" b="1" dirty="0"/>
              <a:t/>
            </a:r>
            <a:br>
              <a:rPr lang="fr-FR" b="1" dirty="0"/>
            </a:br>
            <a:endParaRPr lang="fr-FR"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8496944" cy="42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5887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algn="ctr"/>
            <a:r>
              <a:rPr lang="fr-FR" b="1" dirty="0" smtClean="0"/>
              <a:t/>
            </a:r>
            <a:br>
              <a:rPr lang="fr-FR" b="1" dirty="0" smtClean="0"/>
            </a:br>
            <a:r>
              <a:rPr lang="fr-FR" sz="3600" b="1" dirty="0" smtClean="0"/>
              <a:t>High </a:t>
            </a:r>
            <a:r>
              <a:rPr lang="fr-FR" sz="3600" b="1" dirty="0"/>
              <a:t>Rent and Rent Burden</a:t>
            </a:r>
            <a:r>
              <a:rPr lang="fr-FR" b="1" dirty="0"/>
              <a:t/>
            </a:r>
            <a:br>
              <a:rPr lang="fr-FR" b="1" dirty="0"/>
            </a:br>
            <a:endParaRPr lang="fr-FR"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55" y="1268760"/>
            <a:ext cx="77152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06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fontScale="90000"/>
          </a:bodyPr>
          <a:lstStyle/>
          <a:p>
            <a:pPr algn="ctr"/>
            <a:r>
              <a:rPr lang="fr-FR" sz="3600" b="1" dirty="0" smtClean="0"/>
              <a:t/>
            </a:r>
            <a:br>
              <a:rPr lang="fr-FR" sz="3600" b="1" dirty="0" smtClean="0"/>
            </a:br>
            <a:r>
              <a:rPr lang="fr-FR" sz="3600" b="1" dirty="0" smtClean="0"/>
              <a:t>Identify </a:t>
            </a:r>
            <a:r>
              <a:rPr lang="fr-FR" sz="3600" b="1" dirty="0"/>
              <a:t>Extreme Values</a:t>
            </a:r>
            <a:r>
              <a:rPr lang="fr-FR" b="1" dirty="0"/>
              <a:t/>
            </a:r>
            <a:br>
              <a:rPr lang="fr-FR" b="1" dirty="0"/>
            </a:b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8136904" cy="420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588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fontScale="90000"/>
          </a:bodyPr>
          <a:lstStyle/>
          <a:p>
            <a:pPr algn="ctr"/>
            <a:r>
              <a:rPr lang="fr-FR" b="1" dirty="0" smtClean="0"/>
              <a:t/>
            </a:r>
            <a:br>
              <a:rPr lang="fr-FR" b="1" dirty="0" smtClean="0"/>
            </a:br>
            <a:r>
              <a:rPr lang="fr-FR" sz="3600" b="1" dirty="0" smtClean="0"/>
              <a:t>The </a:t>
            </a:r>
            <a:r>
              <a:rPr lang="fr-FR" sz="3600" b="1" dirty="0"/>
              <a:t>Basic API Request</a:t>
            </a:r>
            <a:br>
              <a:rPr lang="fr-FR" sz="3600" b="1" dirty="0"/>
            </a:br>
            <a:endParaRPr lang="fr-FR"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352928" cy="419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58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fontScale="90000"/>
          </a:bodyPr>
          <a:lstStyle/>
          <a:p>
            <a:pPr algn="ctr"/>
            <a:r>
              <a:rPr lang="en-US" sz="3200" b="1" dirty="0"/>
              <a:t>The API Response and Pandas</a:t>
            </a:r>
            <a:br>
              <a:rPr lang="en-US" sz="3200" b="1" dirty="0"/>
            </a:br>
            <a:endParaRPr lang="fr-FR"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424936" cy="4815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391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fontScale="90000"/>
          </a:bodyPr>
          <a:lstStyle/>
          <a:p>
            <a:pPr algn="ctr"/>
            <a:r>
              <a:rPr lang="en-US" sz="3200" b="1" dirty="0"/>
              <a:t>API to Visualization: Group Quarters</a:t>
            </a:r>
            <a:br>
              <a:rPr lang="en-US" sz="3200" b="1" dirty="0"/>
            </a:br>
            <a:endParaRPr lang="fr-FR"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1"/>
            <a:ext cx="8712968" cy="447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90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fontScale="90000"/>
          </a:bodyPr>
          <a:lstStyle/>
          <a:p>
            <a:pPr algn="ctr"/>
            <a:r>
              <a:rPr lang="fr-FR" sz="3200" b="1" dirty="0"/>
              <a:t>Specific Places</a:t>
            </a:r>
            <a:br>
              <a:rPr lang="fr-FR" sz="3200" b="1" dirty="0"/>
            </a:br>
            <a:endParaRPr lang="fr-FR" sz="3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280920" cy="470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1976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542</TotalTime>
  <Words>291</Words>
  <Application>Microsoft Office PowerPoint</Application>
  <PresentationFormat>Affichage à l'écran (4:3)</PresentationFormat>
  <Paragraphs>59</Paragraphs>
  <Slides>49</Slides>
  <Notes>0</Notes>
  <HiddenSlides>0</HiddenSlides>
  <MMClips>0</MMClips>
  <ScaleCrop>false</ScaleCrop>
  <HeadingPairs>
    <vt:vector size="4" baseType="variant">
      <vt:variant>
        <vt:lpstr>Thème</vt:lpstr>
      </vt:variant>
      <vt:variant>
        <vt:i4>1</vt:i4>
      </vt:variant>
      <vt:variant>
        <vt:lpstr>Titres des diapositives</vt:lpstr>
      </vt:variant>
      <vt:variant>
        <vt:i4>49</vt:i4>
      </vt:variant>
    </vt:vector>
  </HeadingPairs>
  <TitlesOfParts>
    <vt:vector size="50" baseType="lpstr">
      <vt:lpstr>Rotonde</vt:lpstr>
      <vt:lpstr>Analyzing US Census Data in Python </vt:lpstr>
      <vt:lpstr>1 . Decennial Census of Population and Housing</vt:lpstr>
      <vt:lpstr>   Aggregate and Calculate Proportions </vt:lpstr>
      <vt:lpstr>Calculate Proportions </vt:lpstr>
      <vt:lpstr> Identify Extreme Values </vt:lpstr>
      <vt:lpstr> The Basic API Request </vt:lpstr>
      <vt:lpstr>The API Response and Pandas </vt:lpstr>
      <vt:lpstr>API to Visualization: Group Quarters </vt:lpstr>
      <vt:lpstr>Specific Places </vt:lpstr>
      <vt:lpstr> Congressional Districts by State </vt:lpstr>
      <vt:lpstr> Zip Code Tabulation Areas </vt:lpstr>
      <vt:lpstr>2 . American Community Survey</vt:lpstr>
      <vt:lpstr>Home Values in California</vt:lpstr>
      <vt:lpstr> Home Values in California </vt:lpstr>
      <vt:lpstr> Health Insurance Coverage </vt:lpstr>
      <vt:lpstr> Health Insurance Coverage </vt:lpstr>
      <vt:lpstr> Plotting Margins of Error over Time </vt:lpstr>
      <vt:lpstr>Plotting Margins of Error over Time </vt:lpstr>
      <vt:lpstr> Significance of Difference of Estimates </vt:lpstr>
      <vt:lpstr> Significance of Difference of Proportions </vt:lpstr>
      <vt:lpstr> Choropleth Map of Internet Access </vt:lpstr>
      <vt:lpstr> Proportional Symbol Map of Households w/ Internet </vt:lpstr>
      <vt:lpstr> Bivariate Map of Broadband Access </vt:lpstr>
      <vt:lpstr> Identifying Gentrifiable Tracts </vt:lpstr>
      <vt:lpstr>Identifying Gentrifying Tracts</vt:lpstr>
      <vt:lpstr> Identifying Gentrifying Tracts </vt:lpstr>
      <vt:lpstr> Mapping Gentrification </vt:lpstr>
      <vt:lpstr> 3 . Measuring Segregation </vt:lpstr>
      <vt:lpstr>Calculating D for One State </vt:lpstr>
      <vt:lpstr> Calculating D in a Loop </vt:lpstr>
      <vt:lpstr> Calculating D Using Grouping in Pandas </vt:lpstr>
      <vt:lpstr> Joining Tracts and Metropolitan Areas </vt:lpstr>
      <vt:lpstr> Create Function to Calculate D </vt:lpstr>
      <vt:lpstr> Characteristics of Segregated Metros </vt:lpstr>
      <vt:lpstr> Calculating Unemployment </vt:lpstr>
      <vt:lpstr> Impacts of Black-White Segregation by Sex </vt:lpstr>
      <vt:lpstr> White and Black Unemployment </vt:lpstr>
      <vt:lpstr> Tract Demographics in a Segregated City </vt:lpstr>
      <vt:lpstr>Segregation Begets More Segregation </vt:lpstr>
      <vt:lpstr> Population Decline in Segregated Neighborhoods </vt:lpstr>
      <vt:lpstr>4 . Exploring Census Topics </vt:lpstr>
      <vt:lpstr>Unemployment </vt:lpstr>
      <vt:lpstr> Labor Force Participation </vt:lpstr>
      <vt:lpstr> Heatmap of Travel Times By Commute Mode </vt:lpstr>
      <vt:lpstr> Worker Population </vt:lpstr>
      <vt:lpstr> Immigration </vt:lpstr>
      <vt:lpstr> State-to-State Flows </vt:lpstr>
      <vt:lpstr> Rent Burden in San Francisco </vt:lpstr>
      <vt:lpstr> High Rent and Rent Burden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26</cp:revision>
  <dcterms:created xsi:type="dcterms:W3CDTF">2022-12-05T08:26:43Z</dcterms:created>
  <dcterms:modified xsi:type="dcterms:W3CDTF">2022-12-12T08:28:34Z</dcterms:modified>
</cp:coreProperties>
</file>