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349" r:id="rId4"/>
    <p:sldId id="351" r:id="rId5"/>
    <p:sldId id="352" r:id="rId6"/>
    <p:sldId id="289" r:id="rId7"/>
    <p:sldId id="290" r:id="rId8"/>
    <p:sldId id="292" r:id="rId9"/>
    <p:sldId id="293" r:id="rId10"/>
    <p:sldId id="294" r:id="rId11"/>
    <p:sldId id="295" r:id="rId12"/>
    <p:sldId id="296" r:id="rId13"/>
    <p:sldId id="298" r:id="rId14"/>
    <p:sldId id="299" r:id="rId15"/>
    <p:sldId id="300" r:id="rId16"/>
    <p:sldId id="301" r:id="rId17"/>
    <p:sldId id="302" r:id="rId18"/>
    <p:sldId id="257" r:id="rId19"/>
    <p:sldId id="258" r:id="rId20"/>
    <p:sldId id="259" r:id="rId21"/>
    <p:sldId id="262" r:id="rId22"/>
    <p:sldId id="303" r:id="rId23"/>
    <p:sldId id="263" r:id="rId24"/>
    <p:sldId id="266" r:id="rId25"/>
    <p:sldId id="267" r:id="rId26"/>
    <p:sldId id="268" r:id="rId27"/>
    <p:sldId id="269" r:id="rId28"/>
    <p:sldId id="270" r:id="rId29"/>
    <p:sldId id="271" r:id="rId30"/>
    <p:sldId id="277" r:id="rId31"/>
    <p:sldId id="278" r:id="rId32"/>
    <p:sldId id="279" r:id="rId33"/>
    <p:sldId id="288" r:id="rId34"/>
    <p:sldId id="280" r:id="rId35"/>
    <p:sldId id="281" r:id="rId36"/>
    <p:sldId id="282" r:id="rId37"/>
    <p:sldId id="283" r:id="rId38"/>
    <p:sldId id="284" r:id="rId39"/>
    <p:sldId id="285" r:id="rId40"/>
    <p:sldId id="286" r:id="rId41"/>
    <p:sldId id="287" r:id="rId42"/>
    <p:sldId id="305" r:id="rId43"/>
    <p:sldId id="331" r:id="rId44"/>
    <p:sldId id="329" r:id="rId45"/>
    <p:sldId id="330" r:id="rId46"/>
    <p:sldId id="304" r:id="rId47"/>
    <p:sldId id="306" r:id="rId48"/>
    <p:sldId id="307" r:id="rId49"/>
    <p:sldId id="308" r:id="rId50"/>
    <p:sldId id="309" r:id="rId51"/>
    <p:sldId id="353" r:id="rId52"/>
    <p:sldId id="354" r:id="rId53"/>
    <p:sldId id="310" r:id="rId54"/>
    <p:sldId id="311" r:id="rId55"/>
    <p:sldId id="312" r:id="rId56"/>
    <p:sldId id="313" r:id="rId57"/>
    <p:sldId id="316" r:id="rId58"/>
    <p:sldId id="317" r:id="rId59"/>
    <p:sldId id="318" r:id="rId60"/>
    <p:sldId id="319" r:id="rId61"/>
    <p:sldId id="320" r:id="rId62"/>
    <p:sldId id="358" r:id="rId63"/>
    <p:sldId id="321" r:id="rId64"/>
    <p:sldId id="314" r:id="rId65"/>
    <p:sldId id="315" r:id="rId66"/>
    <p:sldId id="356" r:id="rId67"/>
    <p:sldId id="357" r:id="rId68"/>
    <p:sldId id="322" r:id="rId69"/>
    <p:sldId id="323" r:id="rId70"/>
    <p:sldId id="324" r:id="rId71"/>
    <p:sldId id="325" r:id="rId72"/>
    <p:sldId id="326" r:id="rId73"/>
    <p:sldId id="327" r:id="rId74"/>
    <p:sldId id="328" r:id="rId75"/>
    <p:sldId id="332" r:id="rId76"/>
    <p:sldId id="333" r:id="rId77"/>
    <p:sldId id="334" r:id="rId78"/>
    <p:sldId id="335" r:id="rId79"/>
    <p:sldId id="336" r:id="rId80"/>
    <p:sldId id="346" r:id="rId81"/>
    <p:sldId id="337" r:id="rId82"/>
    <p:sldId id="366" r:id="rId83"/>
    <p:sldId id="338" r:id="rId84"/>
    <p:sldId id="339" r:id="rId85"/>
    <p:sldId id="340" r:id="rId86"/>
    <p:sldId id="341" r:id="rId87"/>
    <p:sldId id="342" r:id="rId88"/>
    <p:sldId id="343" r:id="rId89"/>
    <p:sldId id="365" r:id="rId90"/>
    <p:sldId id="344" r:id="rId91"/>
    <p:sldId id="359" r:id="rId92"/>
    <p:sldId id="345" r:id="rId93"/>
    <p:sldId id="347" r:id="rId94"/>
    <p:sldId id="348" r:id="rId95"/>
    <p:sldId id="360" r:id="rId96"/>
    <p:sldId id="361" r:id="rId97"/>
    <p:sldId id="367" r:id="rId98"/>
    <p:sldId id="362" r:id="rId99"/>
    <p:sldId id="363" r:id="rId100"/>
    <p:sldId id="36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71B795E-F4A4-4248-826D-91A0228B7C80}" type="datetimeFigureOut">
              <a:rPr lang="en-US" smtClean="0"/>
              <a:pPr/>
              <a:t>5/15/2016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2D57C18-0290-4EB9-82B4-7D133C997C8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1B795E-F4A4-4248-826D-91A0228B7C80}" type="datetimeFigureOut">
              <a:rPr lang="en-US" smtClean="0"/>
              <a:pPr/>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2D57C18-0290-4EB9-82B4-7D133C997C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B795E-F4A4-4248-826D-91A0228B7C80}" type="datetimeFigureOut">
              <a:rPr lang="en-US" smtClean="0"/>
              <a:pPr/>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1B795E-F4A4-4248-826D-91A0228B7C80}" type="datetimeFigureOut">
              <a:rPr lang="en-US" smtClean="0"/>
              <a:pPr/>
              <a:t>5/15/2016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1B795E-F4A4-4248-826D-91A0228B7C80}" type="datetimeFigureOut">
              <a:rPr lang="en-US" smtClean="0"/>
              <a:pPr/>
              <a:t>5/15/2016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B795E-F4A4-4248-826D-91A0228B7C80}" type="datetimeFigureOut">
              <a:rPr lang="en-US" smtClean="0"/>
              <a:pPr/>
              <a:t>5/15/2016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B795E-F4A4-4248-826D-91A0228B7C80}" type="datetimeFigureOut">
              <a:rPr lang="en-US" smtClean="0"/>
              <a:pPr/>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1B795E-F4A4-4248-826D-91A0228B7C80}" type="datetimeFigureOut">
              <a:rPr lang="en-US" smtClean="0"/>
              <a:pPr/>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71B795E-F4A4-4248-826D-91A0228B7C80}" type="datetimeFigureOut">
              <a:rPr lang="en-US" smtClean="0"/>
              <a:pPr/>
              <a:t>5/15/2016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2D57C18-0290-4EB9-82B4-7D133C997C8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38400"/>
            <a:ext cx="8229600" cy="1828800"/>
          </a:xfrm>
        </p:spPr>
        <p:txBody>
          <a:bodyPr>
            <a:normAutofit fontScale="90000"/>
          </a:bodyPr>
          <a:lstStyle/>
          <a:p>
            <a:r>
              <a:rPr lang="en-US" dirty="0" smtClean="0"/>
              <a:t>Operating system concepts</a:t>
            </a:r>
            <a:br>
              <a:rPr lang="en-US" dirty="0" smtClean="0"/>
            </a:br>
            <a:r>
              <a:rPr lang="en-US" dirty="0" smtClean="0"/>
              <a:t>&amp;</a:t>
            </a:r>
            <a:br>
              <a:rPr lang="en-US" dirty="0" smtClean="0"/>
            </a:br>
            <a:r>
              <a:rPr lang="en-US" dirty="0" smtClean="0"/>
              <a:t>COMPUTER FUNDAMENTALS</a:t>
            </a:r>
            <a:br>
              <a:rPr lang="en-US" dirty="0" smtClean="0"/>
            </a:br>
            <a:endParaRPr lang="en-US" dirty="0"/>
          </a:p>
        </p:txBody>
      </p:sp>
      <p:sp>
        <p:nvSpPr>
          <p:cNvPr id="3" name="Subtitle 2"/>
          <p:cNvSpPr>
            <a:spLocks noGrp="1"/>
          </p:cNvSpPr>
          <p:nvPr>
            <p:ph type="subTitle" idx="1"/>
          </p:nvPr>
        </p:nvSpPr>
        <p:spPr/>
        <p:txBody>
          <a:bodyPr>
            <a:normAutofit/>
          </a:bodyPr>
          <a:lstStyle/>
          <a:p>
            <a:endParaRPr lang="en-US" dirty="0" smtClean="0"/>
          </a:p>
          <a:p>
            <a:r>
              <a:rPr lang="en-US" dirty="0" smtClean="0"/>
              <a:t>SACHIN G. PAWAR</a:t>
            </a:r>
          </a:p>
          <a:p>
            <a:r>
              <a:rPr lang="en-US" dirty="0" smtClean="0"/>
              <a:t>SUNBEAM, PUNE.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u="sng" dirty="0" smtClean="0"/>
              <a:t>Top level view of computer components:</a:t>
            </a:r>
          </a:p>
          <a:p>
            <a:pPr marL="651510" indent="-514350">
              <a:buAutoNum type="arabicPeriod"/>
            </a:pPr>
            <a:r>
              <a:rPr lang="en-US" b="1" dirty="0" smtClean="0"/>
              <a:t>CPU</a:t>
            </a:r>
            <a:r>
              <a:rPr lang="en-US" dirty="0" smtClean="0"/>
              <a:t>: </a:t>
            </a:r>
          </a:p>
          <a:p>
            <a:pPr marL="651510" indent="-514350">
              <a:buNone/>
            </a:pPr>
            <a:r>
              <a:rPr lang="en-US" dirty="0" smtClean="0"/>
              <a:t>	PC, IR, MAR, MBR, I/O AR, I/O BR, Execution Unit.</a:t>
            </a:r>
          </a:p>
          <a:p>
            <a:pPr marL="651510" indent="-514350">
              <a:buAutoNum type="arabicPeriod" startAt="2"/>
            </a:pPr>
            <a:r>
              <a:rPr lang="en-US" b="1" dirty="0" smtClean="0"/>
              <a:t>I/O module</a:t>
            </a:r>
            <a:r>
              <a:rPr lang="en-US" dirty="0" smtClean="0"/>
              <a:t>:</a:t>
            </a:r>
          </a:p>
          <a:p>
            <a:pPr marL="651510" indent="-514350">
              <a:buNone/>
            </a:pPr>
            <a:r>
              <a:rPr lang="en-US" dirty="0" smtClean="0"/>
              <a:t>	Buffers</a:t>
            </a:r>
          </a:p>
          <a:p>
            <a:pPr marL="651510" indent="-514350">
              <a:buAutoNum type="arabicPeriod" startAt="3"/>
            </a:pPr>
            <a:r>
              <a:rPr lang="en-US" b="1" dirty="0" smtClean="0"/>
              <a:t>Main memory</a:t>
            </a:r>
            <a:r>
              <a:rPr lang="en-US" dirty="0" smtClean="0"/>
              <a:t>:</a:t>
            </a:r>
          </a:p>
          <a:p>
            <a:pPr marL="651510" indent="-514350">
              <a:buNone/>
            </a:pPr>
            <a:r>
              <a:rPr lang="en-US" dirty="0" smtClean="0"/>
              <a:t>	Instructions, Data</a:t>
            </a:r>
          </a:p>
          <a:p>
            <a:pPr marL="651510" indent="-514350">
              <a:buNone/>
            </a:pPr>
            <a:r>
              <a:rPr lang="en-US" dirty="0" smtClean="0"/>
              <a:t>4. 	</a:t>
            </a:r>
            <a:r>
              <a:rPr lang="en-US" b="1" dirty="0" smtClean="0"/>
              <a:t>System Bus</a:t>
            </a:r>
            <a:endParaRPr lang="en-US"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marL="651510" indent="-514350">
              <a:buAutoNum type="arabicPeriod" startAt="4"/>
            </a:pPr>
            <a:r>
              <a:rPr lang="en-US" b="1" dirty="0" smtClean="0"/>
              <a:t>C-SCAN:</a:t>
            </a:r>
            <a:r>
              <a:rPr lang="en-US" dirty="0" smtClean="0"/>
              <a:t> </a:t>
            </a:r>
          </a:p>
          <a:p>
            <a:pPr marL="651510" indent="-514350">
              <a:buNone/>
            </a:pPr>
            <a:r>
              <a:rPr lang="en-US" dirty="0" smtClean="0"/>
              <a:t>	Magnetic head keep moving from 0 to max cylinder serving the requests and then jump back to 0 directly.</a:t>
            </a:r>
          </a:p>
          <a:p>
            <a:pPr marL="651510" indent="-514350">
              <a:buAutoNum type="arabicPeriod" startAt="4"/>
            </a:pPr>
            <a:endParaRPr lang="en-US" dirty="0" smtClean="0"/>
          </a:p>
          <a:p>
            <a:pPr marL="651510" indent="-514350">
              <a:buNone/>
            </a:pPr>
            <a:r>
              <a:rPr lang="en-US" b="1" dirty="0" smtClean="0"/>
              <a:t>5.	LOOK:</a:t>
            </a:r>
            <a:r>
              <a:rPr lang="en-US" dirty="0" smtClean="0"/>
              <a:t> 		</a:t>
            </a:r>
          </a:p>
          <a:p>
            <a:pPr marL="971550" lvl="1" indent="-514350">
              <a:buFont typeface="Wingdings" pitchFamily="2" charset="2"/>
              <a:buChar char="Ø"/>
            </a:pPr>
            <a:r>
              <a:rPr lang="en-US" dirty="0" smtClean="0"/>
              <a:t>Implementation policy of SCAN or C-SCAN</a:t>
            </a:r>
          </a:p>
          <a:p>
            <a:pPr marL="971550" lvl="1" indent="-514350">
              <a:buFont typeface="Wingdings" pitchFamily="2" charset="2"/>
              <a:buChar char="Ø"/>
            </a:pPr>
            <a:r>
              <a:rPr lang="en-US" dirty="0" smtClean="0"/>
              <a:t>If no requests pending magnetic head is stopped.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smtClean="0"/>
              <a:t>When data are moved over longer distances, to or from a remote device, the process is known as </a:t>
            </a:r>
            <a:r>
              <a:rPr lang="en-US" b="1" dirty="0" smtClean="0"/>
              <a:t>communications</a:t>
            </a:r>
            <a:r>
              <a:rPr lang="en-US" dirty="0" smtClean="0"/>
              <a:t>.</a:t>
            </a:r>
          </a:p>
          <a:p>
            <a:pPr>
              <a:buFont typeface="Wingdings" pitchFamily="2" charset="2"/>
              <a:buChar char="q"/>
            </a:pPr>
            <a:r>
              <a:rPr lang="en-US" b="1" dirty="0" smtClean="0"/>
              <a:t>Bus:</a:t>
            </a:r>
            <a:r>
              <a:rPr lang="en-US" dirty="0" smtClean="0"/>
              <a:t> A bus is communication pathway connecting two or more devices. A key characteristic of bus is that it is shared transmission medium. </a:t>
            </a:r>
          </a:p>
          <a:p>
            <a:pPr>
              <a:buFont typeface="Wingdings" pitchFamily="2" charset="2"/>
              <a:buChar char="q"/>
            </a:pPr>
            <a:r>
              <a:rPr lang="en-US" dirty="0" smtClean="0"/>
              <a:t>Multiple devices connects to bus, and  a signal transmitted by any one device is available for reception by all other devices attached to the bus.</a:t>
            </a:r>
          </a:p>
          <a:p>
            <a:pPr>
              <a:buFont typeface="Wingdings" pitchFamily="2" charset="2"/>
              <a:buChar char="q"/>
            </a:pPr>
            <a:r>
              <a:rPr lang="en-US" dirty="0" smtClean="0"/>
              <a:t>Typically bus consists of multiple communication pathways or lines, each line is capable of transmitting signals representing binary 1 and binary 0.</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u="sng" dirty="0" smtClean="0"/>
              <a:t>System Bus:</a:t>
            </a:r>
            <a:r>
              <a:rPr lang="en-US" dirty="0" smtClean="0"/>
              <a:t> A bus that connects major computer components </a:t>
            </a:r>
            <a:r>
              <a:rPr lang="en-US" b="1" dirty="0" smtClean="0"/>
              <a:t>(processor, memory, I/O)</a:t>
            </a:r>
            <a:r>
              <a:rPr lang="en-US" dirty="0" smtClean="0"/>
              <a:t> is called </a:t>
            </a:r>
            <a:r>
              <a:rPr lang="en-US" b="1" dirty="0" smtClean="0"/>
              <a:t>system bus</a:t>
            </a:r>
            <a:r>
              <a:rPr lang="en-US" dirty="0" smtClean="0"/>
              <a:t>.</a:t>
            </a:r>
          </a:p>
          <a:p>
            <a:pPr>
              <a:buFont typeface="Wingdings" pitchFamily="2" charset="2"/>
              <a:buChar char="q"/>
            </a:pPr>
            <a:r>
              <a:rPr lang="en-US" dirty="0" smtClean="0"/>
              <a:t>There are many different bus designs, on any bus the lines can be classified into three functional groups:</a:t>
            </a:r>
          </a:p>
          <a:p>
            <a:pPr>
              <a:buNone/>
            </a:pPr>
            <a:r>
              <a:rPr lang="en-US" dirty="0" smtClean="0"/>
              <a:t>	</a:t>
            </a:r>
            <a:r>
              <a:rPr lang="en-US" b="1" dirty="0" smtClean="0"/>
              <a:t>1. Data lines (data bus)</a:t>
            </a:r>
          </a:p>
          <a:p>
            <a:pPr>
              <a:buNone/>
            </a:pPr>
            <a:r>
              <a:rPr lang="en-US" b="1" dirty="0" smtClean="0"/>
              <a:t>	2. Address lines(address bus)</a:t>
            </a:r>
          </a:p>
          <a:p>
            <a:pPr>
              <a:buNone/>
            </a:pPr>
            <a:r>
              <a:rPr lang="en-US" b="1" dirty="0" smtClean="0"/>
              <a:t>	3. Control lines</a:t>
            </a:r>
          </a:p>
          <a:p>
            <a:pPr>
              <a:buNone/>
            </a:pPr>
            <a:r>
              <a:rPr lang="en-US" b="1" dirty="0" smtClean="0"/>
              <a:t>Typical control lines includes:</a:t>
            </a:r>
            <a:r>
              <a:rPr lang="en-US" dirty="0" smtClean="0"/>
              <a:t> </a:t>
            </a:r>
          </a:p>
          <a:p>
            <a:pPr>
              <a:buNone/>
            </a:pPr>
            <a:r>
              <a:rPr lang="en-US" dirty="0" smtClean="0"/>
              <a:t>	Memory write, Memory read, I/O write, I/O read, Transfer ACK, Bus request, Bus grant, Interrupt request, Interrupt ACK, Clock and Reset.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lnSpcReduction="10000"/>
          </a:bodyPr>
          <a:lstStyle/>
          <a:p>
            <a:pPr marL="651510" indent="-514350">
              <a:buNone/>
            </a:pPr>
            <a:r>
              <a:rPr lang="en-US" b="1" dirty="0" smtClean="0"/>
              <a:t>Internal Memory:</a:t>
            </a:r>
          </a:p>
          <a:p>
            <a:pPr marL="651510" indent="-514350">
              <a:buAutoNum type="arabicPeriod"/>
            </a:pPr>
            <a:r>
              <a:rPr lang="en-US" dirty="0" smtClean="0"/>
              <a:t>Processor registers</a:t>
            </a:r>
          </a:p>
          <a:p>
            <a:pPr marL="651510" indent="-514350">
              <a:buAutoNum type="arabicPeriod"/>
            </a:pPr>
            <a:r>
              <a:rPr lang="en-US" dirty="0" smtClean="0"/>
              <a:t>Cache Memory/One or more levels of Cache: L1, L2.</a:t>
            </a:r>
          </a:p>
          <a:p>
            <a:pPr marL="651510" indent="-514350">
              <a:buAutoNum type="arabicPeriod"/>
            </a:pPr>
            <a:r>
              <a:rPr lang="en-US" dirty="0" smtClean="0"/>
              <a:t>Main Memory(Dynamic Random Access Memory).</a:t>
            </a:r>
          </a:p>
          <a:p>
            <a:pPr marL="651510" indent="-514350">
              <a:buNone/>
            </a:pPr>
            <a:r>
              <a:rPr lang="en-US" b="1" dirty="0" smtClean="0"/>
              <a:t>External Memory:</a:t>
            </a:r>
          </a:p>
          <a:p>
            <a:pPr marL="651510" indent="-514350">
              <a:buAutoNum type="arabicPeriod"/>
            </a:pPr>
            <a:r>
              <a:rPr lang="en-US" dirty="0" smtClean="0"/>
              <a:t>Hard disk</a:t>
            </a:r>
          </a:p>
          <a:p>
            <a:pPr marL="651510" indent="-514350">
              <a:buAutoNum type="arabicPeriod"/>
            </a:pPr>
            <a:r>
              <a:rPr lang="en-US" dirty="0" smtClean="0"/>
              <a:t>Magnetic disk</a:t>
            </a:r>
          </a:p>
          <a:p>
            <a:pPr marL="651510" indent="-514350">
              <a:buAutoNum type="arabicPeriod"/>
            </a:pPr>
            <a:r>
              <a:rPr lang="en-US" dirty="0" smtClean="0"/>
              <a:t>Optical disks and tapes</a:t>
            </a:r>
          </a:p>
          <a:p>
            <a:pPr marL="651510" indent="-514350">
              <a:buAutoNum type="arabicPeriod"/>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Characteristics of Memory System:</a:t>
            </a:r>
          </a:p>
          <a:p>
            <a:pPr>
              <a:buNone/>
            </a:pPr>
            <a:r>
              <a:rPr lang="en-US" b="1" dirty="0" smtClean="0"/>
              <a:t>1. Location</a:t>
            </a:r>
          </a:p>
          <a:p>
            <a:pPr>
              <a:buNone/>
            </a:pPr>
            <a:r>
              <a:rPr lang="en-US" dirty="0" smtClean="0"/>
              <a:t>	Processor</a:t>
            </a:r>
          </a:p>
          <a:p>
            <a:pPr>
              <a:buNone/>
            </a:pPr>
            <a:r>
              <a:rPr lang="en-US" dirty="0" smtClean="0"/>
              <a:t>	Internal (main memory)</a:t>
            </a:r>
          </a:p>
          <a:p>
            <a:pPr>
              <a:buNone/>
            </a:pPr>
            <a:r>
              <a:rPr lang="en-US" dirty="0" smtClean="0"/>
              <a:t>	External (secondary)</a:t>
            </a:r>
          </a:p>
          <a:p>
            <a:pPr>
              <a:buNone/>
            </a:pPr>
            <a:r>
              <a:rPr lang="en-US" b="1" dirty="0" smtClean="0"/>
              <a:t>2. Capacity</a:t>
            </a:r>
          </a:p>
          <a:p>
            <a:pPr>
              <a:buNone/>
            </a:pPr>
            <a:r>
              <a:rPr lang="en-US" dirty="0" smtClean="0"/>
              <a:t>	Word size</a:t>
            </a:r>
          </a:p>
          <a:p>
            <a:pPr>
              <a:buNone/>
            </a:pPr>
            <a:r>
              <a:rPr lang="en-US" dirty="0" smtClean="0"/>
              <a:t>	Number of words</a:t>
            </a:r>
          </a:p>
          <a:p>
            <a:pPr>
              <a:buNone/>
            </a:pPr>
            <a:r>
              <a:rPr lang="en-US" b="1" dirty="0" smtClean="0"/>
              <a:t>3. Unit of transfer</a:t>
            </a:r>
          </a:p>
          <a:p>
            <a:pPr>
              <a:buNone/>
            </a:pPr>
            <a:r>
              <a:rPr lang="en-US" dirty="0" smtClean="0"/>
              <a:t>	Word</a:t>
            </a:r>
          </a:p>
          <a:p>
            <a:pPr>
              <a:buNone/>
            </a:pPr>
            <a:r>
              <a:rPr lang="en-US" dirty="0" smtClean="0"/>
              <a:t>	Block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4. Access Method</a:t>
            </a:r>
          </a:p>
          <a:p>
            <a:pPr>
              <a:buNone/>
            </a:pPr>
            <a:r>
              <a:rPr lang="en-US" dirty="0" smtClean="0"/>
              <a:t>	1. Sequential</a:t>
            </a:r>
          </a:p>
          <a:p>
            <a:pPr>
              <a:buNone/>
            </a:pPr>
            <a:r>
              <a:rPr lang="en-US" dirty="0" smtClean="0"/>
              <a:t>	2. Direct</a:t>
            </a:r>
          </a:p>
          <a:p>
            <a:pPr>
              <a:buNone/>
            </a:pPr>
            <a:r>
              <a:rPr lang="en-US" dirty="0" smtClean="0"/>
              <a:t>	3. Random</a:t>
            </a:r>
          </a:p>
          <a:p>
            <a:pPr>
              <a:buNone/>
            </a:pPr>
            <a:r>
              <a:rPr lang="en-US" dirty="0" smtClean="0"/>
              <a:t>	4. Associative</a:t>
            </a:r>
          </a:p>
          <a:p>
            <a:pPr>
              <a:buNone/>
            </a:pPr>
            <a:r>
              <a:rPr lang="en-US" b="1" dirty="0" smtClean="0"/>
              <a:t>5. Performance</a:t>
            </a:r>
          </a:p>
          <a:p>
            <a:pPr>
              <a:buNone/>
            </a:pPr>
            <a:r>
              <a:rPr lang="en-US" dirty="0" smtClean="0"/>
              <a:t>	</a:t>
            </a:r>
            <a:r>
              <a:rPr lang="en-US" b="1" dirty="0" smtClean="0"/>
              <a:t>1. Access Time(latency)</a:t>
            </a:r>
          </a:p>
          <a:p>
            <a:pPr>
              <a:buNone/>
            </a:pPr>
            <a:r>
              <a:rPr lang="en-US" dirty="0" smtClean="0"/>
              <a:t>	</a:t>
            </a:r>
            <a:r>
              <a:rPr lang="en-US" b="1" dirty="0" smtClean="0"/>
              <a:t>2. Memory Cycle Time:</a:t>
            </a:r>
            <a:r>
              <a:rPr lang="en-US" dirty="0" smtClean="0"/>
              <a:t> The minimum time delay between the initiation of two independent memory operations is called Memory cycle time.</a:t>
            </a:r>
          </a:p>
          <a:p>
            <a:pPr>
              <a:buNone/>
            </a:pPr>
            <a:r>
              <a:rPr lang="en-US" dirty="0" smtClean="0"/>
              <a:t>	</a:t>
            </a:r>
            <a:r>
              <a:rPr lang="en-US" b="1" dirty="0" smtClean="0"/>
              <a:t>3. Transfer rate</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lstStyle/>
          <a:p>
            <a:pPr>
              <a:buNone/>
            </a:pPr>
            <a:r>
              <a:rPr lang="en-US" b="1" dirty="0" smtClean="0"/>
              <a:t>6. Physical Type</a:t>
            </a:r>
          </a:p>
          <a:p>
            <a:pPr>
              <a:buNone/>
            </a:pPr>
            <a:r>
              <a:rPr lang="en-US" dirty="0" smtClean="0"/>
              <a:t>	Semi conductor</a:t>
            </a:r>
          </a:p>
          <a:p>
            <a:pPr>
              <a:buNone/>
            </a:pPr>
            <a:r>
              <a:rPr lang="en-US" dirty="0" smtClean="0"/>
              <a:t>	Magnetic</a:t>
            </a:r>
          </a:p>
          <a:p>
            <a:pPr>
              <a:buNone/>
            </a:pPr>
            <a:r>
              <a:rPr lang="en-US" dirty="0" smtClean="0"/>
              <a:t>	Optical</a:t>
            </a:r>
          </a:p>
          <a:p>
            <a:pPr>
              <a:buNone/>
            </a:pPr>
            <a:r>
              <a:rPr lang="en-US" dirty="0" smtClean="0"/>
              <a:t>	Magneto-optical</a:t>
            </a:r>
          </a:p>
          <a:p>
            <a:pPr>
              <a:buNone/>
            </a:pPr>
            <a:r>
              <a:rPr lang="en-US" b="1" dirty="0" smtClean="0"/>
              <a:t>7. Physical Characteristics</a:t>
            </a:r>
          </a:p>
          <a:p>
            <a:pPr>
              <a:buNone/>
            </a:pPr>
            <a:r>
              <a:rPr lang="en-US" dirty="0" smtClean="0"/>
              <a:t>	Volatile/non volatile</a:t>
            </a:r>
          </a:p>
          <a:p>
            <a:pPr>
              <a:buNone/>
            </a:pPr>
            <a:r>
              <a:rPr lang="en-US" dirty="0" smtClean="0"/>
              <a:t>	Erasable/non erasable</a:t>
            </a:r>
          </a:p>
          <a:p>
            <a:pPr>
              <a:buNone/>
            </a:pPr>
            <a:r>
              <a:rPr lang="en-US" b="1" dirty="0" smtClean="0"/>
              <a:t>8. Organization</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a:bodyPr>
          <a:lstStyle/>
          <a:p>
            <a:pPr>
              <a:buNone/>
            </a:pPr>
            <a:r>
              <a:rPr lang="en-US" b="1" dirty="0" smtClean="0"/>
              <a:t>Cache Memory: </a:t>
            </a:r>
          </a:p>
          <a:p>
            <a:pPr>
              <a:buNone/>
            </a:pPr>
            <a:r>
              <a:rPr lang="en-US" dirty="0" smtClean="0"/>
              <a:t>	It is used between CPU and Main memory to increase the overall system performance.</a:t>
            </a:r>
          </a:p>
          <a:p>
            <a:pPr>
              <a:buNone/>
            </a:pPr>
            <a:r>
              <a:rPr lang="en-US" b="1" dirty="0" smtClean="0"/>
              <a:t>Disk Cache:</a:t>
            </a:r>
            <a:r>
              <a:rPr lang="en-US" dirty="0" smtClean="0"/>
              <a:t> </a:t>
            </a:r>
          </a:p>
          <a:p>
            <a:pPr>
              <a:buNone/>
            </a:pPr>
            <a:r>
              <a:rPr lang="en-US" dirty="0" smtClean="0"/>
              <a:t>	It is purely a </a:t>
            </a:r>
            <a:r>
              <a:rPr lang="en-US" b="1" dirty="0" smtClean="0"/>
              <a:t>software technique</a:t>
            </a:r>
            <a:r>
              <a:rPr lang="en-US" dirty="0" smtClean="0"/>
              <a:t>. A portion of main memory can be used as buffer to hold data temporarily that is to be read out to disk. Such a technique some times referred as </a:t>
            </a:r>
            <a:r>
              <a:rPr lang="en-US" b="1" u="sng" dirty="0" smtClean="0"/>
              <a:t>disk cache</a:t>
            </a:r>
            <a:r>
              <a:rPr lang="en-US" b="1" dirty="0" smtClean="0"/>
              <a:t>,</a:t>
            </a:r>
            <a:r>
              <a:rPr lang="en-US" dirty="0" smtClean="0"/>
              <a:t> which improves performance.</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dirty="0" smtClean="0"/>
              <a:t>The cache contains a copy of portions of main memory. </a:t>
            </a:r>
          </a:p>
          <a:p>
            <a:pPr>
              <a:buNone/>
            </a:pPr>
            <a:endParaRPr lang="en-US" dirty="0" smtClean="0"/>
          </a:p>
          <a:p>
            <a:pPr>
              <a:buFont typeface="Wingdings" pitchFamily="2" charset="2"/>
              <a:buChar char="q"/>
            </a:pPr>
            <a:r>
              <a:rPr lang="en-US" dirty="0" smtClean="0"/>
              <a:t>When the processor attempts to read a word of memory, a check is made to determine if the word is in the cache. If so, the word is delivered to the processor. If not a block of main memory consisting of some fixed number of words, is read into the cache and then word is delivered to the processor.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smtClean="0"/>
              <a:t>Main memory consists of up to </a:t>
            </a:r>
            <a:r>
              <a:rPr lang="en-US" b="1" dirty="0" smtClean="0"/>
              <a:t>2^n addressable words</a:t>
            </a:r>
            <a:r>
              <a:rPr lang="en-US" dirty="0" smtClean="0"/>
              <a:t>, with each word having a unique n-bit address. </a:t>
            </a:r>
          </a:p>
          <a:p>
            <a:pPr>
              <a:buFont typeface="Wingdings" pitchFamily="2" charset="2"/>
              <a:buChar char="q"/>
            </a:pPr>
            <a:r>
              <a:rPr lang="en-US" dirty="0" smtClean="0"/>
              <a:t>Memory is considered to consists of number of fixed-length blocks of </a:t>
            </a:r>
            <a:r>
              <a:rPr lang="en-US" b="1" dirty="0" smtClean="0"/>
              <a:t>K words</a:t>
            </a:r>
            <a:r>
              <a:rPr lang="en-US" dirty="0" smtClean="0"/>
              <a:t> each, i.e. there are </a:t>
            </a:r>
            <a:r>
              <a:rPr lang="en-US" b="1" dirty="0" smtClean="0"/>
              <a:t>M = 2^n/K blocks.</a:t>
            </a:r>
          </a:p>
          <a:p>
            <a:pPr>
              <a:buFont typeface="Wingdings" pitchFamily="2" charset="2"/>
              <a:buChar char="q"/>
            </a:pPr>
            <a:r>
              <a:rPr lang="en-US" dirty="0" smtClean="0"/>
              <a:t>The Cache consists of </a:t>
            </a:r>
            <a:r>
              <a:rPr lang="en-US" b="1" dirty="0" smtClean="0"/>
              <a:t>C lines</a:t>
            </a:r>
            <a:r>
              <a:rPr lang="en-US" dirty="0" smtClean="0"/>
              <a:t>. Each line contains </a:t>
            </a:r>
            <a:r>
              <a:rPr lang="en-US" b="1" dirty="0" smtClean="0"/>
              <a:t>K words</a:t>
            </a:r>
            <a:r>
              <a:rPr lang="en-US" dirty="0" smtClean="0"/>
              <a:t>, </a:t>
            </a:r>
            <a:r>
              <a:rPr lang="en-US" b="1" dirty="0" smtClean="0"/>
              <a:t>plus a tag of few bits</a:t>
            </a:r>
            <a:r>
              <a:rPr lang="en-US" dirty="0" smtClean="0"/>
              <a:t>; the number of words in the line is referred to as </a:t>
            </a:r>
            <a:r>
              <a:rPr lang="en-US" b="1" dirty="0" smtClean="0"/>
              <a:t>line size</a:t>
            </a:r>
            <a:r>
              <a:rPr lang="en-US" dirty="0" smtClean="0"/>
              <a:t>.</a:t>
            </a:r>
          </a:p>
          <a:p>
            <a:pPr>
              <a:buFont typeface="Wingdings" pitchFamily="2" charset="2"/>
              <a:buChar char="q"/>
            </a:pPr>
            <a:r>
              <a:rPr lang="en-US" dirty="0" smtClean="0"/>
              <a:t>The number of lines is considerably less than the number of main memory blocks.(C &lt;&lt; M)</a:t>
            </a:r>
          </a:p>
          <a:p>
            <a:pPr>
              <a:buFont typeface="Wingdings" pitchFamily="2" charset="2"/>
              <a:buChar char="q"/>
            </a:pPr>
            <a:r>
              <a:rPr lang="en-US" b="1" dirty="0" smtClean="0"/>
              <a:t>The tag</a:t>
            </a:r>
            <a:r>
              <a:rPr lang="en-US" dirty="0" smtClean="0"/>
              <a:t> is usually a portion of the main memory address.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Introduction To OS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What is Operating System:</a:t>
            </a:r>
          </a:p>
          <a:p>
            <a:pPr>
              <a:buNone/>
            </a:pPr>
            <a:r>
              <a:rPr lang="en-US" dirty="0" smtClean="0">
                <a:sym typeface="Wingdings" pitchFamily="2" charset="2"/>
              </a:rPr>
              <a:t> </a:t>
            </a:r>
            <a:r>
              <a:rPr lang="en-US" dirty="0" smtClean="0"/>
              <a:t>An OS is a program that manages the computer hardware.</a:t>
            </a:r>
          </a:p>
          <a:p>
            <a:pPr>
              <a:buNone/>
            </a:pPr>
            <a:r>
              <a:rPr lang="en-US" dirty="0" smtClean="0">
                <a:sym typeface="Wingdings" pitchFamily="2" charset="2"/>
              </a:rPr>
              <a:t> </a:t>
            </a:r>
            <a:r>
              <a:rPr lang="en-US" dirty="0" smtClean="0"/>
              <a:t>It also provides a basis for </a:t>
            </a:r>
            <a:r>
              <a:rPr lang="en-US" b="1" dirty="0" smtClean="0"/>
              <a:t>application programs</a:t>
            </a:r>
            <a:r>
              <a:rPr lang="en-US" dirty="0" smtClean="0"/>
              <a:t> and acts as an </a:t>
            </a:r>
            <a:r>
              <a:rPr lang="en-US" b="1" dirty="0" smtClean="0"/>
              <a:t>intermediary between the computer user and the computer hardware.</a:t>
            </a:r>
            <a:endParaRPr lang="en-US" dirty="0" smtClean="0"/>
          </a:p>
          <a:p>
            <a:pPr>
              <a:buNone/>
            </a:pPr>
            <a:r>
              <a:rPr lang="en-US" b="1" dirty="0" smtClean="0">
                <a:sym typeface="Wingdings" pitchFamily="2" charset="2"/>
              </a:rPr>
              <a:t> </a:t>
            </a:r>
            <a:r>
              <a:rPr lang="en-US" b="1" dirty="0" smtClean="0"/>
              <a:t>OS is a resource allocator:</a:t>
            </a:r>
            <a:r>
              <a:rPr lang="en-US" dirty="0" smtClean="0"/>
              <a:t> Resources like, CPU time, memory space, file storage space, I/O devices and so on.</a:t>
            </a:r>
          </a:p>
          <a:p>
            <a:pPr>
              <a:buNone/>
            </a:pPr>
            <a:r>
              <a:rPr lang="en-US" b="1" dirty="0" smtClean="0">
                <a:sym typeface="Wingdings" pitchFamily="2" charset="2"/>
              </a:rPr>
              <a:t> </a:t>
            </a:r>
            <a:r>
              <a:rPr lang="en-US" b="1" dirty="0" smtClean="0"/>
              <a:t>OS is the control program:</a:t>
            </a:r>
            <a:r>
              <a:rPr lang="en-US" dirty="0" smtClean="0"/>
              <a:t> manages the execution of user programs to prevent errors and improper use of computer.</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smtClean="0"/>
              <a:t>When a </a:t>
            </a:r>
            <a:r>
              <a:rPr lang="en-US" b="1" u="sng" dirty="0" smtClean="0"/>
              <a:t>cache hit</a:t>
            </a:r>
            <a:r>
              <a:rPr lang="en-US" dirty="0" smtClean="0"/>
              <a:t> occurs, the data and address buffers are disabled and communication is only between processor and cache with no system bus traffic.</a:t>
            </a:r>
          </a:p>
          <a:p>
            <a:pPr>
              <a:buFont typeface="Wingdings" pitchFamily="2" charset="2"/>
              <a:buChar char="q"/>
            </a:pPr>
            <a:r>
              <a:rPr lang="en-US" dirty="0" smtClean="0"/>
              <a:t>When a </a:t>
            </a:r>
            <a:r>
              <a:rPr lang="en-US" b="1" u="sng" dirty="0" smtClean="0"/>
              <a:t>cache miss</a:t>
            </a:r>
            <a:r>
              <a:rPr lang="en-US" dirty="0" smtClean="0"/>
              <a:t> occurs, the desired address is loaded onto the system bus and the data are returned through the data buffer to both the cache and the processor.</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Main Memory/RAM(Random Access Memory)</a:t>
            </a:r>
          </a:p>
          <a:p>
            <a:pPr>
              <a:buFont typeface="Wingdings" pitchFamily="2" charset="2"/>
              <a:buChar char="q"/>
            </a:pPr>
            <a:r>
              <a:rPr lang="en-US" dirty="0" smtClean="0"/>
              <a:t>The two basic forms of semiconductor random access memory are: </a:t>
            </a:r>
          </a:p>
          <a:p>
            <a:pPr>
              <a:buNone/>
            </a:pPr>
            <a:r>
              <a:rPr lang="en-US" dirty="0" smtClean="0"/>
              <a:t>	1. Dynamic RAM</a:t>
            </a:r>
          </a:p>
          <a:p>
            <a:pPr>
              <a:buNone/>
            </a:pPr>
            <a:r>
              <a:rPr lang="en-US" dirty="0" smtClean="0"/>
              <a:t>	2. Static RAM.</a:t>
            </a:r>
          </a:p>
          <a:p>
            <a:pPr>
              <a:buFont typeface="Wingdings" pitchFamily="2" charset="2"/>
              <a:buChar char="q"/>
            </a:pPr>
            <a:r>
              <a:rPr lang="en-US" dirty="0" smtClean="0"/>
              <a:t>The basic element of main memory is </a:t>
            </a:r>
            <a:r>
              <a:rPr lang="en-US" b="1" dirty="0" smtClean="0"/>
              <a:t>memory cell.</a:t>
            </a:r>
          </a:p>
          <a:p>
            <a:pPr>
              <a:buFont typeface="Wingdings" pitchFamily="2" charset="2"/>
              <a:buChar char="q"/>
            </a:pPr>
            <a:r>
              <a:rPr lang="en-US" dirty="0" smtClean="0"/>
              <a:t>DRAM and SRAM</a:t>
            </a:r>
          </a:p>
          <a:p>
            <a:pPr>
              <a:buNone/>
            </a:pPr>
            <a:r>
              <a:rPr lang="en-US" dirty="0" smtClean="0"/>
              <a:t>	Synchronous DRAM, Rambus DRAM, DDR SDRAM, Cache DRAM</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Types of ROM (Read Only Memory)</a:t>
            </a:r>
          </a:p>
          <a:p>
            <a:pPr>
              <a:buNone/>
            </a:pPr>
            <a:r>
              <a:rPr lang="en-US" dirty="0" smtClean="0"/>
              <a:t>PROM: Programmable ROM</a:t>
            </a:r>
          </a:p>
          <a:p>
            <a:pPr>
              <a:buNone/>
            </a:pPr>
            <a:r>
              <a:rPr lang="en-US" dirty="0" smtClean="0"/>
              <a:t>Three forms of Read Mostly memory:</a:t>
            </a:r>
          </a:p>
          <a:p>
            <a:pPr>
              <a:buNone/>
            </a:pPr>
            <a:r>
              <a:rPr lang="en-US" dirty="0" smtClean="0"/>
              <a:t>	1. EPROM: Erasable Programmable ROM</a:t>
            </a:r>
          </a:p>
          <a:p>
            <a:pPr>
              <a:buNone/>
            </a:pPr>
            <a:r>
              <a:rPr lang="en-US" dirty="0" smtClean="0"/>
              <a:t>	2. EEPROM: Electrically Erasable 	Programmable ROM</a:t>
            </a:r>
          </a:p>
          <a:p>
            <a:pPr>
              <a:buNone/>
            </a:pPr>
            <a:r>
              <a:rPr lang="en-US" dirty="0" smtClean="0"/>
              <a:t>	3. Flash Memory.</a:t>
            </a:r>
          </a:p>
          <a:p>
            <a:endParaRPr lang="en-US" dirty="0" smtClean="0"/>
          </a:p>
          <a:p>
            <a:pPr>
              <a:buNone/>
            </a:pPr>
            <a:r>
              <a:rPr lang="en-US" dirty="0" smtClean="0"/>
              <a:t>UV EPROM: Ultra Violetically Erasable Programmable ROM.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Magnetic Disk:</a:t>
            </a:r>
          </a:p>
          <a:p>
            <a:pPr>
              <a:buFont typeface="Wingdings" pitchFamily="2" charset="2"/>
              <a:buChar char="q"/>
            </a:pPr>
            <a:r>
              <a:rPr lang="en-US" dirty="0" smtClean="0"/>
              <a:t>Magnetic disks remain the most important component of external memory. Both removable and fixed, or hard, disks are used in systems ranging from personal computers to mainframe and supercomputers.</a:t>
            </a:r>
          </a:p>
          <a:p>
            <a:pPr>
              <a:buFont typeface="Wingdings" pitchFamily="2" charset="2"/>
              <a:buChar char="q"/>
            </a:pPr>
            <a:r>
              <a:rPr lang="en-US" dirty="0" smtClean="0"/>
              <a:t>To achieve greater performance and higher availability, servers and larger systems use </a:t>
            </a:r>
            <a:r>
              <a:rPr lang="en-US" b="1" dirty="0" smtClean="0"/>
              <a:t>RAID disk technology.</a:t>
            </a:r>
          </a:p>
          <a:p>
            <a:pPr>
              <a:buFont typeface="Wingdings" pitchFamily="2" charset="2"/>
              <a:buChar char="q"/>
            </a:pPr>
            <a:r>
              <a:rPr lang="en-US" dirty="0" smtClean="0"/>
              <a:t>RAID is a family of techniques for using multiple disks as a parallel array of data storage devices, with redundancy built into compensate for disk failure.</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a:xfrm>
            <a:off x="457200" y="1524000"/>
            <a:ext cx="8229600" cy="4709160"/>
          </a:xfrm>
        </p:spPr>
        <p:txBody>
          <a:bodyPr>
            <a:normAutofit fontScale="92500" lnSpcReduction="10000"/>
          </a:bodyPr>
          <a:lstStyle/>
          <a:p>
            <a:pPr>
              <a:buFont typeface="Wingdings" pitchFamily="2" charset="2"/>
              <a:buChar char="q"/>
            </a:pPr>
            <a:r>
              <a:rPr lang="en-US" b="1" dirty="0" smtClean="0"/>
              <a:t>Tracks:</a:t>
            </a:r>
            <a:r>
              <a:rPr lang="en-US" dirty="0" smtClean="0"/>
              <a:t> On the circular platter the set of concentric rings are called as </a:t>
            </a:r>
            <a:r>
              <a:rPr lang="en-US" b="1" dirty="0" smtClean="0"/>
              <a:t>tracks.</a:t>
            </a:r>
            <a:r>
              <a:rPr lang="en-US" dirty="0" smtClean="0"/>
              <a:t> </a:t>
            </a:r>
          </a:p>
          <a:p>
            <a:pPr>
              <a:buFont typeface="Wingdings" pitchFamily="2" charset="2"/>
              <a:buChar char="q"/>
            </a:pPr>
            <a:r>
              <a:rPr lang="en-US" dirty="0" smtClean="0"/>
              <a:t>Each track is the same width as the head. There are thousands of tracks per surface.</a:t>
            </a:r>
          </a:p>
          <a:p>
            <a:pPr>
              <a:buFont typeface="Wingdings" pitchFamily="2" charset="2"/>
              <a:buChar char="q"/>
            </a:pPr>
            <a:r>
              <a:rPr lang="en-US" dirty="0" smtClean="0"/>
              <a:t>Adjacent tracks are separated by </a:t>
            </a:r>
            <a:r>
              <a:rPr lang="en-US" b="1" dirty="0" smtClean="0"/>
              <a:t>gaps</a:t>
            </a:r>
            <a:r>
              <a:rPr lang="en-US" dirty="0" smtClean="0"/>
              <a:t>. These prevents or at least minimizes, errors due to misalignment of the head or simply interference of magnetic fields.</a:t>
            </a:r>
          </a:p>
          <a:p>
            <a:pPr>
              <a:buFont typeface="Wingdings" pitchFamily="2" charset="2"/>
              <a:buChar char="q"/>
            </a:pPr>
            <a:r>
              <a:rPr lang="en-US" b="1" dirty="0" smtClean="0"/>
              <a:t>Sectors:</a:t>
            </a:r>
            <a:r>
              <a:rPr lang="en-US" dirty="0" smtClean="0"/>
              <a:t> Data are transferred to and from the disk in </a:t>
            </a:r>
            <a:r>
              <a:rPr lang="en-US" b="1" dirty="0" smtClean="0"/>
              <a:t>sectors</a:t>
            </a:r>
            <a:r>
              <a:rPr lang="en-US" dirty="0" smtClean="0"/>
              <a:t>. There are typically hundreds of sectors per track, and these may be of either fixed or variable length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sym typeface="Wingdings" pitchFamily="2" charset="2"/>
              </a:rPr>
              <a:t> </a:t>
            </a:r>
            <a:r>
              <a:rPr lang="en-US" dirty="0" smtClean="0"/>
              <a:t>To avoid imposing unreasonable precision requirements on the system, adjacent sectors are separated by </a:t>
            </a:r>
            <a:r>
              <a:rPr lang="en-US" b="1" dirty="0" smtClean="0"/>
              <a:t>intra track (inter sector) gaps.</a:t>
            </a:r>
          </a:p>
          <a:p>
            <a:pPr>
              <a:buNone/>
            </a:pPr>
            <a:r>
              <a:rPr lang="en-US" b="1" dirty="0" smtClean="0"/>
              <a:t>Physical Characteristics of Disk Systems</a:t>
            </a:r>
          </a:p>
          <a:p>
            <a:pPr marL="651510" indent="-514350">
              <a:buAutoNum type="arabicPeriod"/>
            </a:pPr>
            <a:r>
              <a:rPr lang="en-US" b="1" dirty="0" smtClean="0"/>
              <a:t>Head Motion:</a:t>
            </a:r>
          </a:p>
          <a:p>
            <a:pPr marL="651510" indent="-514350">
              <a:buNone/>
            </a:pPr>
            <a:r>
              <a:rPr lang="en-US" dirty="0" smtClean="0"/>
              <a:t>	Fixed head(one per track)</a:t>
            </a:r>
          </a:p>
          <a:p>
            <a:pPr>
              <a:buNone/>
            </a:pPr>
            <a:r>
              <a:rPr lang="en-US" dirty="0" smtClean="0"/>
              <a:t>	 Movable head(one per surface)</a:t>
            </a:r>
          </a:p>
          <a:p>
            <a:pPr>
              <a:buNone/>
            </a:pPr>
            <a:r>
              <a:rPr lang="en-US" b="1" dirty="0" smtClean="0"/>
              <a:t>2. Platters:</a:t>
            </a:r>
          </a:p>
          <a:p>
            <a:pPr>
              <a:buNone/>
            </a:pPr>
            <a:r>
              <a:rPr lang="en-US" dirty="0" smtClean="0"/>
              <a:t>	Single Platter</a:t>
            </a:r>
          </a:p>
          <a:p>
            <a:pPr>
              <a:buNone/>
            </a:pPr>
            <a:r>
              <a:rPr lang="en-US" dirty="0" smtClean="0"/>
              <a:t>	Multiple Platter</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3. Disk Portability:</a:t>
            </a:r>
          </a:p>
          <a:p>
            <a:pPr>
              <a:buNone/>
            </a:pPr>
            <a:r>
              <a:rPr lang="en-US" dirty="0" smtClean="0"/>
              <a:t>	Non removable disk</a:t>
            </a:r>
          </a:p>
          <a:p>
            <a:pPr>
              <a:buNone/>
            </a:pPr>
            <a:r>
              <a:rPr lang="en-US" dirty="0" smtClean="0"/>
              <a:t>	Removable disk</a:t>
            </a:r>
          </a:p>
          <a:p>
            <a:pPr>
              <a:buNone/>
            </a:pPr>
            <a:r>
              <a:rPr lang="en-US" b="1" dirty="0" smtClean="0"/>
              <a:t>4. Sides:</a:t>
            </a:r>
          </a:p>
          <a:p>
            <a:pPr>
              <a:buNone/>
            </a:pPr>
            <a:r>
              <a:rPr lang="en-US" dirty="0" smtClean="0"/>
              <a:t>	Single sided</a:t>
            </a:r>
          </a:p>
          <a:p>
            <a:pPr>
              <a:buNone/>
            </a:pPr>
            <a:r>
              <a:rPr lang="en-US" dirty="0" smtClean="0"/>
              <a:t>	Double sided</a:t>
            </a:r>
          </a:p>
          <a:p>
            <a:pPr>
              <a:buNone/>
            </a:pPr>
            <a:r>
              <a:rPr lang="en-US" b="1" dirty="0" smtClean="0"/>
              <a:t>5. Head Mechanism:</a:t>
            </a:r>
          </a:p>
          <a:p>
            <a:pPr>
              <a:buNone/>
            </a:pPr>
            <a:r>
              <a:rPr lang="en-US" dirty="0" smtClean="0"/>
              <a:t>	Contact (Floppy)</a:t>
            </a:r>
          </a:p>
          <a:p>
            <a:pPr>
              <a:buNone/>
            </a:pPr>
            <a:r>
              <a:rPr lang="en-US" dirty="0" smtClean="0"/>
              <a:t>	Fixed gap</a:t>
            </a:r>
          </a:p>
          <a:p>
            <a:pPr>
              <a:buNone/>
            </a:pPr>
            <a:r>
              <a:rPr lang="en-US" dirty="0" smtClean="0"/>
              <a:t>	Aerodynamic gap (Winchester) </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b="1" u="sng" dirty="0" smtClean="0"/>
              <a:t>Disk Performance Parameters</a:t>
            </a:r>
            <a:r>
              <a:rPr lang="en-US" dirty="0" smtClean="0"/>
              <a:t>:</a:t>
            </a:r>
          </a:p>
          <a:p>
            <a:pPr>
              <a:buNone/>
            </a:pPr>
            <a:r>
              <a:rPr lang="en-US" dirty="0" smtClean="0"/>
              <a:t>	1. </a:t>
            </a:r>
            <a:r>
              <a:rPr lang="en-US" b="1" u="sng" dirty="0" smtClean="0"/>
              <a:t>Seek Time</a:t>
            </a:r>
            <a:r>
              <a:rPr lang="en-US" b="1" dirty="0" smtClean="0"/>
              <a:t>:</a:t>
            </a:r>
            <a:r>
              <a:rPr lang="en-US" dirty="0" smtClean="0"/>
              <a:t> On a movable head system, the time it takes to position the head at the track is known as </a:t>
            </a:r>
            <a:r>
              <a:rPr lang="en-US" b="1" dirty="0" smtClean="0"/>
              <a:t>seek time.</a:t>
            </a:r>
          </a:p>
          <a:p>
            <a:pPr>
              <a:buNone/>
            </a:pPr>
            <a:r>
              <a:rPr lang="en-US" b="1" dirty="0" smtClean="0"/>
              <a:t>	2. </a:t>
            </a:r>
            <a:r>
              <a:rPr lang="en-US" b="1" u="sng" dirty="0" smtClean="0"/>
              <a:t>Rotational Delay</a:t>
            </a:r>
            <a:r>
              <a:rPr lang="en-US" b="1" dirty="0" smtClean="0"/>
              <a:t>: </a:t>
            </a:r>
            <a:r>
              <a:rPr lang="en-US" dirty="0" smtClean="0"/>
              <a:t>once the track is selected, the disk controller waits until the appropriate sector rotates to line up with the head. The time it takes for the beginning of the sector to reach the head is known as Rotational Delay or Rotational Latency.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dirty="0" smtClean="0"/>
              <a:t>	3. </a:t>
            </a:r>
            <a:r>
              <a:rPr lang="en-US" b="1" u="sng" dirty="0" smtClean="0"/>
              <a:t>Access Time:</a:t>
            </a:r>
            <a:r>
              <a:rPr lang="en-US" dirty="0" smtClean="0"/>
              <a:t> The sum of </a:t>
            </a:r>
            <a:r>
              <a:rPr lang="en-US" b="1" dirty="0" smtClean="0"/>
              <a:t>seek time</a:t>
            </a:r>
            <a:r>
              <a:rPr lang="en-US" dirty="0" smtClean="0"/>
              <a:t> if any and the </a:t>
            </a:r>
            <a:r>
              <a:rPr lang="en-US" b="1" dirty="0" smtClean="0"/>
              <a:t>rotational delay</a:t>
            </a:r>
            <a:r>
              <a:rPr lang="en-US" dirty="0" smtClean="0"/>
              <a:t> is equals the </a:t>
            </a:r>
            <a:r>
              <a:rPr lang="en-US" b="1" dirty="0" smtClean="0"/>
              <a:t>access time, </a:t>
            </a:r>
            <a:r>
              <a:rPr lang="en-US" dirty="0" smtClean="0"/>
              <a:t>which is the time it takes to get into the position to read or write.</a:t>
            </a:r>
          </a:p>
          <a:p>
            <a:pPr>
              <a:buNone/>
            </a:pPr>
            <a:r>
              <a:rPr lang="en-US" dirty="0" smtClean="0"/>
              <a:t>	4. </a:t>
            </a:r>
            <a:r>
              <a:rPr lang="en-US" b="1" u="sng" dirty="0" smtClean="0"/>
              <a:t>Transfer Time:</a:t>
            </a:r>
            <a:r>
              <a:rPr lang="en-US" dirty="0" smtClean="0"/>
              <a:t> Once the head is in position, the read and write operation is then performed as the sector moves under the head, this is the data transfer portion of the operation; the time required for the transfer is the transfer time.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b="1" dirty="0" smtClean="0"/>
              <a:t>RAID( Redundant Array of Independent Disks)</a:t>
            </a:r>
          </a:p>
          <a:p>
            <a:pPr marL="651510" indent="-514350">
              <a:buAutoNum type="arabicPeriod"/>
            </a:pPr>
            <a:r>
              <a:rPr lang="en-US" dirty="0" smtClean="0"/>
              <a:t>RAID is a set of physical disk drives viewed by the operating system as a single logical drive.</a:t>
            </a:r>
          </a:p>
          <a:p>
            <a:pPr marL="651510" indent="-514350">
              <a:buAutoNum type="arabicPeriod"/>
            </a:pPr>
            <a:r>
              <a:rPr lang="en-US" dirty="0" smtClean="0"/>
              <a:t>Data are distributed across the physical drives of an array.</a:t>
            </a:r>
          </a:p>
          <a:p>
            <a:pPr marL="651510" indent="-514350">
              <a:buAutoNum type="arabicPeriod"/>
            </a:pPr>
            <a:r>
              <a:rPr lang="en-US" dirty="0" smtClean="0"/>
              <a:t>Redundant disk capacity is used to store parity information, which guarantees data recoverability in case of disk failure.</a:t>
            </a:r>
          </a:p>
          <a:p>
            <a:pPr>
              <a:buNone/>
            </a:pP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Introduction To OS</a:t>
            </a:r>
            <a:endParaRPr lang="en-US" sz="4000"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The One program running all the time on computers is the Kernel, everything else is either as system program (ships with the OS) or an application programs.</a:t>
            </a:r>
          </a:p>
          <a:p>
            <a:pPr>
              <a:buNone/>
            </a:pPr>
            <a:r>
              <a:rPr lang="en-US" dirty="0" smtClean="0"/>
              <a:t>	</a:t>
            </a:r>
          </a:p>
          <a:p>
            <a:pPr>
              <a:buNone/>
            </a:pPr>
            <a:r>
              <a:rPr lang="en-US" dirty="0" smtClean="0"/>
              <a:t>	CD/DVD	: </a:t>
            </a:r>
            <a:r>
              <a:rPr lang="en-US" dirty="0" smtClean="0">
                <a:sym typeface="Wingdings" pitchFamily="2" charset="2"/>
              </a:rPr>
              <a:t>Core OS + Programs/Utilities</a:t>
            </a:r>
          </a:p>
          <a:p>
            <a:pPr>
              <a:buNone/>
            </a:pPr>
            <a:r>
              <a:rPr lang="en-US" dirty="0" smtClean="0">
                <a:sym typeface="Wingdings" pitchFamily="2" charset="2"/>
              </a:rPr>
              <a:t>	Core OS	: Kernel</a:t>
            </a:r>
          </a:p>
          <a:p>
            <a:pPr>
              <a:buNone/>
            </a:pPr>
            <a:endParaRPr lang="en-US" dirty="0" smtClean="0">
              <a:sym typeface="Wingdings" pitchFamily="2" charset="2"/>
            </a:endParaRP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a:t>
            </a:r>
            <a:endParaRPr lang="en-US" dirty="0"/>
          </a:p>
        </p:txBody>
      </p:sp>
      <p:sp>
        <p:nvSpPr>
          <p:cNvPr id="3" name="Content Placeholder 2"/>
          <p:cNvSpPr>
            <a:spLocks noGrp="1"/>
          </p:cNvSpPr>
          <p:nvPr>
            <p:ph idx="1"/>
          </p:nvPr>
        </p:nvSpPr>
        <p:spPr/>
        <p:txBody>
          <a:bodyPr/>
          <a:lstStyle/>
          <a:p>
            <a:pPr>
              <a:buNone/>
            </a:pPr>
            <a:r>
              <a:rPr lang="en-US" b="1" dirty="0" smtClean="0"/>
              <a:t>I/O Module:</a:t>
            </a:r>
            <a:r>
              <a:rPr lang="en-US" dirty="0" smtClean="0"/>
              <a:t> </a:t>
            </a:r>
          </a:p>
          <a:p>
            <a:pPr>
              <a:buFont typeface="Wingdings" pitchFamily="2" charset="2"/>
              <a:buChar char="q"/>
            </a:pPr>
            <a:r>
              <a:rPr lang="en-US" dirty="0" smtClean="0"/>
              <a:t>In addition to the processor and set of memory modules, the third key element of a computer system is a set of </a:t>
            </a:r>
            <a:r>
              <a:rPr lang="en-US" b="1" dirty="0" smtClean="0"/>
              <a:t>I/O modules</a:t>
            </a:r>
            <a:r>
              <a:rPr lang="en-US" dirty="0" smtClean="0"/>
              <a:t>.</a:t>
            </a:r>
          </a:p>
          <a:p>
            <a:pPr>
              <a:buFont typeface="Wingdings" pitchFamily="2" charset="2"/>
              <a:buChar char="q"/>
            </a:pPr>
            <a:r>
              <a:rPr lang="en-US" dirty="0" smtClean="0"/>
              <a:t>Each module interfaces to the system bus or central switch and controls one  or more peripheral devices.</a:t>
            </a:r>
          </a:p>
          <a:p>
            <a:pPr>
              <a:buFont typeface="Wingdings" pitchFamily="2" charset="2"/>
              <a:buChar char="q"/>
            </a:pPr>
            <a:r>
              <a:rPr lang="en-US" dirty="0" smtClean="0"/>
              <a:t>I/O module contains the logic for performing a communication function between the peripheral and the bus.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Major functions of I/O Modules:</a:t>
            </a:r>
          </a:p>
          <a:p>
            <a:pPr marL="651510" indent="-514350">
              <a:buAutoNum type="arabicPeriod"/>
            </a:pPr>
            <a:r>
              <a:rPr lang="en-US" dirty="0" smtClean="0"/>
              <a:t>Interface to the processor and memory via the system bus or central switch.</a:t>
            </a:r>
          </a:p>
          <a:p>
            <a:pPr marL="651510" indent="-514350">
              <a:buAutoNum type="arabicPeriod"/>
            </a:pPr>
            <a:r>
              <a:rPr lang="en-US" dirty="0" smtClean="0"/>
              <a:t>Interface to the one or more peripheral devices by tailored data links.</a:t>
            </a:r>
          </a:p>
          <a:p>
            <a:pPr marL="651510" indent="-514350">
              <a:buAutoNum type="arabicPeriod"/>
            </a:pPr>
            <a:endParaRPr lang="en-US" dirty="0" smtClean="0"/>
          </a:p>
          <a:p>
            <a:pPr marL="651510" indent="-514350">
              <a:buNone/>
            </a:pPr>
            <a:r>
              <a:rPr lang="en-US" dirty="0" smtClean="0">
                <a:sym typeface="Wingdings" pitchFamily="2" charset="2"/>
              </a:rPr>
              <a:t>	</a:t>
            </a:r>
            <a:r>
              <a:rPr lang="en-US" dirty="0" smtClean="0"/>
              <a:t>An external device attaches to the computer by a link to an I/O module. </a:t>
            </a:r>
          </a:p>
          <a:p>
            <a:pPr marL="651510" indent="-514350">
              <a:buNone/>
            </a:pPr>
            <a:r>
              <a:rPr lang="en-US" dirty="0" smtClean="0">
                <a:sym typeface="Wingdings" pitchFamily="2" charset="2"/>
              </a:rPr>
              <a:t>	</a:t>
            </a:r>
            <a:r>
              <a:rPr lang="en-US" dirty="0" smtClean="0"/>
              <a:t>The link is used to exchange control, status, and data between the I/O module and the external device. </a:t>
            </a:r>
          </a:p>
          <a:p>
            <a:pPr marL="651510" indent="-514350">
              <a:buNone/>
            </a:pPr>
            <a:r>
              <a:rPr lang="en-US" dirty="0" smtClean="0">
                <a:sym typeface="Wingdings" pitchFamily="2" charset="2"/>
              </a:rPr>
              <a:t>	</a:t>
            </a:r>
            <a:r>
              <a:rPr lang="en-US" dirty="0" smtClean="0"/>
              <a:t>An external device connected to an I/O module is often referred as </a:t>
            </a:r>
            <a:r>
              <a:rPr lang="en-US" b="1" dirty="0" smtClean="0"/>
              <a:t>peripheral device</a:t>
            </a:r>
            <a:r>
              <a:rPr lang="en-US" dirty="0" smtClean="0"/>
              <a:t> and or </a:t>
            </a:r>
            <a:r>
              <a:rPr lang="en-US" b="1" dirty="0" smtClean="0"/>
              <a:t>peripheral</a:t>
            </a:r>
            <a:r>
              <a:rPr lang="en-US" dirty="0" smtClean="0"/>
              <a:t>. </a:t>
            </a:r>
          </a:p>
          <a:p>
            <a:pPr marL="651510" indent="-514350">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We can broadly classify external devices into three categories:</a:t>
            </a:r>
          </a:p>
          <a:p>
            <a:pPr>
              <a:buNone/>
            </a:pPr>
            <a:r>
              <a:rPr lang="en-US" dirty="0" smtClean="0"/>
              <a:t>	</a:t>
            </a:r>
            <a:r>
              <a:rPr lang="en-US" b="1" dirty="0" smtClean="0"/>
              <a:t>1. Human readable:</a:t>
            </a:r>
            <a:r>
              <a:rPr lang="en-US" dirty="0" smtClean="0"/>
              <a:t> suitable for communicating with the computer user.</a:t>
            </a:r>
          </a:p>
          <a:p>
            <a:pPr>
              <a:buNone/>
            </a:pPr>
            <a:r>
              <a:rPr lang="en-US" dirty="0" smtClean="0"/>
              <a:t>	e.g. VDT’s Video Display Terminals and Printers.</a:t>
            </a:r>
          </a:p>
          <a:p>
            <a:pPr>
              <a:buNone/>
            </a:pPr>
            <a:r>
              <a:rPr lang="en-US" dirty="0" smtClean="0"/>
              <a:t>	</a:t>
            </a:r>
            <a:r>
              <a:rPr lang="en-US" b="1" dirty="0" smtClean="0"/>
              <a:t>2. Machine readable: </a:t>
            </a:r>
            <a:r>
              <a:rPr lang="en-US" dirty="0" smtClean="0"/>
              <a:t>suitable for communicating with equipment. e.g. magnetic disks and tape systems.</a:t>
            </a:r>
          </a:p>
          <a:p>
            <a:pPr>
              <a:buNone/>
            </a:pPr>
            <a:r>
              <a:rPr lang="en-US" dirty="0" smtClean="0"/>
              <a:t>	</a:t>
            </a:r>
            <a:r>
              <a:rPr lang="en-US" b="1" dirty="0" smtClean="0"/>
              <a:t>3. Communication:</a:t>
            </a:r>
            <a:r>
              <a:rPr lang="en-US" dirty="0" smtClean="0"/>
              <a:t> suitable for communicating with remote devices.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dirty="0" smtClean="0"/>
              <a:t>To execute an I/O related instructions, the processor issues an address specifying particular I/O module and external device.</a:t>
            </a:r>
          </a:p>
          <a:p>
            <a:pPr>
              <a:buFont typeface="Wingdings" pitchFamily="2" charset="2"/>
              <a:buChar char="q"/>
            </a:pPr>
            <a:endParaRPr lang="en-US" dirty="0" smtClean="0"/>
          </a:p>
          <a:p>
            <a:pPr>
              <a:buFont typeface="Wingdings" pitchFamily="2" charset="2"/>
              <a:buChar char="q"/>
            </a:pPr>
            <a:r>
              <a:rPr lang="en-US" dirty="0" smtClean="0"/>
              <a:t>There are four types of </a:t>
            </a:r>
            <a:r>
              <a:rPr lang="en-US" b="1" dirty="0" smtClean="0"/>
              <a:t>I/O commands</a:t>
            </a:r>
            <a:r>
              <a:rPr lang="en-US" dirty="0" smtClean="0"/>
              <a:t> that an I/O module may receive when it is addressed by the processor.</a:t>
            </a:r>
          </a:p>
          <a:p>
            <a:pPr>
              <a:buNone/>
            </a:pPr>
            <a:r>
              <a:rPr lang="en-US" dirty="0" smtClean="0"/>
              <a:t>		1. Control</a:t>
            </a:r>
          </a:p>
          <a:p>
            <a:pPr>
              <a:buNone/>
            </a:pPr>
            <a:r>
              <a:rPr lang="en-US" dirty="0" smtClean="0"/>
              <a:t>		2. Test</a:t>
            </a:r>
          </a:p>
          <a:p>
            <a:pPr>
              <a:buNone/>
            </a:pPr>
            <a:r>
              <a:rPr lang="en-US" dirty="0" smtClean="0"/>
              <a:t>		3. Read</a:t>
            </a:r>
          </a:p>
          <a:p>
            <a:pPr>
              <a:buNone/>
            </a:pPr>
            <a:r>
              <a:rPr lang="en-US" dirty="0" smtClean="0"/>
              <a:t>		4. Write</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Nature of an external device:</a:t>
            </a:r>
          </a:p>
          <a:p>
            <a:pPr marL="651510" indent="-514350">
              <a:buAutoNum type="arabicPeriod"/>
            </a:pPr>
            <a:r>
              <a:rPr lang="en-US" dirty="0" smtClean="0"/>
              <a:t>The interface to I/O module is in the form of </a:t>
            </a:r>
            <a:r>
              <a:rPr lang="en-US" b="1" dirty="0" smtClean="0"/>
              <a:t>control</a:t>
            </a:r>
            <a:r>
              <a:rPr lang="en-US" dirty="0" smtClean="0"/>
              <a:t>, </a:t>
            </a:r>
            <a:r>
              <a:rPr lang="en-US" b="1" dirty="0" smtClean="0"/>
              <a:t>data</a:t>
            </a:r>
            <a:r>
              <a:rPr lang="en-US" dirty="0" smtClean="0"/>
              <a:t> and </a:t>
            </a:r>
            <a:r>
              <a:rPr lang="en-US" b="1" dirty="0" smtClean="0"/>
              <a:t>status signals</a:t>
            </a:r>
            <a:r>
              <a:rPr lang="en-US" dirty="0" smtClean="0"/>
              <a:t>.</a:t>
            </a:r>
          </a:p>
          <a:p>
            <a:pPr marL="651510" indent="-514350">
              <a:buAutoNum type="arabicPeriod"/>
            </a:pPr>
            <a:r>
              <a:rPr lang="en-US" b="1" u="sng" dirty="0" smtClean="0"/>
              <a:t>Control signals</a:t>
            </a:r>
            <a:r>
              <a:rPr lang="en-US" dirty="0" smtClean="0"/>
              <a:t> determines the 	function that the device will perform, such as send data to the I/O module (INPUT or READ), accept data from the I/O module (OUTPUT or WRITE), report status, or perform some control function particular to the device (e.g. position a disk head).</a:t>
            </a:r>
          </a:p>
          <a:p>
            <a:pPr marL="651510" indent="-514350">
              <a:buAutoNum type="arabicPeriod"/>
            </a:pPr>
            <a:r>
              <a:rPr lang="en-US" b="1" u="sng" dirty="0" smtClean="0"/>
              <a:t>Data</a:t>
            </a:r>
            <a:r>
              <a:rPr lang="en-US" dirty="0" smtClean="0"/>
              <a:t> are in the form of set of bits sent or receive from the I/O module.</a:t>
            </a:r>
          </a:p>
          <a:p>
            <a:pPr marL="651510" indent="-514350">
              <a:buAutoNum type="arabicPeriod"/>
            </a:pPr>
            <a:r>
              <a:rPr lang="en-US" b="1" u="sng" dirty="0" smtClean="0"/>
              <a:t>Status signals</a:t>
            </a:r>
            <a:r>
              <a:rPr lang="en-US" dirty="0" smtClean="0"/>
              <a:t> indicates the state of the device. E.g. READY/NOT READY.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lstStyle/>
          <a:p>
            <a:pPr>
              <a:buNone/>
            </a:pPr>
            <a:r>
              <a:rPr lang="en-US" dirty="0" smtClean="0"/>
              <a:t>	</a:t>
            </a:r>
            <a:r>
              <a:rPr lang="en-US" b="1" u="sng" dirty="0" smtClean="0"/>
              <a:t>Control Logic</a:t>
            </a:r>
            <a:r>
              <a:rPr lang="en-US" dirty="0" smtClean="0"/>
              <a:t> associated with the device, control’s the device operation in response to direction from the I/O module.</a:t>
            </a:r>
          </a:p>
          <a:p>
            <a:pPr>
              <a:buNone/>
            </a:pPr>
            <a:r>
              <a:rPr lang="en-US" dirty="0" smtClean="0"/>
              <a:t>	</a:t>
            </a:r>
            <a:r>
              <a:rPr lang="en-US" b="1" u="sng" dirty="0" smtClean="0"/>
              <a:t>The Transducer:</a:t>
            </a:r>
            <a:r>
              <a:rPr lang="en-US" dirty="0" smtClean="0"/>
              <a:t> converts data from electrical to other forms of energy during output and from other forms to electrical during input. </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With </a:t>
            </a:r>
            <a:r>
              <a:rPr lang="en-US" b="1" u="sng" dirty="0" smtClean="0"/>
              <a:t>Programmed I/O</a:t>
            </a:r>
            <a:r>
              <a:rPr lang="en-US" dirty="0" smtClean="0"/>
              <a:t>, data are exchanged between the processor and the I/O module. The Processor executes a program that gives it direct control of the I/O  operation, including sensing device status, sending a read or write command, and transferring the data. </a:t>
            </a:r>
          </a:p>
          <a:p>
            <a:pPr>
              <a:buFont typeface="Wingdings" pitchFamily="2" charset="2"/>
              <a:buChar char="q"/>
            </a:pPr>
            <a:r>
              <a:rPr lang="en-US" dirty="0" smtClean="0"/>
              <a:t>When the processor issues the command to the I/O module, it must wait until the I/O operation is complete. If the processor is faster than the I/O module, this is wasteful processor time.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878"/>
            <a:ext cx="8229600" cy="1143000"/>
          </a:xfrm>
        </p:spPr>
        <p:txBody>
          <a:bodyPr/>
          <a:lstStyle/>
          <a:p>
            <a:r>
              <a:rPr lang="en-US" dirty="0" smtClean="0"/>
              <a:t>Input and Output</a:t>
            </a:r>
            <a:endParaRPr lang="en-US" dirty="0"/>
          </a:p>
        </p:txBody>
      </p:sp>
      <p:sp>
        <p:nvSpPr>
          <p:cNvPr id="3" name="Content Placeholder 2"/>
          <p:cNvSpPr>
            <a:spLocks noGrp="1"/>
          </p:cNvSpPr>
          <p:nvPr>
            <p:ph idx="1"/>
          </p:nvPr>
        </p:nvSpPr>
        <p:spPr>
          <a:xfrm>
            <a:off x="533400" y="1615440"/>
            <a:ext cx="8229600" cy="4709160"/>
          </a:xfrm>
        </p:spPr>
        <p:txBody>
          <a:bodyPr>
            <a:normAutofit fontScale="92500" lnSpcReduction="10000"/>
          </a:bodyPr>
          <a:lstStyle/>
          <a:p>
            <a:pPr>
              <a:buFont typeface="Wingdings" pitchFamily="2" charset="2"/>
              <a:buChar char="q"/>
            </a:pPr>
            <a:r>
              <a:rPr lang="en-US" dirty="0" smtClean="0"/>
              <a:t>With </a:t>
            </a:r>
            <a:r>
              <a:rPr lang="en-US" b="1" u="sng" dirty="0" smtClean="0"/>
              <a:t>Interrupt driven I/O</a:t>
            </a:r>
            <a:r>
              <a:rPr lang="en-US" dirty="0" smtClean="0"/>
              <a:t>, the processor issues an I/O command, continue to execute other instructions, and  is interrupted by the I/O module when the later has completed its work.</a:t>
            </a:r>
          </a:p>
          <a:p>
            <a:pPr>
              <a:buFont typeface="Wingdings" pitchFamily="2" charset="2"/>
              <a:buChar char="q"/>
            </a:pPr>
            <a:r>
              <a:rPr lang="en-US" dirty="0" smtClean="0"/>
              <a:t>With both Programmed and Interrupt driven I/O, the processor is responsible for extracting data from main memory for output and storing data in main memory for input.</a:t>
            </a:r>
          </a:p>
          <a:p>
            <a:pPr>
              <a:buFont typeface="Wingdings" pitchFamily="2" charset="2"/>
              <a:buChar char="q"/>
            </a:pPr>
            <a:r>
              <a:rPr lang="en-US" dirty="0" smtClean="0"/>
              <a:t>The alternative knows as </a:t>
            </a:r>
            <a:r>
              <a:rPr lang="en-US" b="1" dirty="0" smtClean="0"/>
              <a:t>Direct Memory Access(DMA), </a:t>
            </a:r>
            <a:r>
              <a:rPr lang="en-US" dirty="0" smtClean="0"/>
              <a:t>in this mode, the I/O module and the memory exchange the data directly, without processor involvement.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Interrupt driven I/O, though more efficient than simple Programmed I/O, still requires the active intervention of the processor to transfer data between memory and I/O module, and any data transfer must travels  the path through the processor.</a:t>
            </a:r>
          </a:p>
          <a:p>
            <a:pPr>
              <a:buNone/>
            </a:pPr>
            <a:r>
              <a:rPr lang="en-US" dirty="0" smtClean="0"/>
              <a:t>	</a:t>
            </a:r>
          </a:p>
          <a:p>
            <a:pPr>
              <a:buFont typeface="Wingdings"/>
              <a:buChar char="à"/>
            </a:pPr>
            <a:r>
              <a:rPr lang="en-US" dirty="0" smtClean="0"/>
              <a:t>When large volumes of data are to be moved, more efficient technique is required: </a:t>
            </a:r>
          </a:p>
          <a:p>
            <a:pPr>
              <a:buNone/>
            </a:pPr>
            <a:r>
              <a:rPr lang="en-US" b="1" dirty="0" smtClean="0"/>
              <a:t>	Direct</a:t>
            </a:r>
            <a:r>
              <a:rPr lang="en-US" dirty="0" smtClean="0"/>
              <a:t> </a:t>
            </a:r>
            <a:r>
              <a:rPr lang="en-US" b="1" dirty="0" smtClean="0"/>
              <a:t>Memory Access</a:t>
            </a: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buNone/>
            </a:pPr>
            <a:r>
              <a:rPr lang="en-US" b="1" dirty="0" smtClean="0"/>
              <a:t>DMA function:</a:t>
            </a:r>
          </a:p>
          <a:p>
            <a:pPr>
              <a:buFont typeface="Wingdings"/>
              <a:buChar char="à"/>
            </a:pPr>
            <a:r>
              <a:rPr lang="en-US" dirty="0" smtClean="0"/>
              <a:t>DMA involves an additional module on system bus. </a:t>
            </a:r>
          </a:p>
          <a:p>
            <a:pPr>
              <a:buFont typeface="Wingdings"/>
              <a:buChar char="à"/>
            </a:pPr>
            <a:r>
              <a:rPr lang="en-US" dirty="0" smtClean="0"/>
              <a:t>The DMA module is capable of mimicking the processor and, indeed of taking over control of the system from the processor. </a:t>
            </a:r>
          </a:p>
          <a:p>
            <a:pPr>
              <a:buFont typeface="Wingdings"/>
              <a:buChar char="à"/>
            </a:pPr>
            <a:r>
              <a:rPr lang="en-US" dirty="0" smtClean="0"/>
              <a:t>It needs to do this to transfer data to and from memory over the system bus.</a:t>
            </a:r>
          </a:p>
          <a:p>
            <a:pPr>
              <a:buNone/>
            </a:pPr>
            <a:r>
              <a:rPr lang="en-US" dirty="0" smtClean="0">
                <a:sym typeface="Wingdings" pitchFamily="2" charset="2"/>
              </a:rPr>
              <a:t>	</a:t>
            </a:r>
            <a:r>
              <a:rPr lang="en-US" dirty="0" smtClean="0"/>
              <a:t>DMA module must use the bus only when processor does not use it, or it must force the processor to suspend operation temporarily, and this technique is referred to as </a:t>
            </a:r>
            <a:r>
              <a:rPr lang="en-US" b="1" dirty="0" smtClean="0"/>
              <a:t>cycle stealing, </a:t>
            </a:r>
            <a:r>
              <a:rPr lang="en-US" dirty="0" smtClean="0"/>
              <a:t>because the DMA module in effect steals the bus cycle.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Process</a:t>
            </a:r>
            <a:endParaRPr lang="en-US" dirty="0"/>
          </a:p>
        </p:txBody>
      </p:sp>
      <p:sp>
        <p:nvSpPr>
          <p:cNvPr id="3" name="Content Placeholder 2"/>
          <p:cNvSpPr>
            <a:spLocks noGrp="1"/>
          </p:cNvSpPr>
          <p:nvPr>
            <p:ph idx="1"/>
          </p:nvPr>
        </p:nvSpPr>
        <p:spPr/>
        <p:txBody>
          <a:bodyPr>
            <a:normAutofit/>
          </a:bodyPr>
          <a:lstStyle/>
          <a:p>
            <a:pPr>
              <a:buNone/>
            </a:pPr>
            <a:r>
              <a:rPr lang="en-US" dirty="0" smtClean="0">
                <a:sym typeface="Wingdings" pitchFamily="2" charset="2"/>
              </a:rPr>
              <a:t>	</a:t>
            </a:r>
            <a:r>
              <a:rPr lang="en-US" dirty="0" smtClean="0"/>
              <a:t>The procedure of starting a computer system by loading the kernel is known as booting process.</a:t>
            </a:r>
          </a:p>
          <a:p>
            <a:pPr>
              <a:buNone/>
            </a:pPr>
            <a:r>
              <a:rPr lang="en-US" dirty="0" smtClean="0">
                <a:sym typeface="Wingdings" pitchFamily="2" charset="2"/>
              </a:rPr>
              <a:t> </a:t>
            </a:r>
            <a:r>
              <a:rPr lang="en-US" dirty="0" smtClean="0"/>
              <a:t>The first sector of any device/partition is known as </a:t>
            </a:r>
            <a:r>
              <a:rPr lang="en-US" b="1" dirty="0" smtClean="0"/>
              <a:t>boot sector</a:t>
            </a:r>
            <a:r>
              <a:rPr lang="en-US" dirty="0" smtClean="0"/>
              <a:t>.</a:t>
            </a:r>
          </a:p>
          <a:p>
            <a:pPr>
              <a:buFont typeface="Wingdings"/>
              <a:buChar char="à"/>
            </a:pPr>
            <a:r>
              <a:rPr lang="en-US" dirty="0" smtClean="0"/>
              <a:t>If boot sector of any storage device/partition contains a special program called </a:t>
            </a:r>
            <a:r>
              <a:rPr lang="en-US" b="1" dirty="0" smtClean="0"/>
              <a:t>bootstrap program</a:t>
            </a:r>
            <a:r>
              <a:rPr lang="en-US" dirty="0" smtClean="0"/>
              <a:t>, then that device is said to be </a:t>
            </a:r>
            <a:r>
              <a:rPr lang="en-US" b="1" dirty="0" smtClean="0"/>
              <a:t>bootable device/partition</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pPr>
              <a:buFont typeface="Wingdings"/>
              <a:buChar char="à"/>
            </a:pPr>
            <a:r>
              <a:rPr lang="en-US" dirty="0" smtClean="0"/>
              <a:t>When the processor wishes to read and write block of data, it issues the command to a DMA module, by sending the following information to the DMA module:</a:t>
            </a:r>
          </a:p>
          <a:p>
            <a:pPr lvl="1">
              <a:buFont typeface="Wingdings" pitchFamily="2" charset="2"/>
              <a:buChar char="Ø"/>
            </a:pPr>
            <a:r>
              <a:rPr lang="en-US" dirty="0" smtClean="0"/>
              <a:t>Weather the read or write is requested, using the read or write control line between the processor and DMA module.</a:t>
            </a:r>
          </a:p>
          <a:p>
            <a:pPr lvl="1">
              <a:buFont typeface="Wingdings" pitchFamily="2" charset="2"/>
              <a:buChar char="Ø"/>
            </a:pPr>
            <a:r>
              <a:rPr lang="en-US" dirty="0" smtClean="0"/>
              <a:t>The address of the I/O device involved, communicated on the data lines.</a:t>
            </a:r>
          </a:p>
          <a:p>
            <a:pPr lvl="1">
              <a:buFont typeface="Wingdings" pitchFamily="2" charset="2"/>
              <a:buChar char="Ø"/>
            </a:pPr>
            <a:r>
              <a:rPr lang="en-US" dirty="0" smtClean="0"/>
              <a:t>The starting location in memory to read or write to communicated on the data lines and stored by the DMA module in its address register.</a:t>
            </a:r>
          </a:p>
          <a:p>
            <a:pPr lvl="1">
              <a:buFont typeface="Wingdings" pitchFamily="2" charset="2"/>
              <a:buChar char="Ø"/>
            </a:pPr>
            <a:r>
              <a:rPr lang="en-US" dirty="0" smtClean="0"/>
              <a:t>The number of words to be read or written, again communicated  via the data lines and store in the data count register. </a:t>
            </a:r>
          </a:p>
          <a:p>
            <a:pPr>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a:buChar char="à"/>
            </a:pPr>
            <a:r>
              <a:rPr lang="en-US" dirty="0" smtClean="0"/>
              <a:t>The processor then continues with other work. It has delegated this I/O operation to the DMA module. </a:t>
            </a:r>
          </a:p>
          <a:p>
            <a:pPr>
              <a:buFont typeface="Wingdings"/>
              <a:buChar char="à"/>
            </a:pPr>
            <a:r>
              <a:rPr lang="en-US" dirty="0" smtClean="0"/>
              <a:t>The DMA module transfers the entire block of data, one word at a time directly to or from a memory without going through the processor. </a:t>
            </a:r>
          </a:p>
          <a:p>
            <a:pPr>
              <a:buFont typeface="Wingdings"/>
              <a:buChar char="à"/>
            </a:pPr>
            <a:r>
              <a:rPr lang="en-US" dirty="0" smtClean="0"/>
              <a:t>When the transfer is complete, the DMA module sends an interrupt signal to the processor. Thus the processor is involved only at the beginning and end of the transfer.</a:t>
            </a:r>
          </a:p>
          <a:p>
            <a:pPr>
              <a:buFont typeface="Wingdings"/>
              <a:buChar char="à"/>
            </a:pPr>
            <a:r>
              <a:rPr lang="en-US" dirty="0" smtClean="0"/>
              <a:t>The DMA module acting as a </a:t>
            </a:r>
            <a:r>
              <a:rPr lang="en-US" b="1" dirty="0" smtClean="0"/>
              <a:t>surrogate processor</a:t>
            </a:r>
            <a:r>
              <a:rPr lang="en-US" dirty="0" smtClean="0"/>
              <a:t>, uses programmed I/O to exchange data between memory and I/O module through the DMA module.</a:t>
            </a:r>
          </a:p>
          <a:p>
            <a:pPr>
              <a:buNone/>
            </a:pPr>
            <a:r>
              <a:rPr lang="en-US" dirty="0" smtClean="0"/>
              <a:t>	e.g. </a:t>
            </a:r>
            <a:r>
              <a:rPr lang="en-US" b="1" dirty="0" smtClean="0"/>
              <a:t>Intel 8237A DMA Controller.</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p:txBody>
          <a:bodyPr>
            <a:normAutofit/>
          </a:bodyPr>
          <a:lstStyle/>
          <a:p>
            <a:pPr>
              <a:buNone/>
            </a:pPr>
            <a:r>
              <a:rPr lang="en-US" b="1" dirty="0" smtClean="0"/>
              <a:t>Important functions of OS:</a:t>
            </a:r>
          </a:p>
          <a:p>
            <a:pPr marL="971550" lvl="1" indent="-514350">
              <a:buAutoNum type="arabicPeriod"/>
            </a:pPr>
            <a:r>
              <a:rPr lang="en-US" dirty="0" smtClean="0"/>
              <a:t>Process Management</a:t>
            </a:r>
          </a:p>
          <a:p>
            <a:pPr marL="971550" lvl="1" indent="-514350">
              <a:buAutoNum type="arabicPeriod"/>
            </a:pPr>
            <a:r>
              <a:rPr lang="en-US" dirty="0" smtClean="0"/>
              <a:t>Memory Management</a:t>
            </a:r>
          </a:p>
          <a:p>
            <a:pPr marL="971550" lvl="1" indent="-514350">
              <a:buAutoNum type="arabicPeriod"/>
            </a:pPr>
            <a:r>
              <a:rPr lang="en-US" dirty="0" smtClean="0"/>
              <a:t>IO and File Management</a:t>
            </a:r>
          </a:p>
          <a:p>
            <a:pPr marL="971550" lvl="1" indent="-514350">
              <a:buAutoNum type="arabicPeriod"/>
            </a:pPr>
            <a:r>
              <a:rPr lang="en-US" dirty="0" smtClean="0"/>
              <a:t>CPU Scheduling	</a:t>
            </a:r>
          </a:p>
          <a:p>
            <a:pPr marL="971550" lvl="1" indent="-514350">
              <a:buAutoNum type="arabicPeriod"/>
            </a:pPr>
            <a:r>
              <a:rPr lang="en-US" dirty="0" smtClean="0"/>
              <a:t>Hardware Abstraction</a:t>
            </a:r>
          </a:p>
          <a:p>
            <a:pPr marL="971550" lvl="1" indent="-514350">
              <a:buNone/>
            </a:pPr>
            <a:r>
              <a:rPr lang="en-US" dirty="0" smtClean="0"/>
              <a:t>6.	Networking</a:t>
            </a:r>
          </a:p>
          <a:p>
            <a:pPr marL="971550" lvl="1" indent="-514350">
              <a:buNone/>
            </a:pPr>
            <a:r>
              <a:rPr lang="en-US" dirty="0" smtClean="0"/>
              <a:t>7.	Protection and Security</a:t>
            </a:r>
          </a:p>
          <a:p>
            <a:pPr marL="971550" lvl="1" indent="-514350">
              <a:buNone/>
            </a:pPr>
            <a:r>
              <a:rPr lang="en-US" dirty="0" smtClean="0"/>
              <a:t>8.	User Interfacing</a:t>
            </a:r>
          </a:p>
          <a:p>
            <a:pPr marL="971550" lvl="1" indent="-514350">
              <a:buNone/>
            </a:pPr>
            <a:endParaRPr lang="en-US" dirty="0" smtClean="0"/>
          </a:p>
          <a:p>
            <a:pPr marL="971550" lvl="1" indent="-514350">
              <a:buAutoNum type="arabicPeriod"/>
            </a:pPr>
            <a:endParaRPr lang="en-US" dirty="0" smtClean="0"/>
          </a:p>
          <a:p>
            <a:pPr marL="651510" indent="-51435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buNone/>
            </a:pPr>
            <a:r>
              <a:rPr lang="en-US" b="1" u="sng" dirty="0" smtClean="0"/>
              <a:t>UNIX  System Architecture:</a:t>
            </a:r>
          </a:p>
          <a:p>
            <a:pPr>
              <a:buNone/>
            </a:pPr>
            <a:r>
              <a:rPr lang="en-US" b="1" dirty="0" smtClean="0"/>
              <a:t>USER level:</a:t>
            </a:r>
            <a:r>
              <a:rPr lang="en-US" dirty="0" smtClean="0"/>
              <a:t> User’s program (executable)</a:t>
            </a:r>
          </a:p>
          <a:p>
            <a:pPr>
              <a:buNone/>
            </a:pPr>
            <a:r>
              <a:rPr lang="en-US" b="1" dirty="0" smtClean="0"/>
              <a:t>KERNEL level:</a:t>
            </a:r>
            <a:r>
              <a:rPr lang="en-US" dirty="0" smtClean="0"/>
              <a:t> </a:t>
            </a:r>
          </a:p>
          <a:p>
            <a:pPr>
              <a:buNone/>
            </a:pPr>
            <a:r>
              <a:rPr lang="en-US" dirty="0" smtClean="0"/>
              <a:t>		</a:t>
            </a:r>
            <a:r>
              <a:rPr lang="en-US" dirty="0" smtClean="0">
                <a:sym typeface="Wingdings" pitchFamily="2" charset="2"/>
              </a:rPr>
              <a:t> </a:t>
            </a:r>
            <a:r>
              <a:rPr lang="en-US" dirty="0" smtClean="0"/>
              <a:t>System Calls</a:t>
            </a:r>
          </a:p>
          <a:p>
            <a:pPr>
              <a:buNone/>
            </a:pPr>
            <a:r>
              <a:rPr lang="en-US" dirty="0" smtClean="0"/>
              <a:t>		</a:t>
            </a:r>
            <a:r>
              <a:rPr lang="en-US" dirty="0" smtClean="0">
                <a:sym typeface="Wingdings" pitchFamily="2" charset="2"/>
              </a:rPr>
              <a:t> </a:t>
            </a:r>
            <a:r>
              <a:rPr lang="en-US" dirty="0" smtClean="0"/>
              <a:t>File Subsystem</a:t>
            </a:r>
          </a:p>
          <a:p>
            <a:pPr>
              <a:buNone/>
            </a:pPr>
            <a:r>
              <a:rPr lang="en-US" dirty="0" smtClean="0"/>
              <a:t>		</a:t>
            </a:r>
            <a:r>
              <a:rPr lang="en-US" dirty="0" smtClean="0">
                <a:sym typeface="Wingdings" pitchFamily="2" charset="2"/>
              </a:rPr>
              <a:t> </a:t>
            </a:r>
            <a:r>
              <a:rPr lang="en-US" dirty="0" smtClean="0"/>
              <a:t>Process Control Subsystem: </a:t>
            </a:r>
          </a:p>
          <a:p>
            <a:pPr>
              <a:buNone/>
            </a:pPr>
            <a:r>
              <a:rPr lang="en-US" dirty="0" smtClean="0"/>
              <a:t>			1. IPC </a:t>
            </a:r>
          </a:p>
          <a:p>
            <a:pPr>
              <a:buNone/>
            </a:pPr>
            <a:r>
              <a:rPr lang="en-US" dirty="0" smtClean="0"/>
              <a:t>			2. CPU Scheduling 	     </a:t>
            </a:r>
          </a:p>
          <a:p>
            <a:pPr>
              <a:buNone/>
            </a:pPr>
            <a:r>
              <a:rPr lang="en-US" dirty="0" smtClean="0"/>
              <a:t>			3. Memory Management.</a:t>
            </a:r>
          </a:p>
          <a:p>
            <a:pPr>
              <a:buNone/>
            </a:pPr>
            <a:r>
              <a:rPr lang="en-US" dirty="0" smtClean="0"/>
              <a:t>		</a:t>
            </a:r>
            <a:r>
              <a:rPr lang="en-US" dirty="0" smtClean="0">
                <a:sym typeface="Wingdings" pitchFamily="2" charset="2"/>
              </a:rPr>
              <a:t> </a:t>
            </a:r>
            <a:r>
              <a:rPr lang="en-US" b="1" dirty="0" smtClean="0"/>
              <a:t>Character Devices &amp; Block Devices:</a:t>
            </a:r>
            <a:r>
              <a:rPr lang="en-US" dirty="0" smtClean="0"/>
              <a:t> Device Drivers.</a:t>
            </a:r>
          </a:p>
          <a:p>
            <a:pPr>
              <a:buNone/>
            </a:pPr>
            <a:r>
              <a:rPr lang="en-US" dirty="0" smtClean="0"/>
              <a:t>		</a:t>
            </a:r>
            <a:r>
              <a:rPr lang="en-US" dirty="0" smtClean="0">
                <a:sym typeface="Wingdings" pitchFamily="2" charset="2"/>
              </a:rPr>
              <a:t> </a:t>
            </a:r>
            <a:r>
              <a:rPr lang="en-US" dirty="0" smtClean="0"/>
              <a:t>Hardware Control</a:t>
            </a:r>
          </a:p>
          <a:p>
            <a:pPr>
              <a:buNone/>
            </a:pPr>
            <a:r>
              <a:rPr lang="en-US" b="1" dirty="0" smtClean="0"/>
              <a:t>HARDWARE level</a:t>
            </a:r>
            <a:r>
              <a:rPr lang="en-US" dirty="0" smtClean="0"/>
              <a:t>:</a:t>
            </a:r>
          </a:p>
          <a:p>
            <a:pPr>
              <a:buNone/>
            </a:pPr>
            <a:r>
              <a:rPr lang="en-US" dirty="0" smtClean="0"/>
              <a:t>	Hardware(i.e. Real Machine).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buNone/>
            </a:pPr>
            <a:r>
              <a:rPr lang="en-US" b="1" dirty="0" smtClean="0"/>
              <a:t>Dual Mode Operation:</a:t>
            </a:r>
          </a:p>
          <a:p>
            <a:pPr>
              <a:buFont typeface="Wingdings" pitchFamily="2" charset="2"/>
              <a:buChar char="q"/>
            </a:pPr>
            <a:r>
              <a:rPr lang="en-US" dirty="0" smtClean="0"/>
              <a:t>In order to ensure the proper execution of the operating system, we must be able to distinguish between the execution of operating system code and user defined code.</a:t>
            </a:r>
          </a:p>
          <a:p>
            <a:pPr>
              <a:buFont typeface="Wingdings" pitchFamily="2" charset="2"/>
              <a:buChar char="q"/>
            </a:pPr>
            <a:r>
              <a:rPr lang="en-US" b="1" dirty="0" smtClean="0"/>
              <a:t>OS operates in two modes:</a:t>
            </a:r>
            <a:r>
              <a:rPr lang="en-US" dirty="0" smtClean="0"/>
              <a:t> </a:t>
            </a:r>
          </a:p>
          <a:p>
            <a:pPr>
              <a:buNone/>
            </a:pPr>
            <a:r>
              <a:rPr lang="en-US" dirty="0" smtClean="0"/>
              <a:t>	1. User mode (non-privileged mode) and </a:t>
            </a:r>
          </a:p>
          <a:p>
            <a:pPr>
              <a:buNone/>
            </a:pPr>
            <a:r>
              <a:rPr lang="en-US" dirty="0" smtClean="0"/>
              <a:t>	2. Kernel mode( also called as supervisor mode, system mode, or privileged mode).</a:t>
            </a:r>
          </a:p>
          <a:p>
            <a:pPr>
              <a:buFont typeface="Wingdings" pitchFamily="2" charset="2"/>
              <a:buChar char="q"/>
            </a:pPr>
            <a:r>
              <a:rPr lang="en-US" dirty="0" smtClean="0"/>
              <a:t>A bit, called </a:t>
            </a:r>
            <a:r>
              <a:rPr lang="en-US" b="1" dirty="0" smtClean="0"/>
              <a:t>mode bit</a:t>
            </a:r>
            <a:r>
              <a:rPr lang="en-US" dirty="0" smtClean="0"/>
              <a:t>, is added to the hardware of the computer to indicate the current mode: </a:t>
            </a:r>
          </a:p>
          <a:p>
            <a:pPr>
              <a:buNone/>
            </a:pPr>
            <a:r>
              <a:rPr lang="en-US" dirty="0" smtClean="0"/>
              <a:t>	</a:t>
            </a:r>
            <a:r>
              <a:rPr lang="en-US" b="1" dirty="0" smtClean="0"/>
              <a:t>kernel mode(0) </a:t>
            </a:r>
          </a:p>
          <a:p>
            <a:pPr>
              <a:buNone/>
            </a:pPr>
            <a:r>
              <a:rPr lang="en-US" b="1" dirty="0" smtClean="0"/>
              <a:t>	user mode(1).</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buNone/>
            </a:pPr>
            <a:r>
              <a:rPr lang="en-US" b="1" dirty="0" smtClean="0"/>
              <a:t>System Calls:</a:t>
            </a:r>
          </a:p>
          <a:p>
            <a:pPr>
              <a:buFont typeface="Wingdings" pitchFamily="2" charset="2"/>
              <a:buChar char="Ø"/>
            </a:pPr>
            <a:r>
              <a:rPr lang="en-US" dirty="0" smtClean="0"/>
              <a:t>System Calls provides an interface to the services made available by an OS. </a:t>
            </a:r>
          </a:p>
          <a:p>
            <a:pPr>
              <a:buFont typeface="Wingdings" pitchFamily="2" charset="2"/>
              <a:buChar char="Ø"/>
            </a:pPr>
            <a:r>
              <a:rPr lang="en-US" dirty="0" smtClean="0"/>
              <a:t>These calls are generally available as routines written in C, C++, although certain low-level tasks written using assembly language instructions.</a:t>
            </a:r>
          </a:p>
          <a:p>
            <a:pPr>
              <a:buFont typeface="Wingdings" pitchFamily="2" charset="2"/>
              <a:buChar char="Ø"/>
            </a:pPr>
            <a:r>
              <a:rPr lang="en-US" b="1" dirty="0" smtClean="0"/>
              <a:t>Types of system calls:</a:t>
            </a:r>
          </a:p>
          <a:p>
            <a:pPr>
              <a:buNone/>
            </a:pPr>
            <a:r>
              <a:rPr lang="en-US" dirty="0" smtClean="0"/>
              <a:t>	System calls can grouped roughly into six major categories.</a:t>
            </a:r>
          </a:p>
          <a:p>
            <a:pPr>
              <a:buNone/>
            </a:pPr>
            <a:r>
              <a:rPr lang="en-US" dirty="0" smtClean="0"/>
              <a:t>	1. Process control: fork(), exit(), wait()</a:t>
            </a:r>
          </a:p>
          <a:p>
            <a:pPr>
              <a:buNone/>
            </a:pPr>
            <a:r>
              <a:rPr lang="en-US" dirty="0" smtClean="0"/>
              <a:t>	2. File Manipulation: open(), read(), write(), close()</a:t>
            </a:r>
          </a:p>
          <a:p>
            <a:pPr>
              <a:buNone/>
            </a:pPr>
            <a:r>
              <a:rPr lang="en-US" dirty="0" smtClean="0"/>
              <a:t>	3. Device Manipulation: </a:t>
            </a:r>
            <a:r>
              <a:rPr lang="en-US" dirty="0" err="1" smtClean="0"/>
              <a:t>ioctl</a:t>
            </a:r>
            <a:r>
              <a:rPr lang="en-US" dirty="0" smtClean="0"/>
              <a:t>(), read(), write()</a:t>
            </a:r>
          </a:p>
          <a:p>
            <a:pPr>
              <a:buNone/>
            </a:pPr>
            <a:r>
              <a:rPr lang="en-US" dirty="0" smtClean="0"/>
              <a:t>	4. Information Maintenance: </a:t>
            </a:r>
            <a:r>
              <a:rPr lang="en-US" dirty="0" err="1" smtClean="0"/>
              <a:t>getpid</a:t>
            </a:r>
            <a:r>
              <a:rPr lang="en-US" dirty="0" smtClean="0"/>
              <a:t>(), alarm(), sleep()</a:t>
            </a:r>
          </a:p>
          <a:p>
            <a:pPr>
              <a:buNone/>
            </a:pPr>
            <a:r>
              <a:rPr lang="en-US" dirty="0" smtClean="0"/>
              <a:t>	5. Communication: pipe(), </a:t>
            </a:r>
            <a:r>
              <a:rPr lang="en-US" dirty="0" err="1" smtClean="0"/>
              <a:t>shmget</a:t>
            </a:r>
            <a:r>
              <a:rPr lang="en-US" dirty="0" smtClean="0"/>
              <a:t>(), </a:t>
            </a:r>
            <a:r>
              <a:rPr lang="en-US" dirty="0" err="1" smtClean="0"/>
              <a:t>mmap</a:t>
            </a:r>
            <a:r>
              <a:rPr lang="en-US" dirty="0" smtClean="0"/>
              <a:t>()</a:t>
            </a:r>
          </a:p>
          <a:p>
            <a:pPr>
              <a:buNone/>
            </a:pPr>
            <a:r>
              <a:rPr lang="en-US" dirty="0" smtClean="0"/>
              <a:t>	6. Protection: </a:t>
            </a:r>
            <a:r>
              <a:rPr lang="en-US" dirty="0" err="1" smtClean="0"/>
              <a:t>chmod</a:t>
            </a:r>
            <a:r>
              <a:rPr lang="en-US" dirty="0" smtClean="0"/>
              <a:t>(), </a:t>
            </a:r>
            <a:r>
              <a:rPr lang="en-US" dirty="0" err="1" smtClean="0"/>
              <a:t>umask</a:t>
            </a:r>
            <a:r>
              <a:rPr lang="en-US" dirty="0" smtClean="0"/>
              <a:t>(), </a:t>
            </a:r>
            <a:r>
              <a:rPr lang="en-US" dirty="0" err="1" smtClean="0"/>
              <a:t>chown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ym typeface="Wingdings" pitchFamily="2" charset="2"/>
              </a:rPr>
              <a:t> </a:t>
            </a:r>
            <a:r>
              <a:rPr lang="en-US" dirty="0" smtClean="0"/>
              <a:t>The operating system is responsible for the following activities in connection with process and thread management.</a:t>
            </a:r>
          </a:p>
          <a:p>
            <a:pPr>
              <a:buNone/>
            </a:pPr>
            <a:r>
              <a:rPr lang="en-US" dirty="0" smtClean="0"/>
              <a:t>	1. The creation and termination of both user and system processes.</a:t>
            </a:r>
          </a:p>
          <a:p>
            <a:pPr>
              <a:buNone/>
            </a:pPr>
            <a:r>
              <a:rPr lang="en-US" dirty="0" smtClean="0"/>
              <a:t>	2. The scheduling of processes.</a:t>
            </a:r>
          </a:p>
          <a:p>
            <a:pPr>
              <a:buNone/>
            </a:pPr>
            <a:r>
              <a:rPr lang="en-US" dirty="0" smtClean="0"/>
              <a:t>	3. Provision of mechanism for synchronization</a:t>
            </a:r>
          </a:p>
          <a:p>
            <a:pPr>
              <a:buNone/>
            </a:pPr>
            <a:r>
              <a:rPr lang="en-US" dirty="0" smtClean="0"/>
              <a:t>	4. Inter Process communication</a:t>
            </a:r>
          </a:p>
          <a:p>
            <a:pPr>
              <a:buNone/>
            </a:pPr>
            <a:r>
              <a:rPr lang="en-US" dirty="0" smtClean="0"/>
              <a:t>	5. Deadlock handling for the processes.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Program is a passive entity, where as process is an active entity.</a:t>
            </a:r>
          </a:p>
          <a:p>
            <a:pPr>
              <a:buFont typeface="Wingdings" pitchFamily="2" charset="2"/>
              <a:buChar char="q"/>
            </a:pPr>
            <a:r>
              <a:rPr lang="en-US" b="1" dirty="0" smtClean="0"/>
              <a:t>Process State:</a:t>
            </a:r>
          </a:p>
          <a:p>
            <a:pPr>
              <a:buNone/>
            </a:pPr>
            <a:r>
              <a:rPr lang="en-US" dirty="0" smtClean="0"/>
              <a:t>	As a process executes, its changes state. The state of the process is defined in part by the current activity of that process. </a:t>
            </a:r>
          </a:p>
          <a:p>
            <a:pPr>
              <a:buFont typeface="Wingdings" pitchFamily="2" charset="2"/>
              <a:buChar char="q"/>
            </a:pPr>
            <a:r>
              <a:rPr lang="en-US" dirty="0" smtClean="0"/>
              <a:t>Each process may be in one of the following state:</a:t>
            </a:r>
          </a:p>
          <a:p>
            <a:pPr>
              <a:buNone/>
            </a:pPr>
            <a:r>
              <a:rPr lang="en-US" dirty="0" smtClean="0"/>
              <a:t>	</a:t>
            </a:r>
            <a:r>
              <a:rPr lang="en-US" b="1" dirty="0" smtClean="0"/>
              <a:t>1. New:</a:t>
            </a:r>
            <a:r>
              <a:rPr lang="en-US" dirty="0" smtClean="0"/>
              <a:t> The process is being created.</a:t>
            </a:r>
          </a:p>
          <a:p>
            <a:pPr>
              <a:buNone/>
            </a:pPr>
            <a:r>
              <a:rPr lang="en-US" dirty="0" smtClean="0"/>
              <a:t>	</a:t>
            </a:r>
            <a:r>
              <a:rPr lang="en-US" b="1" dirty="0" smtClean="0"/>
              <a:t>2. Running:</a:t>
            </a:r>
            <a:r>
              <a:rPr lang="en-US" dirty="0" smtClean="0"/>
              <a:t> Instruction are being executed.</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3. Waiting:</a:t>
            </a:r>
            <a:r>
              <a:rPr lang="en-US" dirty="0" smtClean="0"/>
              <a:t> The process is waiting for some event to occur (such as an IO completion or reception of an signal).</a:t>
            </a:r>
          </a:p>
          <a:p>
            <a:pPr>
              <a:buNone/>
            </a:pPr>
            <a:r>
              <a:rPr lang="en-US" dirty="0" smtClean="0"/>
              <a:t>	</a:t>
            </a:r>
            <a:r>
              <a:rPr lang="en-US" b="1" dirty="0" smtClean="0"/>
              <a:t>4. Ready:</a:t>
            </a:r>
            <a:r>
              <a:rPr lang="en-US" dirty="0" smtClean="0"/>
              <a:t> The process is waiting to be assigned to a processor.</a:t>
            </a:r>
          </a:p>
          <a:p>
            <a:pPr>
              <a:buNone/>
            </a:pPr>
            <a:r>
              <a:rPr lang="en-US" dirty="0" smtClean="0"/>
              <a:t>	</a:t>
            </a:r>
            <a:r>
              <a:rPr lang="en-US" b="1" dirty="0" smtClean="0"/>
              <a:t>5. Terminated:</a:t>
            </a:r>
            <a:r>
              <a:rPr lang="en-US" dirty="0" smtClean="0"/>
              <a:t> The process has finished the execution.</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PCB: Process Control Block</a:t>
            </a:r>
          </a:p>
          <a:p>
            <a:pPr>
              <a:buFont typeface="Wingdings" pitchFamily="2" charset="2"/>
              <a:buChar char="q"/>
            </a:pPr>
            <a:r>
              <a:rPr lang="en-US" dirty="0" smtClean="0"/>
              <a:t>Each process represented in the OS by a PCB-also known as </a:t>
            </a:r>
            <a:r>
              <a:rPr lang="en-US" b="1" dirty="0" smtClean="0"/>
              <a:t>task control block</a:t>
            </a:r>
            <a:r>
              <a:rPr lang="en-US" dirty="0" smtClean="0"/>
              <a:t>.</a:t>
            </a:r>
          </a:p>
          <a:p>
            <a:pPr>
              <a:buFont typeface="Wingdings" pitchFamily="2" charset="2"/>
              <a:buChar char="q"/>
            </a:pPr>
            <a:r>
              <a:rPr lang="en-US" dirty="0" smtClean="0"/>
              <a:t>It contains many pieces of information associated with the specific process, including these:</a:t>
            </a:r>
          </a:p>
          <a:p>
            <a:pPr>
              <a:buNone/>
            </a:pPr>
            <a:r>
              <a:rPr lang="en-US" dirty="0" smtClean="0"/>
              <a:t>	1. Process state</a:t>
            </a:r>
          </a:p>
          <a:p>
            <a:pPr>
              <a:buNone/>
            </a:pPr>
            <a:r>
              <a:rPr lang="en-US" dirty="0" smtClean="0"/>
              <a:t>	2. Program Counter</a:t>
            </a:r>
          </a:p>
          <a:p>
            <a:pPr>
              <a:buNone/>
            </a:pPr>
            <a:r>
              <a:rPr lang="en-US" dirty="0" smtClean="0"/>
              <a:t>	3. CPU Registers</a:t>
            </a:r>
          </a:p>
          <a:p>
            <a:pPr>
              <a:buNone/>
            </a:pPr>
            <a:r>
              <a:rPr lang="en-US" dirty="0" smtClean="0"/>
              <a:t>	4. CPU Scheduling information</a:t>
            </a:r>
          </a:p>
          <a:p>
            <a:pPr>
              <a:buNone/>
            </a:pPr>
            <a:r>
              <a:rPr lang="en-US" dirty="0" smtClean="0"/>
              <a:t>	5. Memory Management Information</a:t>
            </a:r>
          </a:p>
          <a:p>
            <a:pPr>
              <a:buNone/>
            </a:pPr>
            <a:r>
              <a:rPr lang="en-US" dirty="0" smtClean="0"/>
              <a:t>	6. Execution Context</a:t>
            </a:r>
          </a:p>
          <a:p>
            <a:pPr>
              <a:buNone/>
            </a:pPr>
            <a:r>
              <a:rPr lang="en-US" dirty="0" smtClean="0"/>
              <a:t>	7. Accounting Information</a:t>
            </a:r>
          </a:p>
          <a:p>
            <a:pPr>
              <a:buNone/>
            </a:pPr>
            <a:r>
              <a:rPr lang="en-US" dirty="0" smtClean="0"/>
              <a:t>	8. I/O Status Information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Process</a:t>
            </a:r>
            <a:endParaRPr lang="en-US" dirty="0"/>
          </a:p>
        </p:txBody>
      </p:sp>
      <p:sp>
        <p:nvSpPr>
          <p:cNvPr id="3" name="Content Placeholder 2"/>
          <p:cNvSpPr>
            <a:spLocks noGrp="1"/>
          </p:cNvSpPr>
          <p:nvPr>
            <p:ph idx="1"/>
          </p:nvPr>
        </p:nvSpPr>
        <p:spPr/>
        <p:txBody>
          <a:bodyPr/>
          <a:lstStyle/>
          <a:p>
            <a:pPr>
              <a:buFont typeface="Wingdings"/>
              <a:buChar char="à"/>
            </a:pPr>
            <a:r>
              <a:rPr lang="en-US" dirty="0" smtClean="0"/>
              <a:t>Bootstrap program locates the kernel, loads it into main memory and starts its execution.</a:t>
            </a:r>
          </a:p>
          <a:p>
            <a:pPr>
              <a:buFont typeface="Wingdings"/>
              <a:buChar char="à"/>
            </a:pPr>
            <a:r>
              <a:rPr lang="en-US" dirty="0" smtClean="0"/>
              <a:t>There is separate bootstrap program for each OS.</a:t>
            </a:r>
          </a:p>
          <a:p>
            <a:pPr>
              <a:buFont typeface="Wingdings"/>
              <a:buChar char="à"/>
            </a:pPr>
            <a:r>
              <a:rPr lang="en-US" dirty="0" smtClean="0"/>
              <a:t>If multiple operating systems are installed on the computer, the boot loader encompasses the boot strap/boot loader for other operating systems.</a:t>
            </a:r>
          </a:p>
          <a:p>
            <a:pPr>
              <a:buFont typeface="Wingdings"/>
              <a:buChar char="à"/>
            </a:pPr>
            <a:r>
              <a:rPr lang="en-US" b="1" dirty="0" smtClean="0"/>
              <a:t>NTLDR(Windows), GRUB(Linux), Boot Mgr(Windows 7 and Windows 8)</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b="1" u="sng" dirty="0" smtClean="0"/>
              <a:t>Process Scheduling:</a:t>
            </a:r>
          </a:p>
          <a:p>
            <a:pPr>
              <a:buFont typeface="Wingdings" pitchFamily="2" charset="2"/>
              <a:buChar char="Ø"/>
            </a:pPr>
            <a:r>
              <a:rPr lang="en-US" dirty="0" smtClean="0"/>
              <a:t>The objective of multiprogramming is to have some process running at all times, to maximize CPU utilization.</a:t>
            </a:r>
          </a:p>
          <a:p>
            <a:pPr>
              <a:buFont typeface="Wingdings" pitchFamily="2" charset="2"/>
              <a:buChar char="Ø"/>
            </a:pPr>
            <a:r>
              <a:rPr lang="en-US" dirty="0" smtClean="0"/>
              <a:t>The objective of time sharing is to switch the CPU among processes so that frequently user can interact with each program while it is running.</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Unix is the world’s first </a:t>
            </a:r>
            <a:r>
              <a:rPr lang="en-US" b="1" dirty="0" smtClean="0"/>
              <a:t>multi-programming, multi-tasking, multi-user</a:t>
            </a:r>
            <a:r>
              <a:rPr lang="en-US" dirty="0" smtClean="0"/>
              <a:t> operating system.</a:t>
            </a:r>
          </a:p>
          <a:p>
            <a:pPr>
              <a:buFont typeface="Wingdings" pitchFamily="2" charset="2"/>
              <a:buChar char="q"/>
            </a:pPr>
            <a:r>
              <a:rPr lang="en-US" b="1" dirty="0" smtClean="0"/>
              <a:t>Multi-programming:</a:t>
            </a:r>
            <a:r>
              <a:rPr lang="en-US" dirty="0" smtClean="0"/>
              <a:t> </a:t>
            </a:r>
          </a:p>
          <a:p>
            <a:pPr lvl="1">
              <a:buFont typeface="Wingdings" pitchFamily="2" charset="2"/>
              <a:buChar char="q"/>
            </a:pPr>
            <a:r>
              <a:rPr lang="en-US" dirty="0" smtClean="0"/>
              <a:t>In such systems multiple programs can be loaded in the memory.</a:t>
            </a:r>
          </a:p>
          <a:p>
            <a:pPr lvl="1">
              <a:buFont typeface="Wingdings" pitchFamily="2" charset="2"/>
              <a:buChar char="q"/>
            </a:pPr>
            <a:r>
              <a:rPr lang="en-US" dirty="0" smtClean="0"/>
              <a:t>The number of programs can be loaded into the memory at the same time is called as degree of multi programming. </a:t>
            </a:r>
          </a:p>
          <a:p>
            <a:pPr>
              <a:buFont typeface="Wingdings" pitchFamily="2" charset="2"/>
              <a:buChar char="q"/>
            </a:pPr>
            <a:r>
              <a:rPr lang="en-US" b="1" dirty="0" smtClean="0"/>
              <a:t>Multi-tasking/time sharing:</a:t>
            </a:r>
            <a:r>
              <a:rPr lang="en-US" dirty="0" smtClean="0"/>
              <a:t> CPU time is shared among multiple processes in the main memory.</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Multi-user:</a:t>
            </a:r>
          </a:p>
          <a:p>
            <a:pPr lvl="1">
              <a:buFont typeface="Wingdings" pitchFamily="2" charset="2"/>
              <a:buChar char="q"/>
            </a:pPr>
            <a:r>
              <a:rPr lang="en-US" dirty="0" smtClean="0"/>
              <a:t>Multiple users can execute multiple tasks concurrently on the same system</a:t>
            </a:r>
          </a:p>
          <a:p>
            <a:pPr lvl="1">
              <a:buFont typeface="Wingdings" pitchFamily="2" charset="2"/>
              <a:buChar char="q"/>
            </a:pPr>
            <a:endParaRPr lang="en-US" dirty="0" smtClean="0"/>
          </a:p>
          <a:p>
            <a:pPr>
              <a:buFont typeface="Wingdings" pitchFamily="2" charset="2"/>
              <a:buChar char="q"/>
            </a:pPr>
            <a:r>
              <a:rPr lang="en-US" b="1" dirty="0" smtClean="0"/>
              <a:t>Multi processor  System:</a:t>
            </a:r>
          </a:p>
          <a:p>
            <a:pPr lvl="1">
              <a:buFont typeface="Wingdings" pitchFamily="2" charset="2"/>
              <a:buChar char="q"/>
            </a:pPr>
            <a:r>
              <a:rPr lang="en-US" dirty="0" smtClean="0"/>
              <a:t>The systems in which multiple processors are connected in a closed circuit is called as </a:t>
            </a:r>
            <a:r>
              <a:rPr lang="en-US" b="1" dirty="0" smtClean="0"/>
              <a:t>“multiprocessor computer”.</a:t>
            </a:r>
          </a:p>
          <a:p>
            <a:pPr lvl="1">
              <a:buFont typeface="Wingdings" pitchFamily="2" charset="2"/>
              <a:buChar char="q"/>
            </a:pPr>
            <a:endParaRPr lang="en-US" dirty="0" smtClean="0"/>
          </a:p>
          <a:p>
            <a:pPr lvl="1">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None/>
            </a:pPr>
            <a:r>
              <a:rPr lang="en-US" b="1" u="sng" dirty="0" smtClean="0"/>
              <a:t>Scheduling queues:</a:t>
            </a:r>
          </a:p>
          <a:p>
            <a:pPr>
              <a:buNone/>
            </a:pPr>
            <a:r>
              <a:rPr lang="en-US" dirty="0" smtClean="0"/>
              <a:t>	</a:t>
            </a:r>
            <a:r>
              <a:rPr lang="en-US" b="1" u="sng" dirty="0" smtClean="0"/>
              <a:t>Job queue:</a:t>
            </a:r>
            <a:r>
              <a:rPr lang="en-US" dirty="0" smtClean="0"/>
              <a:t> as processes enter the system, they are  put into the Job queue, which consists of all processes in the system.</a:t>
            </a:r>
          </a:p>
          <a:p>
            <a:pPr>
              <a:buNone/>
            </a:pPr>
            <a:r>
              <a:rPr lang="en-US" dirty="0" smtClean="0"/>
              <a:t>	</a:t>
            </a:r>
            <a:r>
              <a:rPr lang="en-US" b="1" u="sng" dirty="0" smtClean="0"/>
              <a:t>Ready queue:</a:t>
            </a:r>
            <a:r>
              <a:rPr lang="en-US" dirty="0" smtClean="0"/>
              <a:t> the processes that are residing in main memory and are ready and waiting to execute are kept on a list called ready queue.</a:t>
            </a:r>
          </a:p>
          <a:p>
            <a:pPr>
              <a:buNone/>
            </a:pPr>
            <a:r>
              <a:rPr lang="en-US" dirty="0" smtClean="0"/>
              <a:t>	</a:t>
            </a:r>
            <a:r>
              <a:rPr lang="en-US" b="1" u="sng" dirty="0" smtClean="0"/>
              <a:t>Device queue:</a:t>
            </a:r>
            <a:r>
              <a:rPr lang="en-US" dirty="0" smtClean="0"/>
              <a:t> The list of processes waiting for a particular I/O device is called device queue. Each device has its own device queue.</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Scheduler:</a:t>
            </a:r>
          </a:p>
          <a:p>
            <a:pPr>
              <a:buNone/>
            </a:pPr>
            <a:r>
              <a:rPr lang="en-US" b="1" dirty="0" smtClean="0"/>
              <a:t>1. </a:t>
            </a:r>
            <a:r>
              <a:rPr lang="en-US" b="1" u="sng" dirty="0" smtClean="0"/>
              <a:t>Long term scheduler or job scheduler:</a:t>
            </a:r>
          </a:p>
          <a:p>
            <a:pPr>
              <a:buNone/>
            </a:pPr>
            <a:r>
              <a:rPr lang="en-US" dirty="0" smtClean="0"/>
              <a:t>	In the batch system, more processes are submitted than can be executed immediately.</a:t>
            </a:r>
          </a:p>
          <a:p>
            <a:pPr>
              <a:buNone/>
            </a:pPr>
            <a:r>
              <a:rPr lang="en-US" dirty="0" smtClean="0"/>
              <a:t>	These processes are spooled to a mass storage device(typically a disk), where they are kept for later execution. The long term scheduler or job scheduler, selects processes from this pool and loads them into memory for execution.</a:t>
            </a:r>
          </a:p>
          <a:p>
            <a:pPr>
              <a:buNone/>
            </a:pPr>
            <a:r>
              <a:rPr lang="en-US" dirty="0" smtClean="0"/>
              <a:t>2. </a:t>
            </a:r>
            <a:r>
              <a:rPr lang="en-US" b="1" u="sng" dirty="0" smtClean="0"/>
              <a:t>Short term scheduler or CPU scheduler:</a:t>
            </a:r>
          </a:p>
          <a:p>
            <a:pPr>
              <a:buNone/>
            </a:pPr>
            <a:r>
              <a:rPr lang="en-US" dirty="0" smtClean="0"/>
              <a:t>	The short term scheduler or CPU scheduler selects from among the processes that are ready to execute and allocates the CPU to one of them.</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Context Switch:</a:t>
            </a:r>
          </a:p>
          <a:p>
            <a:pPr>
              <a:buFont typeface="Wingdings" pitchFamily="2" charset="2"/>
              <a:buChar char="q"/>
            </a:pPr>
            <a:r>
              <a:rPr lang="en-US" dirty="0" smtClean="0"/>
              <a:t>When an interrupt occurs, the system needs to save the current context of the process running on the CPU so that it can restore that context when its processing is done, essentially suspending the process and then resuming it.</a:t>
            </a:r>
          </a:p>
          <a:p>
            <a:pPr>
              <a:buFont typeface="Wingdings" pitchFamily="2" charset="2"/>
              <a:buChar char="q"/>
            </a:pPr>
            <a:r>
              <a:rPr lang="en-US" dirty="0" smtClean="0"/>
              <a:t>The context is represented in the PCB of the process, it includes the value of the CPU registers, the process state and memory management information.</a:t>
            </a:r>
          </a:p>
          <a:p>
            <a:pPr>
              <a:buFont typeface="Wingdings" pitchFamily="2" charset="2"/>
              <a:buChar char="q"/>
            </a:pPr>
            <a:r>
              <a:rPr lang="en-US" dirty="0" smtClean="0"/>
              <a:t>Generally, we perform state save of the current state of CPU, be it in kernel or user mode, and then  a state  restore to resume operations.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Switching the CPU to another process requires performing a state save of current process and state restore of a different process. This task is known as </a:t>
            </a:r>
            <a:r>
              <a:rPr lang="en-US" b="1" u="sng" dirty="0" smtClean="0"/>
              <a:t>Context Switch</a:t>
            </a:r>
            <a:r>
              <a:rPr lang="en-US" dirty="0" smtClean="0"/>
              <a:t>.</a:t>
            </a:r>
          </a:p>
          <a:p>
            <a:pPr>
              <a:buFont typeface="Wingdings" pitchFamily="2" charset="2"/>
              <a:buChar char="q"/>
            </a:pPr>
            <a:r>
              <a:rPr lang="en-US" dirty="0" smtClean="0"/>
              <a:t>When the context switch occurs, the kernel saves the context of old process in its PCB and loads the saved  context of the new process scheduled to run.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b="1" dirty="0" smtClean="0"/>
              <a:t>Process Scheduling or Thread Scheduling:</a:t>
            </a:r>
          </a:p>
          <a:p>
            <a:pPr lvl="1">
              <a:buFont typeface="Wingdings" pitchFamily="2" charset="2"/>
              <a:buChar char="q"/>
            </a:pPr>
            <a:r>
              <a:rPr lang="en-US" dirty="0" smtClean="0"/>
              <a:t>CPU Scheduling is the basis of multi programmed operating systems. </a:t>
            </a:r>
          </a:p>
          <a:p>
            <a:pPr lvl="1">
              <a:buFont typeface="Wingdings" pitchFamily="2" charset="2"/>
              <a:buChar char="q"/>
            </a:pPr>
            <a:r>
              <a:rPr lang="en-US" dirty="0" smtClean="0"/>
              <a:t>By switching the CPU among processes, the OS can make the computer more productive.</a:t>
            </a:r>
          </a:p>
          <a:p>
            <a:pPr>
              <a:buFont typeface="Wingdings" pitchFamily="2" charset="2"/>
              <a:buChar char="q"/>
            </a:pPr>
            <a:r>
              <a:rPr lang="en-US" b="1" dirty="0" smtClean="0"/>
              <a:t>Non-preemptive Scheduling</a:t>
            </a:r>
            <a:r>
              <a:rPr lang="en-US" dirty="0" smtClean="0"/>
              <a:t>:</a:t>
            </a:r>
          </a:p>
          <a:p>
            <a:pPr>
              <a:buNone/>
            </a:pPr>
            <a:r>
              <a:rPr lang="en-US" dirty="0" smtClean="0"/>
              <a:t>	Under this type of scheduling, once the CPU has been allocated to a process, the process keeps the CPU until it releases the CPU either </a:t>
            </a:r>
            <a:r>
              <a:rPr lang="en-US" b="1" u="sng" dirty="0" smtClean="0"/>
              <a:t>by terminating or by switching to waiting state.</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dirty="0" smtClean="0"/>
              <a:t>Dispatcher:</a:t>
            </a:r>
          </a:p>
          <a:p>
            <a:pPr lvl="1">
              <a:buFont typeface="Wingdings" pitchFamily="2" charset="2"/>
              <a:buChar char="q"/>
            </a:pPr>
            <a:r>
              <a:rPr lang="en-US" dirty="0" smtClean="0"/>
              <a:t>The dispatcher is the module that gives the control of CPU to the process selected by the short term scheduler.</a:t>
            </a:r>
          </a:p>
          <a:p>
            <a:pPr lvl="1">
              <a:buFont typeface="Wingdings" pitchFamily="2" charset="2"/>
              <a:buChar char="q"/>
            </a:pPr>
            <a:r>
              <a:rPr lang="en-US" dirty="0" smtClean="0"/>
              <a:t>This function involves the following:</a:t>
            </a:r>
          </a:p>
          <a:p>
            <a:pPr>
              <a:buNone/>
            </a:pPr>
            <a:r>
              <a:rPr lang="en-US" dirty="0" smtClean="0"/>
              <a:t>		</a:t>
            </a:r>
            <a:r>
              <a:rPr lang="en-US" dirty="0" smtClean="0">
                <a:sym typeface="Wingdings" pitchFamily="2" charset="2"/>
              </a:rPr>
              <a:t> </a:t>
            </a:r>
            <a:r>
              <a:rPr lang="en-US" dirty="0" smtClean="0"/>
              <a:t>Switching Context</a:t>
            </a:r>
          </a:p>
          <a:p>
            <a:pPr>
              <a:buNone/>
            </a:pPr>
            <a:r>
              <a:rPr lang="en-US" dirty="0" smtClean="0"/>
              <a:t>		</a:t>
            </a:r>
            <a:r>
              <a:rPr lang="en-US" dirty="0" smtClean="0">
                <a:sym typeface="Wingdings" pitchFamily="2" charset="2"/>
              </a:rPr>
              <a:t> </a:t>
            </a:r>
            <a:r>
              <a:rPr lang="en-US" dirty="0" smtClean="0"/>
              <a:t>Switching to user mode</a:t>
            </a:r>
          </a:p>
          <a:p>
            <a:pPr>
              <a:buNone/>
            </a:pPr>
            <a:r>
              <a:rPr lang="en-US" dirty="0" smtClean="0"/>
              <a:t>		</a:t>
            </a:r>
            <a:r>
              <a:rPr lang="en-US" dirty="0" smtClean="0">
                <a:sym typeface="Wingdings" pitchFamily="2" charset="2"/>
              </a:rPr>
              <a:t> </a:t>
            </a:r>
            <a:r>
              <a:rPr lang="en-US" dirty="0" smtClean="0"/>
              <a:t>Jumping to the proper location in the user 	program to restart the program.</a:t>
            </a:r>
          </a:p>
          <a:p>
            <a:pPr>
              <a:buFont typeface="Wingdings" pitchFamily="2" charset="2"/>
              <a:buChar char="q"/>
            </a:pPr>
            <a:r>
              <a:rPr lang="en-US" b="1" dirty="0" smtClean="0"/>
              <a:t>Dispatch Latency:</a:t>
            </a:r>
          </a:p>
          <a:p>
            <a:pPr>
              <a:buNone/>
            </a:pPr>
            <a:r>
              <a:rPr lang="en-US" dirty="0" smtClean="0"/>
              <a:t>	The time it takes for the dispatcher to stop one process and start another running is known as dispatch latency.</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a:buFont typeface="Wingdings" pitchFamily="2" charset="2"/>
              <a:buChar char="q"/>
            </a:pPr>
            <a:r>
              <a:rPr lang="en-US" b="1" u="sng" dirty="0" smtClean="0"/>
              <a:t>Scheduling Criteria</a:t>
            </a:r>
            <a:r>
              <a:rPr lang="en-US" b="1" dirty="0" smtClean="0"/>
              <a:t>:</a:t>
            </a:r>
          </a:p>
          <a:p>
            <a:pPr marL="651510" indent="-514350">
              <a:buAutoNum type="arabicPeriod"/>
            </a:pPr>
            <a:r>
              <a:rPr lang="en-US" b="1" dirty="0" smtClean="0"/>
              <a:t>CPU Utilization:</a:t>
            </a:r>
            <a:r>
              <a:rPr lang="en-US" dirty="0" smtClean="0"/>
              <a:t> </a:t>
            </a:r>
            <a:r>
              <a:rPr lang="en-US" b="1" dirty="0" smtClean="0"/>
              <a:t>MAX :</a:t>
            </a:r>
            <a:r>
              <a:rPr lang="en-US" dirty="0" smtClean="0"/>
              <a:t>We want to keep CPU as busy as possible.</a:t>
            </a:r>
          </a:p>
          <a:p>
            <a:pPr marL="651510" indent="-514350">
              <a:buAutoNum type="arabicPeriod"/>
            </a:pPr>
            <a:r>
              <a:rPr lang="en-US" b="1" dirty="0" smtClean="0"/>
              <a:t>Throughput:</a:t>
            </a:r>
            <a:r>
              <a:rPr lang="en-US" dirty="0" smtClean="0"/>
              <a:t> </a:t>
            </a:r>
            <a:r>
              <a:rPr lang="en-US" b="1" dirty="0" smtClean="0"/>
              <a:t>MAX:</a:t>
            </a:r>
            <a:r>
              <a:rPr lang="en-US" dirty="0" smtClean="0"/>
              <a:t> One measure of work is the number of processes that are completed per time unit, is called throughput.</a:t>
            </a:r>
          </a:p>
          <a:p>
            <a:pPr marL="651510" indent="-514350">
              <a:buAutoNum type="arabicPeriod"/>
            </a:pPr>
            <a:r>
              <a:rPr lang="en-US" b="1" dirty="0" smtClean="0"/>
              <a:t>Turnaround time:</a:t>
            </a:r>
            <a:r>
              <a:rPr lang="en-US" dirty="0" smtClean="0"/>
              <a:t> </a:t>
            </a:r>
            <a:r>
              <a:rPr lang="en-US" b="1" dirty="0" smtClean="0"/>
              <a:t>MIN:</a:t>
            </a:r>
            <a:r>
              <a:rPr lang="en-US" dirty="0" smtClean="0"/>
              <a:t> The interval from the time of submission of a process to the time of completion is the turnaround time. So the it is the sum of the periods spent waiting to get into memory, waiting in the ready queue, executing on the CPU, and doing I/O.</a:t>
            </a:r>
          </a:p>
          <a:p>
            <a:pPr marL="651510" indent="-514350">
              <a:buAutoNum type="arabicPeriod"/>
            </a:pPr>
            <a:r>
              <a:rPr lang="en-US" b="1" dirty="0" smtClean="0"/>
              <a:t>Waiting time:</a:t>
            </a:r>
            <a:r>
              <a:rPr lang="en-US" dirty="0" smtClean="0"/>
              <a:t> </a:t>
            </a:r>
            <a:r>
              <a:rPr lang="en-US" b="1" dirty="0" smtClean="0"/>
              <a:t>MIN:</a:t>
            </a:r>
            <a:r>
              <a:rPr lang="en-US" dirty="0" smtClean="0"/>
              <a:t> it is the sum of the periods spent waiting in the ready queue.</a:t>
            </a:r>
          </a:p>
          <a:p>
            <a:pPr marL="651510" indent="-514350">
              <a:buAutoNum type="arabicPeriod"/>
            </a:pPr>
            <a:r>
              <a:rPr lang="en-US" b="1" dirty="0" smtClean="0"/>
              <a:t>Response time:</a:t>
            </a:r>
            <a:r>
              <a:rPr lang="en-US" dirty="0" smtClean="0"/>
              <a:t> </a:t>
            </a:r>
            <a:r>
              <a:rPr lang="en-US" b="1" dirty="0" smtClean="0"/>
              <a:t>MIN:</a:t>
            </a:r>
            <a:r>
              <a:rPr lang="en-US" dirty="0" smtClean="0"/>
              <a:t> it is the time from the submission of a request until the first response is produced.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A Computer is a complex system; contemporary computers contains millions of elementary electronics components.</a:t>
            </a:r>
          </a:p>
          <a:p>
            <a:pPr>
              <a:buNone/>
            </a:pPr>
            <a:r>
              <a:rPr lang="en-US" dirty="0" smtClean="0"/>
              <a:t>	</a:t>
            </a:r>
          </a:p>
          <a:p>
            <a:pPr>
              <a:buNone/>
            </a:pPr>
            <a:r>
              <a:rPr lang="en-US" b="1" dirty="0" smtClean="0"/>
              <a:t>Basic functions of Computer:</a:t>
            </a:r>
          </a:p>
          <a:p>
            <a:pPr>
              <a:buNone/>
            </a:pPr>
            <a:r>
              <a:rPr lang="en-US" dirty="0" smtClean="0"/>
              <a:t>	1. Data Storage</a:t>
            </a:r>
          </a:p>
          <a:p>
            <a:pPr>
              <a:buNone/>
            </a:pPr>
            <a:r>
              <a:rPr lang="en-US" dirty="0" smtClean="0"/>
              <a:t>	2. Data Processing</a:t>
            </a:r>
          </a:p>
          <a:p>
            <a:pPr>
              <a:buNone/>
            </a:pPr>
            <a:r>
              <a:rPr lang="en-US" dirty="0" smtClean="0"/>
              <a:t>	3. Data Movement</a:t>
            </a:r>
          </a:p>
          <a:p>
            <a:pPr>
              <a:buNone/>
            </a:pPr>
            <a:r>
              <a:rPr lang="en-US" dirty="0" smtClean="0"/>
              <a:t>	4. Control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a:buFont typeface="Wingdings" pitchFamily="2" charset="2"/>
              <a:buChar char="q"/>
            </a:pPr>
            <a:r>
              <a:rPr lang="en-US" b="1" dirty="0" smtClean="0"/>
              <a:t>Scheduling Algorithms:</a:t>
            </a:r>
          </a:p>
          <a:p>
            <a:pPr marL="651510" indent="-514350">
              <a:buAutoNum type="arabicPeriod"/>
            </a:pPr>
            <a:r>
              <a:rPr lang="en-US" b="1" dirty="0" smtClean="0"/>
              <a:t>FCFS: First-Come, First-Served Scheduling:</a:t>
            </a:r>
          </a:p>
          <a:p>
            <a:pPr marL="651510" indent="-514350">
              <a:buNone/>
            </a:pPr>
            <a:r>
              <a:rPr lang="en-US" b="1" dirty="0" smtClean="0">
                <a:sym typeface="Wingdings" pitchFamily="2" charset="2"/>
              </a:rPr>
              <a:t>	</a:t>
            </a:r>
            <a:r>
              <a:rPr lang="en-US" dirty="0" smtClean="0">
                <a:sym typeface="Wingdings" pitchFamily="2" charset="2"/>
              </a:rPr>
              <a:t> Process arrived first will be scheduled first.</a:t>
            </a:r>
            <a:endParaRPr lang="en-US" dirty="0" smtClean="0"/>
          </a:p>
          <a:p>
            <a:pPr marL="651510" indent="-514350">
              <a:buNone/>
            </a:pPr>
            <a:r>
              <a:rPr lang="en-US" dirty="0" smtClean="0"/>
              <a:t>	</a:t>
            </a:r>
            <a:r>
              <a:rPr lang="en-US" dirty="0" smtClean="0">
                <a:sym typeface="Wingdings" pitchFamily="2" charset="2"/>
              </a:rPr>
              <a:t> </a:t>
            </a:r>
            <a:r>
              <a:rPr lang="en-US" dirty="0" smtClean="0"/>
              <a:t>For implementation FIFO queue can be used.</a:t>
            </a:r>
          </a:p>
          <a:p>
            <a:pPr marL="651510" indent="-514350">
              <a:buNone/>
            </a:pPr>
            <a:r>
              <a:rPr lang="en-US" dirty="0" smtClean="0"/>
              <a:t>	</a:t>
            </a:r>
            <a:r>
              <a:rPr lang="en-US" dirty="0" smtClean="0">
                <a:sym typeface="Wingdings" pitchFamily="2" charset="2"/>
              </a:rPr>
              <a:t> FCFS algorithm is non preemptive.</a:t>
            </a:r>
          </a:p>
          <a:p>
            <a:pPr marL="651510" indent="-514350">
              <a:buNone/>
            </a:pPr>
            <a:r>
              <a:rPr lang="en-US" dirty="0" smtClean="0">
                <a:sym typeface="Wingdings" pitchFamily="2" charset="2"/>
              </a:rPr>
              <a:t>	 </a:t>
            </a:r>
            <a:r>
              <a:rPr lang="en-US" dirty="0" smtClean="0"/>
              <a:t>e.g. Process-CPU Burst Time: P1-24, P2-3, P3-3.</a:t>
            </a:r>
          </a:p>
          <a:p>
            <a:pPr marL="651510" indent="-514350">
              <a:buAutoNum type="arabicPeriod" startAt="2"/>
            </a:pPr>
            <a:r>
              <a:rPr lang="en-US" b="1" dirty="0" smtClean="0"/>
              <a:t>SJF: Shortest-Job-First Scheduling:</a:t>
            </a:r>
          </a:p>
          <a:p>
            <a:pPr marL="651510" indent="-514350">
              <a:buNone/>
            </a:pPr>
            <a:r>
              <a:rPr lang="en-US" dirty="0" smtClean="0">
                <a:sym typeface="Wingdings" pitchFamily="2" charset="2"/>
              </a:rPr>
              <a:t>	 Process having minimum burst time will be executed first</a:t>
            </a:r>
          </a:p>
          <a:p>
            <a:pPr marL="651510" indent="-514350">
              <a:buNone/>
            </a:pPr>
            <a:r>
              <a:rPr lang="en-US" dirty="0" smtClean="0"/>
              <a:t>	</a:t>
            </a:r>
            <a:r>
              <a:rPr lang="en-US" dirty="0" smtClean="0">
                <a:sym typeface="Wingdings" pitchFamily="2" charset="2"/>
              </a:rPr>
              <a:t> This algorithm gives minimum waiting time</a:t>
            </a:r>
            <a:endParaRPr lang="en-US" dirty="0" smtClean="0"/>
          </a:p>
          <a:p>
            <a:pPr marL="651510" indent="-514350">
              <a:buNone/>
            </a:pPr>
            <a:r>
              <a:rPr lang="en-US" dirty="0" smtClean="0">
                <a:sym typeface="Wingdings" pitchFamily="2" charset="2"/>
              </a:rPr>
              <a:t>	 e.g. </a:t>
            </a:r>
            <a:r>
              <a:rPr lang="en-US" b="1" dirty="0" smtClean="0">
                <a:sym typeface="Wingdings" pitchFamily="2" charset="2"/>
              </a:rPr>
              <a:t>Process-CPU Burst Time:</a:t>
            </a:r>
            <a:r>
              <a:rPr lang="en-US" dirty="0" smtClean="0">
                <a:sym typeface="Wingdings" pitchFamily="2" charset="2"/>
              </a:rPr>
              <a:t> P1-6, P2-8, P3-7, P4-3.</a:t>
            </a:r>
          </a:p>
          <a:p>
            <a:pPr marL="651510" indent="-514350">
              <a:buNone/>
            </a:pPr>
            <a:r>
              <a:rPr lang="en-US" dirty="0" smtClean="0">
                <a:sym typeface="Wingdings" pitchFamily="2" charset="2"/>
              </a:rPr>
              <a:t>	 Preemptive SJF will preempt the currently executing process. Also refereed as </a:t>
            </a:r>
            <a:r>
              <a:rPr lang="en-US" b="1" u="sng" dirty="0" smtClean="0">
                <a:sym typeface="Wingdings" pitchFamily="2" charset="2"/>
              </a:rPr>
              <a:t>shortest-remaining-time-first</a:t>
            </a:r>
            <a:r>
              <a:rPr lang="en-US" dirty="0" smtClean="0">
                <a:sym typeface="Wingdings" pitchFamily="2" charset="2"/>
              </a:rPr>
              <a:t> scheduling algorithms.</a:t>
            </a:r>
          </a:p>
          <a:p>
            <a:pPr marL="651510" indent="-514350">
              <a:buNone/>
            </a:pPr>
            <a:r>
              <a:rPr lang="en-US" dirty="0" smtClean="0">
                <a:sym typeface="Wingdings" pitchFamily="2" charset="2"/>
              </a:rPr>
              <a:t>	 e..g </a:t>
            </a:r>
            <a:r>
              <a:rPr lang="en-US" b="1" dirty="0" smtClean="0">
                <a:sym typeface="Wingdings" pitchFamily="2" charset="2"/>
              </a:rPr>
              <a:t>Process-Arrival Time-CPU Burst Time</a:t>
            </a:r>
          </a:p>
          <a:p>
            <a:pPr marL="651510" indent="-514350">
              <a:buNone/>
            </a:pPr>
            <a:r>
              <a:rPr lang="en-US" dirty="0" smtClean="0">
                <a:sym typeface="Wingdings" pitchFamily="2" charset="2"/>
              </a:rPr>
              <a:t>		P1-0-8, P2-1-4, P3-2-9, P4-3-5.</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marL="651510" indent="-514350">
              <a:buAutoNum type="arabicPeriod" startAt="3"/>
            </a:pPr>
            <a:r>
              <a:rPr lang="en-US" b="1" dirty="0" smtClean="0"/>
              <a:t>Priority Scheduling</a:t>
            </a:r>
          </a:p>
          <a:p>
            <a:pPr marL="651510" indent="-514350">
              <a:buNone/>
            </a:pPr>
            <a:r>
              <a:rPr lang="en-US" dirty="0" smtClean="0">
                <a:sym typeface="Wingdings" pitchFamily="2" charset="2"/>
              </a:rPr>
              <a:t>	 e.g. </a:t>
            </a:r>
            <a:r>
              <a:rPr lang="en-US" b="1" dirty="0" smtClean="0">
                <a:sym typeface="Wingdings" pitchFamily="2" charset="2"/>
              </a:rPr>
              <a:t>Process-Burst Time-Priority</a:t>
            </a:r>
          </a:p>
          <a:p>
            <a:pPr marL="651510" indent="-514350">
              <a:buNone/>
            </a:pPr>
            <a:r>
              <a:rPr lang="en-US" dirty="0" smtClean="0">
                <a:sym typeface="Wingdings" pitchFamily="2" charset="2"/>
              </a:rPr>
              <a:t>		P1-10-3, P2-1-1, P3-2-4, P4-1-5, P5-5-2.</a:t>
            </a:r>
          </a:p>
          <a:p>
            <a:pPr marL="651510" indent="-514350">
              <a:buNone/>
            </a:pPr>
            <a:r>
              <a:rPr lang="en-US" dirty="0" smtClean="0">
                <a:sym typeface="Wingdings" pitchFamily="2" charset="2"/>
              </a:rPr>
              <a:t>	 </a:t>
            </a:r>
            <a:r>
              <a:rPr lang="en-US" b="1" dirty="0" smtClean="0">
                <a:sym typeface="Wingdings" pitchFamily="2" charset="2"/>
              </a:rPr>
              <a:t>Indefinite blocking/starvation.</a:t>
            </a:r>
          </a:p>
          <a:p>
            <a:pPr marL="651510" indent="-514350">
              <a:buNone/>
            </a:pPr>
            <a:r>
              <a:rPr lang="en-US" dirty="0" smtClean="0">
                <a:sym typeface="Wingdings" pitchFamily="2" charset="2"/>
              </a:rPr>
              <a:t>	 </a:t>
            </a:r>
            <a:r>
              <a:rPr lang="en-US" b="1" dirty="0" smtClean="0">
                <a:sym typeface="Wingdings" pitchFamily="2" charset="2"/>
              </a:rPr>
              <a:t>Aging</a:t>
            </a:r>
          </a:p>
          <a:p>
            <a:pPr marL="651510" indent="-514350">
              <a:buAutoNum type="arabicPeriod" startAt="4"/>
            </a:pPr>
            <a:r>
              <a:rPr lang="en-US" b="1" dirty="0" smtClean="0"/>
              <a:t>Round-Robin Scheduling</a:t>
            </a:r>
          </a:p>
          <a:p>
            <a:pPr marL="651510" indent="-514350">
              <a:buNone/>
            </a:pPr>
            <a:r>
              <a:rPr lang="en-US" dirty="0" smtClean="0"/>
              <a:t>	</a:t>
            </a:r>
            <a:r>
              <a:rPr lang="en-US" dirty="0" smtClean="0">
                <a:sym typeface="Wingdings" pitchFamily="2" charset="2"/>
              </a:rPr>
              <a:t> This algorithm gives minimum response time</a:t>
            </a:r>
            <a:endParaRPr lang="en-US" dirty="0" smtClean="0"/>
          </a:p>
          <a:p>
            <a:pPr marL="651510" indent="-514350">
              <a:buNone/>
            </a:pPr>
            <a:r>
              <a:rPr lang="en-US" dirty="0" smtClean="0"/>
              <a:t>	</a:t>
            </a:r>
            <a:r>
              <a:rPr lang="en-US" dirty="0" smtClean="0">
                <a:sym typeface="Wingdings" pitchFamily="2" charset="2"/>
              </a:rPr>
              <a:t> e.g. Process-CPU Burst Time.</a:t>
            </a:r>
          </a:p>
          <a:p>
            <a:pPr marL="651510" indent="-514350">
              <a:buNone/>
            </a:pPr>
            <a:r>
              <a:rPr lang="en-US" dirty="0" smtClean="0">
                <a:sym typeface="Wingdings" pitchFamily="2" charset="2"/>
              </a:rPr>
              <a:t>		P1-24, P2-3, P3-3.</a:t>
            </a:r>
          </a:p>
          <a:p>
            <a:pPr marL="651510" indent="-514350">
              <a:buNone/>
            </a:pPr>
            <a:r>
              <a:rPr lang="en-US" dirty="0" smtClean="0">
                <a:sym typeface="Wingdings" pitchFamily="2" charset="2"/>
              </a:rPr>
              <a:t>		</a:t>
            </a:r>
            <a:r>
              <a:rPr lang="en-US" b="1" dirty="0" smtClean="0">
                <a:sym typeface="Wingdings" pitchFamily="2" charset="2"/>
              </a:rPr>
              <a:t>time quantum - 4 ms</a:t>
            </a:r>
            <a:r>
              <a:rPr lang="en-US" dirty="0" smtClean="0">
                <a:sym typeface="Wingdings" pitchFamily="2" charset="2"/>
              </a:rPr>
              <a:t>( small CPU time)</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marL="651510" indent="-514350">
              <a:buAutoNum type="arabicPeriod" startAt="5"/>
            </a:pPr>
            <a:r>
              <a:rPr lang="en-US" b="1" dirty="0" smtClean="0"/>
              <a:t>Multilevel Queue Scheduling:</a:t>
            </a:r>
          </a:p>
          <a:p>
            <a:pPr marL="651510" indent="-514350">
              <a:buNone/>
            </a:pPr>
            <a:r>
              <a:rPr lang="en-US" dirty="0" smtClean="0"/>
              <a:t>	Depending on the nature of the processes, the ready queue is </a:t>
            </a:r>
            <a:r>
              <a:rPr lang="en-US" dirty="0" err="1" smtClean="0"/>
              <a:t>splited</a:t>
            </a:r>
            <a:r>
              <a:rPr lang="en-US" dirty="0" smtClean="0"/>
              <a:t> into the multiple sub-queues and each queue can have different scheduling algorithm. </a:t>
            </a:r>
          </a:p>
          <a:p>
            <a:pPr marL="651510" indent="-514350">
              <a:buAutoNum type="arabicPeriod" startAt="6"/>
            </a:pPr>
            <a:r>
              <a:rPr lang="en-US" b="1" dirty="0" smtClean="0"/>
              <a:t>Multilevel Feedback Queue Scheduling:</a:t>
            </a:r>
          </a:p>
          <a:p>
            <a:pPr marL="651510" indent="-514350">
              <a:buNone/>
            </a:pPr>
            <a:r>
              <a:rPr lang="en-US" dirty="0" smtClean="0"/>
              <a:t>	If a process is not getting sufficient CPU time in its current queue, then it can be shifted into another queue by OS. This enhanced concept is known as </a:t>
            </a:r>
            <a:r>
              <a:rPr lang="en-US" b="1" dirty="0" smtClean="0"/>
              <a:t>Multilevel feedback queue.</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buNone/>
            </a:pPr>
            <a:r>
              <a:rPr lang="en-US" b="1" dirty="0" smtClean="0"/>
              <a:t>Multi-Processor Scheduling:</a:t>
            </a:r>
          </a:p>
          <a:p>
            <a:pPr>
              <a:buNone/>
            </a:pPr>
            <a:r>
              <a:rPr lang="en-US" b="1" dirty="0" smtClean="0"/>
              <a:t>1. Asymmetric Multi-Processing:</a:t>
            </a:r>
          </a:p>
          <a:p>
            <a:pPr lvl="1">
              <a:buFont typeface="Wingdings" pitchFamily="2" charset="2"/>
              <a:buChar char="Ø"/>
            </a:pPr>
            <a:r>
              <a:rPr lang="en-US" dirty="0" smtClean="0"/>
              <a:t>The single processor handles all scheduling decisions, I/O processing, and other system activities called </a:t>
            </a:r>
            <a:r>
              <a:rPr lang="en-US" b="1" dirty="0" smtClean="0"/>
              <a:t>master server</a:t>
            </a:r>
            <a:r>
              <a:rPr lang="en-US" dirty="0" smtClean="0"/>
              <a:t>. </a:t>
            </a:r>
          </a:p>
          <a:p>
            <a:pPr lvl="1">
              <a:buFont typeface="Wingdings" pitchFamily="2" charset="2"/>
              <a:buChar char="Ø"/>
            </a:pPr>
            <a:r>
              <a:rPr lang="en-US" dirty="0" smtClean="0"/>
              <a:t>The other processors execute only user code. </a:t>
            </a:r>
          </a:p>
          <a:p>
            <a:pPr lvl="1">
              <a:buFont typeface="Wingdings" pitchFamily="2" charset="2"/>
              <a:buChar char="Ø"/>
            </a:pPr>
            <a:r>
              <a:rPr lang="en-US" dirty="0" smtClean="0"/>
              <a:t>In this type only one processor accesses the system data structures, reducing the need for data sharing.</a:t>
            </a:r>
          </a:p>
          <a:p>
            <a:pPr>
              <a:buNone/>
            </a:pPr>
            <a:r>
              <a:rPr lang="en-US" b="1" dirty="0" smtClean="0"/>
              <a:t>2. Symmetric Multi-Processing:</a:t>
            </a:r>
          </a:p>
          <a:p>
            <a:pPr lvl="1">
              <a:buFont typeface="Wingdings" pitchFamily="2" charset="2"/>
              <a:buChar char="Ø"/>
            </a:pPr>
            <a:r>
              <a:rPr lang="en-US" dirty="0" smtClean="0"/>
              <a:t>Where each processor is self scheduling. </a:t>
            </a:r>
          </a:p>
          <a:p>
            <a:pPr lvl="1">
              <a:buFont typeface="Wingdings" pitchFamily="2" charset="2"/>
              <a:buChar char="Ø"/>
            </a:pPr>
            <a:r>
              <a:rPr lang="en-US" dirty="0" smtClean="0"/>
              <a:t>All processes may be in common ready queue, or each processor may have its own private queue of ready processes. </a:t>
            </a:r>
          </a:p>
          <a:p>
            <a:pPr lvl="1">
              <a:buFont typeface="Wingdings" pitchFamily="2" charset="2"/>
              <a:buChar char="Ø"/>
            </a:pPr>
            <a:r>
              <a:rPr lang="en-US" dirty="0" smtClean="0"/>
              <a:t>e.g. Windows XP, Windows 2000, Solaris, Linux and Mac OS X supports SMP.</a:t>
            </a: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INTER PROCESS COMMUNICATION</a:t>
            </a:r>
          </a:p>
          <a:p>
            <a:pPr>
              <a:buNone/>
            </a:pPr>
            <a:r>
              <a:rPr lang="en-US" b="1" dirty="0" smtClean="0"/>
              <a:t>Independent Process:</a:t>
            </a:r>
            <a:r>
              <a:rPr lang="en-US" dirty="0" smtClean="0"/>
              <a:t> </a:t>
            </a:r>
          </a:p>
          <a:p>
            <a:pPr>
              <a:buFont typeface="Wingdings" pitchFamily="2" charset="2"/>
              <a:buChar char="q"/>
            </a:pPr>
            <a:r>
              <a:rPr lang="en-US" dirty="0" smtClean="0"/>
              <a:t>A process is independent if it cannot affect or be affected by the other process executing in the system.</a:t>
            </a:r>
          </a:p>
          <a:p>
            <a:pPr>
              <a:buFont typeface="Wingdings" pitchFamily="2" charset="2"/>
              <a:buChar char="q"/>
            </a:pPr>
            <a:r>
              <a:rPr lang="en-US" dirty="0" smtClean="0"/>
              <a:t>Any process that does not share data with any other process is independent.</a:t>
            </a:r>
          </a:p>
          <a:p>
            <a:pPr>
              <a:buFont typeface="Wingdings" pitchFamily="2" charset="2"/>
              <a:buChar char="q"/>
            </a:pPr>
            <a:endParaRPr lang="en-US" dirty="0" smtClean="0"/>
          </a:p>
          <a:p>
            <a:pPr>
              <a:buNone/>
            </a:pPr>
            <a:r>
              <a:rPr lang="en-US" b="1" dirty="0" smtClean="0"/>
              <a:t>Cooperating Process:</a:t>
            </a:r>
          </a:p>
          <a:p>
            <a:pPr>
              <a:buFont typeface="Wingdings" pitchFamily="2" charset="2"/>
              <a:buChar char="q"/>
            </a:pPr>
            <a:r>
              <a:rPr lang="en-US" dirty="0" smtClean="0"/>
              <a:t>A process is cooperating if it can affect or be affected by any other process in the system.</a:t>
            </a:r>
          </a:p>
          <a:p>
            <a:pPr>
              <a:buFont typeface="Wingdings" pitchFamily="2" charset="2"/>
              <a:buChar char="q"/>
            </a:pPr>
            <a:r>
              <a:rPr lang="en-US" dirty="0" smtClean="0"/>
              <a:t>Any process that shares data with any other process is a cooperating process.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Cooperating processes requires an </a:t>
            </a:r>
            <a:r>
              <a:rPr lang="en-US" b="1" dirty="0" smtClean="0"/>
              <a:t>inter process communication</a:t>
            </a:r>
            <a:r>
              <a:rPr lang="en-US" dirty="0" smtClean="0"/>
              <a:t> (IPC) mechanism that will allow them to exchange data and information.</a:t>
            </a:r>
          </a:p>
          <a:p>
            <a:pPr>
              <a:buNone/>
            </a:pPr>
            <a:r>
              <a:rPr lang="en-US" dirty="0" smtClean="0"/>
              <a:t>	</a:t>
            </a:r>
            <a:r>
              <a:rPr lang="en-US" u="sng" dirty="0" smtClean="0"/>
              <a:t>There are two fundamental models of IPC</a:t>
            </a:r>
            <a:r>
              <a:rPr lang="en-US" dirty="0" smtClean="0"/>
              <a:t>:</a:t>
            </a:r>
          </a:p>
          <a:p>
            <a:pPr>
              <a:buNone/>
            </a:pPr>
            <a:r>
              <a:rPr lang="en-US" dirty="0" smtClean="0"/>
              <a:t>	</a:t>
            </a:r>
            <a:r>
              <a:rPr lang="en-US" b="1" dirty="0" smtClean="0"/>
              <a:t>1. Shared Memory Model:</a:t>
            </a:r>
            <a:r>
              <a:rPr lang="en-US" dirty="0" smtClean="0"/>
              <a:t>  In this model, a region of memory that is shared by cooperating processes is established. Processes then can exchange information by reading and writing data to the shared region.</a:t>
            </a:r>
          </a:p>
          <a:p>
            <a:pPr>
              <a:buNone/>
            </a:pPr>
            <a:r>
              <a:rPr lang="en-US" dirty="0" smtClean="0"/>
              <a:t>	</a:t>
            </a:r>
            <a:r>
              <a:rPr lang="en-US" b="1" dirty="0" smtClean="0"/>
              <a:t>2. Message Passing Model:</a:t>
            </a:r>
            <a:r>
              <a:rPr lang="en-US" dirty="0" smtClean="0"/>
              <a:t> In this model, communication takes place by means of messages exchanged between the cooperating processes.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Pipe:</a:t>
            </a:r>
            <a:r>
              <a:rPr lang="en-US" dirty="0" smtClean="0"/>
              <a:t> </a:t>
            </a:r>
          </a:p>
          <a:p>
            <a:pPr lvl="1"/>
            <a:r>
              <a:rPr lang="en-US" dirty="0" smtClean="0"/>
              <a:t>Pipe is used to communicate between two processes.</a:t>
            </a:r>
          </a:p>
          <a:p>
            <a:pPr lvl="1"/>
            <a:r>
              <a:rPr lang="en-US" dirty="0" smtClean="0"/>
              <a:t>It is a stream based </a:t>
            </a:r>
            <a:r>
              <a:rPr lang="en-US" b="1" dirty="0" smtClean="0"/>
              <a:t>unidirectional</a:t>
            </a:r>
            <a:r>
              <a:rPr lang="en-US" dirty="0" smtClean="0"/>
              <a:t> communication.</a:t>
            </a:r>
          </a:p>
          <a:p>
            <a:pPr lvl="1"/>
            <a:r>
              <a:rPr lang="en-US" dirty="0" smtClean="0"/>
              <a:t>There are two types of pipe:</a:t>
            </a:r>
          </a:p>
          <a:p>
            <a:pPr lvl="2"/>
            <a:r>
              <a:rPr lang="en-US" b="1" dirty="0" smtClean="0"/>
              <a:t>1. Unnamed  Pipe:</a:t>
            </a:r>
            <a:r>
              <a:rPr lang="en-US" dirty="0" smtClean="0"/>
              <a:t> Used to communicate between related processes.</a:t>
            </a:r>
          </a:p>
          <a:p>
            <a:pPr lvl="2"/>
            <a:r>
              <a:rPr lang="en-US" b="1" dirty="0" smtClean="0"/>
              <a:t>2. Named Pipe/FIFO:  </a:t>
            </a:r>
            <a:r>
              <a:rPr lang="en-US" dirty="0" smtClean="0"/>
              <a:t>Used to communicate between unrelated processes.</a:t>
            </a:r>
          </a:p>
          <a:p>
            <a:r>
              <a:rPr lang="en-US" b="1" dirty="0" smtClean="0"/>
              <a:t>Message Queue:</a:t>
            </a:r>
          </a:p>
          <a:p>
            <a:pPr lvl="1"/>
            <a:r>
              <a:rPr lang="en-US" dirty="0" smtClean="0"/>
              <a:t>Used to transfer packets of data from one process to other process.</a:t>
            </a:r>
          </a:p>
          <a:p>
            <a:pPr lvl="1"/>
            <a:r>
              <a:rPr lang="en-US" dirty="0" smtClean="0"/>
              <a:t>It is </a:t>
            </a:r>
            <a:r>
              <a:rPr lang="en-US" b="1" dirty="0" smtClean="0"/>
              <a:t>bidirectional</a:t>
            </a:r>
            <a:r>
              <a:rPr lang="en-US" dirty="0" smtClean="0"/>
              <a:t> IPC mechanism. </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Signals:</a:t>
            </a:r>
            <a:r>
              <a:rPr lang="en-US" dirty="0" smtClean="0"/>
              <a:t> </a:t>
            </a:r>
          </a:p>
          <a:p>
            <a:pPr lvl="1"/>
            <a:r>
              <a:rPr lang="en-US" dirty="0" smtClean="0"/>
              <a:t>A process can send signal to another process or OS can send signal to a process. E.g. SIGKILL, SIGSEGV</a:t>
            </a:r>
            <a:endParaRPr lang="en-US" b="1" dirty="0" smtClean="0"/>
          </a:p>
          <a:p>
            <a:r>
              <a:rPr lang="en-US" b="1" dirty="0" smtClean="0"/>
              <a:t>Sockets:</a:t>
            </a:r>
            <a:r>
              <a:rPr lang="en-US" dirty="0" smtClean="0"/>
              <a:t>  </a:t>
            </a:r>
          </a:p>
          <a:p>
            <a:pPr lvl="1"/>
            <a:r>
              <a:rPr lang="en-US" dirty="0" smtClean="0"/>
              <a:t>Socket is defined as communication endpoint</a:t>
            </a:r>
          </a:p>
          <a:p>
            <a:pPr lvl="1"/>
            <a:r>
              <a:rPr lang="en-US" dirty="0" smtClean="0"/>
              <a:t>Using socket one process can communicate with another process on same machine or different machine  in the network.</a:t>
            </a:r>
          </a:p>
          <a:p>
            <a:pPr lvl="1"/>
            <a:r>
              <a:rPr lang="en-US" b="1" dirty="0" smtClean="0"/>
              <a:t>Socket = IP Address + Port</a:t>
            </a:r>
          </a:p>
          <a:p>
            <a:r>
              <a:rPr lang="en-US" b="1" dirty="0" smtClean="0"/>
              <a:t>RPC </a:t>
            </a:r>
            <a:r>
              <a:rPr lang="en-US" b="1" dirty="0" smtClean="0">
                <a:sym typeface="Wingdings" pitchFamily="2" charset="2"/>
              </a:rPr>
              <a:t>(Remote Procedure Call)</a:t>
            </a:r>
          </a:p>
          <a:p>
            <a:pPr lvl="1"/>
            <a:r>
              <a:rPr lang="en-US" dirty="0" smtClean="0">
                <a:sym typeface="Wingdings" pitchFamily="2" charset="2"/>
              </a:rPr>
              <a:t>Used call method from another process on the same machine or different machine in the network.</a:t>
            </a:r>
          </a:p>
          <a:p>
            <a:pPr lvl="1"/>
            <a:endParaRPr lang="en-US"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Process Coordination/Process Synchronization:</a:t>
            </a:r>
          </a:p>
          <a:p>
            <a:pPr>
              <a:buFont typeface="Wingdings" pitchFamily="2" charset="2"/>
              <a:buChar char="Ø"/>
            </a:pPr>
            <a:r>
              <a:rPr lang="en-US" dirty="0" smtClean="0"/>
              <a:t>Cooperating processes can either directly share a logical address space(i.e. both code and data) or be allowed share data only through files or messages. </a:t>
            </a:r>
          </a:p>
          <a:p>
            <a:pPr>
              <a:buFont typeface="Wingdings" pitchFamily="2" charset="2"/>
              <a:buChar char="Ø"/>
            </a:pPr>
            <a:r>
              <a:rPr lang="en-US" dirty="0" smtClean="0"/>
              <a:t>Concurrent access to shared data may results in </a:t>
            </a:r>
            <a:r>
              <a:rPr lang="en-US" b="1" dirty="0" smtClean="0"/>
              <a:t>data inconsistency</a:t>
            </a:r>
            <a:r>
              <a:rPr lang="en-US" dirty="0" smtClean="0"/>
              <a:t>. </a:t>
            </a:r>
          </a:p>
          <a:p>
            <a:pPr>
              <a:buFont typeface="Wingdings" pitchFamily="2" charset="2"/>
              <a:buChar char="Ø"/>
            </a:pPr>
            <a:r>
              <a:rPr lang="en-US" dirty="0" smtClean="0"/>
              <a:t>The mechanisms to ensure the orderly execution of cooperating processes that share a logical address space, so that data inconsistency is maintained.</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a:buNone/>
            </a:pPr>
            <a:r>
              <a:rPr lang="en-US" b="1" dirty="0" smtClean="0"/>
              <a:t>Critical-Section Problem:</a:t>
            </a:r>
          </a:p>
          <a:p>
            <a:pPr>
              <a:buFont typeface="Wingdings" pitchFamily="2" charset="2"/>
              <a:buChar char="q"/>
            </a:pPr>
            <a:r>
              <a:rPr lang="en-US" dirty="0" smtClean="0"/>
              <a:t>Consider a system consisting of n processes { P1, P2, …, Pn-1}. Each process has a segment code, called a critical section, in which the process may be changing common variables, updating a table, writing a file and so on. The important feature of this system is that, when one process is executing in its critical section, no other process is to be allowed to execute in its critical section. That is, no two processes are executing in their critical sections at the same time.</a:t>
            </a:r>
          </a:p>
          <a:p>
            <a:pPr>
              <a:buFont typeface="Wingdings" pitchFamily="2" charset="2"/>
              <a:buChar char="q"/>
            </a:pPr>
            <a:r>
              <a:rPr lang="en-US" dirty="0" smtClean="0"/>
              <a:t>The critical section problem is to design a protocol that processes can use to cooperate. Each process must request permission to enter its critical section. The section of code implementing this request is the entry section. The critical section may be followed by an exit section. The remaining code is remainder section.</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buFont typeface="Wingdings" pitchFamily="2" charset="2"/>
              <a:buChar char="Ø"/>
            </a:pPr>
            <a:r>
              <a:rPr lang="en-US" b="1" dirty="0" smtClean="0"/>
              <a:t>Basic structural Components of the Computer System: </a:t>
            </a:r>
          </a:p>
          <a:p>
            <a:pPr>
              <a:buNone/>
            </a:pPr>
            <a:r>
              <a:rPr lang="en-US" dirty="0" smtClean="0"/>
              <a:t>	The way in which the components are interrelated.</a:t>
            </a:r>
          </a:p>
          <a:p>
            <a:pPr>
              <a:buNone/>
            </a:pPr>
            <a:r>
              <a:rPr lang="en-US" b="1" dirty="0" smtClean="0"/>
              <a:t>	1. Central Processing Unit/Processor:</a:t>
            </a:r>
            <a:r>
              <a:rPr lang="en-US" dirty="0" smtClean="0"/>
              <a:t> Controls the operations of computer and performs its data processing functions.</a:t>
            </a:r>
          </a:p>
          <a:p>
            <a:pPr>
              <a:buNone/>
            </a:pPr>
            <a:r>
              <a:rPr lang="en-US" b="1" dirty="0" smtClean="0"/>
              <a:t>	2. Main Memory:</a:t>
            </a:r>
            <a:r>
              <a:rPr lang="en-US" dirty="0" smtClean="0"/>
              <a:t> Stores instructions and data</a:t>
            </a:r>
          </a:p>
          <a:p>
            <a:pPr>
              <a:buNone/>
            </a:pPr>
            <a:r>
              <a:rPr lang="en-US" b="1" dirty="0" smtClean="0"/>
              <a:t>	3. I/O:</a:t>
            </a:r>
            <a:r>
              <a:rPr lang="en-US" dirty="0" smtClean="0"/>
              <a:t> Moves data between the computer and its external environment.</a:t>
            </a:r>
          </a:p>
          <a:p>
            <a:pPr>
              <a:buNone/>
            </a:pPr>
            <a:r>
              <a:rPr lang="en-US" b="1" dirty="0" smtClean="0"/>
              <a:t>	4. System interconnections:</a:t>
            </a:r>
            <a:r>
              <a:rPr lang="en-US" dirty="0" smtClean="0"/>
              <a:t> Some mechanism that provides for communication among </a:t>
            </a:r>
            <a:r>
              <a:rPr lang="en-US" b="1" dirty="0" smtClean="0"/>
              <a:t>CPU, main memory, and I/O</a:t>
            </a: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Semaphores:</a:t>
            </a:r>
          </a:p>
          <a:p>
            <a:pPr>
              <a:buFont typeface="Wingdings" pitchFamily="2" charset="2"/>
              <a:buChar char="Ø"/>
            </a:pPr>
            <a:r>
              <a:rPr lang="en-US" dirty="0" smtClean="0"/>
              <a:t>To over come the problem of critical section we can use the synchronization tool called a semaphore.</a:t>
            </a:r>
          </a:p>
          <a:p>
            <a:pPr>
              <a:buFont typeface="Wingdings" pitchFamily="2" charset="2"/>
              <a:buChar char="Ø"/>
            </a:pPr>
            <a:r>
              <a:rPr lang="en-US" dirty="0" smtClean="0"/>
              <a:t>Semaphore S is an integer variable that, apart from initialization is accessed only through two standard atomic operations: wait( ) and signal( ).</a:t>
            </a:r>
          </a:p>
          <a:p>
            <a:pPr>
              <a:buFont typeface="Wingdings" pitchFamily="2" charset="2"/>
              <a:buChar char="Ø"/>
            </a:pPr>
            <a:r>
              <a:rPr lang="en-US" dirty="0" smtClean="0"/>
              <a:t>All modifications to the integer value of the semaphore in the wait( ) and signal( ) operations must be executed indivisible. That is when one process modifies the semaphore value, no other process can simultaneously modify that same semaphore value.</a:t>
            </a:r>
          </a:p>
          <a:p>
            <a:pPr>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Deadlock:</a:t>
            </a:r>
          </a:p>
          <a:p>
            <a:pPr>
              <a:buFont typeface="Wingdings" pitchFamily="2" charset="2"/>
              <a:buChar char="Ø"/>
            </a:pPr>
            <a:r>
              <a:rPr lang="en-US" dirty="0" smtClean="0"/>
              <a:t>In multiprogramming environment, several processes may compete for a finite number of resources. </a:t>
            </a:r>
          </a:p>
          <a:p>
            <a:pPr>
              <a:buFont typeface="Wingdings" pitchFamily="2" charset="2"/>
              <a:buChar char="Ø"/>
            </a:pPr>
            <a:r>
              <a:rPr lang="en-US" dirty="0" smtClean="0"/>
              <a:t>A process requests resources; if the resources are not available at that time, the process enters a waiting state. </a:t>
            </a:r>
          </a:p>
          <a:p>
            <a:pPr>
              <a:buFont typeface="Wingdings" pitchFamily="2" charset="2"/>
              <a:buChar char="Ø"/>
            </a:pPr>
            <a:r>
              <a:rPr lang="en-US" dirty="0" smtClean="0"/>
              <a:t>Sometimes, a waiting process never again able to change state, because the resources it has requested are held by other waiting process. This situation is called a </a:t>
            </a:r>
            <a:r>
              <a:rPr lang="en-US" b="1" dirty="0" smtClean="0"/>
              <a:t>deadlock</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a:buNone/>
            </a:pPr>
            <a:r>
              <a:rPr lang="en-US" b="1" dirty="0" smtClean="0"/>
              <a:t>Necessary Conditions to occur deadlock:</a:t>
            </a:r>
          </a:p>
          <a:p>
            <a:pPr marL="651510" indent="-514350">
              <a:buAutoNum type="arabicPeriod"/>
            </a:pPr>
            <a:r>
              <a:rPr lang="en-US" b="1" dirty="0" smtClean="0"/>
              <a:t>Mutual exclusion:</a:t>
            </a:r>
            <a:r>
              <a:rPr lang="en-US" dirty="0" smtClean="0"/>
              <a:t> resource is not sharable</a:t>
            </a:r>
          </a:p>
          <a:p>
            <a:pPr marL="651510" indent="-514350">
              <a:buAutoNum type="arabicPeriod"/>
            </a:pPr>
            <a:r>
              <a:rPr lang="en-US" b="1" dirty="0" smtClean="0"/>
              <a:t>Hold and Wait:</a:t>
            </a:r>
            <a:r>
              <a:rPr lang="en-US" dirty="0" smtClean="0"/>
              <a:t> process hold a resource and wait for another resource.</a:t>
            </a:r>
          </a:p>
          <a:p>
            <a:pPr marL="651510" indent="-514350">
              <a:buAutoNum type="arabicPeriod"/>
            </a:pPr>
            <a:r>
              <a:rPr lang="en-US" b="1" dirty="0" smtClean="0"/>
              <a:t>No preemption:</a:t>
            </a:r>
            <a:r>
              <a:rPr lang="en-US" dirty="0" smtClean="0"/>
              <a:t> A resource should not be released until task is completed.</a:t>
            </a:r>
          </a:p>
          <a:p>
            <a:pPr marL="651510" indent="-514350">
              <a:buAutoNum type="arabicPeriod"/>
            </a:pPr>
            <a:r>
              <a:rPr lang="en-US" b="1" dirty="0" smtClean="0"/>
              <a:t>Circular wait</a:t>
            </a:r>
          </a:p>
          <a:p>
            <a:pPr marL="651510" indent="-514350">
              <a:buNone/>
            </a:pPr>
            <a:r>
              <a:rPr lang="en-US" b="1" dirty="0" smtClean="0"/>
              <a:t>Resource-Allocation Graph:</a:t>
            </a:r>
          </a:p>
          <a:p>
            <a:pPr marL="651510" indent="-514350">
              <a:buFont typeface="Wingdings" pitchFamily="2" charset="2"/>
              <a:buChar char="q"/>
            </a:pPr>
            <a:r>
              <a:rPr lang="en-US" dirty="0" smtClean="0"/>
              <a:t>Deadlocks can be described more precisely in terms of </a:t>
            </a:r>
            <a:r>
              <a:rPr lang="en-US" b="1" dirty="0" smtClean="0"/>
              <a:t>directed graphs</a:t>
            </a:r>
            <a:r>
              <a:rPr lang="en-US" dirty="0" smtClean="0"/>
              <a:t> called as </a:t>
            </a:r>
            <a:r>
              <a:rPr lang="en-US" b="1" dirty="0" smtClean="0"/>
              <a:t>system resource allocation graph</a:t>
            </a:r>
            <a:r>
              <a:rPr lang="en-US" dirty="0" smtClean="0"/>
              <a:t>. </a:t>
            </a:r>
          </a:p>
          <a:p>
            <a:pPr marL="651510" indent="-514350">
              <a:buFont typeface="Wingdings" pitchFamily="2" charset="2"/>
              <a:buChar char="q"/>
            </a:pPr>
            <a:r>
              <a:rPr lang="en-US" dirty="0" smtClean="0"/>
              <a:t>This graph consists of a set of vertices V and set of edges E. The set of vertices V partitioned into two different types of nodes: P = { P1, P2, …., </a:t>
            </a:r>
            <a:r>
              <a:rPr lang="en-US" dirty="0" err="1" smtClean="0"/>
              <a:t>Pn</a:t>
            </a:r>
            <a:r>
              <a:rPr lang="en-US" dirty="0" smtClean="0"/>
              <a:t> }, the set consisting of all the active processes in the system, and R={R1, R2, …., </a:t>
            </a:r>
            <a:r>
              <a:rPr lang="en-US" dirty="0" err="1" smtClean="0"/>
              <a:t>Rn</a:t>
            </a:r>
            <a:r>
              <a:rPr lang="en-US" dirty="0" smtClean="0"/>
              <a:t>}, the set consisting of all resources types in the system. </a:t>
            </a:r>
          </a:p>
          <a:p>
            <a:pPr marL="65151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The directed edge from process Pi to resource type </a:t>
            </a:r>
            <a:r>
              <a:rPr lang="en-US" dirty="0" err="1" smtClean="0"/>
              <a:t>Rj</a:t>
            </a:r>
            <a:r>
              <a:rPr lang="en-US" dirty="0" smtClean="0"/>
              <a:t> is denoted by </a:t>
            </a:r>
            <a:r>
              <a:rPr lang="en-US" b="1" dirty="0" smtClean="0"/>
              <a:t>Pi </a:t>
            </a:r>
            <a:r>
              <a:rPr lang="en-US" b="1" dirty="0" smtClean="0">
                <a:sym typeface="Wingdings" pitchFamily="2" charset="2"/>
              </a:rPr>
              <a:t> </a:t>
            </a:r>
            <a:r>
              <a:rPr lang="en-US" b="1" dirty="0" err="1" smtClean="0">
                <a:sym typeface="Wingdings" pitchFamily="2" charset="2"/>
              </a:rPr>
              <a:t>Rj</a:t>
            </a:r>
            <a:r>
              <a:rPr lang="en-US" dirty="0" smtClean="0">
                <a:sym typeface="Wingdings" pitchFamily="2" charset="2"/>
              </a:rPr>
              <a:t>; it signifies that Process Pi has requested an instance of the resource </a:t>
            </a:r>
            <a:r>
              <a:rPr lang="en-US" dirty="0" err="1" smtClean="0">
                <a:sym typeface="Wingdings" pitchFamily="2" charset="2"/>
              </a:rPr>
              <a:t>Rj</a:t>
            </a:r>
            <a:r>
              <a:rPr lang="en-US" dirty="0" smtClean="0">
                <a:sym typeface="Wingdings" pitchFamily="2" charset="2"/>
              </a:rPr>
              <a:t> and is currently waiting for that process.</a:t>
            </a:r>
          </a:p>
          <a:p>
            <a:pPr>
              <a:buFont typeface="Wingdings" pitchFamily="2" charset="2"/>
              <a:buChar char="q"/>
            </a:pPr>
            <a:r>
              <a:rPr lang="en-US" dirty="0" smtClean="0">
                <a:sym typeface="Wingdings" pitchFamily="2" charset="2"/>
              </a:rPr>
              <a:t>A directed edge from resource type </a:t>
            </a:r>
            <a:r>
              <a:rPr lang="en-US" dirty="0" err="1" smtClean="0">
                <a:sym typeface="Wingdings" pitchFamily="2" charset="2"/>
              </a:rPr>
              <a:t>Rj</a:t>
            </a:r>
            <a:r>
              <a:rPr lang="en-US" dirty="0" smtClean="0">
                <a:sym typeface="Wingdings" pitchFamily="2" charset="2"/>
              </a:rPr>
              <a:t> to process Pi  is denoted by </a:t>
            </a:r>
            <a:r>
              <a:rPr lang="en-US" b="1" dirty="0" err="1" smtClean="0">
                <a:sym typeface="Wingdings" pitchFamily="2" charset="2"/>
              </a:rPr>
              <a:t>Rj</a:t>
            </a:r>
            <a:r>
              <a:rPr lang="en-US" b="1" dirty="0" smtClean="0">
                <a:sym typeface="Wingdings" pitchFamily="2" charset="2"/>
              </a:rPr>
              <a:t>  Pi</a:t>
            </a:r>
            <a:r>
              <a:rPr lang="en-US" dirty="0" smtClean="0">
                <a:sym typeface="Wingdings" pitchFamily="2" charset="2"/>
              </a:rPr>
              <a:t>; it signifies that </a:t>
            </a:r>
            <a:r>
              <a:rPr lang="en-US" dirty="0" err="1" smtClean="0">
                <a:sym typeface="Wingdings" pitchFamily="2" charset="2"/>
              </a:rPr>
              <a:t>Rj</a:t>
            </a:r>
            <a:r>
              <a:rPr lang="en-US" dirty="0" smtClean="0">
                <a:sym typeface="Wingdings" pitchFamily="2" charset="2"/>
              </a:rPr>
              <a:t> has been allocated to process Pi.</a:t>
            </a:r>
          </a:p>
          <a:p>
            <a:pPr>
              <a:buFont typeface="Wingdings" pitchFamily="2" charset="2"/>
              <a:buChar char="q"/>
            </a:pPr>
            <a:r>
              <a:rPr lang="en-US" dirty="0" smtClean="0">
                <a:sym typeface="Wingdings" pitchFamily="2" charset="2"/>
              </a:rPr>
              <a:t>A directed edge Pi  </a:t>
            </a:r>
            <a:r>
              <a:rPr lang="en-US" dirty="0" err="1" smtClean="0">
                <a:sym typeface="Wingdings" pitchFamily="2" charset="2"/>
              </a:rPr>
              <a:t>Rj</a:t>
            </a:r>
            <a:r>
              <a:rPr lang="en-US" dirty="0" smtClean="0">
                <a:sym typeface="Wingdings" pitchFamily="2" charset="2"/>
              </a:rPr>
              <a:t> is called </a:t>
            </a:r>
            <a:r>
              <a:rPr lang="en-US" b="1" dirty="0" smtClean="0">
                <a:sym typeface="Wingdings" pitchFamily="2" charset="2"/>
              </a:rPr>
              <a:t>request edge</a:t>
            </a:r>
            <a:r>
              <a:rPr lang="en-US" dirty="0" smtClean="0">
                <a:sym typeface="Wingdings" pitchFamily="2" charset="2"/>
              </a:rPr>
              <a:t>, and a directed edge </a:t>
            </a:r>
            <a:r>
              <a:rPr lang="en-US" dirty="0" err="1" smtClean="0">
                <a:sym typeface="Wingdings" pitchFamily="2" charset="2"/>
              </a:rPr>
              <a:t>Rj</a:t>
            </a:r>
            <a:r>
              <a:rPr lang="en-US" dirty="0" smtClean="0">
                <a:sym typeface="Wingdings" pitchFamily="2" charset="2"/>
              </a:rPr>
              <a:t>  Pi is called </a:t>
            </a:r>
            <a:r>
              <a:rPr lang="en-US" b="1" dirty="0" smtClean="0">
                <a:sym typeface="Wingdings" pitchFamily="2" charset="2"/>
              </a:rPr>
              <a:t>assignment edge.</a:t>
            </a:r>
          </a:p>
          <a:p>
            <a:pPr>
              <a:buFont typeface="Wingdings" pitchFamily="2" charset="2"/>
              <a:buChar char="q"/>
            </a:pPr>
            <a:r>
              <a:rPr lang="en-US" dirty="0" smtClean="0">
                <a:sym typeface="Wingdings" pitchFamily="2" charset="2"/>
              </a:rPr>
              <a:t>Pictorially we represents each process Pi as a </a:t>
            </a:r>
            <a:r>
              <a:rPr lang="en-US" b="1" dirty="0" smtClean="0">
                <a:sym typeface="Wingdings" pitchFamily="2" charset="2"/>
              </a:rPr>
              <a:t>circle</a:t>
            </a:r>
            <a:r>
              <a:rPr lang="en-US" dirty="0" smtClean="0">
                <a:sym typeface="Wingdings" pitchFamily="2" charset="2"/>
              </a:rPr>
              <a:t> and each resource as a </a:t>
            </a:r>
            <a:r>
              <a:rPr lang="en-US" b="1" dirty="0" smtClean="0">
                <a:sym typeface="Wingdings" pitchFamily="2" charset="2"/>
              </a:rPr>
              <a:t>rectangle</a:t>
            </a:r>
            <a:r>
              <a:rPr lang="en-US" dirty="0" smtClean="0">
                <a:sym typeface="Wingdings" pitchFamily="2" charset="2"/>
              </a:rPr>
              <a:t>. Since resource type </a:t>
            </a:r>
            <a:r>
              <a:rPr lang="en-US" dirty="0" err="1" smtClean="0">
                <a:sym typeface="Wingdings" pitchFamily="2" charset="2"/>
              </a:rPr>
              <a:t>Rj</a:t>
            </a:r>
            <a:r>
              <a:rPr lang="en-US" dirty="0" smtClean="0">
                <a:sym typeface="Wingdings" pitchFamily="2" charset="2"/>
              </a:rPr>
              <a:t> may have more than one instance, we represent each such instance as a </a:t>
            </a:r>
            <a:r>
              <a:rPr lang="en-US" b="1" dirty="0" smtClean="0">
                <a:sym typeface="Wingdings" pitchFamily="2" charset="2"/>
              </a:rPr>
              <a:t>dot</a:t>
            </a:r>
            <a:r>
              <a:rPr lang="en-US" dirty="0" smtClean="0">
                <a:sym typeface="Wingdings" pitchFamily="2" charset="2"/>
              </a:rPr>
              <a:t> within a rectangle.</a:t>
            </a:r>
          </a:p>
          <a:p>
            <a:pPr>
              <a:buFont typeface="Wingdings" pitchFamily="2" charset="2"/>
              <a:buChar char="q"/>
            </a:pPr>
            <a:r>
              <a:rPr lang="en-US" dirty="0" smtClean="0">
                <a:sym typeface="Wingdings" pitchFamily="2" charset="2"/>
              </a:rPr>
              <a:t>If the graph contains no cycle, then no process in the system is deadlocked. If the graph does contains cycle, then the deadlock may exists.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Methods of Handling Deadlocks.</a:t>
            </a:r>
          </a:p>
          <a:p>
            <a:pPr marL="651510" indent="-514350">
              <a:buAutoNum type="arabicPeriod"/>
            </a:pPr>
            <a:r>
              <a:rPr lang="en-US" b="1" dirty="0" smtClean="0"/>
              <a:t>Deadlock Prevention:</a:t>
            </a:r>
            <a:r>
              <a:rPr lang="en-US" dirty="0" smtClean="0"/>
              <a:t> For a deadlock to occur, each of the four necessary conditions  must hold. By ensuring that at least one of these conditions   can not hold, we can prevent the occurrence of deadlock.</a:t>
            </a:r>
            <a:endParaRPr lang="en-US" b="1" dirty="0" smtClean="0"/>
          </a:p>
          <a:p>
            <a:pPr marL="651510" indent="-514350">
              <a:buAutoNum type="arabicPeriod"/>
            </a:pPr>
            <a:r>
              <a:rPr lang="en-US" b="1" dirty="0" smtClean="0"/>
              <a:t>Deadlock Avoidance:</a:t>
            </a:r>
          </a:p>
          <a:p>
            <a:pPr marL="651510" indent="-514350">
              <a:buNone/>
            </a:pPr>
            <a:r>
              <a:rPr lang="en-US" dirty="0" smtClean="0"/>
              <a:t>	1. Resource-Allocation-Graph Algorithm</a:t>
            </a:r>
          </a:p>
          <a:p>
            <a:pPr marL="651510" indent="-514350">
              <a:buNone/>
            </a:pPr>
            <a:r>
              <a:rPr lang="en-US" dirty="0" smtClean="0"/>
              <a:t>	2. Banker’s Algorithm </a:t>
            </a:r>
          </a:p>
          <a:p>
            <a:pPr marL="651510" indent="-514350">
              <a:buNone/>
            </a:pPr>
            <a:r>
              <a:rPr lang="en-US" dirty="0" smtClean="0"/>
              <a:t>3.	</a:t>
            </a:r>
            <a:r>
              <a:rPr lang="en-US" b="1" dirty="0" smtClean="0"/>
              <a:t>Recovery from the deadlock:</a:t>
            </a:r>
          </a:p>
          <a:p>
            <a:pPr marL="651510" indent="-514350">
              <a:buNone/>
            </a:pPr>
            <a:r>
              <a:rPr lang="en-US" dirty="0" smtClean="0"/>
              <a:t>	1. Process termination</a:t>
            </a:r>
          </a:p>
          <a:p>
            <a:pPr marL="651510" indent="-514350">
              <a:buNone/>
            </a:pPr>
            <a:r>
              <a:rPr lang="en-US" dirty="0" smtClean="0"/>
              <a:t>	2. Resource Preemption</a:t>
            </a:r>
          </a:p>
          <a:p>
            <a:pPr marL="651510" indent="-514350">
              <a:buAutoNum type="arabicPeriod"/>
            </a:pPr>
            <a:endParaRPr lang="en-US"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An address generated by the CPU is commonly referred to as a </a:t>
            </a:r>
            <a:r>
              <a:rPr lang="en-US" b="1" dirty="0" smtClean="0"/>
              <a:t>logical address, </a:t>
            </a:r>
            <a:r>
              <a:rPr lang="en-US" dirty="0" smtClean="0"/>
              <a:t>whereas an address seen by the memory unit - that is, one loaded into the </a:t>
            </a:r>
            <a:r>
              <a:rPr lang="en-US" b="1" dirty="0" smtClean="0"/>
              <a:t>memory address register</a:t>
            </a:r>
            <a:r>
              <a:rPr lang="en-US" dirty="0" smtClean="0"/>
              <a:t> of the memory- is  commonly referred to as a </a:t>
            </a:r>
            <a:r>
              <a:rPr lang="en-US" b="1" dirty="0" smtClean="0"/>
              <a:t>physical address.</a:t>
            </a:r>
          </a:p>
          <a:p>
            <a:pPr>
              <a:buFont typeface="Wingdings" pitchFamily="2" charset="2"/>
              <a:buChar char="q"/>
            </a:pPr>
            <a:r>
              <a:rPr lang="en-US" dirty="0" smtClean="0"/>
              <a:t>The runtime mapping from virtual/logical to physical memory addresses is done by a hardware device called </a:t>
            </a:r>
            <a:r>
              <a:rPr lang="en-US" b="1" dirty="0" smtClean="0"/>
              <a:t>Memory Management Unit (MMU).</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371600"/>
            <a:ext cx="8229600" cy="4937760"/>
          </a:xfrm>
        </p:spPr>
        <p:txBody>
          <a:bodyPr>
            <a:normAutofit fontScale="92500" lnSpcReduction="20000"/>
          </a:bodyPr>
          <a:lstStyle/>
          <a:p>
            <a:pPr>
              <a:buNone/>
            </a:pPr>
            <a:r>
              <a:rPr lang="en-US" b="1" dirty="0" smtClean="0"/>
              <a:t>SWAPPING:</a:t>
            </a:r>
          </a:p>
          <a:p>
            <a:pPr>
              <a:buFont typeface="Wingdings" pitchFamily="2" charset="2"/>
              <a:buChar char="q"/>
            </a:pPr>
            <a:r>
              <a:rPr lang="en-US" dirty="0" smtClean="0"/>
              <a:t>A process must be in memory to be executed. A process, however, can be swapped temporarily out of memory to a </a:t>
            </a:r>
            <a:r>
              <a:rPr lang="en-US" b="1" dirty="0" smtClean="0"/>
              <a:t>backing store</a:t>
            </a:r>
            <a:r>
              <a:rPr lang="en-US" dirty="0" smtClean="0"/>
              <a:t> and then brought back into memory for continued execution.</a:t>
            </a:r>
          </a:p>
          <a:p>
            <a:pPr>
              <a:buFont typeface="Wingdings" pitchFamily="2" charset="2"/>
              <a:buChar char="q"/>
            </a:pPr>
            <a:r>
              <a:rPr lang="en-US" dirty="0" smtClean="0"/>
              <a:t>If a higher priority process arrives and wants service, the </a:t>
            </a:r>
            <a:r>
              <a:rPr lang="en-US" b="1" dirty="0" smtClean="0"/>
              <a:t>memory manager</a:t>
            </a:r>
            <a:r>
              <a:rPr lang="en-US" dirty="0" smtClean="0"/>
              <a:t> can swap out the lower priority process and then load and execute the higher priority process. </a:t>
            </a:r>
          </a:p>
          <a:p>
            <a:pPr>
              <a:buFont typeface="Wingdings" pitchFamily="2" charset="2"/>
              <a:buChar char="q"/>
            </a:pPr>
            <a:r>
              <a:rPr lang="en-US" dirty="0" smtClean="0"/>
              <a:t>When the high priority process finishes, the lower priority process can be swapped back in and continued. This variant of swapping is sometimes called </a:t>
            </a:r>
            <a:r>
              <a:rPr lang="en-US" b="1" dirty="0" smtClean="0"/>
              <a:t>roll out, roll in.</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buFont typeface="Wingdings" pitchFamily="2" charset="2"/>
              <a:buChar char="q"/>
            </a:pPr>
            <a:r>
              <a:rPr lang="en-US" b="1" dirty="0" smtClean="0"/>
              <a:t>Memory Allocation:</a:t>
            </a:r>
          </a:p>
          <a:p>
            <a:pPr>
              <a:buNone/>
            </a:pPr>
            <a:r>
              <a:rPr lang="en-US" dirty="0" smtClean="0"/>
              <a:t>1.	</a:t>
            </a:r>
            <a:r>
              <a:rPr lang="en-US" b="1" dirty="0" smtClean="0"/>
              <a:t>Contiguous memory  allocation</a:t>
            </a:r>
            <a:r>
              <a:rPr lang="en-US" dirty="0" smtClean="0"/>
              <a:t>, each process is contained in a single contiguous section of memory.</a:t>
            </a:r>
          </a:p>
          <a:p>
            <a:pPr marL="651510" indent="-514350">
              <a:buAutoNum type="arabicPeriod" startAt="2"/>
            </a:pPr>
            <a:r>
              <a:rPr lang="en-US" dirty="0" smtClean="0"/>
              <a:t>Partition:</a:t>
            </a:r>
          </a:p>
          <a:p>
            <a:pPr marL="651510" indent="-514350">
              <a:buFont typeface="Wingdings" pitchFamily="2" charset="2"/>
              <a:buChar char="q"/>
            </a:pPr>
            <a:r>
              <a:rPr lang="en-US" b="1" dirty="0" smtClean="0"/>
              <a:t>Dynamic Memory Allocation:</a:t>
            </a:r>
          </a:p>
          <a:p>
            <a:pPr marL="971550" lvl="1" indent="-514350">
              <a:buAutoNum type="arabicPeriod"/>
            </a:pPr>
            <a:r>
              <a:rPr lang="en-US" b="1" dirty="0" smtClean="0"/>
              <a:t>First Fit:</a:t>
            </a:r>
            <a:r>
              <a:rPr lang="en-US" dirty="0" smtClean="0"/>
              <a:t> Allocates the first hole that is big enough</a:t>
            </a:r>
          </a:p>
          <a:p>
            <a:pPr marL="971550" lvl="1" indent="-514350">
              <a:buAutoNum type="arabicPeriod"/>
            </a:pPr>
            <a:r>
              <a:rPr lang="en-US" b="1" dirty="0" smtClean="0"/>
              <a:t>Best Fit:</a:t>
            </a:r>
            <a:r>
              <a:rPr lang="en-US" dirty="0" smtClean="0"/>
              <a:t> Allocate the smallest hole that is big enough</a:t>
            </a:r>
          </a:p>
          <a:p>
            <a:pPr marL="971550" lvl="1" indent="-514350">
              <a:buAutoNum type="arabicPeriod"/>
            </a:pPr>
            <a:r>
              <a:rPr lang="en-US" b="1" dirty="0" smtClean="0"/>
              <a:t>Worst Fit:</a:t>
            </a:r>
            <a:r>
              <a:rPr lang="en-US" dirty="0" smtClean="0"/>
              <a:t> Allocate the largest hole</a:t>
            </a:r>
          </a:p>
          <a:p>
            <a:pPr marL="651510" indent="-514350">
              <a:buNone/>
            </a:pPr>
            <a:r>
              <a:rPr lang="en-US" dirty="0" smtClean="0">
                <a:sym typeface="Wingdings" pitchFamily="2" charset="2"/>
              </a:rPr>
              <a:t> Generally the first fit is faster than other two algorithms.</a:t>
            </a:r>
            <a:endParaRPr lang="en-US" dirty="0" smtClean="0"/>
          </a:p>
          <a:p>
            <a:pPr marL="651510" indent="-514350">
              <a:buFont typeface="Wingdings" pitchFamily="2" charset="2"/>
              <a:buChar char="q"/>
            </a:pPr>
            <a:r>
              <a:rPr lang="en-US" b="1" dirty="0" smtClean="0"/>
              <a:t>External Fragmentation:</a:t>
            </a:r>
          </a:p>
          <a:p>
            <a:pPr marL="651510" indent="-514350">
              <a:buNone/>
            </a:pPr>
            <a:r>
              <a:rPr lang="en-US" dirty="0" smtClean="0"/>
              <a:t>	Both the </a:t>
            </a:r>
            <a:r>
              <a:rPr lang="en-US" b="1" u="sng" dirty="0" smtClean="0"/>
              <a:t>first fit</a:t>
            </a:r>
            <a:r>
              <a:rPr lang="en-US" dirty="0" smtClean="0"/>
              <a:t> and </a:t>
            </a:r>
            <a:r>
              <a:rPr lang="en-US" b="1" u="sng" dirty="0" smtClean="0"/>
              <a:t>best fit</a:t>
            </a:r>
            <a:r>
              <a:rPr lang="en-US" dirty="0" smtClean="0"/>
              <a:t> strategies for memory allocation suffer from external fragmentation. As processes are loaded and removed from memory, the free memory space is broken into little pieces. </a:t>
            </a:r>
            <a:r>
              <a:rPr lang="en-US" b="1" u="sng" dirty="0" smtClean="0"/>
              <a:t>External fragmentation exists when there is enough total memory space to satisfy a request but the available spaces are not contiguous; storage is fragmented into large number of small holes.</a:t>
            </a:r>
          </a:p>
          <a:p>
            <a:pPr marL="651510" indent="-514350">
              <a:buNone/>
            </a:pPr>
            <a:endParaRPr 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Internal Fragmentation:</a:t>
            </a:r>
          </a:p>
          <a:p>
            <a:pPr>
              <a:buNone/>
            </a:pPr>
            <a:r>
              <a:rPr lang="en-US" dirty="0" smtClean="0"/>
              <a:t>Unused memory that is internal to a partition</a:t>
            </a:r>
          </a:p>
          <a:p>
            <a:pPr>
              <a:buNone/>
            </a:pPr>
            <a:endParaRPr lang="en-US" dirty="0" smtClean="0"/>
          </a:p>
          <a:p>
            <a:pPr>
              <a:buNone/>
            </a:pPr>
            <a:r>
              <a:rPr lang="en-US" b="1" u="sng" dirty="0" smtClean="0"/>
              <a:t>Solution to the external fragmentation:</a:t>
            </a:r>
          </a:p>
          <a:p>
            <a:pPr marL="651510" indent="-514350">
              <a:buAutoNum type="arabicPeriod"/>
            </a:pPr>
            <a:r>
              <a:rPr lang="en-US" b="1" u="sng" dirty="0" smtClean="0"/>
              <a:t>Compaction:</a:t>
            </a:r>
            <a:r>
              <a:rPr lang="en-US" dirty="0" smtClean="0"/>
              <a:t> Shuffle the memory contents so as to place all free memory together in one large block.</a:t>
            </a:r>
          </a:p>
          <a:p>
            <a:pPr marL="651510" indent="-514350">
              <a:buAutoNum type="arabicPeriod"/>
            </a:pPr>
            <a:r>
              <a:rPr lang="en-US" b="1" u="sng" dirty="0" smtClean="0"/>
              <a:t>Noncontiguous memory allocation:</a:t>
            </a:r>
            <a:r>
              <a:rPr lang="en-US" dirty="0" smtClean="0"/>
              <a:t> Permit the logical address space of processes to be noncontiguous, thus allowing a process to be allocated physical memory wherever such memory available.</a:t>
            </a:r>
          </a:p>
          <a:p>
            <a:pPr marL="651510" indent="-514350">
              <a:buFont typeface="Wingdings" pitchFamily="2" charset="2"/>
              <a:buChar char="q"/>
            </a:pPr>
            <a:r>
              <a:rPr lang="en-US" dirty="0" smtClean="0"/>
              <a:t>To achieve noncontiguous memory allocation two techniques are in used: </a:t>
            </a:r>
          </a:p>
          <a:p>
            <a:pPr marL="651510" indent="-514350">
              <a:buNone/>
            </a:pPr>
            <a:r>
              <a:rPr lang="en-US" dirty="0" smtClean="0"/>
              <a:t>	1. Paging </a:t>
            </a:r>
          </a:p>
          <a:p>
            <a:pPr marL="651510" indent="-514350">
              <a:buNone/>
            </a:pPr>
            <a:r>
              <a:rPr lang="en-US" dirty="0" smtClean="0"/>
              <a:t>	2. Segmentation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pPr>
              <a:buNone/>
            </a:pPr>
            <a:r>
              <a:rPr lang="en-US" b="1" dirty="0" smtClean="0"/>
              <a:t>Paging:</a:t>
            </a:r>
          </a:p>
          <a:p>
            <a:pPr>
              <a:buFont typeface="Wingdings" pitchFamily="2" charset="2"/>
              <a:buChar char="q"/>
            </a:pPr>
            <a:r>
              <a:rPr lang="en-US" dirty="0" smtClean="0"/>
              <a:t>Paging is the memory-management scheme that permits the physical address space of a process to be noncontiguous.</a:t>
            </a:r>
          </a:p>
          <a:p>
            <a:pPr>
              <a:buFont typeface="Wingdings" pitchFamily="2" charset="2"/>
              <a:buChar char="q"/>
            </a:pPr>
            <a:r>
              <a:rPr lang="en-US" dirty="0" smtClean="0"/>
              <a:t>Breaking the </a:t>
            </a:r>
            <a:r>
              <a:rPr lang="en-US" u="sng" dirty="0" smtClean="0"/>
              <a:t>physical memory into fixed-size blocks</a:t>
            </a:r>
            <a:r>
              <a:rPr lang="en-US" dirty="0" smtClean="0"/>
              <a:t> </a:t>
            </a:r>
            <a:r>
              <a:rPr lang="en-US" u="sng" dirty="0" smtClean="0"/>
              <a:t>called </a:t>
            </a:r>
            <a:r>
              <a:rPr lang="en-US" b="1" u="sng" dirty="0" smtClean="0"/>
              <a:t>frames</a:t>
            </a:r>
            <a:r>
              <a:rPr lang="en-US" dirty="0" smtClean="0"/>
              <a:t> and breaking </a:t>
            </a:r>
            <a:r>
              <a:rPr lang="en-US" u="sng" dirty="0" smtClean="0"/>
              <a:t>logical memory into blocks of same size called </a:t>
            </a:r>
            <a:r>
              <a:rPr lang="en-US" b="1" u="sng" dirty="0" smtClean="0"/>
              <a:t>pages. </a:t>
            </a:r>
          </a:p>
          <a:p>
            <a:pPr>
              <a:buFont typeface="Wingdings" pitchFamily="2" charset="2"/>
              <a:buChar char="q"/>
            </a:pPr>
            <a:r>
              <a:rPr lang="en-US" dirty="0" smtClean="0"/>
              <a:t>Backing store is divided into  fixed size blocks which are of the same size of memory frames.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b="1" u="sng" dirty="0" smtClean="0"/>
              <a:t>Word:</a:t>
            </a:r>
            <a:r>
              <a:rPr lang="en-US" dirty="0" smtClean="0"/>
              <a:t> In general word is an </a:t>
            </a:r>
            <a:r>
              <a:rPr lang="en-US" b="1" dirty="0" smtClean="0"/>
              <a:t>ordered set of bytes or bits(binary digit)</a:t>
            </a:r>
            <a:r>
              <a:rPr lang="en-US" dirty="0" smtClean="0"/>
              <a:t> that is the normal unit in which information may be stored, transmitted or operated within on within a given computer.</a:t>
            </a:r>
          </a:p>
          <a:p>
            <a:pPr>
              <a:buFont typeface="Wingdings" pitchFamily="2" charset="2"/>
              <a:buChar char="q"/>
            </a:pPr>
            <a:r>
              <a:rPr lang="en-US" dirty="0" smtClean="0"/>
              <a:t>The basic elements of digital computer, must perform data storage, movement, processing and control functions. Only two fundamental types of components required.</a:t>
            </a:r>
          </a:p>
          <a:p>
            <a:pPr>
              <a:buNone/>
            </a:pPr>
            <a:r>
              <a:rPr lang="en-US" dirty="0" smtClean="0"/>
              <a:t>	</a:t>
            </a:r>
            <a:r>
              <a:rPr lang="en-US" b="1" dirty="0" smtClean="0"/>
              <a:t>1. Gates:</a:t>
            </a:r>
            <a:r>
              <a:rPr lang="en-US" dirty="0" smtClean="0"/>
              <a:t> is a device that implements a simple Boolean or logical function, such as AND, OR functions.</a:t>
            </a:r>
          </a:p>
          <a:p>
            <a:pPr>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dirty="0" smtClean="0"/>
              <a:t>The page size like frame size is defined by the hardware . </a:t>
            </a:r>
            <a:r>
              <a:rPr lang="en-US" b="1" dirty="0" smtClean="0"/>
              <a:t>The size of the page is typically a power of 2</a:t>
            </a:r>
            <a:r>
              <a:rPr lang="en-US" dirty="0" smtClean="0"/>
              <a:t>, varying between </a:t>
            </a:r>
            <a:r>
              <a:rPr lang="en-US" b="1" u="sng" dirty="0" smtClean="0"/>
              <a:t>512 bytes to 16MB</a:t>
            </a:r>
            <a:r>
              <a:rPr lang="en-US" dirty="0" smtClean="0"/>
              <a:t> per page , depending upon the computer architecture.</a:t>
            </a:r>
          </a:p>
          <a:p>
            <a:pPr>
              <a:buNone/>
            </a:pPr>
            <a:r>
              <a:rPr lang="en-US" b="1" u="sng" dirty="0" smtClean="0"/>
              <a:t>Segmentation:</a:t>
            </a:r>
          </a:p>
          <a:p>
            <a:pPr>
              <a:buNone/>
            </a:pPr>
            <a:r>
              <a:rPr lang="en-US" dirty="0" smtClean="0"/>
              <a:t>	It is a memory-management scheme that supports this user view of memory. A logical memory is collection of segments. Each segment has a name and length. The address specify both the segment name and the offset within the segment.</a:t>
            </a:r>
          </a:p>
          <a:p>
            <a:pPr>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lvl="0">
              <a:buFont typeface="Wingdings" pitchFamily="2" charset="2"/>
              <a:buChar char="Ø"/>
            </a:pPr>
            <a:r>
              <a:rPr lang="en-US" dirty="0" smtClean="0"/>
              <a:t>Various memory-management strategies used in computer systems. All this strategies have the same goal: to keep many processes in the memory simultaneously to allow </a:t>
            </a:r>
            <a:r>
              <a:rPr lang="en-US" dirty="0" smtClean="0"/>
              <a:t>multiprogramming.</a:t>
            </a:r>
          </a:p>
          <a:p>
            <a:pPr lvl="0">
              <a:buFont typeface="Wingdings" pitchFamily="2" charset="2"/>
              <a:buChar char="Ø"/>
            </a:pPr>
            <a:r>
              <a:rPr lang="en-US" dirty="0" smtClean="0"/>
              <a:t>However</a:t>
            </a:r>
            <a:r>
              <a:rPr lang="en-US" dirty="0" smtClean="0"/>
              <a:t>, they tend to require that an entire process be in memory before it can </a:t>
            </a:r>
            <a:r>
              <a:rPr lang="en-US" dirty="0" smtClean="0"/>
              <a:t>execute.</a:t>
            </a:r>
          </a:p>
          <a:p>
            <a:pPr lvl="0">
              <a:buFont typeface="Wingdings" pitchFamily="2" charset="2"/>
              <a:buChar char="Ø"/>
            </a:pPr>
            <a:r>
              <a:rPr lang="en-US" dirty="0" smtClean="0"/>
              <a:t>Virtual </a:t>
            </a:r>
            <a:r>
              <a:rPr lang="en-US" dirty="0" smtClean="0"/>
              <a:t>memory is a technique that allows the execution of processes that are not completely in memory. </a:t>
            </a:r>
            <a:endParaRPr lang="en-US" dirty="0" smtClean="0"/>
          </a:p>
          <a:p>
            <a:pPr lvl="0">
              <a:buFont typeface="Wingdings" pitchFamily="2" charset="2"/>
              <a:buChar char="Ø"/>
            </a:pPr>
            <a:r>
              <a:rPr lang="en-US" dirty="0" smtClean="0"/>
              <a:t>One </a:t>
            </a:r>
            <a:r>
              <a:rPr lang="en-US" dirty="0" smtClean="0"/>
              <a:t>major advantage of this scheme is that programs can be larger than physical memory.</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dirty="0" smtClean="0"/>
              <a:t>Virtual memory abstracts main memory into an extremely large, uniform array of storage, separating logical memory  as viewed by the user from physical </a:t>
            </a:r>
            <a:r>
              <a:rPr lang="en-US" dirty="0" smtClean="0"/>
              <a:t>memory.</a:t>
            </a:r>
          </a:p>
          <a:p>
            <a:pPr lvl="0">
              <a:buFont typeface="Wingdings" pitchFamily="2" charset="2"/>
              <a:buChar char="Ø"/>
            </a:pPr>
            <a:r>
              <a:rPr lang="en-US" dirty="0" smtClean="0"/>
              <a:t>This </a:t>
            </a:r>
            <a:r>
              <a:rPr lang="en-US" dirty="0" smtClean="0"/>
              <a:t>technique frees programmers from the concerns of memory storage </a:t>
            </a:r>
            <a:r>
              <a:rPr lang="en-US" dirty="0" smtClean="0"/>
              <a:t>limitations.</a:t>
            </a:r>
          </a:p>
          <a:p>
            <a:pPr lvl="0">
              <a:buFont typeface="Wingdings" pitchFamily="2" charset="2"/>
              <a:buChar char="Ø"/>
            </a:pPr>
            <a:r>
              <a:rPr lang="en-US" dirty="0" smtClean="0"/>
              <a:t>Virtual </a:t>
            </a:r>
            <a:r>
              <a:rPr lang="en-US" dirty="0" smtClean="0"/>
              <a:t>memory also allows  processes to share files easily and to implement shared </a:t>
            </a:r>
            <a:r>
              <a:rPr lang="en-US" dirty="0" smtClean="0"/>
              <a:t>memory.</a:t>
            </a:r>
          </a:p>
          <a:p>
            <a:pPr lvl="0">
              <a:buFont typeface="Wingdings" pitchFamily="2" charset="2"/>
              <a:buChar char="Ø"/>
            </a:pPr>
            <a:r>
              <a:rPr lang="en-US" dirty="0" smtClean="0"/>
              <a:t>In </a:t>
            </a:r>
            <a:r>
              <a:rPr lang="en-US" dirty="0" smtClean="0"/>
              <a:t>addition, it also provides an efficient mechanism for process creation.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Demand Paging:</a:t>
            </a:r>
          </a:p>
          <a:p>
            <a:pPr>
              <a:buFont typeface="Wingdings" pitchFamily="2" charset="2"/>
              <a:buChar char="q"/>
            </a:pPr>
            <a:r>
              <a:rPr lang="en-US" dirty="0" smtClean="0"/>
              <a:t>A strategy is to load pages only as they are needed is known as demand paging, and is commonly used in virtual memory systems.</a:t>
            </a:r>
          </a:p>
          <a:p>
            <a:pPr>
              <a:buFont typeface="Wingdings" pitchFamily="2" charset="2"/>
              <a:buChar char="q"/>
            </a:pPr>
            <a:r>
              <a:rPr lang="en-US" dirty="0" smtClean="0"/>
              <a:t>With demand-paged virtual memory, pages are only loaded when they are demanded during program execution; pages that are never accessed are thus never loaded into physical memory.</a:t>
            </a:r>
          </a:p>
          <a:p>
            <a:pPr>
              <a:buFont typeface="Wingdings" pitchFamily="2" charset="2"/>
              <a:buChar char="q"/>
            </a:pPr>
            <a:r>
              <a:rPr lang="en-US" dirty="0" smtClean="0"/>
              <a:t>A demand paging system is  similar to paging system with swapping where processes reside in secondary memory(usually disk).</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When we want to execute a process, we swap it into the memory. Rather than swapping the entire process into memory, however we use lazy swapper. </a:t>
            </a:r>
          </a:p>
          <a:p>
            <a:pPr>
              <a:buFont typeface="Wingdings" pitchFamily="2" charset="2"/>
              <a:buChar char="q"/>
            </a:pPr>
            <a:r>
              <a:rPr lang="en-US" b="1" dirty="0" smtClean="0"/>
              <a:t>A lazy swapper</a:t>
            </a:r>
            <a:r>
              <a:rPr lang="en-US" dirty="0" smtClean="0"/>
              <a:t> never swaps the page into memory unless that page will be needed.</a:t>
            </a:r>
          </a:p>
          <a:p>
            <a:pPr>
              <a:buFont typeface="Wingdings" pitchFamily="2" charset="2"/>
              <a:buChar char="q"/>
            </a:pPr>
            <a:r>
              <a:rPr lang="en-US" b="1" dirty="0" smtClean="0"/>
              <a:t>Page replacement:</a:t>
            </a:r>
            <a:r>
              <a:rPr lang="en-US" dirty="0" smtClean="0"/>
              <a:t> is a basic to demand paging. It completes the separation between logical memory and physical memory.</a:t>
            </a:r>
          </a:p>
          <a:p>
            <a:pPr>
              <a:buNone/>
            </a:pPr>
            <a:r>
              <a:rPr lang="en-US" b="1" dirty="0" smtClean="0"/>
              <a:t>Hardware to support demand paging:</a:t>
            </a:r>
          </a:p>
          <a:p>
            <a:pPr>
              <a:buNone/>
            </a:pPr>
            <a:r>
              <a:rPr lang="en-US" b="1" dirty="0" smtClean="0"/>
              <a:t>	1. Page table:</a:t>
            </a:r>
            <a:r>
              <a:rPr lang="en-US" dirty="0" smtClean="0"/>
              <a:t> This table has the ability to mark an entry invalid through a valid-invalid bit or special value of protection bits.</a:t>
            </a:r>
          </a:p>
          <a:p>
            <a:pPr>
              <a:buNone/>
            </a:pPr>
            <a:r>
              <a:rPr lang="en-US" b="1" dirty="0" smtClean="0"/>
              <a:t>	2. Secondary memory:</a:t>
            </a:r>
            <a:r>
              <a:rPr lang="en-US" dirty="0" smtClean="0"/>
              <a:t> It is known as </a:t>
            </a:r>
            <a:r>
              <a:rPr lang="en-US" b="1" dirty="0" smtClean="0"/>
              <a:t>swap device</a:t>
            </a:r>
            <a:r>
              <a:rPr lang="en-US" dirty="0" smtClean="0"/>
              <a:t>, and the section of the disk used for this purpose is known as </a:t>
            </a:r>
            <a:r>
              <a:rPr lang="en-US" b="1" dirty="0" smtClean="0"/>
              <a:t>swap space.</a:t>
            </a:r>
            <a:endParaRPr lang="en-US"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a:buNone/>
            </a:pPr>
            <a:r>
              <a:rPr lang="en-US" b="1" u="sng" dirty="0" smtClean="0"/>
              <a:t>Page Replacement Algorithms:</a:t>
            </a:r>
          </a:p>
          <a:p>
            <a:pPr marL="651510" indent="-514350">
              <a:buAutoNum type="arabicPeriod"/>
            </a:pPr>
            <a:r>
              <a:rPr lang="en-US" b="1" dirty="0" smtClean="0"/>
              <a:t>FIFO </a:t>
            </a:r>
            <a:r>
              <a:rPr lang="en-US" b="1" dirty="0" smtClean="0"/>
              <a:t>(First In First </a:t>
            </a:r>
            <a:r>
              <a:rPr lang="en-US" b="1" dirty="0" smtClean="0"/>
              <a:t>Out)</a:t>
            </a:r>
          </a:p>
          <a:p>
            <a:pPr marL="651510" indent="-514350">
              <a:buAutoNum type="arabicPeriod"/>
            </a:pPr>
            <a:r>
              <a:rPr lang="en-US" b="1" dirty="0" smtClean="0"/>
              <a:t>Optimal </a:t>
            </a:r>
            <a:r>
              <a:rPr lang="en-US" b="1" dirty="0" smtClean="0"/>
              <a:t>Page Replacement:</a:t>
            </a:r>
            <a:r>
              <a:rPr lang="en-US" dirty="0" smtClean="0"/>
              <a:t> which has the lowest page fault rate. Replace the page that will not be used for the longest period of </a:t>
            </a:r>
            <a:r>
              <a:rPr lang="en-US" dirty="0" smtClean="0"/>
              <a:t>time.</a:t>
            </a:r>
          </a:p>
          <a:p>
            <a:pPr marL="651510" indent="-514350">
              <a:buAutoNum type="arabicPeriod"/>
            </a:pPr>
            <a:r>
              <a:rPr lang="en-US" b="1" dirty="0" smtClean="0"/>
              <a:t>LRU </a:t>
            </a:r>
            <a:r>
              <a:rPr lang="en-US" b="1" dirty="0" smtClean="0"/>
              <a:t>Page Replacement:</a:t>
            </a:r>
            <a:r>
              <a:rPr lang="en-US" dirty="0" smtClean="0"/>
              <a:t> If we use recent past as an approximation of the near future, then we can replace the page that has not been used for longest period of </a:t>
            </a:r>
            <a:r>
              <a:rPr lang="en-US" dirty="0" smtClean="0"/>
              <a:t>time.</a:t>
            </a:r>
          </a:p>
          <a:p>
            <a:pPr marL="651510" indent="-514350">
              <a:buAutoNum type="arabicPeriod"/>
            </a:pPr>
            <a:r>
              <a:rPr lang="en-US" b="1" dirty="0" smtClean="0"/>
              <a:t>Counting </a:t>
            </a:r>
            <a:r>
              <a:rPr lang="en-US" b="1" dirty="0" smtClean="0"/>
              <a:t>Based Page Replacement:</a:t>
            </a:r>
          </a:p>
          <a:p>
            <a:pPr>
              <a:buNone/>
            </a:pPr>
            <a:r>
              <a:rPr lang="en-US" dirty="0" smtClean="0"/>
              <a:t>	</a:t>
            </a:r>
            <a:r>
              <a:rPr lang="en-US" dirty="0" smtClean="0"/>
              <a:t>	Least Frequently Used(LFU)</a:t>
            </a:r>
          </a:p>
          <a:p>
            <a:pPr>
              <a:buNone/>
            </a:pPr>
            <a:r>
              <a:rPr lang="en-US" dirty="0" smtClean="0"/>
              <a:t>	</a:t>
            </a:r>
            <a:r>
              <a:rPr lang="en-US" dirty="0" smtClean="0"/>
              <a:t>	Most </a:t>
            </a:r>
            <a:r>
              <a:rPr lang="en-US" dirty="0" smtClean="0"/>
              <a:t>Frequently Used(MFU)</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Thrashing:</a:t>
            </a:r>
          </a:p>
          <a:p>
            <a:pPr>
              <a:buFont typeface="Wingdings" pitchFamily="2" charset="2"/>
              <a:buChar char="Ø"/>
            </a:pPr>
            <a:r>
              <a:rPr lang="en-US" dirty="0" smtClean="0"/>
              <a:t>The </a:t>
            </a:r>
            <a:r>
              <a:rPr lang="en-US" b="1" dirty="0" smtClean="0"/>
              <a:t>high paging</a:t>
            </a:r>
            <a:r>
              <a:rPr lang="en-US" dirty="0" smtClean="0"/>
              <a:t> activity is called thrashing. </a:t>
            </a:r>
            <a:endParaRPr lang="en-US" dirty="0" smtClean="0"/>
          </a:p>
          <a:p>
            <a:pPr>
              <a:buFont typeface="Wingdings" pitchFamily="2" charset="2"/>
              <a:buChar char="Ø"/>
            </a:pPr>
            <a:r>
              <a:rPr lang="en-US" dirty="0" smtClean="0"/>
              <a:t>A </a:t>
            </a:r>
            <a:r>
              <a:rPr lang="en-US" dirty="0" smtClean="0"/>
              <a:t>process is thrashing if it is spending more </a:t>
            </a:r>
            <a:r>
              <a:rPr lang="en-US" dirty="0" smtClean="0"/>
              <a:t>time on </a:t>
            </a:r>
            <a:r>
              <a:rPr lang="en-US" dirty="0" smtClean="0"/>
              <a:t>paging than executing.</a:t>
            </a:r>
          </a:p>
          <a:p>
            <a:pPr>
              <a:buNone/>
            </a:pP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Since main memory is too small to accommodate all the data and programs permanently, the computer system must provide secondary storage to backup main memory.</a:t>
            </a:r>
          </a:p>
          <a:p>
            <a:pPr>
              <a:buFont typeface="Wingdings" pitchFamily="2" charset="2"/>
              <a:buChar char="q"/>
            </a:pPr>
            <a:r>
              <a:rPr lang="en-US" dirty="0" smtClean="0"/>
              <a:t>Modern Computer systems uses disk as the primary online storage medium for information.</a:t>
            </a:r>
          </a:p>
          <a:p>
            <a:pPr>
              <a:buFont typeface="Wingdings" pitchFamily="2" charset="2"/>
              <a:buChar char="q"/>
            </a:pPr>
            <a:r>
              <a:rPr lang="en-US" dirty="0" smtClean="0"/>
              <a:t>The File system provides the mechanism for on-line storage of and access to both data and programs residing on the disks.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dirty="0" smtClean="0"/>
              <a:t>	The </a:t>
            </a:r>
            <a:r>
              <a:rPr lang="en-US" dirty="0" smtClean="0"/>
              <a:t>device that attach to a computer vary in many aspects. </a:t>
            </a:r>
          </a:p>
          <a:p>
            <a:pPr>
              <a:buFont typeface="Wingdings" pitchFamily="2" charset="2"/>
              <a:buChar char="Ø"/>
            </a:pPr>
            <a:r>
              <a:rPr lang="en-US" dirty="0" smtClean="0"/>
              <a:t>Some devices transfers a </a:t>
            </a:r>
            <a:r>
              <a:rPr lang="en-US" b="1" dirty="0" smtClean="0"/>
              <a:t>character</a:t>
            </a:r>
            <a:r>
              <a:rPr lang="en-US" dirty="0" smtClean="0"/>
              <a:t> or a </a:t>
            </a:r>
            <a:r>
              <a:rPr lang="en-US" b="1" dirty="0" smtClean="0"/>
              <a:t>block of characters</a:t>
            </a:r>
            <a:r>
              <a:rPr lang="en-US" dirty="0" smtClean="0"/>
              <a:t> at a time. </a:t>
            </a:r>
          </a:p>
          <a:p>
            <a:pPr>
              <a:buFont typeface="Wingdings" pitchFamily="2" charset="2"/>
              <a:buChar char="Ø"/>
            </a:pPr>
            <a:r>
              <a:rPr lang="en-US" dirty="0" smtClean="0"/>
              <a:t>Some can be accessed only </a:t>
            </a:r>
            <a:r>
              <a:rPr lang="en-US" b="1" dirty="0" smtClean="0"/>
              <a:t>sequentially</a:t>
            </a:r>
            <a:r>
              <a:rPr lang="en-US" dirty="0" smtClean="0"/>
              <a:t>, others </a:t>
            </a:r>
            <a:r>
              <a:rPr lang="en-US" b="1" dirty="0" smtClean="0"/>
              <a:t>randomly</a:t>
            </a:r>
            <a:r>
              <a:rPr lang="en-US" dirty="0" smtClean="0"/>
              <a:t>.</a:t>
            </a:r>
          </a:p>
          <a:p>
            <a:pPr>
              <a:buFont typeface="Wingdings" pitchFamily="2" charset="2"/>
              <a:buChar char="Ø"/>
            </a:pPr>
            <a:r>
              <a:rPr lang="en-US" dirty="0" smtClean="0"/>
              <a:t>Some transfers data </a:t>
            </a:r>
            <a:r>
              <a:rPr lang="en-US" b="1" dirty="0" smtClean="0"/>
              <a:t>synchronously</a:t>
            </a:r>
            <a:r>
              <a:rPr lang="en-US" dirty="0" smtClean="0"/>
              <a:t> and some </a:t>
            </a:r>
            <a:r>
              <a:rPr lang="en-US" b="1" dirty="0" smtClean="0"/>
              <a:t>asynchronously</a:t>
            </a:r>
            <a:r>
              <a:rPr lang="en-US" dirty="0" smtClean="0"/>
              <a:t>. </a:t>
            </a:r>
          </a:p>
          <a:p>
            <a:pPr>
              <a:buFont typeface="Wingdings" pitchFamily="2" charset="2"/>
              <a:buChar char="Ø"/>
            </a:pPr>
            <a:r>
              <a:rPr lang="en-US" dirty="0" smtClean="0"/>
              <a:t>Some are </a:t>
            </a:r>
            <a:r>
              <a:rPr lang="en-US" b="1" dirty="0" smtClean="0"/>
              <a:t>dedicated</a:t>
            </a:r>
            <a:r>
              <a:rPr lang="en-US" dirty="0" smtClean="0"/>
              <a:t>, some </a:t>
            </a:r>
            <a:r>
              <a:rPr lang="en-US" b="1" dirty="0" smtClean="0"/>
              <a:t>shared</a:t>
            </a:r>
            <a:r>
              <a:rPr lang="en-US" dirty="0" smtClean="0"/>
              <a:t>. </a:t>
            </a:r>
            <a:endParaRPr lang="en-US" dirty="0" smtClean="0"/>
          </a:p>
          <a:p>
            <a:pPr>
              <a:buFont typeface="Wingdings" pitchFamily="2" charset="2"/>
              <a:buChar char="Ø"/>
            </a:pPr>
            <a:r>
              <a:rPr lang="en-US" dirty="0" smtClean="0"/>
              <a:t>They </a:t>
            </a:r>
            <a:r>
              <a:rPr lang="en-US" dirty="0" smtClean="0"/>
              <a:t>can be </a:t>
            </a:r>
            <a:r>
              <a:rPr lang="en-US" b="1" dirty="0" smtClean="0"/>
              <a:t>read-only</a:t>
            </a:r>
            <a:r>
              <a:rPr lang="en-US" dirty="0" smtClean="0"/>
              <a:t> or </a:t>
            </a:r>
            <a:r>
              <a:rPr lang="en-US" b="1" dirty="0" smtClean="0"/>
              <a:t>read-write</a:t>
            </a:r>
            <a:r>
              <a:rPr lang="en-US" dirty="0" smtClean="0"/>
              <a:t>. </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They vary </a:t>
            </a:r>
            <a:r>
              <a:rPr lang="en-US" b="1" dirty="0" smtClean="0"/>
              <a:t>greatly in speed</a:t>
            </a:r>
            <a:r>
              <a:rPr lang="en-US" dirty="0" smtClean="0"/>
              <a:t>. </a:t>
            </a:r>
            <a:endParaRPr lang="en-US" dirty="0" smtClean="0"/>
          </a:p>
          <a:p>
            <a:pPr>
              <a:buFont typeface="Wingdings" pitchFamily="2" charset="2"/>
              <a:buChar char="Ø"/>
            </a:pPr>
            <a:r>
              <a:rPr lang="en-US" dirty="0" smtClean="0"/>
              <a:t>In </a:t>
            </a:r>
            <a:r>
              <a:rPr lang="en-US" dirty="0" smtClean="0"/>
              <a:t>many ways, they are also the slowest major component of the computer.</a:t>
            </a:r>
          </a:p>
          <a:p>
            <a:pPr>
              <a:buFont typeface="Wingdings" pitchFamily="2" charset="2"/>
              <a:buChar char="Ø"/>
            </a:pPr>
            <a:r>
              <a:rPr lang="en-US" dirty="0" smtClean="0"/>
              <a:t>Because </a:t>
            </a:r>
            <a:r>
              <a:rPr lang="en-US" dirty="0" smtClean="0"/>
              <a:t>of all this device variation, the OS needs to provide a wide range of functionality to applications, to allow them to control all aspects of the device.</a:t>
            </a:r>
          </a:p>
          <a:p>
            <a:pPr>
              <a:buFont typeface="Wingdings" pitchFamily="2" charset="2"/>
              <a:buChar char="Ø"/>
            </a:pPr>
            <a:r>
              <a:rPr lang="en-US" dirty="0" smtClean="0"/>
              <a:t>The OS abstracts from the physical properties of the storage devices to define a logical storage unit, the file.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dirty="0" smtClean="0"/>
              <a:t>2. Memory Cell:</a:t>
            </a:r>
            <a:r>
              <a:rPr lang="en-US" dirty="0" smtClean="0"/>
              <a:t> is a device that can store one bit of data; i.e. the device can be in one of two stable states at any time.</a:t>
            </a:r>
          </a:p>
          <a:p>
            <a:pPr>
              <a:buNone/>
            </a:pPr>
            <a:endParaRPr lang="en-US" dirty="0" smtClean="0"/>
          </a:p>
          <a:p>
            <a:pPr>
              <a:buNone/>
            </a:pPr>
            <a:r>
              <a:rPr lang="en-US" dirty="0" smtClean="0">
                <a:sym typeface="Wingdings" pitchFamily="2" charset="2"/>
              </a:rPr>
              <a:t>	</a:t>
            </a:r>
            <a:r>
              <a:rPr lang="en-US" dirty="0" smtClean="0"/>
              <a:t>By interconnecting large numbers of these fundamental devices we can construct a computer.</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219200"/>
            <a:ext cx="8229600" cy="5867400"/>
          </a:xfrm>
        </p:spPr>
        <p:txBody>
          <a:bodyPr>
            <a:normAutofit fontScale="92500" lnSpcReduction="10000"/>
          </a:bodyPr>
          <a:lstStyle/>
          <a:p>
            <a:pPr>
              <a:buFont typeface="Wingdings" pitchFamily="2" charset="2"/>
              <a:buChar char="q"/>
            </a:pPr>
            <a:r>
              <a:rPr lang="en-US" dirty="0" smtClean="0"/>
              <a:t>File is a named collection of related information that is recorded on secondary storage.</a:t>
            </a:r>
          </a:p>
          <a:p>
            <a:pPr>
              <a:buFont typeface="Wingdings" pitchFamily="2" charset="2"/>
              <a:buChar char="q"/>
            </a:pPr>
            <a:r>
              <a:rPr lang="en-US" dirty="0" smtClean="0"/>
              <a:t>In general: </a:t>
            </a:r>
            <a:r>
              <a:rPr lang="en-US" b="1" dirty="0" smtClean="0"/>
              <a:t>file is a </a:t>
            </a:r>
            <a:r>
              <a:rPr lang="en-US" b="1" dirty="0" smtClean="0"/>
              <a:t>sequence/stream </a:t>
            </a:r>
            <a:r>
              <a:rPr lang="en-US" b="1" dirty="0" smtClean="0"/>
              <a:t>of bits, bytes, lines or records.</a:t>
            </a:r>
          </a:p>
          <a:p>
            <a:pPr>
              <a:buFont typeface="Wingdings" pitchFamily="2" charset="2"/>
              <a:buChar char="q"/>
            </a:pPr>
            <a:r>
              <a:rPr lang="en-US" b="1" dirty="0" smtClean="0"/>
              <a:t>Any file has:</a:t>
            </a:r>
          </a:p>
          <a:p>
            <a:pPr lvl="1">
              <a:buFont typeface="Wingdings" pitchFamily="2" charset="2"/>
              <a:buChar char="q"/>
            </a:pPr>
            <a:r>
              <a:rPr lang="en-US" b="1" dirty="0" smtClean="0"/>
              <a:t>Data(contents of the file)</a:t>
            </a:r>
          </a:p>
          <a:p>
            <a:pPr lvl="1">
              <a:buFont typeface="Wingdings" pitchFamily="2" charset="2"/>
              <a:buChar char="q"/>
            </a:pPr>
            <a:r>
              <a:rPr lang="en-US" b="1" dirty="0" smtClean="0"/>
              <a:t>Metadata(information about the file)</a:t>
            </a:r>
          </a:p>
          <a:p>
            <a:pPr lvl="1">
              <a:buFont typeface="Wingdings" pitchFamily="2" charset="2"/>
              <a:buChar char="q"/>
            </a:pPr>
            <a:r>
              <a:rPr lang="en-US" b="1" dirty="0" smtClean="0"/>
              <a:t>Size of the file</a:t>
            </a:r>
          </a:p>
          <a:p>
            <a:pPr lvl="1">
              <a:buFont typeface="Wingdings" pitchFamily="2" charset="2"/>
              <a:buChar char="q"/>
            </a:pPr>
            <a:r>
              <a:rPr lang="en-US" b="1" dirty="0" smtClean="0"/>
              <a:t>User/group information</a:t>
            </a:r>
          </a:p>
          <a:p>
            <a:pPr lvl="1">
              <a:buFont typeface="Wingdings" pitchFamily="2" charset="2"/>
              <a:buChar char="q"/>
            </a:pPr>
            <a:r>
              <a:rPr lang="en-US" b="1" dirty="0" smtClean="0"/>
              <a:t>Time stamps: creation, accessed, modified</a:t>
            </a:r>
          </a:p>
          <a:p>
            <a:pPr lvl="1">
              <a:buFont typeface="Wingdings" pitchFamily="2" charset="2"/>
              <a:buChar char="q"/>
            </a:pPr>
            <a:r>
              <a:rPr lang="en-US" b="1" dirty="0" smtClean="0"/>
              <a:t>Type of file</a:t>
            </a:r>
          </a:p>
          <a:p>
            <a:pPr lvl="1">
              <a:buFont typeface="Wingdings" pitchFamily="2" charset="2"/>
              <a:buChar char="q"/>
            </a:pPr>
            <a:r>
              <a:rPr lang="en-US" b="1" dirty="0" smtClean="0"/>
              <a:t>Information about data blocks of that file</a:t>
            </a:r>
          </a:p>
          <a:p>
            <a:pPr>
              <a:buFont typeface="Wingdings" pitchFamily="2" charset="2"/>
              <a:buChar char="q"/>
            </a:pPr>
            <a:endParaRPr lang="en-US" b="1" dirty="0" smtClean="0"/>
          </a:p>
          <a:p>
            <a:pPr>
              <a:buNone/>
            </a:pPr>
            <a:r>
              <a:rPr lang="en-US" dirty="0" smtClean="0"/>
              <a:t>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buFont typeface="Wingdings" pitchFamily="2" charset="2"/>
              <a:buChar char="q"/>
            </a:pPr>
            <a:r>
              <a:rPr lang="en-US" b="1" dirty="0" smtClean="0"/>
              <a:t>File Type:</a:t>
            </a:r>
          </a:p>
          <a:p>
            <a:pPr>
              <a:buNone/>
            </a:pPr>
            <a:r>
              <a:rPr lang="en-US" dirty="0" smtClean="0"/>
              <a:t>	</a:t>
            </a:r>
            <a:r>
              <a:rPr lang="en-US" b="1" dirty="0" smtClean="0"/>
              <a:t>Executable</a:t>
            </a:r>
            <a:r>
              <a:rPr lang="en-US" dirty="0" smtClean="0"/>
              <a:t>(.exe, .com, .bin) , </a:t>
            </a:r>
            <a:r>
              <a:rPr lang="en-US" b="1" dirty="0" smtClean="0"/>
              <a:t>Object</a:t>
            </a:r>
            <a:r>
              <a:rPr lang="en-US" dirty="0" smtClean="0"/>
              <a:t>(.o, .</a:t>
            </a:r>
            <a:r>
              <a:rPr lang="en-US" dirty="0" err="1" smtClean="0"/>
              <a:t>obj</a:t>
            </a:r>
            <a:r>
              <a:rPr lang="en-US" dirty="0" smtClean="0"/>
              <a:t>), </a:t>
            </a:r>
            <a:r>
              <a:rPr lang="en-US" b="1" dirty="0" smtClean="0"/>
              <a:t>Source code</a:t>
            </a:r>
            <a:r>
              <a:rPr lang="en-US" dirty="0" smtClean="0"/>
              <a:t> (.c, .</a:t>
            </a:r>
            <a:r>
              <a:rPr lang="en-US" dirty="0" err="1" smtClean="0"/>
              <a:t>cpp</a:t>
            </a:r>
            <a:r>
              <a:rPr lang="en-US" dirty="0" smtClean="0"/>
              <a:t>, .java, .</a:t>
            </a:r>
            <a:r>
              <a:rPr lang="en-US" dirty="0" err="1" smtClean="0"/>
              <a:t>asm</a:t>
            </a:r>
            <a:r>
              <a:rPr lang="en-US" dirty="0" smtClean="0"/>
              <a:t>), </a:t>
            </a:r>
            <a:r>
              <a:rPr lang="en-US" b="1" dirty="0" smtClean="0"/>
              <a:t>Batch</a:t>
            </a:r>
            <a:r>
              <a:rPr lang="en-US" dirty="0" smtClean="0"/>
              <a:t> (.bat, </a:t>
            </a:r>
            <a:r>
              <a:rPr lang="en-US" dirty="0" err="1" smtClean="0"/>
              <a:t>sh</a:t>
            </a:r>
            <a:r>
              <a:rPr lang="en-US" dirty="0" smtClean="0"/>
              <a:t> ), </a:t>
            </a:r>
            <a:r>
              <a:rPr lang="en-US" b="1" dirty="0" smtClean="0"/>
              <a:t>Text</a:t>
            </a:r>
            <a:r>
              <a:rPr lang="en-US" dirty="0" smtClean="0"/>
              <a:t> </a:t>
            </a:r>
            <a:r>
              <a:rPr lang="en-US" dirty="0" smtClean="0"/>
              <a:t>(.txt, .doc), </a:t>
            </a:r>
            <a:r>
              <a:rPr lang="en-US" b="1" dirty="0" smtClean="0"/>
              <a:t>Word Processor</a:t>
            </a:r>
            <a:r>
              <a:rPr lang="en-US" dirty="0" smtClean="0"/>
              <a:t> </a:t>
            </a:r>
            <a:r>
              <a:rPr lang="en-US" dirty="0" smtClean="0"/>
              <a:t>(</a:t>
            </a:r>
            <a:r>
              <a:rPr lang="en-US" dirty="0" err="1" smtClean="0"/>
              <a:t>wp</a:t>
            </a:r>
            <a:r>
              <a:rPr lang="en-US" dirty="0" smtClean="0"/>
              <a:t>, .doc, .</a:t>
            </a:r>
            <a:r>
              <a:rPr lang="en-US" dirty="0" err="1" smtClean="0"/>
              <a:t>tex</a:t>
            </a:r>
            <a:r>
              <a:rPr lang="en-US" dirty="0" smtClean="0"/>
              <a:t>), </a:t>
            </a:r>
            <a:r>
              <a:rPr lang="en-US" b="1" dirty="0" smtClean="0"/>
              <a:t>Multi media</a:t>
            </a:r>
            <a:r>
              <a:rPr lang="en-US" dirty="0" smtClean="0"/>
              <a:t>(mpeg, </a:t>
            </a:r>
            <a:r>
              <a:rPr lang="en-US" dirty="0" err="1" smtClean="0"/>
              <a:t>mov</a:t>
            </a:r>
            <a:r>
              <a:rPr lang="en-US" dirty="0" smtClean="0"/>
              <a:t>, </a:t>
            </a:r>
            <a:r>
              <a:rPr lang="en-US" dirty="0" err="1" smtClean="0"/>
              <a:t>rm</a:t>
            </a:r>
            <a:r>
              <a:rPr lang="en-US" dirty="0" smtClean="0"/>
              <a:t>, mp3, </a:t>
            </a:r>
            <a:r>
              <a:rPr lang="en-US" dirty="0" err="1" smtClean="0"/>
              <a:t>avi</a:t>
            </a:r>
            <a:r>
              <a:rPr lang="en-US" dirty="0" smtClean="0"/>
              <a:t>)</a:t>
            </a:r>
          </a:p>
          <a:p>
            <a:pPr marL="548640" lvl="2" indent="-411480">
              <a:buClr>
                <a:schemeClr val="tx1">
                  <a:shade val="95000"/>
                </a:schemeClr>
              </a:buClr>
              <a:buSzPct val="65000"/>
              <a:buFont typeface="Wingdings" pitchFamily="2" charset="2"/>
              <a:buChar char="q"/>
            </a:pPr>
            <a:r>
              <a:rPr lang="en-US" b="1" dirty="0" smtClean="0"/>
              <a:t>FILE  SYSTEM:	</a:t>
            </a:r>
          </a:p>
          <a:p>
            <a:pPr lvl="1">
              <a:buFont typeface="Wingdings" pitchFamily="2" charset="2"/>
              <a:buChar char="q"/>
            </a:pPr>
            <a:r>
              <a:rPr lang="en-US" dirty="0" smtClean="0"/>
              <a:t>File System is way of organizing the contents on the disk.</a:t>
            </a:r>
          </a:p>
          <a:p>
            <a:pPr lvl="1">
              <a:buFont typeface="Wingdings" pitchFamily="2" charset="2"/>
              <a:buChar char="q"/>
            </a:pPr>
            <a:r>
              <a:rPr lang="en-US" dirty="0" smtClean="0"/>
              <a:t>During formatting file system is created</a:t>
            </a:r>
          </a:p>
          <a:p>
            <a:pPr>
              <a:buNone/>
            </a:pPr>
            <a:endParaRPr lang="en-US" dirty="0" smtClean="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marL="651510" indent="-514350">
              <a:buNone/>
            </a:pPr>
            <a:r>
              <a:rPr lang="en-US" b="1" dirty="0" smtClean="0"/>
              <a:t>Logical File System:</a:t>
            </a:r>
          </a:p>
          <a:p>
            <a:pPr marL="971550" lvl="1" indent="-514350">
              <a:buFont typeface="Wingdings" pitchFamily="2" charset="2"/>
              <a:buChar char="Ø"/>
            </a:pPr>
            <a:r>
              <a:rPr lang="en-US" dirty="0" smtClean="0"/>
              <a:t>Logical File system manages metadata information. </a:t>
            </a:r>
          </a:p>
          <a:p>
            <a:pPr marL="971550" lvl="1" indent="-514350">
              <a:buFont typeface="Wingdings" pitchFamily="2" charset="2"/>
              <a:buChar char="Ø"/>
            </a:pPr>
            <a:r>
              <a:rPr lang="en-US" dirty="0" smtClean="0"/>
              <a:t>Metadata includes all the file- system structure except the actual data(or contents of the file). </a:t>
            </a:r>
          </a:p>
          <a:p>
            <a:pPr marL="971550" lvl="1" indent="-514350">
              <a:buFont typeface="Wingdings" pitchFamily="2" charset="2"/>
              <a:buChar char="Ø"/>
            </a:pPr>
            <a:r>
              <a:rPr lang="en-US" dirty="0" smtClean="0"/>
              <a:t>It maintains the file structure via file control blocks. A file control block(FCB) (in UNIX: </a:t>
            </a:r>
            <a:r>
              <a:rPr lang="en-US" b="1" u="sng" dirty="0" smtClean="0"/>
              <a:t>inode</a:t>
            </a:r>
            <a:r>
              <a:rPr lang="en-US" dirty="0" smtClean="0"/>
              <a:t>) contains the information about the file, including ownership, permissions, and location of the file contents. </a:t>
            </a:r>
          </a:p>
          <a:p>
            <a:pPr marL="971550" lvl="1" indent="-514350">
              <a:buFont typeface="Wingdings" pitchFamily="2" charset="2"/>
              <a:buChar char="Ø"/>
            </a:pPr>
            <a:r>
              <a:rPr lang="en-US" dirty="0" smtClean="0"/>
              <a:t>The logical file system is also responsible for protection and security.</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Any File System is logically divided into </a:t>
            </a:r>
            <a:r>
              <a:rPr lang="en-US" b="1" dirty="0" smtClean="0"/>
              <a:t>four parts</a:t>
            </a:r>
            <a:r>
              <a:rPr lang="en-US" b="1" dirty="0" smtClean="0"/>
              <a:t>:</a:t>
            </a:r>
          </a:p>
          <a:p>
            <a:pPr>
              <a:buNone/>
            </a:pPr>
            <a:endParaRPr lang="en-US" b="1" dirty="0" smtClean="0"/>
          </a:p>
          <a:p>
            <a:pPr marL="651510" indent="-514350">
              <a:buNone/>
            </a:pPr>
            <a:r>
              <a:rPr lang="en-US" b="1" dirty="0" smtClean="0"/>
              <a:t>1.	Boot </a:t>
            </a:r>
            <a:r>
              <a:rPr lang="en-US" b="1" dirty="0" smtClean="0"/>
              <a:t>Block/Boot Sector:</a:t>
            </a:r>
            <a:r>
              <a:rPr lang="en-US" dirty="0" smtClean="0"/>
              <a:t> </a:t>
            </a:r>
            <a:endParaRPr lang="en-US" dirty="0" smtClean="0"/>
          </a:p>
          <a:p>
            <a:pPr marL="651510" indent="-514350">
              <a:buFont typeface="Wingdings" pitchFamily="2" charset="2"/>
              <a:buChar char="Ø"/>
            </a:pPr>
            <a:r>
              <a:rPr lang="en-US" dirty="0" smtClean="0"/>
              <a:t>It </a:t>
            </a:r>
            <a:r>
              <a:rPr lang="en-US" dirty="0" smtClean="0"/>
              <a:t>contains </a:t>
            </a:r>
            <a:r>
              <a:rPr lang="en-US" dirty="0" smtClean="0"/>
              <a:t>the bootstrap </a:t>
            </a:r>
            <a:r>
              <a:rPr lang="en-US" dirty="0" smtClean="0"/>
              <a:t>program and </a:t>
            </a:r>
            <a:r>
              <a:rPr lang="en-US" dirty="0" smtClean="0"/>
              <a:t>boot loader program</a:t>
            </a:r>
            <a:r>
              <a:rPr lang="en-US" dirty="0" smtClean="0"/>
              <a:t>.</a:t>
            </a:r>
          </a:p>
          <a:p>
            <a:pPr>
              <a:buNone/>
            </a:pPr>
            <a:endParaRPr lang="en-US" dirty="0" smtClean="0"/>
          </a:p>
          <a:p>
            <a:pPr marL="651510" indent="-514350">
              <a:buNone/>
            </a:pPr>
            <a:r>
              <a:rPr lang="en-US" b="1" dirty="0" smtClean="0"/>
              <a:t>2.	Super </a:t>
            </a:r>
            <a:r>
              <a:rPr lang="en-US" b="1" dirty="0" smtClean="0"/>
              <a:t>Block/Volume Control Block: </a:t>
            </a:r>
            <a:endParaRPr lang="en-US" b="1" dirty="0" smtClean="0"/>
          </a:p>
          <a:p>
            <a:pPr marL="651510" indent="-514350">
              <a:buFont typeface="Wingdings" pitchFamily="2" charset="2"/>
              <a:buChar char="Ø"/>
            </a:pPr>
            <a:r>
              <a:rPr lang="en-US" b="1" dirty="0" smtClean="0"/>
              <a:t>It </a:t>
            </a:r>
            <a:r>
              <a:rPr lang="en-US" dirty="0" smtClean="0"/>
              <a:t>contains </a:t>
            </a:r>
            <a:r>
              <a:rPr lang="en-US" dirty="0" smtClean="0"/>
              <a:t>info about: the partition, partition size, label, no. of data blocks, no. of free data blocks and info about free data blocks</a:t>
            </a:r>
            <a:r>
              <a:rPr lang="en-US" dirty="0" smtClean="0"/>
              <a:t>. Information about other blocks.</a:t>
            </a:r>
            <a:endParaRPr lang="en-US" dirty="0" smtClean="0"/>
          </a:p>
          <a:p>
            <a:pPr>
              <a:buNone/>
            </a:pPr>
            <a:r>
              <a:rPr lang="en-US" dirty="0" smtClean="0"/>
              <a:t>	</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3</a:t>
            </a:r>
            <a:r>
              <a:rPr lang="en-US" b="1" dirty="0" smtClean="0"/>
              <a:t>. </a:t>
            </a:r>
            <a:r>
              <a:rPr lang="en-US" b="1" dirty="0" err="1" smtClean="0"/>
              <a:t>i</a:t>
            </a:r>
            <a:r>
              <a:rPr lang="en-US" b="1" dirty="0" smtClean="0"/>
              <a:t>-node List/Mater File Table: </a:t>
            </a:r>
            <a:endParaRPr lang="en-US" b="1" dirty="0" smtClean="0"/>
          </a:p>
          <a:p>
            <a:pPr>
              <a:buFont typeface="Wingdings" pitchFamily="2" charset="2"/>
              <a:buChar char="Ø"/>
            </a:pPr>
            <a:r>
              <a:rPr lang="en-US" dirty="0" smtClean="0"/>
              <a:t>The </a:t>
            </a:r>
            <a:r>
              <a:rPr lang="en-US" dirty="0" smtClean="0"/>
              <a:t>information/metadata of a file is stored in a structure is called as </a:t>
            </a:r>
            <a:r>
              <a:rPr lang="en-US" b="1" dirty="0" smtClean="0"/>
              <a:t>“file control block”</a:t>
            </a:r>
            <a:r>
              <a:rPr lang="en-US" dirty="0" smtClean="0"/>
              <a:t> or </a:t>
            </a:r>
            <a:r>
              <a:rPr lang="en-US" b="1" dirty="0" smtClean="0"/>
              <a:t>“</a:t>
            </a:r>
            <a:r>
              <a:rPr lang="en-US" b="1" dirty="0" err="1" smtClean="0"/>
              <a:t>inode</a:t>
            </a:r>
            <a:r>
              <a:rPr lang="en-US" b="1" dirty="0" smtClean="0"/>
              <a:t>”</a:t>
            </a:r>
          </a:p>
          <a:p>
            <a:pPr>
              <a:buFont typeface="Wingdings" pitchFamily="2" charset="2"/>
              <a:buChar char="Ø"/>
            </a:pPr>
            <a:r>
              <a:rPr lang="en-US" dirty="0" smtClean="0"/>
              <a:t>Collection </a:t>
            </a:r>
            <a:r>
              <a:rPr lang="en-US" dirty="0" smtClean="0"/>
              <a:t>of </a:t>
            </a:r>
            <a:r>
              <a:rPr lang="en-US" dirty="0" err="1" smtClean="0"/>
              <a:t>inodes</a:t>
            </a:r>
            <a:r>
              <a:rPr lang="en-US" dirty="0" smtClean="0"/>
              <a:t> in a partition is called as </a:t>
            </a:r>
            <a:r>
              <a:rPr lang="en-US" b="1" dirty="0" smtClean="0"/>
              <a:t>“</a:t>
            </a:r>
            <a:r>
              <a:rPr lang="en-US" b="1" dirty="0" err="1" smtClean="0"/>
              <a:t>i</a:t>
            </a:r>
            <a:r>
              <a:rPr lang="en-US" b="1" dirty="0" smtClean="0"/>
              <a:t>-node list”</a:t>
            </a:r>
            <a:r>
              <a:rPr lang="en-US" dirty="0" smtClean="0"/>
              <a:t>.</a:t>
            </a:r>
          </a:p>
          <a:p>
            <a:pPr>
              <a:buNone/>
            </a:pPr>
            <a:r>
              <a:rPr lang="en-US" b="1" dirty="0" smtClean="0"/>
              <a:t>4. Data Block:</a:t>
            </a:r>
            <a:r>
              <a:rPr lang="en-US" dirty="0" smtClean="0"/>
              <a:t> </a:t>
            </a:r>
          </a:p>
          <a:p>
            <a:pPr>
              <a:buNone/>
            </a:pPr>
            <a:r>
              <a:rPr lang="en-US" dirty="0" smtClean="0"/>
              <a:t>	The </a:t>
            </a:r>
            <a:r>
              <a:rPr lang="en-US" dirty="0" smtClean="0"/>
              <a:t>data or the contents </a:t>
            </a:r>
            <a:r>
              <a:rPr lang="en-US" dirty="0" smtClean="0"/>
              <a:t>of file are stored in data block.</a:t>
            </a:r>
          </a:p>
          <a:p>
            <a:pPr>
              <a:buFont typeface="Wingdings" pitchFamily="2" charset="2"/>
              <a:buChar char="q"/>
            </a:pPr>
            <a:r>
              <a:rPr lang="en-US" b="1" dirty="0" smtClean="0"/>
              <a:t>FAT:</a:t>
            </a:r>
            <a:r>
              <a:rPr lang="en-US" dirty="0" smtClean="0"/>
              <a:t> File Allocation Table: e.g. Win 95</a:t>
            </a:r>
          </a:p>
          <a:p>
            <a:pPr>
              <a:buFont typeface="Wingdings" pitchFamily="2" charset="2"/>
              <a:buChar char="q"/>
            </a:pPr>
            <a:endParaRPr lang="en-US"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r>
              <a:rPr lang="en-US" b="1" dirty="0" smtClean="0"/>
              <a:t>Disk Allocation Mechanisms:</a:t>
            </a:r>
          </a:p>
          <a:p>
            <a:pPr>
              <a:buNone/>
            </a:pPr>
            <a:r>
              <a:rPr lang="en-US" dirty="0" smtClean="0"/>
              <a:t>	Each file system allocates data blocks to the file in different ways:</a:t>
            </a:r>
          </a:p>
          <a:p>
            <a:pPr>
              <a:buNone/>
            </a:pPr>
            <a:r>
              <a:rPr lang="en-US" dirty="0" smtClean="0"/>
              <a:t>	</a:t>
            </a:r>
            <a:r>
              <a:rPr lang="en-US" b="1" dirty="0" smtClean="0"/>
              <a:t>1. Contiguous Allocation:</a:t>
            </a:r>
            <a:r>
              <a:rPr lang="en-US" dirty="0" smtClean="0"/>
              <a:t> 	</a:t>
            </a:r>
          </a:p>
          <a:p>
            <a:pPr lvl="1">
              <a:buFont typeface="Wingdings" pitchFamily="2" charset="2"/>
              <a:buChar char="Ø"/>
            </a:pPr>
            <a:r>
              <a:rPr lang="en-US" dirty="0" smtClean="0"/>
              <a:t>	No. of blocks required for the file are allocated contiguously.</a:t>
            </a:r>
          </a:p>
          <a:p>
            <a:pPr lvl="1">
              <a:buFont typeface="Wingdings" pitchFamily="2" charset="2"/>
              <a:buChar char="Ø"/>
            </a:pPr>
            <a:r>
              <a:rPr lang="en-US" dirty="0" err="1" smtClean="0"/>
              <a:t>inode</a:t>
            </a:r>
            <a:r>
              <a:rPr lang="en-US" dirty="0" smtClean="0"/>
              <a:t> of the file contains starting block address and number of data blocks.</a:t>
            </a:r>
          </a:p>
          <a:p>
            <a:pPr lvl="1">
              <a:buFont typeface="Wingdings" pitchFamily="2" charset="2"/>
              <a:buChar char="Ø"/>
            </a:pPr>
            <a:r>
              <a:rPr lang="en-US" dirty="0" smtClean="0"/>
              <a:t>Faster sequential random access</a:t>
            </a:r>
          </a:p>
          <a:p>
            <a:pPr>
              <a:buNone/>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b="1" dirty="0" smtClean="0"/>
              <a:t>	2. Linked Allocation:	</a:t>
            </a:r>
          </a:p>
          <a:p>
            <a:pPr lvl="1">
              <a:buFont typeface="Wingdings" pitchFamily="2" charset="2"/>
              <a:buChar char="Ø"/>
            </a:pPr>
            <a:r>
              <a:rPr lang="en-US" dirty="0" smtClean="0"/>
              <a:t>	Each data block of the file contains  data/contents and address of next data block of that file.</a:t>
            </a:r>
          </a:p>
          <a:p>
            <a:pPr lvl="1">
              <a:buFont typeface="Wingdings" pitchFamily="2" charset="2"/>
              <a:buChar char="Ø"/>
            </a:pPr>
            <a:r>
              <a:rPr lang="en-US" dirty="0" err="1" smtClean="0"/>
              <a:t>Inode</a:t>
            </a:r>
            <a:r>
              <a:rPr lang="en-US" dirty="0" smtClean="0"/>
              <a:t> contains address of starting and ending data block.</a:t>
            </a:r>
          </a:p>
          <a:p>
            <a:pPr lvl="1">
              <a:buFont typeface="Wingdings" pitchFamily="2" charset="2"/>
              <a:buChar char="Ø"/>
            </a:pPr>
            <a:r>
              <a:rPr lang="en-US" dirty="0" smtClean="0"/>
              <a:t>No external fragmentation, faster sequential access</a:t>
            </a:r>
          </a:p>
          <a:p>
            <a:pPr lvl="1">
              <a:buFont typeface="Wingdings" pitchFamily="2" charset="2"/>
              <a:buChar char="Ø"/>
            </a:pPr>
            <a:r>
              <a:rPr lang="en-US" dirty="0" smtClean="0"/>
              <a:t>Slower random access</a:t>
            </a:r>
          </a:p>
          <a:p>
            <a:pPr lvl="1">
              <a:buFont typeface="Wingdings" pitchFamily="2" charset="2"/>
              <a:buChar char="Ø"/>
            </a:pPr>
            <a:r>
              <a:rPr lang="en-US" dirty="0" smtClean="0"/>
              <a:t>E.g. FAT</a:t>
            </a:r>
          </a:p>
          <a:p>
            <a:pPr>
              <a:buNone/>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lvl="1">
              <a:buNone/>
            </a:pPr>
            <a:r>
              <a:rPr lang="en-US" b="1" dirty="0" smtClean="0"/>
              <a:t>3. Indexed Allocation:</a:t>
            </a:r>
          </a:p>
          <a:p>
            <a:pPr lvl="1">
              <a:buFont typeface="Wingdings" pitchFamily="2" charset="2"/>
              <a:buChar char="Ø"/>
            </a:pPr>
            <a:r>
              <a:rPr lang="en-US" dirty="0" smtClean="0"/>
              <a:t>A special data block contains addresses of data block of the file. This block is called as “index block”</a:t>
            </a:r>
          </a:p>
          <a:p>
            <a:pPr lvl="1">
              <a:buFont typeface="Wingdings" pitchFamily="2" charset="2"/>
              <a:buChar char="Ø"/>
            </a:pPr>
            <a:r>
              <a:rPr lang="en-US" dirty="0" smtClean="0"/>
              <a:t>The address of the index block is stored in the </a:t>
            </a:r>
            <a:r>
              <a:rPr lang="en-US" dirty="0" err="1" smtClean="0"/>
              <a:t>inode</a:t>
            </a:r>
            <a:r>
              <a:rPr lang="en-US" dirty="0" smtClean="0"/>
              <a:t> of the file</a:t>
            </a:r>
          </a:p>
          <a:p>
            <a:pPr lvl="1">
              <a:buFont typeface="Wingdings" pitchFamily="2" charset="2"/>
              <a:buChar char="Ø"/>
            </a:pPr>
            <a:r>
              <a:rPr lang="en-US" dirty="0" smtClean="0"/>
              <a:t>No external fragmentation, faster random and sequential </a:t>
            </a:r>
            <a:r>
              <a:rPr lang="en-US" dirty="0" smtClean="0"/>
              <a:t>access.</a:t>
            </a:r>
            <a:endParaRPr lang="en-US" dirty="0" smtClean="0"/>
          </a:p>
          <a:p>
            <a:pPr lvl="1">
              <a:buFont typeface="Wingdings" pitchFamily="2" charset="2"/>
              <a:buChar char="Ø"/>
            </a:pPr>
            <a:r>
              <a:rPr lang="en-US" dirty="0" smtClean="0"/>
              <a:t>File can not grow beyond certain limit</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a:buNone/>
            </a:pPr>
            <a:r>
              <a:rPr lang="en-US" b="1" dirty="0" smtClean="0"/>
              <a:t>Disk Scheduling:</a:t>
            </a:r>
          </a:p>
          <a:p>
            <a:pPr>
              <a:buNone/>
            </a:pPr>
            <a:r>
              <a:rPr lang="en-US" dirty="0" smtClean="0"/>
              <a:t>	</a:t>
            </a:r>
            <a:r>
              <a:rPr lang="en-US" b="1" dirty="0" smtClean="0"/>
              <a:t>HDD Structure:	</a:t>
            </a:r>
          </a:p>
          <a:p>
            <a:pPr lvl="1">
              <a:buFont typeface="Wingdings" pitchFamily="2" charset="2"/>
              <a:buChar char="Ø"/>
            </a:pPr>
            <a:r>
              <a:rPr lang="en-US" dirty="0" smtClean="0"/>
              <a:t>	</a:t>
            </a:r>
            <a:r>
              <a:rPr lang="en-US" b="1" dirty="0" smtClean="0"/>
              <a:t>Access Time:</a:t>
            </a:r>
            <a:r>
              <a:rPr lang="en-US" dirty="0" smtClean="0"/>
              <a:t> Time required to perform read/write operation on a particular sector of the disk, is called as “disk access time”.</a:t>
            </a:r>
          </a:p>
          <a:p>
            <a:pPr lvl="1">
              <a:buFont typeface="Wingdings" pitchFamily="2" charset="2"/>
              <a:buChar char="Ø"/>
            </a:pPr>
            <a:r>
              <a:rPr lang="en-US" dirty="0" smtClean="0"/>
              <a:t>Disk access time includes two components = seek time + rotational latency</a:t>
            </a:r>
          </a:p>
          <a:p>
            <a:pPr lvl="1">
              <a:buFont typeface="Wingdings" pitchFamily="2" charset="2"/>
              <a:buChar char="Ø"/>
            </a:pPr>
            <a:r>
              <a:rPr lang="en-US" b="1" dirty="0" smtClean="0"/>
              <a:t>Seek Time:</a:t>
            </a:r>
            <a:r>
              <a:rPr lang="en-US" dirty="0" smtClean="0"/>
              <a:t> is the time required to move head to desired cylinder(track)</a:t>
            </a:r>
          </a:p>
          <a:p>
            <a:pPr lvl="1">
              <a:buFont typeface="Wingdings" pitchFamily="2" charset="2"/>
              <a:buChar char="Ø"/>
            </a:pPr>
            <a:r>
              <a:rPr lang="en-US" b="1" dirty="0" smtClean="0"/>
              <a:t>Rotational Latency:</a:t>
            </a:r>
            <a:r>
              <a:rPr lang="en-US" dirty="0" smtClean="0"/>
              <a:t> is the time required to rotate the platters so that desired sector is reached to the head.</a:t>
            </a:r>
          </a:p>
          <a:p>
            <a:pPr>
              <a:buNone/>
            </a:pPr>
            <a:endParaRPr lang="en-US" dirty="0" smtClean="0"/>
          </a:p>
          <a:p>
            <a:pPr>
              <a:buNone/>
            </a:pPr>
            <a:endParaRPr lang="en-US"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20000"/>
          </a:bodyPr>
          <a:lstStyle/>
          <a:p>
            <a:pPr>
              <a:buNone/>
            </a:pPr>
            <a:r>
              <a:rPr lang="en-US" b="1" dirty="0" smtClean="0"/>
              <a:t>Disk Scheduling Algorithms:</a:t>
            </a:r>
          </a:p>
          <a:p>
            <a:pPr>
              <a:buNone/>
            </a:pPr>
            <a:r>
              <a:rPr lang="en-US" dirty="0" smtClean="0"/>
              <a:t>	When number of requests are pending for accessing disk cylinders, magnetic head is moved using certain algorithms, they are called as disk scheduling algorithms.</a:t>
            </a:r>
          </a:p>
          <a:p>
            <a:pPr marL="651510" indent="-514350">
              <a:buAutoNum type="arabicPeriod"/>
            </a:pPr>
            <a:r>
              <a:rPr lang="en-US" b="1" dirty="0" smtClean="0"/>
              <a:t>FCFS:</a:t>
            </a:r>
            <a:r>
              <a:rPr lang="en-US" dirty="0" smtClean="0"/>
              <a:t> 	</a:t>
            </a:r>
          </a:p>
          <a:p>
            <a:pPr marL="651510" indent="-514350">
              <a:buNone/>
            </a:pPr>
            <a:r>
              <a:rPr lang="en-US" dirty="0" smtClean="0"/>
              <a:t>	requests are handled in the order in which they arrives</a:t>
            </a:r>
          </a:p>
          <a:p>
            <a:pPr marL="651510" indent="-514350">
              <a:buAutoNum type="arabicPeriod" startAt="2"/>
            </a:pPr>
            <a:r>
              <a:rPr lang="en-US" b="1" dirty="0" smtClean="0"/>
              <a:t>SSTF (Shortest Seek Time First ):</a:t>
            </a:r>
            <a:r>
              <a:rPr lang="en-US" dirty="0" smtClean="0"/>
              <a:t> </a:t>
            </a:r>
          </a:p>
          <a:p>
            <a:pPr marL="651510" indent="-514350">
              <a:buNone/>
            </a:pPr>
            <a:r>
              <a:rPr lang="en-US" dirty="0" smtClean="0"/>
              <a:t>	requests of nearest(to current position of magnetic head) cylinder is handled first</a:t>
            </a:r>
          </a:p>
          <a:p>
            <a:pPr marL="651510" indent="-514350">
              <a:buAutoNum type="arabicPeriod" startAt="3"/>
            </a:pPr>
            <a:r>
              <a:rPr lang="en-US" b="1" dirty="0" smtClean="0"/>
              <a:t>SCAN or Elevator:</a:t>
            </a:r>
            <a:r>
              <a:rPr lang="en-US" dirty="0" smtClean="0"/>
              <a:t> </a:t>
            </a:r>
          </a:p>
          <a:p>
            <a:pPr marL="651510" indent="-514350">
              <a:buNone/>
            </a:pPr>
            <a:r>
              <a:rPr lang="en-US" dirty="0" smtClean="0"/>
              <a:t>	Magnetic head keep moving from 0 to max cylinder and in reverse order continuously serving  cylinder requests.</a:t>
            </a:r>
          </a:p>
          <a:p>
            <a:pPr marL="651510" indent="-514350">
              <a:buAutoNum type="arabicPeriod"/>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22161</TotalTime>
  <Words>4828</Words>
  <Application>Microsoft Office PowerPoint</Application>
  <PresentationFormat>On-screen Show (4:3)</PresentationFormat>
  <Paragraphs>685</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Apex</vt:lpstr>
      <vt:lpstr>Operating system concepts &amp; COMPUTER FUNDAMENTALS </vt:lpstr>
      <vt:lpstr>Introduction To OS</vt:lpstr>
      <vt:lpstr>Introduction To OS</vt:lpstr>
      <vt:lpstr>Booting Process</vt:lpstr>
      <vt:lpstr>Booting Process</vt:lpstr>
      <vt:lpstr>Introduction</vt:lpstr>
      <vt:lpstr>Introduction</vt:lpstr>
      <vt:lpstr>Introduction</vt:lpstr>
      <vt:lpstr>Introduction</vt:lpstr>
      <vt:lpstr>Introduction</vt:lpstr>
      <vt:lpstr>Introduction</vt:lpstr>
      <vt:lpstr>Introduction</vt:lpstr>
      <vt:lpstr>Computer Memory</vt:lpstr>
      <vt:lpstr>Computer Memory</vt:lpstr>
      <vt:lpstr>Computer Memory</vt:lpstr>
      <vt:lpstr>Computer Memory</vt:lpstr>
      <vt:lpstr>Cache Memory</vt:lpstr>
      <vt:lpstr>Cache Memory</vt:lpstr>
      <vt:lpstr>Cache Memory</vt:lpstr>
      <vt:lpstr>Cache Memory</vt:lpstr>
      <vt:lpstr>Memory Technologies</vt:lpstr>
      <vt:lpstr>Memory Technologies</vt:lpstr>
      <vt:lpstr>External Memory</vt:lpstr>
      <vt:lpstr>External Memory</vt:lpstr>
      <vt:lpstr>External Memory</vt:lpstr>
      <vt:lpstr>External Memory</vt:lpstr>
      <vt:lpstr>External Memory</vt:lpstr>
      <vt:lpstr>External Memory</vt:lpstr>
      <vt:lpstr>External Memory</vt:lpstr>
      <vt:lpstr>Input Output</vt:lpstr>
      <vt:lpstr>Input Output</vt:lpstr>
      <vt:lpstr>Input and Output</vt:lpstr>
      <vt:lpstr>Input and Output</vt:lpstr>
      <vt:lpstr>Input and Output</vt:lpstr>
      <vt:lpstr>Input and Output</vt:lpstr>
      <vt:lpstr>Input and Output</vt:lpstr>
      <vt:lpstr>Input and Output</vt:lpstr>
      <vt:lpstr>Input and Output</vt:lpstr>
      <vt:lpstr>Input and Output</vt:lpstr>
      <vt:lpstr>Input and Output</vt:lpstr>
      <vt:lpstr>Input and Output</vt:lpstr>
      <vt:lpstr>Operating System Concepts</vt:lpstr>
      <vt:lpstr>Operating System Concepts</vt:lpstr>
      <vt:lpstr>Operating System Concepts</vt:lpstr>
      <vt:lpstr>Operating System Concepts</vt:lpstr>
      <vt:lpstr>PROCESS MANAGAMENT</vt:lpstr>
      <vt:lpstr>PROCESS MANAGAMENT</vt:lpstr>
      <vt:lpstr>PROCESS MANAGAMENT</vt:lpstr>
      <vt:lpstr>PROCESS MANAGAMENT</vt:lpstr>
      <vt:lpstr>PROCESS MANAGAMENT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admin</dc:creator>
  <cp:lastModifiedBy>sachin</cp:lastModifiedBy>
  <cp:revision>882</cp:revision>
  <dcterms:created xsi:type="dcterms:W3CDTF">2015-10-05T20:38:50Z</dcterms:created>
  <dcterms:modified xsi:type="dcterms:W3CDTF">2016-05-17T06:10:29Z</dcterms:modified>
</cp:coreProperties>
</file>