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50068" y="326136"/>
            <a:ext cx="1406652" cy="379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9934" y="200067"/>
            <a:ext cx="936814" cy="6266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5339" y="491744"/>
            <a:ext cx="9761321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819" y="1751597"/>
            <a:ext cx="11224361" cy="276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134" y="2272995"/>
            <a:ext cx="3685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Lending Club Case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Study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4514" y="3041649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SUBMISSION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359" y="4792726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Name: Barkha Saxena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114300">
              <a:lnSpc>
                <a:spcPts val="3890"/>
              </a:lnSpc>
              <a:spcBef>
                <a:spcPts val="585"/>
              </a:spcBef>
            </a:pPr>
            <a:r>
              <a:rPr spc="-10" dirty="0"/>
              <a:t>Percentage </a:t>
            </a:r>
            <a:r>
              <a:rPr dirty="0"/>
              <a:t>of defaulters </a:t>
            </a:r>
            <a:r>
              <a:rPr spc="-5" dirty="0"/>
              <a:t>in each </a:t>
            </a:r>
            <a:r>
              <a:rPr dirty="0"/>
              <a:t>purpose</a:t>
            </a:r>
            <a:r>
              <a:rPr spc="-25" dirty="0"/>
              <a:t> </a:t>
            </a:r>
            <a:r>
              <a:rPr spc="-5" dirty="0"/>
              <a:t>by  </a:t>
            </a:r>
            <a:r>
              <a:rPr dirty="0"/>
              <a:t>grades and</a:t>
            </a:r>
            <a:r>
              <a:rPr spc="-25" dirty="0"/>
              <a:t> </a:t>
            </a:r>
            <a:r>
              <a:rPr dirty="0"/>
              <a:t>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0788" y="1615439"/>
            <a:ext cx="8638540" cy="5242560"/>
            <a:chOff x="970788" y="1615439"/>
            <a:chExt cx="8638540" cy="5242560"/>
          </a:xfrm>
        </p:grpSpPr>
        <p:sp>
          <p:nvSpPr>
            <p:cNvPr id="4" name="object 4"/>
            <p:cNvSpPr/>
            <p:nvPr/>
          </p:nvSpPr>
          <p:spPr>
            <a:xfrm>
              <a:off x="6222491" y="2200405"/>
              <a:ext cx="3004038" cy="8935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0788" y="1615439"/>
              <a:ext cx="8638031" cy="52425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751597"/>
            <a:ext cx="10969625" cy="27628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Interest Rate </a:t>
            </a:r>
            <a:r>
              <a:rPr sz="2400" spc="-5" dirty="0">
                <a:latin typeface="Times New Roman"/>
                <a:cs typeface="Times New Roman"/>
              </a:rPr>
              <a:t>(more </a:t>
            </a:r>
            <a:r>
              <a:rPr sz="2400" dirty="0">
                <a:latin typeface="Times New Roman"/>
                <a:cs typeface="Times New Roman"/>
              </a:rPr>
              <a:t>the interest rate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chances of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default)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Grade (generally going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A-&gt; G risk of </a:t>
            </a:r>
            <a:r>
              <a:rPr sz="2400" spc="-5" dirty="0">
                <a:latin typeface="Times New Roman"/>
                <a:cs typeface="Times New Roman"/>
              </a:rPr>
              <a:t>default </a:t>
            </a:r>
            <a:r>
              <a:rPr sz="2400" dirty="0">
                <a:latin typeface="Times New Roman"/>
                <a:cs typeface="Times New Roman"/>
              </a:rPr>
              <a:t>increases but it has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exceptions)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imes New Roman"/>
                <a:cs typeface="Times New Roman"/>
              </a:rPr>
              <a:t>Term </a:t>
            </a:r>
            <a:r>
              <a:rPr sz="2400" dirty="0">
                <a:latin typeface="Times New Roman"/>
                <a:cs typeface="Times New Roman"/>
              </a:rPr>
              <a:t>(60 </a:t>
            </a:r>
            <a:r>
              <a:rPr sz="2400" spc="-5" dirty="0">
                <a:latin typeface="Times New Roman"/>
                <a:cs typeface="Times New Roman"/>
              </a:rPr>
              <a:t>months </a:t>
            </a:r>
            <a:r>
              <a:rPr sz="2400" dirty="0">
                <a:latin typeface="Times New Roman"/>
                <a:cs typeface="Times New Roman"/>
              </a:rPr>
              <a:t>term </a:t>
            </a:r>
            <a:r>
              <a:rPr sz="2400" spc="-5" dirty="0">
                <a:latin typeface="Times New Roman"/>
                <a:cs typeface="Times New Roman"/>
              </a:rPr>
              <a:t>is more </a:t>
            </a:r>
            <a:r>
              <a:rPr sz="2400" dirty="0">
                <a:latin typeface="Times New Roman"/>
                <a:cs typeface="Times New Roman"/>
              </a:rPr>
              <a:t>likely to default </a:t>
            </a:r>
            <a:r>
              <a:rPr sz="2400" spc="-5" dirty="0">
                <a:latin typeface="Times New Roman"/>
                <a:cs typeface="Times New Roman"/>
              </a:rPr>
              <a:t>as compared </a:t>
            </a:r>
            <a:r>
              <a:rPr sz="2400" dirty="0">
                <a:latin typeface="Times New Roman"/>
                <a:cs typeface="Times New Roman"/>
              </a:rPr>
              <a:t>to 36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months)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Purpose </a:t>
            </a:r>
            <a:r>
              <a:rPr sz="2400" spc="-5" dirty="0">
                <a:latin typeface="Times New Roman"/>
                <a:cs typeface="Times New Roman"/>
              </a:rPr>
              <a:t>(small business is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likely to default </a:t>
            </a:r>
            <a:r>
              <a:rPr sz="2400" spc="-5" dirty="0">
                <a:latin typeface="Times New Roman"/>
                <a:cs typeface="Times New Roman"/>
              </a:rPr>
              <a:t>as compared </a:t>
            </a:r>
            <a:r>
              <a:rPr sz="2400" dirty="0">
                <a:latin typeface="Times New Roman"/>
                <a:cs typeface="Times New Roman"/>
              </a:rPr>
              <a:t>to any other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DTI </a:t>
            </a:r>
            <a:r>
              <a:rPr sz="2400" dirty="0">
                <a:latin typeface="Times New Roman"/>
                <a:cs typeface="Times New Roman"/>
              </a:rPr>
              <a:t>(Debt to </a:t>
            </a:r>
            <a:r>
              <a:rPr sz="2400" spc="-5" dirty="0">
                <a:latin typeface="Times New Roman"/>
                <a:cs typeface="Times New Roman"/>
              </a:rPr>
              <a:t>income </a:t>
            </a:r>
            <a:r>
              <a:rPr sz="2400" dirty="0">
                <a:latin typeface="Times New Roman"/>
                <a:cs typeface="Times New Roman"/>
              </a:rPr>
              <a:t>ratio -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defaulters)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Times New Roman"/>
                <a:cs typeface="Times New Roman"/>
              </a:rPr>
              <a:t>Verification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1882" y="855979"/>
            <a:ext cx="6618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Conclusion – </a:t>
            </a:r>
            <a:r>
              <a:rPr sz="2800" dirty="0"/>
              <a:t>indicator </a:t>
            </a:r>
            <a:r>
              <a:rPr sz="2800" spc="-5" dirty="0"/>
              <a:t>variables </a:t>
            </a:r>
            <a:r>
              <a:rPr sz="2800" dirty="0"/>
              <a:t>for</a:t>
            </a:r>
            <a:r>
              <a:rPr sz="2800" spc="-95" dirty="0"/>
              <a:t> </a:t>
            </a:r>
            <a:r>
              <a:rPr sz="2800" spc="-5" dirty="0"/>
              <a:t>default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853310"/>
            <a:ext cx="10088245" cy="27908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spc="-85" dirty="0">
                <a:latin typeface="Times New Roman"/>
                <a:cs typeface="Times New Roman"/>
              </a:rPr>
              <a:t>To </a:t>
            </a:r>
            <a:r>
              <a:rPr sz="1800" b="1" dirty="0">
                <a:latin typeface="Times New Roman"/>
                <a:cs typeface="Times New Roman"/>
              </a:rPr>
              <a:t>identify variables which </a:t>
            </a:r>
            <a:r>
              <a:rPr sz="1800" b="1" spc="-15" dirty="0">
                <a:latin typeface="Times New Roman"/>
                <a:cs typeface="Times New Roman"/>
              </a:rPr>
              <a:t>are </a:t>
            </a:r>
            <a:r>
              <a:rPr sz="1800" b="1" spc="-10" dirty="0">
                <a:latin typeface="Times New Roman"/>
                <a:cs typeface="Times New Roman"/>
              </a:rPr>
              <a:t>strong </a:t>
            </a:r>
            <a:r>
              <a:rPr sz="1800" b="1" dirty="0">
                <a:latin typeface="Times New Roman"/>
                <a:cs typeface="Times New Roman"/>
              </a:rPr>
              <a:t>indicator of </a:t>
            </a:r>
            <a:r>
              <a:rPr sz="1800" b="1" spc="-5" dirty="0">
                <a:latin typeface="Times New Roman"/>
                <a:cs typeface="Times New Roman"/>
              </a:rPr>
              <a:t>default </a:t>
            </a:r>
            <a:r>
              <a:rPr sz="1800" b="1" dirty="0">
                <a:latin typeface="Times New Roman"/>
                <a:cs typeface="Times New Roman"/>
              </a:rPr>
              <a:t>for portfolio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risk management of </a:t>
            </a:r>
            <a:r>
              <a:rPr sz="1800" b="1" spc="-5" dirty="0">
                <a:latin typeface="Times New Roman"/>
                <a:cs typeface="Times New Roman"/>
              </a:rPr>
              <a:t>finance  company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consumer </a:t>
            </a:r>
            <a:r>
              <a:rPr sz="1800" dirty="0">
                <a:latin typeface="Times New Roman"/>
                <a:cs typeface="Times New Roman"/>
              </a:rPr>
              <a:t>finance </a:t>
            </a:r>
            <a:r>
              <a:rPr sz="1800" spc="-5" dirty="0">
                <a:latin typeface="Times New Roman"/>
                <a:cs typeface="Times New Roman"/>
              </a:rPr>
              <a:t>company </a:t>
            </a:r>
            <a:r>
              <a:rPr sz="1800" dirty="0">
                <a:latin typeface="Times New Roman"/>
                <a:cs typeface="Times New Roman"/>
              </a:rPr>
              <a:t>wants to </a:t>
            </a:r>
            <a:r>
              <a:rPr sz="1800" spc="-5" dirty="0">
                <a:latin typeface="Times New Roman"/>
                <a:cs typeface="Times New Roman"/>
              </a:rPr>
              <a:t>mitigate </a:t>
            </a:r>
            <a:r>
              <a:rPr sz="1800" dirty="0">
                <a:latin typeface="Times New Roman"/>
                <a:cs typeface="Times New Roman"/>
              </a:rPr>
              <a:t>the risk of </a:t>
            </a: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on the loans being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approved.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receiving a loan application, there are 2 types of </a:t>
            </a:r>
            <a:r>
              <a:rPr sz="1800" spc="-5" dirty="0">
                <a:latin typeface="Times New Roman"/>
                <a:cs typeface="Times New Roman"/>
              </a:rPr>
              <a:t>risk </a:t>
            </a:r>
            <a:r>
              <a:rPr sz="1800" dirty="0">
                <a:latin typeface="Times New Roman"/>
                <a:cs typeface="Times New Roman"/>
              </a:rPr>
              <a:t>with the approval of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loan: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Rejecting an eligible (likely to pay the loan back)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candidate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Accepting an ineligible(defaulter)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candidate.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latin typeface="Times New Roman"/>
                <a:cs typeface="Times New Roman"/>
              </a:rPr>
              <a:t>As we </a:t>
            </a:r>
            <a:r>
              <a:rPr sz="1800" dirty="0">
                <a:latin typeface="Times New Roman"/>
                <a:cs typeface="Times New Roman"/>
              </a:rPr>
              <a:t>have data for the approved loans , </a:t>
            </a:r>
            <a:r>
              <a:rPr sz="1800" spc="-5" dirty="0">
                <a:latin typeface="Times New Roman"/>
                <a:cs typeface="Times New Roman"/>
              </a:rPr>
              <a:t>we will </a:t>
            </a:r>
            <a:r>
              <a:rPr sz="1800" dirty="0">
                <a:latin typeface="Times New Roman"/>
                <a:cs typeface="Times New Roman"/>
              </a:rPr>
              <a:t>be working on the second </a:t>
            </a:r>
            <a:r>
              <a:rPr sz="1800" spc="-5" dirty="0">
                <a:latin typeface="Times New Roman"/>
                <a:cs typeface="Times New Roman"/>
              </a:rPr>
              <a:t>risk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mitigation.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1882" y="753871"/>
            <a:ext cx="83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Aim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39" y="808736"/>
            <a:ext cx="2385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Processing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Flow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984" y="2910839"/>
            <a:ext cx="1600200" cy="2232660"/>
          </a:xfrm>
          <a:custGeom>
            <a:avLst/>
            <a:gdLst/>
            <a:ahLst/>
            <a:cxnLst/>
            <a:rect l="l" t="t" r="r" b="b"/>
            <a:pathLst>
              <a:path w="1600200" h="2232660">
                <a:moveTo>
                  <a:pt x="1440180" y="0"/>
                </a:moveTo>
                <a:lnTo>
                  <a:pt x="160020" y="0"/>
                </a:lnTo>
                <a:lnTo>
                  <a:pt x="109440" y="8156"/>
                </a:lnTo>
                <a:lnTo>
                  <a:pt x="65513" y="30870"/>
                </a:lnTo>
                <a:lnTo>
                  <a:pt x="30873" y="65507"/>
                </a:lnTo>
                <a:lnTo>
                  <a:pt x="8157" y="109435"/>
                </a:lnTo>
                <a:lnTo>
                  <a:pt x="0" y="160020"/>
                </a:lnTo>
                <a:lnTo>
                  <a:pt x="0" y="2072640"/>
                </a:lnTo>
                <a:lnTo>
                  <a:pt x="8157" y="2123224"/>
                </a:lnTo>
                <a:lnTo>
                  <a:pt x="30873" y="2167152"/>
                </a:lnTo>
                <a:lnTo>
                  <a:pt x="65513" y="2201789"/>
                </a:lnTo>
                <a:lnTo>
                  <a:pt x="109440" y="2224503"/>
                </a:lnTo>
                <a:lnTo>
                  <a:pt x="160020" y="2232660"/>
                </a:lnTo>
                <a:lnTo>
                  <a:pt x="1440180" y="2232660"/>
                </a:lnTo>
                <a:lnTo>
                  <a:pt x="1490764" y="2224503"/>
                </a:lnTo>
                <a:lnTo>
                  <a:pt x="1534692" y="2201789"/>
                </a:lnTo>
                <a:lnTo>
                  <a:pt x="1569329" y="2167152"/>
                </a:lnTo>
                <a:lnTo>
                  <a:pt x="1592043" y="2123224"/>
                </a:lnTo>
                <a:lnTo>
                  <a:pt x="1600199" y="2072640"/>
                </a:lnTo>
                <a:lnTo>
                  <a:pt x="1600199" y="160020"/>
                </a:lnTo>
                <a:lnTo>
                  <a:pt x="1592043" y="109435"/>
                </a:lnTo>
                <a:lnTo>
                  <a:pt x="1569329" y="65507"/>
                </a:lnTo>
                <a:lnTo>
                  <a:pt x="1534692" y="30870"/>
                </a:lnTo>
                <a:lnTo>
                  <a:pt x="1490764" y="8156"/>
                </a:lnTo>
                <a:lnTo>
                  <a:pt x="14401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0258" y="3360546"/>
            <a:ext cx="1426210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Business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ts val="161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Understanding</a:t>
            </a:r>
            <a:endParaRPr sz="1400">
              <a:latin typeface="Carlito"/>
              <a:cs typeface="Carlito"/>
            </a:endParaRPr>
          </a:p>
          <a:p>
            <a:pPr marL="12700" marR="5080" indent="-1905" algn="ctr">
              <a:lnSpc>
                <a:spcPct val="91700"/>
              </a:lnSpc>
              <a:spcBef>
                <a:spcPts val="59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(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differentiating 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consumer 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attributes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loan  attributes)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6920" y="3811523"/>
            <a:ext cx="367665" cy="431800"/>
          </a:xfrm>
          <a:custGeom>
            <a:avLst/>
            <a:gdLst/>
            <a:ahLst/>
            <a:cxnLst/>
            <a:rect l="l" t="t" r="r" b="b"/>
            <a:pathLst>
              <a:path w="367664" h="431800">
                <a:moveTo>
                  <a:pt x="183642" y="0"/>
                </a:moveTo>
                <a:lnTo>
                  <a:pt x="183642" y="86232"/>
                </a:lnTo>
                <a:lnTo>
                  <a:pt x="0" y="86232"/>
                </a:lnTo>
                <a:lnTo>
                  <a:pt x="0" y="345058"/>
                </a:lnTo>
                <a:lnTo>
                  <a:pt x="183642" y="345058"/>
                </a:lnTo>
                <a:lnTo>
                  <a:pt x="183642" y="431292"/>
                </a:lnTo>
                <a:lnTo>
                  <a:pt x="367284" y="215645"/>
                </a:lnTo>
                <a:lnTo>
                  <a:pt x="183642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8127" y="2906267"/>
            <a:ext cx="1736089" cy="2242185"/>
          </a:xfrm>
          <a:custGeom>
            <a:avLst/>
            <a:gdLst/>
            <a:ahLst/>
            <a:cxnLst/>
            <a:rect l="l" t="t" r="r" b="b"/>
            <a:pathLst>
              <a:path w="1736089" h="2242185">
                <a:moveTo>
                  <a:pt x="1562227" y="0"/>
                </a:moveTo>
                <a:lnTo>
                  <a:pt x="173609" y="0"/>
                </a:lnTo>
                <a:lnTo>
                  <a:pt x="127455" y="6201"/>
                </a:lnTo>
                <a:lnTo>
                  <a:pt x="85983" y="23701"/>
                </a:lnTo>
                <a:lnTo>
                  <a:pt x="50847" y="50847"/>
                </a:lnTo>
                <a:lnTo>
                  <a:pt x="23701" y="85983"/>
                </a:lnTo>
                <a:lnTo>
                  <a:pt x="6201" y="127455"/>
                </a:lnTo>
                <a:lnTo>
                  <a:pt x="0" y="173609"/>
                </a:lnTo>
                <a:lnTo>
                  <a:pt x="0" y="2068195"/>
                </a:lnTo>
                <a:lnTo>
                  <a:pt x="6201" y="2114348"/>
                </a:lnTo>
                <a:lnTo>
                  <a:pt x="23701" y="2155820"/>
                </a:lnTo>
                <a:lnTo>
                  <a:pt x="50847" y="2190956"/>
                </a:lnTo>
                <a:lnTo>
                  <a:pt x="85983" y="2218102"/>
                </a:lnTo>
                <a:lnTo>
                  <a:pt x="127455" y="2235602"/>
                </a:lnTo>
                <a:lnTo>
                  <a:pt x="173609" y="2241804"/>
                </a:lnTo>
                <a:lnTo>
                  <a:pt x="1562227" y="2241804"/>
                </a:lnTo>
                <a:lnTo>
                  <a:pt x="1608380" y="2235602"/>
                </a:lnTo>
                <a:lnTo>
                  <a:pt x="1649852" y="2218102"/>
                </a:lnTo>
                <a:lnTo>
                  <a:pt x="1684988" y="2190956"/>
                </a:lnTo>
                <a:lnTo>
                  <a:pt x="1712134" y="2155820"/>
                </a:lnTo>
                <a:lnTo>
                  <a:pt x="1729634" y="2114348"/>
                </a:lnTo>
                <a:lnTo>
                  <a:pt x="1735836" y="2068195"/>
                </a:lnTo>
                <a:lnTo>
                  <a:pt x="1735836" y="173609"/>
                </a:lnTo>
                <a:lnTo>
                  <a:pt x="1729634" y="127455"/>
                </a:lnTo>
                <a:lnTo>
                  <a:pt x="1712134" y="85983"/>
                </a:lnTo>
                <a:lnTo>
                  <a:pt x="1684988" y="50847"/>
                </a:lnTo>
                <a:lnTo>
                  <a:pt x="1649852" y="23701"/>
                </a:lnTo>
                <a:lnTo>
                  <a:pt x="1608380" y="6201"/>
                </a:lnTo>
                <a:lnTo>
                  <a:pt x="15622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2361" y="2994126"/>
            <a:ext cx="1545590" cy="196786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55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Cleaning</a:t>
            </a:r>
            <a:endParaRPr sz="1400">
              <a:latin typeface="Carlito"/>
              <a:cs typeface="Carlito"/>
            </a:endParaRPr>
          </a:p>
          <a:p>
            <a:pPr marL="544195" marR="202565" indent="-334010">
              <a:lnSpc>
                <a:spcPts val="1540"/>
              </a:lnSpc>
              <a:spcBef>
                <a:spcPts val="625"/>
              </a:spcBef>
              <a:buAutoNum type="arabicPeriod"/>
              <a:tabLst>
                <a:tab pos="386715" algn="l"/>
              </a:tabLst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Treat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endParaRPr sz="14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8859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Standardise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endParaRPr sz="1400">
              <a:latin typeface="Carlito"/>
              <a:cs typeface="Carlito"/>
            </a:endParaRPr>
          </a:p>
          <a:p>
            <a:pPr marL="256540" indent="-175895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25717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Fix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Invalid</a:t>
            </a:r>
            <a:r>
              <a:rPr sz="1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endParaRPr sz="1400">
              <a:latin typeface="Carlito"/>
              <a:cs typeface="Carlito"/>
            </a:endParaRPr>
          </a:p>
          <a:p>
            <a:pPr marL="139065" marR="132080" indent="179705">
              <a:lnSpc>
                <a:spcPts val="1540"/>
              </a:lnSpc>
              <a:spcBef>
                <a:spcPts val="620"/>
              </a:spcBef>
              <a:buAutoNum type="arabicPeriod"/>
              <a:tabLst>
                <a:tab pos="4953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  (remove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going</a:t>
            </a:r>
            <a:endParaRPr sz="1400">
              <a:latin typeface="Carlito"/>
              <a:cs typeface="Carlito"/>
            </a:endParaRPr>
          </a:p>
          <a:p>
            <a:pPr marL="553085">
              <a:lnSpc>
                <a:spcPts val="1505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loans)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56176" y="3811523"/>
            <a:ext cx="368935" cy="431800"/>
          </a:xfrm>
          <a:custGeom>
            <a:avLst/>
            <a:gdLst/>
            <a:ahLst/>
            <a:cxnLst/>
            <a:rect l="l" t="t" r="r" b="b"/>
            <a:pathLst>
              <a:path w="368935" h="431800">
                <a:moveTo>
                  <a:pt x="184403" y="0"/>
                </a:moveTo>
                <a:lnTo>
                  <a:pt x="184403" y="86232"/>
                </a:lnTo>
                <a:lnTo>
                  <a:pt x="0" y="86232"/>
                </a:lnTo>
                <a:lnTo>
                  <a:pt x="0" y="345058"/>
                </a:lnTo>
                <a:lnTo>
                  <a:pt x="184403" y="345058"/>
                </a:lnTo>
                <a:lnTo>
                  <a:pt x="184403" y="431292"/>
                </a:lnTo>
                <a:lnTo>
                  <a:pt x="368808" y="215645"/>
                </a:lnTo>
                <a:lnTo>
                  <a:pt x="184403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7384" y="2906267"/>
            <a:ext cx="1736089" cy="2242185"/>
          </a:xfrm>
          <a:custGeom>
            <a:avLst/>
            <a:gdLst/>
            <a:ahLst/>
            <a:cxnLst/>
            <a:rect l="l" t="t" r="r" b="b"/>
            <a:pathLst>
              <a:path w="1736090" h="2242185">
                <a:moveTo>
                  <a:pt x="1562226" y="0"/>
                </a:moveTo>
                <a:lnTo>
                  <a:pt x="173608" y="0"/>
                </a:lnTo>
                <a:lnTo>
                  <a:pt x="127455" y="6201"/>
                </a:lnTo>
                <a:lnTo>
                  <a:pt x="85983" y="23701"/>
                </a:lnTo>
                <a:lnTo>
                  <a:pt x="50847" y="50847"/>
                </a:lnTo>
                <a:lnTo>
                  <a:pt x="23701" y="85983"/>
                </a:lnTo>
                <a:lnTo>
                  <a:pt x="6201" y="127455"/>
                </a:lnTo>
                <a:lnTo>
                  <a:pt x="0" y="173609"/>
                </a:lnTo>
                <a:lnTo>
                  <a:pt x="0" y="2068195"/>
                </a:lnTo>
                <a:lnTo>
                  <a:pt x="6201" y="2114348"/>
                </a:lnTo>
                <a:lnTo>
                  <a:pt x="23701" y="2155820"/>
                </a:lnTo>
                <a:lnTo>
                  <a:pt x="50847" y="2190956"/>
                </a:lnTo>
                <a:lnTo>
                  <a:pt x="85983" y="2218102"/>
                </a:lnTo>
                <a:lnTo>
                  <a:pt x="127455" y="2235602"/>
                </a:lnTo>
                <a:lnTo>
                  <a:pt x="173608" y="2241804"/>
                </a:lnTo>
                <a:lnTo>
                  <a:pt x="1562226" y="2241804"/>
                </a:lnTo>
                <a:lnTo>
                  <a:pt x="1608380" y="2235602"/>
                </a:lnTo>
                <a:lnTo>
                  <a:pt x="1649852" y="2218102"/>
                </a:lnTo>
                <a:lnTo>
                  <a:pt x="1684988" y="2190956"/>
                </a:lnTo>
                <a:lnTo>
                  <a:pt x="1712134" y="2155820"/>
                </a:lnTo>
                <a:lnTo>
                  <a:pt x="1729634" y="2114348"/>
                </a:lnTo>
                <a:lnTo>
                  <a:pt x="1735836" y="2068195"/>
                </a:lnTo>
                <a:lnTo>
                  <a:pt x="1735836" y="173609"/>
                </a:lnTo>
                <a:lnTo>
                  <a:pt x="1729634" y="127455"/>
                </a:lnTo>
                <a:lnTo>
                  <a:pt x="1712134" y="85983"/>
                </a:lnTo>
                <a:lnTo>
                  <a:pt x="1684988" y="50847"/>
                </a:lnTo>
                <a:lnTo>
                  <a:pt x="1649852" y="23701"/>
                </a:lnTo>
                <a:lnTo>
                  <a:pt x="1608380" y="6201"/>
                </a:lnTo>
                <a:lnTo>
                  <a:pt x="156222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82615" y="3555872"/>
            <a:ext cx="1327150" cy="90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Decide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target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variable</a:t>
            </a:r>
            <a:endParaRPr sz="1400">
              <a:latin typeface="Carlito"/>
              <a:cs typeface="Carlito"/>
            </a:endParaRPr>
          </a:p>
          <a:p>
            <a:pPr algn="ctr">
              <a:lnSpc>
                <a:spcPts val="1610"/>
              </a:lnSpc>
              <a:spcBef>
                <a:spcPts val="45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(a derived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400">
              <a:latin typeface="Carlito"/>
              <a:cs typeface="Carlito"/>
            </a:endParaRPr>
          </a:p>
          <a:p>
            <a:pPr marL="635" algn="ctr">
              <a:lnSpc>
                <a:spcPts val="1610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“is_defaulter”)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86956" y="3811523"/>
            <a:ext cx="367665" cy="431800"/>
          </a:xfrm>
          <a:custGeom>
            <a:avLst/>
            <a:gdLst/>
            <a:ahLst/>
            <a:cxnLst/>
            <a:rect l="l" t="t" r="r" b="b"/>
            <a:pathLst>
              <a:path w="367665" h="431800">
                <a:moveTo>
                  <a:pt x="183642" y="0"/>
                </a:moveTo>
                <a:lnTo>
                  <a:pt x="183642" y="86232"/>
                </a:lnTo>
                <a:lnTo>
                  <a:pt x="0" y="86232"/>
                </a:lnTo>
                <a:lnTo>
                  <a:pt x="0" y="345058"/>
                </a:lnTo>
                <a:lnTo>
                  <a:pt x="183642" y="345058"/>
                </a:lnTo>
                <a:lnTo>
                  <a:pt x="183642" y="431292"/>
                </a:lnTo>
                <a:lnTo>
                  <a:pt x="367284" y="215645"/>
                </a:lnTo>
                <a:lnTo>
                  <a:pt x="183642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08164" y="2906267"/>
            <a:ext cx="1736089" cy="2242185"/>
          </a:xfrm>
          <a:custGeom>
            <a:avLst/>
            <a:gdLst/>
            <a:ahLst/>
            <a:cxnLst/>
            <a:rect l="l" t="t" r="r" b="b"/>
            <a:pathLst>
              <a:path w="1736090" h="2242185">
                <a:moveTo>
                  <a:pt x="1562227" y="0"/>
                </a:moveTo>
                <a:lnTo>
                  <a:pt x="173608" y="0"/>
                </a:lnTo>
                <a:lnTo>
                  <a:pt x="127455" y="6201"/>
                </a:lnTo>
                <a:lnTo>
                  <a:pt x="85983" y="23701"/>
                </a:lnTo>
                <a:lnTo>
                  <a:pt x="50847" y="50847"/>
                </a:lnTo>
                <a:lnTo>
                  <a:pt x="23701" y="85983"/>
                </a:lnTo>
                <a:lnTo>
                  <a:pt x="6201" y="127455"/>
                </a:lnTo>
                <a:lnTo>
                  <a:pt x="0" y="173609"/>
                </a:lnTo>
                <a:lnTo>
                  <a:pt x="0" y="2068195"/>
                </a:lnTo>
                <a:lnTo>
                  <a:pt x="6201" y="2114348"/>
                </a:lnTo>
                <a:lnTo>
                  <a:pt x="23701" y="2155820"/>
                </a:lnTo>
                <a:lnTo>
                  <a:pt x="50847" y="2190956"/>
                </a:lnTo>
                <a:lnTo>
                  <a:pt x="85983" y="2218102"/>
                </a:lnTo>
                <a:lnTo>
                  <a:pt x="127455" y="2235602"/>
                </a:lnTo>
                <a:lnTo>
                  <a:pt x="173608" y="2241804"/>
                </a:lnTo>
                <a:lnTo>
                  <a:pt x="1562227" y="2241804"/>
                </a:lnTo>
                <a:lnTo>
                  <a:pt x="1608380" y="2235602"/>
                </a:lnTo>
                <a:lnTo>
                  <a:pt x="1649852" y="2218102"/>
                </a:lnTo>
                <a:lnTo>
                  <a:pt x="1684988" y="2190956"/>
                </a:lnTo>
                <a:lnTo>
                  <a:pt x="1712134" y="2155820"/>
                </a:lnTo>
                <a:lnTo>
                  <a:pt x="1729634" y="2114348"/>
                </a:lnTo>
                <a:lnTo>
                  <a:pt x="1735835" y="2068195"/>
                </a:lnTo>
                <a:lnTo>
                  <a:pt x="1735835" y="173609"/>
                </a:lnTo>
                <a:lnTo>
                  <a:pt x="1729634" y="127455"/>
                </a:lnTo>
                <a:lnTo>
                  <a:pt x="1712134" y="85983"/>
                </a:lnTo>
                <a:lnTo>
                  <a:pt x="1684988" y="50847"/>
                </a:lnTo>
                <a:lnTo>
                  <a:pt x="1649852" y="23701"/>
                </a:lnTo>
                <a:lnTo>
                  <a:pt x="1608380" y="6201"/>
                </a:lnTo>
                <a:lnTo>
                  <a:pt x="15622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99984" y="2967304"/>
            <a:ext cx="1391920" cy="6305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5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Univariate and  Segmented  Univariate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9984" y="3906773"/>
            <a:ext cx="1530350" cy="11404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0485" marR="5080" indent="-58419">
              <a:lnSpc>
                <a:spcPts val="1210"/>
              </a:lnSpc>
              <a:spcBef>
                <a:spcPts val="235"/>
              </a:spcBef>
              <a:buSzPct val="90909"/>
              <a:buChar char="•"/>
              <a:tabLst>
                <a:tab pos="83185" algn="l"/>
              </a:tabLst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Understanding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the  distribution and values</a:t>
            </a:r>
            <a:r>
              <a:rPr sz="11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of  column</a:t>
            </a:r>
            <a:endParaRPr sz="1100">
              <a:latin typeface="Carlito"/>
              <a:cs typeface="Carlito"/>
            </a:endParaRPr>
          </a:p>
          <a:p>
            <a:pPr marL="70485" marR="125095" indent="-58419">
              <a:lnSpc>
                <a:spcPct val="91600"/>
              </a:lnSpc>
              <a:spcBef>
                <a:spcPts val="175"/>
              </a:spcBef>
              <a:buSzPct val="90909"/>
              <a:buChar char="•"/>
              <a:tabLst>
                <a:tab pos="83185" algn="l"/>
              </a:tabLst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Comparing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distribution  of each column for  defaulters and not  defaulters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17735" y="3811523"/>
            <a:ext cx="367665" cy="431800"/>
          </a:xfrm>
          <a:custGeom>
            <a:avLst/>
            <a:gdLst/>
            <a:ahLst/>
            <a:cxnLst/>
            <a:rect l="l" t="t" r="r" b="b"/>
            <a:pathLst>
              <a:path w="367665" h="431800">
                <a:moveTo>
                  <a:pt x="183642" y="0"/>
                </a:moveTo>
                <a:lnTo>
                  <a:pt x="183642" y="86232"/>
                </a:lnTo>
                <a:lnTo>
                  <a:pt x="0" y="86232"/>
                </a:lnTo>
                <a:lnTo>
                  <a:pt x="0" y="345058"/>
                </a:lnTo>
                <a:lnTo>
                  <a:pt x="183642" y="345058"/>
                </a:lnTo>
                <a:lnTo>
                  <a:pt x="183642" y="431292"/>
                </a:lnTo>
                <a:lnTo>
                  <a:pt x="367284" y="215645"/>
                </a:lnTo>
                <a:lnTo>
                  <a:pt x="183642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37419" y="2906267"/>
            <a:ext cx="1736089" cy="2242185"/>
          </a:xfrm>
          <a:custGeom>
            <a:avLst/>
            <a:gdLst/>
            <a:ahLst/>
            <a:cxnLst/>
            <a:rect l="l" t="t" r="r" b="b"/>
            <a:pathLst>
              <a:path w="1736090" h="2242185">
                <a:moveTo>
                  <a:pt x="1562227" y="0"/>
                </a:moveTo>
                <a:lnTo>
                  <a:pt x="173608" y="0"/>
                </a:lnTo>
                <a:lnTo>
                  <a:pt x="127455" y="6201"/>
                </a:lnTo>
                <a:lnTo>
                  <a:pt x="85983" y="23701"/>
                </a:lnTo>
                <a:lnTo>
                  <a:pt x="50847" y="50847"/>
                </a:lnTo>
                <a:lnTo>
                  <a:pt x="23701" y="85983"/>
                </a:lnTo>
                <a:lnTo>
                  <a:pt x="6201" y="127455"/>
                </a:lnTo>
                <a:lnTo>
                  <a:pt x="0" y="173609"/>
                </a:lnTo>
                <a:lnTo>
                  <a:pt x="0" y="2068195"/>
                </a:lnTo>
                <a:lnTo>
                  <a:pt x="6201" y="2114348"/>
                </a:lnTo>
                <a:lnTo>
                  <a:pt x="23701" y="2155820"/>
                </a:lnTo>
                <a:lnTo>
                  <a:pt x="50847" y="2190956"/>
                </a:lnTo>
                <a:lnTo>
                  <a:pt x="85983" y="2218102"/>
                </a:lnTo>
                <a:lnTo>
                  <a:pt x="127455" y="2235602"/>
                </a:lnTo>
                <a:lnTo>
                  <a:pt x="173608" y="2241804"/>
                </a:lnTo>
                <a:lnTo>
                  <a:pt x="1562227" y="2241804"/>
                </a:lnTo>
                <a:lnTo>
                  <a:pt x="1608380" y="2235602"/>
                </a:lnTo>
                <a:lnTo>
                  <a:pt x="1649852" y="2218102"/>
                </a:lnTo>
                <a:lnTo>
                  <a:pt x="1684988" y="2190956"/>
                </a:lnTo>
                <a:lnTo>
                  <a:pt x="1712134" y="2155820"/>
                </a:lnTo>
                <a:lnTo>
                  <a:pt x="1729634" y="2114348"/>
                </a:lnTo>
                <a:lnTo>
                  <a:pt x="1735835" y="2068195"/>
                </a:lnTo>
                <a:lnTo>
                  <a:pt x="1735835" y="173609"/>
                </a:lnTo>
                <a:lnTo>
                  <a:pt x="1729634" y="127455"/>
                </a:lnTo>
                <a:lnTo>
                  <a:pt x="1712134" y="85983"/>
                </a:lnTo>
                <a:lnTo>
                  <a:pt x="1684988" y="50847"/>
                </a:lnTo>
                <a:lnTo>
                  <a:pt x="1649852" y="23701"/>
                </a:lnTo>
                <a:lnTo>
                  <a:pt x="1608380" y="6201"/>
                </a:lnTo>
                <a:lnTo>
                  <a:pt x="15622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30510" y="2886132"/>
            <a:ext cx="1543685" cy="1884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Bivariate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1400">
              <a:latin typeface="Carlito"/>
              <a:cs typeface="Carlito"/>
            </a:endParaRPr>
          </a:p>
          <a:p>
            <a:pPr marL="114300" indent="-102235">
              <a:lnSpc>
                <a:spcPct val="100000"/>
              </a:lnSpc>
              <a:spcBef>
                <a:spcPts val="505"/>
              </a:spcBef>
              <a:buChar char="•"/>
              <a:tabLst>
                <a:tab pos="114935" algn="l"/>
              </a:tabLst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Numerical</a:t>
            </a:r>
            <a:r>
              <a:rPr sz="11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columns</a:t>
            </a:r>
            <a:endParaRPr sz="1100">
              <a:latin typeface="Carlito"/>
              <a:cs typeface="Carlito"/>
            </a:endParaRPr>
          </a:p>
          <a:p>
            <a:pPr marL="140970" lvl="1" indent="-71120">
              <a:lnSpc>
                <a:spcPct val="100000"/>
              </a:lnSpc>
              <a:spcBef>
                <a:spcPts val="95"/>
              </a:spcBef>
              <a:buSzPct val="90909"/>
              <a:buChar char="•"/>
              <a:tabLst>
                <a:tab pos="141605" algn="l"/>
              </a:tabLst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Correlation</a:t>
            </a:r>
            <a:r>
              <a:rPr sz="11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heatmap</a:t>
            </a:r>
            <a:endParaRPr sz="1100">
              <a:latin typeface="Carlito"/>
              <a:cs typeface="Carlito"/>
            </a:endParaRPr>
          </a:p>
          <a:p>
            <a:pPr marL="82550" indent="-70485">
              <a:lnSpc>
                <a:spcPct val="100000"/>
              </a:lnSpc>
              <a:spcBef>
                <a:spcPts val="85"/>
              </a:spcBef>
              <a:buChar char="•"/>
              <a:tabLst>
                <a:tab pos="83185" algn="l"/>
              </a:tabLst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Categorical</a:t>
            </a:r>
            <a:r>
              <a:rPr sz="11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columns</a:t>
            </a:r>
            <a:endParaRPr sz="1100">
              <a:latin typeface="Carlito"/>
              <a:cs typeface="Carlito"/>
            </a:endParaRPr>
          </a:p>
          <a:p>
            <a:pPr marL="127000" marR="59055" lvl="1" indent="-56515">
              <a:lnSpc>
                <a:spcPts val="1200"/>
              </a:lnSpc>
              <a:spcBef>
                <a:spcPts val="235"/>
              </a:spcBef>
              <a:buSzPct val="90909"/>
              <a:buChar char="•"/>
              <a:tabLst>
                <a:tab pos="141605" algn="l"/>
              </a:tabLst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Treating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ordinal</a:t>
            </a:r>
            <a:r>
              <a:rPr sz="11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(grade,  emp_length)</a:t>
            </a:r>
            <a:endParaRPr sz="1100">
              <a:latin typeface="Carlito"/>
              <a:cs typeface="Carlito"/>
            </a:endParaRPr>
          </a:p>
          <a:p>
            <a:pPr marL="127000" marR="5080" lvl="1" indent="-56515">
              <a:lnSpc>
                <a:spcPct val="91600"/>
              </a:lnSpc>
              <a:spcBef>
                <a:spcPts val="190"/>
              </a:spcBef>
              <a:buSzPct val="90909"/>
              <a:buChar char="•"/>
              <a:tabLst>
                <a:tab pos="141605" algn="l"/>
              </a:tabLst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Nominal values( 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purpose, 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verif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cati</a:t>
            </a:r>
            <a:r>
              <a:rPr sz="11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n_s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tatus,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,  home_ownership)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39" y="738632"/>
            <a:ext cx="890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Higher the interest rate more tendency to</a:t>
            </a:r>
            <a:r>
              <a:rPr b="0" spc="14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default</a:t>
            </a:r>
          </a:p>
        </p:txBody>
      </p:sp>
      <p:sp>
        <p:nvSpPr>
          <p:cNvPr id="3" name="object 3"/>
          <p:cNvSpPr/>
          <p:nvPr/>
        </p:nvSpPr>
        <p:spPr>
          <a:xfrm>
            <a:off x="517686" y="1942079"/>
            <a:ext cx="10855920" cy="248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777" y="4759190"/>
            <a:ext cx="6242937" cy="146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39" y="703274"/>
            <a:ext cx="7440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State of </a:t>
            </a:r>
            <a:r>
              <a:rPr sz="4000" b="0" dirty="0">
                <a:latin typeface="Times New Roman"/>
                <a:cs typeface="Times New Roman"/>
              </a:rPr>
              <a:t>address </a:t>
            </a:r>
            <a:r>
              <a:rPr sz="4000" b="0" spc="-5" dirty="0">
                <a:latin typeface="Times New Roman"/>
                <a:cs typeface="Times New Roman"/>
              </a:rPr>
              <a:t>: </a:t>
            </a:r>
            <a:r>
              <a:rPr sz="4000" b="0" dirty="0">
                <a:latin typeface="Times New Roman"/>
                <a:cs typeface="Times New Roman"/>
              </a:rPr>
              <a:t>univariate</a:t>
            </a:r>
            <a:r>
              <a:rPr sz="4000" b="0" spc="-1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analysis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451" y="2699004"/>
            <a:ext cx="10380367" cy="2029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39" y="703274"/>
            <a:ext cx="72967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Times New Roman"/>
                <a:cs typeface="Times New Roman"/>
              </a:rPr>
              <a:t>DTI </a:t>
            </a:r>
            <a:r>
              <a:rPr sz="4000" b="0" dirty="0">
                <a:latin typeface="Times New Roman"/>
                <a:cs typeface="Times New Roman"/>
              </a:rPr>
              <a:t>directly </a:t>
            </a:r>
            <a:r>
              <a:rPr sz="4000" b="0" spc="-15" dirty="0">
                <a:latin typeface="Times New Roman"/>
                <a:cs typeface="Times New Roman"/>
              </a:rPr>
              <a:t>affects </a:t>
            </a:r>
            <a:r>
              <a:rPr sz="4000" b="0" dirty="0">
                <a:latin typeface="Times New Roman"/>
                <a:cs typeface="Times New Roman"/>
              </a:rPr>
              <a:t>default</a:t>
            </a:r>
            <a:r>
              <a:rPr sz="4000" b="0" spc="25" dirty="0">
                <a:latin typeface="Times New Roman"/>
                <a:cs typeface="Times New Roman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chances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9547" y="2487964"/>
            <a:ext cx="10565957" cy="2408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339" y="703274"/>
            <a:ext cx="8564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Grade’s </a:t>
            </a:r>
            <a:r>
              <a:rPr sz="4000" spc="-10" dirty="0"/>
              <a:t>tendency </a:t>
            </a:r>
            <a:r>
              <a:rPr sz="4000" spc="-5" dirty="0"/>
              <a:t>to default</a:t>
            </a:r>
            <a:r>
              <a:rPr sz="4000" spc="80" dirty="0"/>
              <a:t> </a:t>
            </a:r>
            <a:r>
              <a:rPr sz="4000" dirty="0"/>
              <a:t>:univariate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63623" y="2485344"/>
            <a:ext cx="10750697" cy="2450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754251"/>
            <a:ext cx="437515" cy="301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>
              <a:lnSpc>
                <a:spcPct val="1361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Key  </a:t>
            </a:r>
            <a:r>
              <a:rPr sz="1800" dirty="0">
                <a:latin typeface="Times New Roman"/>
                <a:cs typeface="Times New Roman"/>
              </a:rPr>
              <a:t>1-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795"/>
              </a:spcBef>
              <a:buAutoNum type="arabicPlain" startAt="2"/>
              <a:tabLst>
                <a:tab pos="259715" algn="l"/>
              </a:tabLst>
            </a:pPr>
            <a:r>
              <a:rPr sz="180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780"/>
              </a:spcBef>
              <a:buAutoNum type="arabicPlain" startAt="2"/>
              <a:tabLst>
                <a:tab pos="259715" algn="l"/>
              </a:tabLst>
            </a:pP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780"/>
              </a:spcBef>
              <a:buAutoNum type="arabicPlain" startAt="2"/>
              <a:tabLst>
                <a:tab pos="259715" algn="l"/>
              </a:tabLst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790"/>
              </a:spcBef>
              <a:buAutoNum type="arabicPlain" startAt="2"/>
              <a:tabLst>
                <a:tab pos="259715" algn="l"/>
              </a:tabLst>
            </a:pP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785"/>
              </a:spcBef>
              <a:buAutoNum type="arabicPlain" startAt="2"/>
              <a:tabLst>
                <a:tab pos="259715" algn="l"/>
              </a:tabLst>
            </a:pPr>
            <a:r>
              <a:rPr sz="1800" spc="-5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spcBef>
                <a:spcPts val="780"/>
              </a:spcBef>
              <a:buAutoNum type="arabicPlain" startAt="2"/>
              <a:tabLst>
                <a:tab pos="259715" algn="l"/>
              </a:tabLst>
            </a:pPr>
            <a:r>
              <a:rPr sz="1800" spc="-5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5339" y="703274"/>
            <a:ext cx="8276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Grade’s </a:t>
            </a:r>
            <a:r>
              <a:rPr sz="4000" spc="-10" dirty="0"/>
              <a:t>tendency </a:t>
            </a:r>
            <a:r>
              <a:rPr sz="4000" spc="-5" dirty="0"/>
              <a:t>to default</a:t>
            </a:r>
            <a:r>
              <a:rPr sz="4000" spc="70" dirty="0"/>
              <a:t> </a:t>
            </a:r>
            <a:r>
              <a:rPr sz="4000" spc="-5" dirty="0"/>
              <a:t>:bivariate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041236" y="1809222"/>
            <a:ext cx="8184454" cy="4670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853310"/>
            <a:ext cx="565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Plot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703274"/>
            <a:ext cx="5815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Term’s </a:t>
            </a:r>
            <a:r>
              <a:rPr sz="4000" spc="-10" dirty="0"/>
              <a:t>tendency </a:t>
            </a:r>
            <a:r>
              <a:rPr sz="4000" spc="-5" dirty="0"/>
              <a:t>to</a:t>
            </a:r>
            <a:r>
              <a:rPr sz="4000" spc="100" dirty="0"/>
              <a:t> </a:t>
            </a:r>
            <a:r>
              <a:rPr sz="4000" spc="-10" dirty="0"/>
              <a:t>default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27737" y="2242185"/>
            <a:ext cx="1013497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66820" y="5382133"/>
          <a:ext cx="40595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Rate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Default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36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months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11.09%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months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25.31%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Carlito</vt:lpstr>
      <vt:lpstr>Times New Roman</vt:lpstr>
      <vt:lpstr>Office Theme</vt:lpstr>
      <vt:lpstr>Lending Club Case Study</vt:lpstr>
      <vt:lpstr>Aim</vt:lpstr>
      <vt:lpstr>Processing Flow</vt:lpstr>
      <vt:lpstr>Higher the interest rate more tendency to default</vt:lpstr>
      <vt:lpstr>State of address : univariate analysis</vt:lpstr>
      <vt:lpstr>DTI directly affects default chances</vt:lpstr>
      <vt:lpstr>Grade’s tendency to default :univariate</vt:lpstr>
      <vt:lpstr>Grade’s tendency to default :bivariate</vt:lpstr>
      <vt:lpstr>Term’s tendency to default</vt:lpstr>
      <vt:lpstr>Percentage of defaulters in each purpose by  grades and terms</vt:lpstr>
      <vt:lpstr>Conclusion – indicator variables for default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Barkha Saxena</cp:lastModifiedBy>
  <cp:revision>1</cp:revision>
  <dcterms:created xsi:type="dcterms:W3CDTF">2020-12-06T14:05:50Z</dcterms:created>
  <dcterms:modified xsi:type="dcterms:W3CDTF">2020-12-06T14:11:31Z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2020-12-06T00:00:00Z</vt:filetime>
  </property>
</Properties>
</file>