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344" r:id="rId5"/>
    <p:sldId id="345" r:id="rId6"/>
    <p:sldId id="346" r:id="rId7"/>
    <p:sldId id="348" r:id="rId8"/>
    <p:sldId id="347" r:id="rId9"/>
    <p:sldId id="357" r:id="rId10"/>
    <p:sldId id="349" r:id="rId11"/>
    <p:sldId id="350" r:id="rId12"/>
    <p:sldId id="358" r:id="rId13"/>
    <p:sldId id="359" r:id="rId14"/>
    <p:sldId id="361" r:id="rId15"/>
    <p:sldId id="360" r:id="rId16"/>
    <p:sldId id="362" r:id="rId17"/>
    <p:sldId id="363" r:id="rId18"/>
    <p:sldId id="364" r:id="rId19"/>
    <p:sldId id="365" r:id="rId20"/>
    <p:sldId id="366" r:id="rId21"/>
    <p:sldId id="367" r:id="rId22"/>
    <p:sldId id="368" r:id="rId23"/>
    <p:sldId id="370" r:id="rId24"/>
    <p:sldId id="369" r:id="rId25"/>
    <p:sldId id="371" r:id="rId26"/>
    <p:sldId id="372" r:id="rId27"/>
    <p:sldId id="373" r:id="rId28"/>
    <p:sldId id="374" r:id="rId29"/>
    <p:sldId id="376" r:id="rId30"/>
    <p:sldId id="375" r:id="rId31"/>
    <p:sldId id="377" r:id="rId32"/>
    <p:sldId id="378" r:id="rId33"/>
    <p:sldId id="379" r:id="rId34"/>
    <p:sldId id="381" r:id="rId35"/>
    <p:sldId id="380" r:id="rId36"/>
    <p:sldId id="382" r:id="rId37"/>
    <p:sldId id="383" r:id="rId38"/>
    <p:sldId id="384" r:id="rId39"/>
    <p:sldId id="385" r:id="rId40"/>
    <p:sldId id="386" r:id="rId41"/>
    <p:sldId id="35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33"/>
    <a:srgbClr val="669900"/>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9" autoAdjust="0"/>
    <p:restoredTop sz="95928" autoAdjust="0"/>
  </p:normalViewPr>
  <p:slideViewPr>
    <p:cSldViewPr snapToGrid="0">
      <p:cViewPr varScale="1">
        <p:scale>
          <a:sx n="51" d="100"/>
          <a:sy n="51" d="100"/>
        </p:scale>
        <p:origin x="72" y="797"/>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9/7/2024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3320331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1859548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951893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19272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116623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308818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512740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1464648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173428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19</a:t>
            </a:fld>
            <a:endParaRPr lang="en-US" dirty="0"/>
          </a:p>
        </p:txBody>
      </p:sp>
    </p:spTree>
    <p:extLst>
      <p:ext uri="{BB962C8B-B14F-4D97-AF65-F5344CB8AC3E}">
        <p14:creationId xmlns:p14="http://schemas.microsoft.com/office/powerpoint/2010/main" val="257422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20</a:t>
            </a:fld>
            <a:endParaRPr lang="en-US" dirty="0"/>
          </a:p>
        </p:txBody>
      </p:sp>
    </p:spTree>
    <p:extLst>
      <p:ext uri="{BB962C8B-B14F-4D97-AF65-F5344CB8AC3E}">
        <p14:creationId xmlns:p14="http://schemas.microsoft.com/office/powerpoint/2010/main" val="2447929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21</a:t>
            </a:fld>
            <a:endParaRPr lang="en-US" dirty="0"/>
          </a:p>
        </p:txBody>
      </p:sp>
    </p:spTree>
    <p:extLst>
      <p:ext uri="{BB962C8B-B14F-4D97-AF65-F5344CB8AC3E}">
        <p14:creationId xmlns:p14="http://schemas.microsoft.com/office/powerpoint/2010/main" val="867194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22</a:t>
            </a:fld>
            <a:endParaRPr lang="en-US" dirty="0"/>
          </a:p>
        </p:txBody>
      </p:sp>
    </p:spTree>
    <p:extLst>
      <p:ext uri="{BB962C8B-B14F-4D97-AF65-F5344CB8AC3E}">
        <p14:creationId xmlns:p14="http://schemas.microsoft.com/office/powerpoint/2010/main" val="670292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23</a:t>
            </a:fld>
            <a:endParaRPr lang="en-US" dirty="0"/>
          </a:p>
        </p:txBody>
      </p:sp>
    </p:spTree>
    <p:extLst>
      <p:ext uri="{BB962C8B-B14F-4D97-AF65-F5344CB8AC3E}">
        <p14:creationId xmlns:p14="http://schemas.microsoft.com/office/powerpoint/2010/main" val="301981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24</a:t>
            </a:fld>
            <a:endParaRPr lang="en-US" dirty="0"/>
          </a:p>
        </p:txBody>
      </p:sp>
    </p:spTree>
    <p:extLst>
      <p:ext uri="{BB962C8B-B14F-4D97-AF65-F5344CB8AC3E}">
        <p14:creationId xmlns:p14="http://schemas.microsoft.com/office/powerpoint/2010/main" val="2581191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25</a:t>
            </a:fld>
            <a:endParaRPr lang="en-US" dirty="0"/>
          </a:p>
        </p:txBody>
      </p:sp>
    </p:spTree>
    <p:extLst>
      <p:ext uri="{BB962C8B-B14F-4D97-AF65-F5344CB8AC3E}">
        <p14:creationId xmlns:p14="http://schemas.microsoft.com/office/powerpoint/2010/main" val="4137071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26</a:t>
            </a:fld>
            <a:endParaRPr lang="en-US" dirty="0"/>
          </a:p>
        </p:txBody>
      </p:sp>
    </p:spTree>
    <p:extLst>
      <p:ext uri="{BB962C8B-B14F-4D97-AF65-F5344CB8AC3E}">
        <p14:creationId xmlns:p14="http://schemas.microsoft.com/office/powerpoint/2010/main" val="2203709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27</a:t>
            </a:fld>
            <a:endParaRPr lang="en-US" dirty="0"/>
          </a:p>
        </p:txBody>
      </p:sp>
    </p:spTree>
    <p:extLst>
      <p:ext uri="{BB962C8B-B14F-4D97-AF65-F5344CB8AC3E}">
        <p14:creationId xmlns:p14="http://schemas.microsoft.com/office/powerpoint/2010/main" val="1904104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28</a:t>
            </a:fld>
            <a:endParaRPr lang="en-US" dirty="0"/>
          </a:p>
        </p:txBody>
      </p:sp>
    </p:spTree>
    <p:extLst>
      <p:ext uri="{BB962C8B-B14F-4D97-AF65-F5344CB8AC3E}">
        <p14:creationId xmlns:p14="http://schemas.microsoft.com/office/powerpoint/2010/main" val="780066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29</a:t>
            </a:fld>
            <a:endParaRPr lang="en-US" dirty="0"/>
          </a:p>
        </p:txBody>
      </p:sp>
    </p:spTree>
    <p:extLst>
      <p:ext uri="{BB962C8B-B14F-4D97-AF65-F5344CB8AC3E}">
        <p14:creationId xmlns:p14="http://schemas.microsoft.com/office/powerpoint/2010/main" val="1782032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30</a:t>
            </a:fld>
            <a:endParaRPr lang="en-US" dirty="0"/>
          </a:p>
        </p:txBody>
      </p:sp>
    </p:spTree>
    <p:extLst>
      <p:ext uri="{BB962C8B-B14F-4D97-AF65-F5344CB8AC3E}">
        <p14:creationId xmlns:p14="http://schemas.microsoft.com/office/powerpoint/2010/main" val="1577225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31</a:t>
            </a:fld>
            <a:endParaRPr lang="en-US" dirty="0"/>
          </a:p>
        </p:txBody>
      </p:sp>
    </p:spTree>
    <p:extLst>
      <p:ext uri="{BB962C8B-B14F-4D97-AF65-F5344CB8AC3E}">
        <p14:creationId xmlns:p14="http://schemas.microsoft.com/office/powerpoint/2010/main" val="899818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32</a:t>
            </a:fld>
            <a:endParaRPr lang="en-US" dirty="0"/>
          </a:p>
        </p:txBody>
      </p:sp>
    </p:spTree>
    <p:extLst>
      <p:ext uri="{BB962C8B-B14F-4D97-AF65-F5344CB8AC3E}">
        <p14:creationId xmlns:p14="http://schemas.microsoft.com/office/powerpoint/2010/main" val="2362562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33</a:t>
            </a:fld>
            <a:endParaRPr lang="en-US" dirty="0"/>
          </a:p>
        </p:txBody>
      </p:sp>
    </p:spTree>
    <p:extLst>
      <p:ext uri="{BB962C8B-B14F-4D97-AF65-F5344CB8AC3E}">
        <p14:creationId xmlns:p14="http://schemas.microsoft.com/office/powerpoint/2010/main" val="3233908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34</a:t>
            </a:fld>
            <a:endParaRPr lang="en-US" dirty="0"/>
          </a:p>
        </p:txBody>
      </p:sp>
    </p:spTree>
    <p:extLst>
      <p:ext uri="{BB962C8B-B14F-4D97-AF65-F5344CB8AC3E}">
        <p14:creationId xmlns:p14="http://schemas.microsoft.com/office/powerpoint/2010/main" val="760622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35</a:t>
            </a:fld>
            <a:endParaRPr lang="en-US" dirty="0"/>
          </a:p>
        </p:txBody>
      </p:sp>
    </p:spTree>
    <p:extLst>
      <p:ext uri="{BB962C8B-B14F-4D97-AF65-F5344CB8AC3E}">
        <p14:creationId xmlns:p14="http://schemas.microsoft.com/office/powerpoint/2010/main" val="1337156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36</a:t>
            </a:fld>
            <a:endParaRPr lang="en-US" dirty="0"/>
          </a:p>
        </p:txBody>
      </p:sp>
    </p:spTree>
    <p:extLst>
      <p:ext uri="{BB962C8B-B14F-4D97-AF65-F5344CB8AC3E}">
        <p14:creationId xmlns:p14="http://schemas.microsoft.com/office/powerpoint/2010/main" val="2880697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37</a:t>
            </a:fld>
            <a:endParaRPr lang="en-US" dirty="0"/>
          </a:p>
        </p:txBody>
      </p:sp>
    </p:spTree>
    <p:extLst>
      <p:ext uri="{BB962C8B-B14F-4D97-AF65-F5344CB8AC3E}">
        <p14:creationId xmlns:p14="http://schemas.microsoft.com/office/powerpoint/2010/main" val="2205288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38</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146471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320096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8.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29.sv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34.png"/><Relationship Id="rId7" Type="http://schemas.openxmlformats.org/officeDocument/2006/relationships/image" Target="../media/image44.png"/><Relationship Id="rId12" Type="http://schemas.openxmlformats.org/officeDocument/2006/relationships/image" Target="../media/image25.sv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3.svg"/><Relationship Id="rId11" Type="http://schemas.openxmlformats.org/officeDocument/2006/relationships/image" Target="../media/image24.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35.sv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2.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53.png"/><Relationship Id="rId5" Type="http://schemas.openxmlformats.org/officeDocument/2006/relationships/image" Target="../media/image24.png"/><Relationship Id="rId10" Type="http://schemas.openxmlformats.org/officeDocument/2006/relationships/image" Target="../media/image52.svg"/><Relationship Id="rId4" Type="http://schemas.openxmlformats.org/officeDocument/2006/relationships/image" Target="../media/image43.svg"/><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49.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4.svg"/><Relationship Id="rId11" Type="http://schemas.openxmlformats.org/officeDocument/2006/relationships/image" Target="../media/image61.png"/><Relationship Id="rId5" Type="http://schemas.openxmlformats.org/officeDocument/2006/relationships/image" Target="../media/image53.png"/><Relationship Id="rId10" Type="http://schemas.openxmlformats.org/officeDocument/2006/relationships/image" Target="../media/image60.svg"/><Relationship Id="rId4" Type="http://schemas.openxmlformats.org/officeDocument/2006/relationships/image" Target="../media/image50.svg"/><Relationship Id="rId9"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49.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58.svg"/><Relationship Id="rId11" Type="http://schemas.openxmlformats.org/officeDocument/2006/relationships/image" Target="../media/image71.png"/><Relationship Id="rId5" Type="http://schemas.openxmlformats.org/officeDocument/2006/relationships/image" Target="../media/image57.png"/><Relationship Id="rId10" Type="http://schemas.openxmlformats.org/officeDocument/2006/relationships/image" Target="../media/image70.svg"/><Relationship Id="rId4" Type="http://schemas.openxmlformats.org/officeDocument/2006/relationships/image" Target="../media/image50.svg"/><Relationship Id="rId9"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254578" y="2413514"/>
            <a:ext cx="8495606" cy="2030972"/>
          </a:xfrm>
        </p:spPr>
        <p:txBody>
          <a:bodyPr>
            <a:normAutofit/>
          </a:bodyPr>
          <a:lstStyle/>
          <a:p>
            <a:pPr algn="ctr"/>
            <a:r>
              <a:rPr lang="en-US" dirty="0"/>
              <a:t>MARKETING INSIGHTS OF </a:t>
            </a:r>
            <a:r>
              <a:rPr lang="en-US" sz="6600" b="1" dirty="0">
                <a:latin typeface="Gadugi" panose="020B0502040204020203" pitchFamily="34" charset="0"/>
                <a:ea typeface="Gadugi" panose="020B0502040204020203" pitchFamily="34" charset="0"/>
              </a:rPr>
              <a:t>CODEX</a:t>
            </a:r>
            <a:endParaRPr lang="en-US" b="1" dirty="0">
              <a:solidFill>
                <a:schemeClr val="tx1"/>
              </a:solidFill>
              <a:latin typeface="Gadugi" panose="020B0502040204020203" pitchFamily="34" charset="0"/>
              <a:ea typeface="Gadugi" panose="020B0502040204020203" pitchFamily="34" charset="0"/>
            </a:endParaRPr>
          </a:p>
        </p:txBody>
      </p:sp>
      <p:pic>
        <p:nvPicPr>
          <p:cNvPr id="8" name="Picture 7">
            <a:extLst>
              <a:ext uri="{FF2B5EF4-FFF2-40B4-BE49-F238E27FC236}">
                <a16:creationId xmlns:a16="http://schemas.microsoft.com/office/drawing/2014/main" id="{65DA3E86-8A9B-48F4-32E8-962CD9710DEE}"/>
              </a:ext>
            </a:extLst>
          </p:cNvPr>
          <p:cNvPicPr>
            <a:picLocks noChangeAspect="1"/>
          </p:cNvPicPr>
          <p:nvPr/>
        </p:nvPicPr>
        <p:blipFill>
          <a:blip r:embed="rId3"/>
          <a:stretch>
            <a:fillRect/>
          </a:stretch>
        </p:blipFill>
        <p:spPr>
          <a:xfrm>
            <a:off x="7429500" y="742950"/>
            <a:ext cx="5372100" cy="5372100"/>
          </a:xfrm>
          <a:prstGeom prst="rect">
            <a:avLst/>
          </a:prstGeom>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584616" y="398472"/>
            <a:ext cx="11017771" cy="1531525"/>
          </a:xfrm>
        </p:spPr>
        <p:txBody>
          <a:bodyPr>
            <a:normAutofit/>
          </a:bodyPr>
          <a:lstStyle/>
          <a:p>
            <a:pPr algn="ctr" fontAlgn="base"/>
            <a:r>
              <a:rPr lang="en-US" sz="2800" b="1" i="0" dirty="0">
                <a:solidFill>
                  <a:srgbClr val="000000"/>
                </a:solidFill>
                <a:effectLst/>
                <a:highlight>
                  <a:srgbClr val="FFFFFF"/>
                </a:highlight>
                <a:latin typeface="Georgia" panose="02040502050405020303" pitchFamily="18" charset="0"/>
              </a:rPr>
              <a:t>Which type of marketing reaches the most Youth (15-30)?</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10</a:t>
            </a:fld>
            <a:endParaRPr lang="en-US" dirty="0"/>
          </a:p>
        </p:txBody>
      </p:sp>
      <p:pic>
        <p:nvPicPr>
          <p:cNvPr id="6" name="Picture 5">
            <a:extLst>
              <a:ext uri="{FF2B5EF4-FFF2-40B4-BE49-F238E27FC236}">
                <a16:creationId xmlns:a16="http://schemas.microsoft.com/office/drawing/2014/main" id="{26A8AB5F-0596-FAC8-8DB5-D9B389F3957F}"/>
              </a:ext>
            </a:extLst>
          </p:cNvPr>
          <p:cNvPicPr>
            <a:picLocks noChangeAspect="1"/>
          </p:cNvPicPr>
          <p:nvPr/>
        </p:nvPicPr>
        <p:blipFill>
          <a:blip r:embed="rId3"/>
          <a:stretch>
            <a:fillRect/>
          </a:stretch>
        </p:blipFill>
        <p:spPr>
          <a:xfrm>
            <a:off x="1738860" y="2368446"/>
            <a:ext cx="8709286" cy="3752806"/>
          </a:xfrm>
          <a:prstGeom prst="rect">
            <a:avLst/>
          </a:prstGeom>
        </p:spPr>
      </p:pic>
      <p:sp>
        <p:nvSpPr>
          <p:cNvPr id="13" name="TextBox 12">
            <a:extLst>
              <a:ext uri="{FF2B5EF4-FFF2-40B4-BE49-F238E27FC236}">
                <a16:creationId xmlns:a16="http://schemas.microsoft.com/office/drawing/2014/main" id="{7B776C1F-E647-6A35-2474-5A144AE10E90}"/>
              </a:ext>
            </a:extLst>
          </p:cNvPr>
          <p:cNvSpPr txBox="1"/>
          <p:nvPr/>
        </p:nvSpPr>
        <p:spPr>
          <a:xfrm>
            <a:off x="719527" y="1603211"/>
            <a:ext cx="10747947" cy="400110"/>
          </a:xfrm>
          <a:prstGeom prst="rect">
            <a:avLst/>
          </a:prstGeom>
          <a:noFill/>
        </p:spPr>
        <p:txBody>
          <a:bodyPr wrap="square">
            <a:spAutoFit/>
          </a:bodyPr>
          <a:lstStyle/>
          <a:p>
            <a:r>
              <a:rPr lang="en-IN" sz="2000" b="1" dirty="0">
                <a:latin typeface="Gadugi" panose="020B0502040204020203" pitchFamily="34" charset="0"/>
                <a:ea typeface="Gadugi" panose="020B0502040204020203" pitchFamily="34" charset="0"/>
              </a:rPr>
              <a:t>Online Ads </a:t>
            </a:r>
            <a:r>
              <a:rPr lang="en-IN" sz="2000" dirty="0">
                <a:latin typeface="Gadugi" panose="020B0502040204020203" pitchFamily="34" charset="0"/>
                <a:ea typeface="Gadugi" panose="020B0502040204020203" pitchFamily="34" charset="0"/>
              </a:rPr>
              <a:t>are the most effective channel that reached </a:t>
            </a:r>
            <a:r>
              <a:rPr lang="en-IN" sz="2000" b="1" dirty="0">
                <a:latin typeface="Gadugi" panose="020B0502040204020203" pitchFamily="34" charset="0"/>
                <a:ea typeface="Gadugi" panose="020B0502040204020203" pitchFamily="34" charset="0"/>
              </a:rPr>
              <a:t>3373</a:t>
            </a:r>
            <a:r>
              <a:rPr lang="en-IN" sz="2000" dirty="0">
                <a:latin typeface="Gadugi" panose="020B0502040204020203" pitchFamily="34" charset="0"/>
                <a:ea typeface="Gadugi" panose="020B0502040204020203" pitchFamily="34" charset="0"/>
              </a:rPr>
              <a:t> respondents Age group </a:t>
            </a:r>
            <a:r>
              <a:rPr lang="en-IN" sz="2000" b="1" dirty="0">
                <a:latin typeface="Gadugi" panose="020B0502040204020203" pitchFamily="34" charset="0"/>
                <a:ea typeface="Gadugi" panose="020B0502040204020203" pitchFamily="34" charset="0"/>
              </a:rPr>
              <a:t>15-30</a:t>
            </a:r>
            <a:r>
              <a:rPr lang="en-IN" sz="2000" dirty="0">
                <a:latin typeface="Gadugi" panose="020B0502040204020203" pitchFamily="34" charset="0"/>
                <a:ea typeface="Gadugi" panose="020B0502040204020203" pitchFamily="34" charset="0"/>
              </a:rPr>
              <a:t>.</a:t>
            </a:r>
          </a:p>
        </p:txBody>
      </p:sp>
    </p:spTree>
    <p:extLst>
      <p:ext uri="{BB962C8B-B14F-4D97-AF65-F5344CB8AC3E}">
        <p14:creationId xmlns:p14="http://schemas.microsoft.com/office/powerpoint/2010/main" val="284393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914400" y="371622"/>
            <a:ext cx="7943850" cy="1013283"/>
          </a:xfrm>
        </p:spPr>
        <p:txBody>
          <a:bodyPr>
            <a:normAutofit fontScale="90000"/>
          </a:bodyPr>
          <a:lstStyle/>
          <a:p>
            <a:r>
              <a:rPr lang="en-US" dirty="0">
                <a:solidFill>
                  <a:srgbClr val="666633"/>
                </a:solidFill>
              </a:rPr>
              <a:t>CONSUMER PREFERENCE</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sp>
        <p:nvSpPr>
          <p:cNvPr id="17" name="TextBox 16">
            <a:extLst>
              <a:ext uri="{FF2B5EF4-FFF2-40B4-BE49-F238E27FC236}">
                <a16:creationId xmlns:a16="http://schemas.microsoft.com/office/drawing/2014/main" id="{5B343A1C-04FA-6CF2-9402-4A5A883E4FD0}"/>
              </a:ext>
            </a:extLst>
          </p:cNvPr>
          <p:cNvSpPr txBox="1"/>
          <p:nvPr/>
        </p:nvSpPr>
        <p:spPr>
          <a:xfrm>
            <a:off x="914400" y="2000708"/>
            <a:ext cx="6991350" cy="3046988"/>
          </a:xfrm>
          <a:prstGeom prst="rect">
            <a:avLst/>
          </a:prstGeom>
          <a:noFill/>
        </p:spPr>
        <p:txBody>
          <a:bodyPr wrap="square">
            <a:spAutoFit/>
          </a:bodyPr>
          <a:lstStyle/>
          <a:p>
            <a:pPr marL="457200" indent="-457200">
              <a:buFont typeface="Courier New" panose="02070309020205020404" pitchFamily="49" charset="0"/>
              <a:buChar char="o"/>
            </a:pPr>
            <a:r>
              <a:rPr lang="en-US" sz="3200" dirty="0">
                <a:latin typeface="Gadugi" panose="020B0502040204020203" pitchFamily="34" charset="0"/>
                <a:ea typeface="Gadugi" panose="020B0502040204020203" pitchFamily="34" charset="0"/>
              </a:rPr>
              <a:t>What are the preferred ingredients of energy drinks among respondents? </a:t>
            </a:r>
          </a:p>
          <a:p>
            <a:pPr marL="457200" indent="-457200">
              <a:buFont typeface="Courier New" panose="02070309020205020404" pitchFamily="49" charset="0"/>
              <a:buChar char="o"/>
            </a:pPr>
            <a:r>
              <a:rPr lang="en-US" sz="3200" dirty="0">
                <a:latin typeface="Gadugi" panose="020B0502040204020203" pitchFamily="34" charset="0"/>
                <a:ea typeface="Gadugi" panose="020B0502040204020203" pitchFamily="34" charset="0"/>
              </a:rPr>
              <a:t> What packaging preferences do respondents have for energy drinks?</a:t>
            </a:r>
            <a:endParaRPr lang="en-IN" sz="3200" dirty="0">
              <a:latin typeface="Gadugi" panose="020B0502040204020203" pitchFamily="34" charset="0"/>
              <a:ea typeface="Gadugi" panose="020B0502040204020203" pitchFamily="34" charset="0"/>
            </a:endParaRPr>
          </a:p>
        </p:txBody>
      </p:sp>
      <p:pic>
        <p:nvPicPr>
          <p:cNvPr id="4" name="Graphic 3" descr="Bottle">
            <a:extLst>
              <a:ext uri="{FF2B5EF4-FFF2-40B4-BE49-F238E27FC236}">
                <a16:creationId xmlns:a16="http://schemas.microsoft.com/office/drawing/2014/main" id="{CE77EC89-BF02-A5CF-45F8-8860DE653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04094">
            <a:off x="10234595" y="3552267"/>
            <a:ext cx="1324475" cy="1324475"/>
          </a:xfrm>
          <a:prstGeom prst="rect">
            <a:avLst/>
          </a:prstGeom>
        </p:spPr>
      </p:pic>
      <p:pic>
        <p:nvPicPr>
          <p:cNvPr id="7" name="Graphic 6" descr="Box">
            <a:extLst>
              <a:ext uri="{FF2B5EF4-FFF2-40B4-BE49-F238E27FC236}">
                <a16:creationId xmlns:a16="http://schemas.microsoft.com/office/drawing/2014/main" id="{3E947A66-3C76-0AF0-69D4-8A64ACA441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675" y="1872572"/>
            <a:ext cx="1274008" cy="1274008"/>
          </a:xfrm>
          <a:prstGeom prst="rect">
            <a:avLst/>
          </a:prstGeom>
        </p:spPr>
      </p:pic>
      <p:pic>
        <p:nvPicPr>
          <p:cNvPr id="11" name="Graphic 10" descr="Tag">
            <a:extLst>
              <a:ext uri="{FF2B5EF4-FFF2-40B4-BE49-F238E27FC236}">
                <a16:creationId xmlns:a16="http://schemas.microsoft.com/office/drawing/2014/main" id="{F3C739FC-3B41-FBD8-6FFE-C12523474C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06000" y="1391108"/>
            <a:ext cx="914400" cy="914400"/>
          </a:xfrm>
          <a:prstGeom prst="rect">
            <a:avLst/>
          </a:prstGeom>
        </p:spPr>
      </p:pic>
      <p:pic>
        <p:nvPicPr>
          <p:cNvPr id="15" name="Graphic 14" descr="Body builder">
            <a:extLst>
              <a:ext uri="{FF2B5EF4-FFF2-40B4-BE49-F238E27FC236}">
                <a16:creationId xmlns:a16="http://schemas.microsoft.com/office/drawing/2014/main" id="{2C947693-173C-E26D-C696-0BE7DAFBEC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74774" y="5140874"/>
            <a:ext cx="914400" cy="914400"/>
          </a:xfrm>
          <a:prstGeom prst="rect">
            <a:avLst/>
          </a:prstGeom>
        </p:spPr>
      </p:pic>
      <p:pic>
        <p:nvPicPr>
          <p:cNvPr id="18" name="Graphic 17" descr="Stopwatch">
            <a:extLst>
              <a:ext uri="{FF2B5EF4-FFF2-40B4-BE49-F238E27FC236}">
                <a16:creationId xmlns:a16="http://schemas.microsoft.com/office/drawing/2014/main" id="{14FB8B7B-3099-9615-A6F1-DB040FA2073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48675" y="3793903"/>
            <a:ext cx="914400" cy="914400"/>
          </a:xfrm>
          <a:prstGeom prst="rect">
            <a:avLst/>
          </a:prstGeom>
        </p:spPr>
      </p:pic>
    </p:spTree>
    <p:extLst>
      <p:ext uri="{BB962C8B-B14F-4D97-AF65-F5344CB8AC3E}">
        <p14:creationId xmlns:p14="http://schemas.microsoft.com/office/powerpoint/2010/main" val="212095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1067307" y="476064"/>
            <a:ext cx="11571379" cy="1531525"/>
          </a:xfrm>
        </p:spPr>
        <p:txBody>
          <a:bodyPr>
            <a:normAutofit/>
          </a:bodyPr>
          <a:lstStyle/>
          <a:p>
            <a:r>
              <a:rPr lang="en-US" sz="2800" b="1" dirty="0">
                <a:latin typeface="Gadugi" panose="020B0502040204020203" pitchFamily="34" charset="0"/>
                <a:ea typeface="Gadugi" panose="020B0502040204020203" pitchFamily="34" charset="0"/>
              </a:rPr>
              <a:t>What are the preferred ingredients of energy drinks among respondents? </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12</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1067307" y="1738534"/>
            <a:ext cx="10210293" cy="1015663"/>
          </a:xfrm>
          <a:prstGeom prst="rect">
            <a:avLst/>
          </a:prstGeom>
          <a:noFill/>
        </p:spPr>
        <p:txBody>
          <a:bodyPr wrap="square">
            <a:spAutoFit/>
          </a:bodyPr>
          <a:lstStyle/>
          <a:p>
            <a:pPr fontAlgn="base"/>
            <a:r>
              <a:rPr lang="en-US" sz="2000" b="0" i="0" dirty="0">
                <a:solidFill>
                  <a:srgbClr val="000000"/>
                </a:solidFill>
                <a:effectLst/>
                <a:highlight>
                  <a:srgbClr val="FFFFFF"/>
                </a:highlight>
                <a:latin typeface="Verdana" panose="020B0604030504040204" pitchFamily="34" charset="0"/>
              </a:rPr>
              <a:t>As we know caffeine increases attention and alertness, and it is often used in energy drinks. </a:t>
            </a:r>
            <a:r>
              <a:rPr lang="en-US" sz="2000" b="1" i="0" dirty="0">
                <a:solidFill>
                  <a:srgbClr val="000000"/>
                </a:solidFill>
                <a:effectLst/>
                <a:highlight>
                  <a:srgbClr val="FFFFFF"/>
                </a:highlight>
                <a:latin typeface="Verdana" panose="020B0604030504040204" pitchFamily="34" charset="0"/>
              </a:rPr>
              <a:t>Caffeine</a:t>
            </a:r>
            <a:r>
              <a:rPr lang="en-US" sz="2000" b="0" i="0" dirty="0">
                <a:solidFill>
                  <a:srgbClr val="000000"/>
                </a:solidFill>
                <a:effectLst/>
                <a:highlight>
                  <a:srgbClr val="FFFFFF"/>
                </a:highlight>
                <a:latin typeface="Verdana" panose="020B0604030504040204" pitchFamily="34" charset="0"/>
              </a:rPr>
              <a:t> is the most expected ingredient with </a:t>
            </a:r>
            <a:r>
              <a:rPr lang="en-US" sz="2000" b="1" i="0" dirty="0">
                <a:solidFill>
                  <a:srgbClr val="000000"/>
                </a:solidFill>
                <a:effectLst/>
                <a:highlight>
                  <a:srgbClr val="FFFFFF"/>
                </a:highlight>
                <a:latin typeface="Verdana" panose="020B0604030504040204" pitchFamily="34" charset="0"/>
              </a:rPr>
              <a:t>4K</a:t>
            </a:r>
            <a:r>
              <a:rPr lang="en-US" sz="2000" b="0" i="0" dirty="0">
                <a:solidFill>
                  <a:srgbClr val="000000"/>
                </a:solidFill>
                <a:effectLst/>
                <a:highlight>
                  <a:srgbClr val="FFFFFF"/>
                </a:highlight>
                <a:latin typeface="Verdana" panose="020B0604030504040204" pitchFamily="34" charset="0"/>
              </a:rPr>
              <a:t> respondents followed by the </a:t>
            </a:r>
            <a:r>
              <a:rPr lang="en-US" sz="2000" b="1" i="0" dirty="0">
                <a:solidFill>
                  <a:srgbClr val="000000"/>
                </a:solidFill>
                <a:effectLst/>
                <a:highlight>
                  <a:srgbClr val="FFFFFF"/>
                </a:highlight>
                <a:latin typeface="Verdana" panose="020B0604030504040204" pitchFamily="34" charset="0"/>
              </a:rPr>
              <a:t>Vitamins</a:t>
            </a:r>
            <a:r>
              <a:rPr lang="en-US" sz="2000" b="0" i="0" dirty="0">
                <a:solidFill>
                  <a:srgbClr val="000000"/>
                </a:solidFill>
                <a:effectLst/>
                <a:highlight>
                  <a:srgbClr val="FFFFFF"/>
                </a:highlight>
                <a:latin typeface="Verdana" panose="020B0604030504040204" pitchFamily="34" charset="0"/>
              </a:rPr>
              <a:t> in energy drinks.</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6" name="Picture 5">
            <a:extLst>
              <a:ext uri="{FF2B5EF4-FFF2-40B4-BE49-F238E27FC236}">
                <a16:creationId xmlns:a16="http://schemas.microsoft.com/office/drawing/2014/main" id="{2D92D028-99FE-4E26-FFEE-13B36ABEAE43}"/>
              </a:ext>
            </a:extLst>
          </p:cNvPr>
          <p:cNvPicPr>
            <a:picLocks noChangeAspect="1"/>
          </p:cNvPicPr>
          <p:nvPr/>
        </p:nvPicPr>
        <p:blipFill>
          <a:blip r:embed="rId3"/>
          <a:stretch>
            <a:fillRect/>
          </a:stretch>
        </p:blipFill>
        <p:spPr>
          <a:xfrm>
            <a:off x="1777584" y="2943705"/>
            <a:ext cx="8636832" cy="2988039"/>
          </a:xfrm>
          <a:prstGeom prst="rect">
            <a:avLst/>
          </a:prstGeom>
        </p:spPr>
      </p:pic>
    </p:spTree>
    <p:extLst>
      <p:ext uri="{BB962C8B-B14F-4D97-AF65-F5344CB8AC3E}">
        <p14:creationId xmlns:p14="http://schemas.microsoft.com/office/powerpoint/2010/main" val="19552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914400" y="494415"/>
            <a:ext cx="11571379" cy="1531525"/>
          </a:xfrm>
        </p:spPr>
        <p:txBody>
          <a:bodyPr>
            <a:normAutofit/>
          </a:bodyPr>
          <a:lstStyle/>
          <a:p>
            <a:r>
              <a:rPr lang="en-US" sz="2800" b="1" dirty="0">
                <a:latin typeface="Gadugi" panose="020B0502040204020203" pitchFamily="34" charset="0"/>
                <a:ea typeface="Gadugi" panose="020B0502040204020203" pitchFamily="34" charset="0"/>
              </a:rPr>
              <a:t>What packaging preferences do respondents have for energy drinks?</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13</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914400" y="1727352"/>
            <a:ext cx="10210293" cy="707886"/>
          </a:xfrm>
          <a:prstGeom prst="rect">
            <a:avLst/>
          </a:prstGeom>
          <a:noFill/>
        </p:spPr>
        <p:txBody>
          <a:bodyPr wrap="square">
            <a:spAutoFit/>
          </a:bodyPr>
          <a:lstStyle/>
          <a:p>
            <a:pPr fontAlgn="base"/>
            <a:r>
              <a:rPr lang="en-US" sz="2000" dirty="0">
                <a:solidFill>
                  <a:srgbClr val="000000"/>
                </a:solidFill>
                <a:highlight>
                  <a:srgbClr val="FFFFFF"/>
                </a:highlight>
                <a:latin typeface="Verdana" panose="020B0604030504040204" pitchFamily="34" charset="0"/>
              </a:rPr>
              <a:t>Around</a:t>
            </a:r>
            <a:r>
              <a:rPr lang="en-US" sz="2000" b="1" dirty="0">
                <a:solidFill>
                  <a:srgbClr val="000000"/>
                </a:solidFill>
                <a:highlight>
                  <a:srgbClr val="FFFFFF"/>
                </a:highlight>
                <a:latin typeface="Verdana" panose="020B0604030504040204" pitchFamily="34" charset="0"/>
              </a:rPr>
              <a:t> </a:t>
            </a:r>
            <a:r>
              <a:rPr lang="en-US" sz="2000" b="1" i="0" dirty="0">
                <a:solidFill>
                  <a:srgbClr val="000000"/>
                </a:solidFill>
                <a:effectLst/>
                <a:highlight>
                  <a:srgbClr val="FFFFFF"/>
                </a:highlight>
                <a:latin typeface="Verdana" panose="020B0604030504040204" pitchFamily="34" charset="0"/>
              </a:rPr>
              <a:t>40% </a:t>
            </a:r>
            <a:r>
              <a:rPr lang="en-US" sz="2000" i="0" dirty="0">
                <a:solidFill>
                  <a:srgbClr val="000000"/>
                </a:solidFill>
                <a:effectLst/>
                <a:highlight>
                  <a:srgbClr val="FFFFFF"/>
                </a:highlight>
                <a:latin typeface="Verdana" panose="020B0604030504040204" pitchFamily="34" charset="0"/>
              </a:rPr>
              <a:t>of the respondents prefer </a:t>
            </a:r>
            <a:r>
              <a:rPr lang="en-US" sz="2000" b="1" i="0" dirty="0">
                <a:solidFill>
                  <a:srgbClr val="000000"/>
                </a:solidFill>
                <a:effectLst/>
                <a:highlight>
                  <a:srgbClr val="FFFFFF"/>
                </a:highlight>
                <a:latin typeface="Verdana" panose="020B0604030504040204" pitchFamily="34" charset="0"/>
              </a:rPr>
              <a:t>Compact &amp; Portable Cans</a:t>
            </a:r>
            <a:r>
              <a:rPr lang="en-US" sz="2000" b="0" i="0" dirty="0">
                <a:solidFill>
                  <a:srgbClr val="000000"/>
                </a:solidFill>
                <a:effectLst/>
                <a:highlight>
                  <a:srgbClr val="FFFFFF"/>
                </a:highlight>
                <a:latin typeface="Verdana" panose="020B0604030504040204" pitchFamily="34" charset="0"/>
              </a:rPr>
              <a:t> followed by </a:t>
            </a:r>
            <a:r>
              <a:rPr lang="en-US" sz="2000" b="1" i="0" dirty="0">
                <a:solidFill>
                  <a:srgbClr val="000000"/>
                </a:solidFill>
                <a:effectLst/>
                <a:highlight>
                  <a:srgbClr val="FFFFFF"/>
                </a:highlight>
                <a:latin typeface="Verdana" panose="020B0604030504040204" pitchFamily="34" charset="0"/>
              </a:rPr>
              <a:t>Innovative Bottle Designs </a:t>
            </a:r>
            <a:r>
              <a:rPr lang="en-US" sz="2000" b="0" i="0" dirty="0">
                <a:solidFill>
                  <a:srgbClr val="000000"/>
                </a:solidFill>
                <a:effectLst/>
                <a:highlight>
                  <a:srgbClr val="FFFFFF"/>
                </a:highlight>
                <a:latin typeface="Verdana" panose="020B0604030504040204" pitchFamily="34" charset="0"/>
              </a:rPr>
              <a:t>with </a:t>
            </a:r>
            <a:r>
              <a:rPr lang="en-US" sz="2000" b="1" i="0" dirty="0">
                <a:solidFill>
                  <a:srgbClr val="000000"/>
                </a:solidFill>
                <a:effectLst/>
                <a:highlight>
                  <a:srgbClr val="FFFFFF"/>
                </a:highlight>
                <a:latin typeface="Verdana" panose="020B0604030504040204" pitchFamily="34" charset="0"/>
              </a:rPr>
              <a:t>30.47% </a:t>
            </a:r>
            <a:r>
              <a:rPr lang="en-US" sz="2000" b="0" i="0" dirty="0">
                <a:solidFill>
                  <a:srgbClr val="000000"/>
                </a:solidFill>
                <a:effectLst/>
                <a:highlight>
                  <a:srgbClr val="FFFFFF"/>
                </a:highlight>
                <a:latin typeface="Verdana" panose="020B0604030504040204" pitchFamily="34" charset="0"/>
              </a:rPr>
              <a:t>of respondents.</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BBAB71FB-9A01-8B63-6F71-AEDA74334781}"/>
              </a:ext>
            </a:extLst>
          </p:cNvPr>
          <p:cNvPicPr>
            <a:picLocks noChangeAspect="1"/>
          </p:cNvPicPr>
          <p:nvPr/>
        </p:nvPicPr>
        <p:blipFill>
          <a:blip r:embed="rId3"/>
          <a:stretch>
            <a:fillRect/>
          </a:stretch>
        </p:blipFill>
        <p:spPr>
          <a:xfrm>
            <a:off x="914400" y="2831664"/>
            <a:ext cx="10148341" cy="3122227"/>
          </a:xfrm>
          <a:prstGeom prst="rect">
            <a:avLst/>
          </a:prstGeom>
        </p:spPr>
      </p:pic>
    </p:spTree>
    <p:extLst>
      <p:ext uri="{BB962C8B-B14F-4D97-AF65-F5344CB8AC3E}">
        <p14:creationId xmlns:p14="http://schemas.microsoft.com/office/powerpoint/2010/main" val="317089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914400" y="371622"/>
            <a:ext cx="7943850" cy="1013283"/>
          </a:xfrm>
        </p:spPr>
        <p:txBody>
          <a:bodyPr>
            <a:normAutofit/>
          </a:bodyPr>
          <a:lstStyle/>
          <a:p>
            <a:r>
              <a:rPr lang="en-IN" dirty="0">
                <a:solidFill>
                  <a:srgbClr val="666633"/>
                </a:solidFill>
                <a:ea typeface="Gadugi" panose="020B0502040204020203" pitchFamily="34" charset="0"/>
              </a:rPr>
              <a:t>COMPETITION ANALYSIS</a:t>
            </a:r>
            <a:endParaRPr lang="en-US" dirty="0">
              <a:solidFill>
                <a:srgbClr val="666633"/>
              </a:solidFill>
              <a:ea typeface="Gadugi" panose="020B0502040204020203" pitchFamily="34" charset="0"/>
            </a:endParaRP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14</a:t>
            </a:fld>
            <a:endParaRPr lang="en-US" dirty="0"/>
          </a:p>
        </p:txBody>
      </p:sp>
      <p:sp>
        <p:nvSpPr>
          <p:cNvPr id="17" name="TextBox 16">
            <a:extLst>
              <a:ext uri="{FF2B5EF4-FFF2-40B4-BE49-F238E27FC236}">
                <a16:creationId xmlns:a16="http://schemas.microsoft.com/office/drawing/2014/main" id="{5B343A1C-04FA-6CF2-9402-4A5A883E4FD0}"/>
              </a:ext>
            </a:extLst>
          </p:cNvPr>
          <p:cNvSpPr txBox="1"/>
          <p:nvPr/>
        </p:nvSpPr>
        <p:spPr>
          <a:xfrm>
            <a:off x="914400" y="2000708"/>
            <a:ext cx="6860910" cy="2862322"/>
          </a:xfrm>
          <a:prstGeom prst="rect">
            <a:avLst/>
          </a:prstGeom>
          <a:noFill/>
        </p:spPr>
        <p:txBody>
          <a:bodyPr wrap="square">
            <a:spAutoFit/>
          </a:bodyPr>
          <a:lstStyle/>
          <a:p>
            <a:pPr marL="457200" indent="-457200">
              <a:buFont typeface="Courier New" panose="02070309020205020404" pitchFamily="49" charset="0"/>
              <a:buChar char="o"/>
            </a:pPr>
            <a:r>
              <a:rPr lang="en-US" sz="3600" dirty="0">
                <a:latin typeface="Gadugi" panose="020B0502040204020203" pitchFamily="34" charset="0"/>
                <a:ea typeface="Gadugi" panose="020B0502040204020203" pitchFamily="34" charset="0"/>
              </a:rPr>
              <a:t>Who are the current market leaders? </a:t>
            </a:r>
          </a:p>
          <a:p>
            <a:pPr marL="457200" indent="-457200">
              <a:buFont typeface="Courier New" panose="02070309020205020404" pitchFamily="49" charset="0"/>
              <a:buChar char="o"/>
            </a:pPr>
            <a:r>
              <a:rPr lang="en-US" sz="3600" dirty="0">
                <a:latin typeface="Gadugi" panose="020B0502040204020203" pitchFamily="34" charset="0"/>
                <a:ea typeface="Gadugi" panose="020B0502040204020203" pitchFamily="34" charset="0"/>
              </a:rPr>
              <a:t>What are the primary reasons consumers prefer those brands over </a:t>
            </a:r>
            <a:r>
              <a:rPr lang="en-US" sz="3600" dirty="0" err="1">
                <a:latin typeface="Gadugi" panose="020B0502040204020203" pitchFamily="34" charset="0"/>
                <a:ea typeface="Gadugi" panose="020B0502040204020203" pitchFamily="34" charset="0"/>
              </a:rPr>
              <a:t>CodeX</a:t>
            </a:r>
            <a:r>
              <a:rPr lang="en-US" sz="3600" dirty="0">
                <a:latin typeface="Gadugi" panose="020B0502040204020203" pitchFamily="34" charset="0"/>
                <a:ea typeface="Gadugi" panose="020B0502040204020203" pitchFamily="34" charset="0"/>
              </a:rPr>
              <a:t>?</a:t>
            </a:r>
            <a:endParaRPr lang="en-IN" sz="3600" dirty="0">
              <a:latin typeface="Gadugi" panose="020B0502040204020203" pitchFamily="34" charset="0"/>
              <a:ea typeface="Gadugi" panose="020B0502040204020203" pitchFamily="34" charset="0"/>
            </a:endParaRPr>
          </a:p>
        </p:txBody>
      </p:sp>
      <p:pic>
        <p:nvPicPr>
          <p:cNvPr id="18" name="Graphic 17" descr="Stopwatch">
            <a:extLst>
              <a:ext uri="{FF2B5EF4-FFF2-40B4-BE49-F238E27FC236}">
                <a16:creationId xmlns:a16="http://schemas.microsoft.com/office/drawing/2014/main" id="{14FB8B7B-3099-9615-A6F1-DB040FA207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78830" y="3403526"/>
            <a:ext cx="1135328" cy="1135328"/>
          </a:xfrm>
          <a:prstGeom prst="rect">
            <a:avLst/>
          </a:prstGeom>
        </p:spPr>
      </p:pic>
      <p:pic>
        <p:nvPicPr>
          <p:cNvPr id="5" name="Graphic 4" descr="Handshake">
            <a:extLst>
              <a:ext uri="{FF2B5EF4-FFF2-40B4-BE49-F238E27FC236}">
                <a16:creationId xmlns:a16="http://schemas.microsoft.com/office/drawing/2014/main" id="{8C58FEB2-2017-A151-3CCC-5F88EE466D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32945" y="2489126"/>
            <a:ext cx="914400" cy="914400"/>
          </a:xfrm>
          <a:prstGeom prst="rect">
            <a:avLst/>
          </a:prstGeom>
        </p:spPr>
      </p:pic>
      <p:pic>
        <p:nvPicPr>
          <p:cNvPr id="9" name="Graphic 8" descr="Boardroom">
            <a:extLst>
              <a:ext uri="{FF2B5EF4-FFF2-40B4-BE49-F238E27FC236}">
                <a16:creationId xmlns:a16="http://schemas.microsoft.com/office/drawing/2014/main" id="{713C4A4B-D9C6-E3E5-2FF4-135324C04B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47660" y="4720396"/>
            <a:ext cx="1331170" cy="1331170"/>
          </a:xfrm>
          <a:prstGeom prst="rect">
            <a:avLst/>
          </a:prstGeom>
        </p:spPr>
      </p:pic>
      <p:pic>
        <p:nvPicPr>
          <p:cNvPr id="12" name="Graphic 11" descr="Coins">
            <a:extLst>
              <a:ext uri="{FF2B5EF4-FFF2-40B4-BE49-F238E27FC236}">
                <a16:creationId xmlns:a16="http://schemas.microsoft.com/office/drawing/2014/main" id="{662F42F5-89DF-A6C0-6938-7C1CAA735F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36440" y="1384905"/>
            <a:ext cx="1241160" cy="1241160"/>
          </a:xfrm>
          <a:prstGeom prst="rect">
            <a:avLst/>
          </a:prstGeom>
        </p:spPr>
      </p:pic>
      <p:pic>
        <p:nvPicPr>
          <p:cNvPr id="14" name="Graphic 13" descr="Bar graph with upward trend">
            <a:extLst>
              <a:ext uri="{FF2B5EF4-FFF2-40B4-BE49-F238E27FC236}">
                <a16:creationId xmlns:a16="http://schemas.microsoft.com/office/drawing/2014/main" id="{927F6EFD-1F9A-3A91-B949-39CCE5A48F6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600290" y="4317926"/>
            <a:ext cx="914400" cy="914400"/>
          </a:xfrm>
          <a:prstGeom prst="rect">
            <a:avLst/>
          </a:prstGeom>
        </p:spPr>
      </p:pic>
    </p:spTree>
    <p:extLst>
      <p:ext uri="{BB962C8B-B14F-4D97-AF65-F5344CB8AC3E}">
        <p14:creationId xmlns:p14="http://schemas.microsoft.com/office/powerpoint/2010/main" val="198815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914400" y="494415"/>
            <a:ext cx="11571379" cy="1232937"/>
          </a:xfrm>
        </p:spPr>
        <p:txBody>
          <a:bodyPr>
            <a:normAutofit/>
          </a:bodyPr>
          <a:lstStyle/>
          <a:p>
            <a:r>
              <a:rPr lang="en-US" sz="2800" b="1" dirty="0">
                <a:latin typeface="Gadugi" panose="020B0502040204020203" pitchFamily="34" charset="0"/>
                <a:ea typeface="Gadugi" panose="020B0502040204020203" pitchFamily="34" charset="0"/>
              </a:rPr>
              <a:t>Who are the current market leaders? </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15</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914400" y="1532480"/>
            <a:ext cx="10210293" cy="707886"/>
          </a:xfrm>
          <a:prstGeom prst="rect">
            <a:avLst/>
          </a:prstGeom>
          <a:noFill/>
        </p:spPr>
        <p:txBody>
          <a:bodyPr wrap="square">
            <a:spAutoFit/>
          </a:bodyPr>
          <a:lstStyle/>
          <a:p>
            <a:pPr fontAlgn="base"/>
            <a:r>
              <a:rPr lang="en-US" sz="2000" b="1" i="0" dirty="0">
                <a:solidFill>
                  <a:srgbClr val="000000"/>
                </a:solidFill>
                <a:effectLst/>
                <a:highlight>
                  <a:srgbClr val="FFFFFF"/>
                </a:highlight>
                <a:latin typeface="Verdana" panose="020B0604030504040204" pitchFamily="34" charset="0"/>
              </a:rPr>
              <a:t>Cola </a:t>
            </a:r>
            <a:r>
              <a:rPr lang="en-US" sz="2000" b="1" i="0" dirty="0" err="1">
                <a:solidFill>
                  <a:srgbClr val="000000"/>
                </a:solidFill>
                <a:effectLst/>
                <a:highlight>
                  <a:srgbClr val="FFFFFF"/>
                </a:highlight>
                <a:latin typeface="Verdana" panose="020B0604030504040204" pitchFamily="34" charset="0"/>
              </a:rPr>
              <a:t>Coka</a:t>
            </a:r>
            <a:r>
              <a:rPr lang="en-US" sz="2000" b="0" i="0" dirty="0">
                <a:solidFill>
                  <a:srgbClr val="000000"/>
                </a:solidFill>
                <a:effectLst/>
                <a:highlight>
                  <a:srgbClr val="FFFFFF"/>
                </a:highlight>
                <a:latin typeface="Verdana" panose="020B0604030504040204" pitchFamily="34" charset="0"/>
              </a:rPr>
              <a:t> is leading the market followed by </a:t>
            </a:r>
            <a:r>
              <a:rPr lang="en-US" sz="2000" b="1" i="0" dirty="0" err="1">
                <a:solidFill>
                  <a:srgbClr val="000000"/>
                </a:solidFill>
                <a:effectLst/>
                <a:highlight>
                  <a:srgbClr val="FFFFFF"/>
                </a:highlight>
                <a:latin typeface="Verdana" panose="020B0604030504040204" pitchFamily="34" charset="0"/>
              </a:rPr>
              <a:t>Bepsi</a:t>
            </a:r>
            <a:r>
              <a:rPr lang="en-US" sz="2000" b="0" i="0" dirty="0">
                <a:solidFill>
                  <a:srgbClr val="000000"/>
                </a:solidFill>
                <a:effectLst/>
                <a:highlight>
                  <a:srgbClr val="FFFFFF"/>
                </a:highlight>
                <a:latin typeface="Verdana" panose="020B0604030504040204" pitchFamily="34" charset="0"/>
              </a:rPr>
              <a:t>. The data shows there more respondents for Cola </a:t>
            </a:r>
            <a:r>
              <a:rPr lang="en-US" sz="2000" b="0" i="0" dirty="0" err="1">
                <a:solidFill>
                  <a:srgbClr val="000000"/>
                </a:solidFill>
                <a:effectLst/>
                <a:highlight>
                  <a:srgbClr val="FFFFFF"/>
                </a:highlight>
                <a:latin typeface="Verdana" panose="020B0604030504040204" pitchFamily="34" charset="0"/>
              </a:rPr>
              <a:t>Coka</a:t>
            </a:r>
            <a:r>
              <a:rPr lang="en-US" sz="2000" b="0" i="0" dirty="0">
                <a:solidFill>
                  <a:srgbClr val="000000"/>
                </a:solidFill>
                <a:effectLst/>
                <a:highlight>
                  <a:srgbClr val="FFFFFF"/>
                </a:highlight>
                <a:latin typeface="Verdana" panose="020B0604030504040204" pitchFamily="34" charset="0"/>
              </a:rPr>
              <a:t> than the other brands.</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6" name="Picture 5">
            <a:extLst>
              <a:ext uri="{FF2B5EF4-FFF2-40B4-BE49-F238E27FC236}">
                <a16:creationId xmlns:a16="http://schemas.microsoft.com/office/drawing/2014/main" id="{C79F2DD5-E458-EC3F-47D2-112964BDF9E4}"/>
              </a:ext>
            </a:extLst>
          </p:cNvPr>
          <p:cNvPicPr>
            <a:picLocks noChangeAspect="1"/>
          </p:cNvPicPr>
          <p:nvPr/>
        </p:nvPicPr>
        <p:blipFill>
          <a:blip r:embed="rId3"/>
          <a:stretch>
            <a:fillRect/>
          </a:stretch>
        </p:blipFill>
        <p:spPr>
          <a:xfrm>
            <a:off x="2083632" y="2413417"/>
            <a:ext cx="7615721" cy="3707836"/>
          </a:xfrm>
          <a:prstGeom prst="rect">
            <a:avLst/>
          </a:prstGeom>
        </p:spPr>
      </p:pic>
    </p:spTree>
    <p:extLst>
      <p:ext uri="{BB962C8B-B14F-4D97-AF65-F5344CB8AC3E}">
        <p14:creationId xmlns:p14="http://schemas.microsoft.com/office/powerpoint/2010/main" val="11170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952627" y="676946"/>
            <a:ext cx="10664750" cy="1232937"/>
          </a:xfrm>
        </p:spPr>
        <p:txBody>
          <a:bodyPr>
            <a:normAutofit/>
          </a:bodyPr>
          <a:lstStyle/>
          <a:p>
            <a:r>
              <a:rPr lang="en-US" sz="2800" b="1" dirty="0">
                <a:latin typeface="Gadugi" panose="020B0502040204020203" pitchFamily="34" charset="0"/>
                <a:ea typeface="Gadugi" panose="020B0502040204020203" pitchFamily="34" charset="0"/>
              </a:rPr>
              <a:t>What are the primary reasons consumers prefer those brands over </a:t>
            </a:r>
            <a:r>
              <a:rPr lang="en-US" sz="2800" b="1" dirty="0" err="1">
                <a:latin typeface="Gadugi" panose="020B0502040204020203" pitchFamily="34" charset="0"/>
                <a:ea typeface="Gadugi" panose="020B0502040204020203" pitchFamily="34" charset="0"/>
              </a:rPr>
              <a:t>CodeX</a:t>
            </a:r>
            <a:r>
              <a:rPr lang="en-US" sz="2800" b="1" dirty="0">
                <a:latin typeface="Gadugi" panose="020B0502040204020203" pitchFamily="34" charset="0"/>
                <a:ea typeface="Gadugi" panose="020B0502040204020203" pitchFamily="34" charset="0"/>
              </a:rPr>
              <a:t>?</a:t>
            </a:r>
            <a:endParaRPr lang="en-IN" sz="2800" b="1" dirty="0">
              <a:latin typeface="Gadugi" panose="020B0502040204020203" pitchFamily="34" charset="0"/>
              <a:ea typeface="Gadugi" panose="020B0502040204020203" pitchFamily="34" charset="0"/>
            </a:endParaRP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16</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952627" y="1709828"/>
            <a:ext cx="10210293" cy="400110"/>
          </a:xfrm>
          <a:prstGeom prst="rect">
            <a:avLst/>
          </a:prstGeom>
          <a:noFill/>
        </p:spPr>
        <p:txBody>
          <a:bodyPr wrap="square">
            <a:spAutoFit/>
          </a:bodyPr>
          <a:lstStyle/>
          <a:p>
            <a:pPr fontAlgn="base"/>
            <a:r>
              <a:rPr lang="en-US" sz="2000" b="0" i="0" dirty="0">
                <a:solidFill>
                  <a:srgbClr val="000000"/>
                </a:solidFill>
                <a:effectLst/>
                <a:highlight>
                  <a:srgbClr val="FFFFFF"/>
                </a:highlight>
                <a:latin typeface="Verdana" panose="020B0604030504040204" pitchFamily="34" charset="0"/>
              </a:rPr>
              <a:t>The top reason for choosing the brands by consumers is </a:t>
            </a:r>
            <a:r>
              <a:rPr lang="en-US" sz="2000" b="1" i="0" dirty="0">
                <a:solidFill>
                  <a:srgbClr val="000000"/>
                </a:solidFill>
                <a:effectLst/>
                <a:highlight>
                  <a:srgbClr val="FFFFFF"/>
                </a:highlight>
                <a:latin typeface="Verdana" panose="020B0604030504040204" pitchFamily="34" charset="0"/>
              </a:rPr>
              <a:t>brand reputation</a:t>
            </a:r>
            <a:r>
              <a:rPr lang="en-US" sz="2000" b="0" i="0" dirty="0">
                <a:solidFill>
                  <a:srgbClr val="000000"/>
                </a:solidFill>
                <a:effectLst/>
                <a:highlight>
                  <a:srgbClr val="FFFFFF"/>
                </a:highlight>
                <a:latin typeface="Verdana" panose="020B0604030504040204" pitchFamily="34" charset="0"/>
              </a:rPr>
              <a:t>.</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2E7639D8-D3B0-C880-EF90-7B91FD4626AB}"/>
              </a:ext>
            </a:extLst>
          </p:cNvPr>
          <p:cNvPicPr>
            <a:picLocks noChangeAspect="1"/>
          </p:cNvPicPr>
          <p:nvPr/>
        </p:nvPicPr>
        <p:blipFill rotWithShape="1">
          <a:blip r:embed="rId3"/>
          <a:srcRect t="6675"/>
          <a:stretch/>
        </p:blipFill>
        <p:spPr>
          <a:xfrm>
            <a:off x="1067307" y="2408414"/>
            <a:ext cx="10210293" cy="3772640"/>
          </a:xfrm>
          <a:prstGeom prst="rect">
            <a:avLst/>
          </a:prstGeom>
        </p:spPr>
      </p:pic>
    </p:spTree>
    <p:extLst>
      <p:ext uri="{BB962C8B-B14F-4D97-AF65-F5344CB8AC3E}">
        <p14:creationId xmlns:p14="http://schemas.microsoft.com/office/powerpoint/2010/main" val="371503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795855" y="462990"/>
            <a:ext cx="10600290" cy="1013283"/>
          </a:xfrm>
        </p:spPr>
        <p:txBody>
          <a:bodyPr>
            <a:noAutofit/>
          </a:bodyPr>
          <a:lstStyle/>
          <a:p>
            <a:r>
              <a:rPr lang="en-US" sz="3200" dirty="0">
                <a:solidFill>
                  <a:srgbClr val="666633"/>
                </a:solidFill>
              </a:rPr>
              <a:t>MARKETING CHANNELS AND BRAND AWARENESS</a:t>
            </a:r>
            <a:endParaRPr lang="en-US" sz="3200" dirty="0">
              <a:solidFill>
                <a:srgbClr val="666633"/>
              </a:solidFill>
              <a:ea typeface="Gadugi" panose="020B0502040204020203" pitchFamily="34" charset="0"/>
            </a:endParaRP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17</a:t>
            </a:fld>
            <a:endParaRPr lang="en-US" dirty="0"/>
          </a:p>
        </p:txBody>
      </p:sp>
      <p:sp>
        <p:nvSpPr>
          <p:cNvPr id="17" name="TextBox 16">
            <a:extLst>
              <a:ext uri="{FF2B5EF4-FFF2-40B4-BE49-F238E27FC236}">
                <a16:creationId xmlns:a16="http://schemas.microsoft.com/office/drawing/2014/main" id="{5B343A1C-04FA-6CF2-9402-4A5A883E4FD0}"/>
              </a:ext>
            </a:extLst>
          </p:cNvPr>
          <p:cNvSpPr txBox="1"/>
          <p:nvPr/>
        </p:nvSpPr>
        <p:spPr>
          <a:xfrm>
            <a:off x="795855" y="2278395"/>
            <a:ext cx="7233260" cy="3046988"/>
          </a:xfrm>
          <a:prstGeom prst="rect">
            <a:avLst/>
          </a:prstGeom>
          <a:noFill/>
        </p:spPr>
        <p:txBody>
          <a:bodyPr wrap="square">
            <a:spAutoFit/>
          </a:bodyPr>
          <a:lstStyle/>
          <a:p>
            <a:pPr marL="457200" indent="-457200">
              <a:buFont typeface="Courier New" panose="02070309020205020404" pitchFamily="49" charset="0"/>
              <a:buChar char="o"/>
            </a:pPr>
            <a:r>
              <a:rPr lang="en-US" sz="3200" dirty="0"/>
              <a:t>Which marketing channel can be used to reach more customers? </a:t>
            </a:r>
          </a:p>
          <a:p>
            <a:endParaRPr lang="en-US" sz="3200" dirty="0"/>
          </a:p>
          <a:p>
            <a:pPr marL="457200" indent="-457200">
              <a:buFont typeface="Courier New" panose="02070309020205020404" pitchFamily="49" charset="0"/>
              <a:buChar char="o"/>
            </a:pPr>
            <a:r>
              <a:rPr lang="en-US" sz="3200" dirty="0"/>
              <a:t>How effective are different marketing strategies and channels in reaching our customers?</a:t>
            </a:r>
            <a:endParaRPr lang="en-IN" sz="3200" dirty="0">
              <a:latin typeface="Gadugi" panose="020B0502040204020203" pitchFamily="34" charset="0"/>
              <a:ea typeface="Gadugi" panose="020B0502040204020203" pitchFamily="34" charset="0"/>
            </a:endParaRPr>
          </a:p>
        </p:txBody>
      </p:sp>
      <p:pic>
        <p:nvPicPr>
          <p:cNvPr id="9" name="Graphic 8" descr="Boardroom">
            <a:extLst>
              <a:ext uri="{FF2B5EF4-FFF2-40B4-BE49-F238E27FC236}">
                <a16:creationId xmlns:a16="http://schemas.microsoft.com/office/drawing/2014/main" id="{713C4A4B-D9C6-E3E5-2FF4-135324C04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7660" y="4720396"/>
            <a:ext cx="1331170" cy="1331170"/>
          </a:xfrm>
          <a:prstGeom prst="rect">
            <a:avLst/>
          </a:prstGeom>
        </p:spPr>
      </p:pic>
      <p:pic>
        <p:nvPicPr>
          <p:cNvPr id="4" name="Graphic 3" descr="Marketing">
            <a:extLst>
              <a:ext uri="{FF2B5EF4-FFF2-40B4-BE49-F238E27FC236}">
                <a16:creationId xmlns:a16="http://schemas.microsoft.com/office/drawing/2014/main" id="{0870162C-114C-6DA0-7840-1508D2F1A7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51150" y="3753518"/>
            <a:ext cx="1146690" cy="1146690"/>
          </a:xfrm>
          <a:prstGeom prst="rect">
            <a:avLst/>
          </a:prstGeom>
        </p:spPr>
      </p:pic>
      <p:pic>
        <p:nvPicPr>
          <p:cNvPr id="7" name="Graphic 6" descr="Hourglass">
            <a:extLst>
              <a:ext uri="{FF2B5EF4-FFF2-40B4-BE49-F238E27FC236}">
                <a16:creationId xmlns:a16="http://schemas.microsoft.com/office/drawing/2014/main" id="{A403C775-C79E-2120-7426-05879144A7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72978">
            <a:off x="8338905" y="2421636"/>
            <a:ext cx="1065111" cy="1065111"/>
          </a:xfrm>
          <a:prstGeom prst="rect">
            <a:avLst/>
          </a:prstGeom>
        </p:spPr>
      </p:pic>
      <p:pic>
        <p:nvPicPr>
          <p:cNvPr id="11" name="Graphic 10" descr="Bullseye">
            <a:extLst>
              <a:ext uri="{FF2B5EF4-FFF2-40B4-BE49-F238E27FC236}">
                <a16:creationId xmlns:a16="http://schemas.microsoft.com/office/drawing/2014/main" id="{59440D79-60E0-0323-568F-3D6572B5003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518081" y="5292047"/>
            <a:ext cx="759519" cy="759519"/>
          </a:xfrm>
          <a:prstGeom prst="rect">
            <a:avLst/>
          </a:prstGeom>
        </p:spPr>
      </p:pic>
      <p:pic>
        <p:nvPicPr>
          <p:cNvPr id="15" name="Graphic 14" descr="Tag">
            <a:extLst>
              <a:ext uri="{FF2B5EF4-FFF2-40B4-BE49-F238E27FC236}">
                <a16:creationId xmlns:a16="http://schemas.microsoft.com/office/drawing/2014/main" id="{6A3593DA-A98E-4918-5A8B-38138935DDA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63200" y="1982699"/>
            <a:ext cx="1146690" cy="1146690"/>
          </a:xfrm>
          <a:prstGeom prst="rect">
            <a:avLst/>
          </a:prstGeom>
        </p:spPr>
      </p:pic>
    </p:spTree>
    <p:extLst>
      <p:ext uri="{BB962C8B-B14F-4D97-AF65-F5344CB8AC3E}">
        <p14:creationId xmlns:p14="http://schemas.microsoft.com/office/powerpoint/2010/main" val="150341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18</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990853" y="1140202"/>
            <a:ext cx="10210293" cy="707886"/>
          </a:xfrm>
          <a:prstGeom prst="rect">
            <a:avLst/>
          </a:prstGeom>
          <a:noFill/>
        </p:spPr>
        <p:txBody>
          <a:bodyPr wrap="square">
            <a:spAutoFit/>
          </a:bodyPr>
          <a:lstStyle/>
          <a:p>
            <a:pPr fontAlgn="base"/>
            <a:r>
              <a:rPr lang="en-US" sz="2000" b="0" i="0" dirty="0">
                <a:solidFill>
                  <a:srgbClr val="000000"/>
                </a:solidFill>
                <a:effectLst/>
                <a:highlight>
                  <a:srgbClr val="FFFFFF"/>
                </a:highlight>
                <a:latin typeface="Verdana" panose="020B0604030504040204" pitchFamily="34" charset="0"/>
              </a:rPr>
              <a:t>As we have seen previously </a:t>
            </a:r>
            <a:r>
              <a:rPr lang="en-US" sz="2000" b="1" i="0" dirty="0">
                <a:solidFill>
                  <a:srgbClr val="000000"/>
                </a:solidFill>
                <a:effectLst/>
                <a:highlight>
                  <a:srgbClr val="FFFFFF"/>
                </a:highlight>
                <a:latin typeface="Verdana" panose="020B0604030504040204" pitchFamily="34" charset="0"/>
              </a:rPr>
              <a:t>Online Ads</a:t>
            </a:r>
            <a:r>
              <a:rPr lang="en-US" sz="2000" b="0" i="0" dirty="0">
                <a:solidFill>
                  <a:srgbClr val="000000"/>
                </a:solidFill>
                <a:effectLst/>
                <a:highlight>
                  <a:srgbClr val="FFFFFF"/>
                </a:highlight>
                <a:latin typeface="Verdana" panose="020B0604030504040204" pitchFamily="34" charset="0"/>
              </a:rPr>
              <a:t> are the most effective way to reach maximum audiences in a </a:t>
            </a:r>
            <a:r>
              <a:rPr lang="en-US" sz="2000" b="1" i="0" dirty="0">
                <a:solidFill>
                  <a:srgbClr val="000000"/>
                </a:solidFill>
                <a:effectLst/>
                <a:highlight>
                  <a:srgbClr val="FFFFFF"/>
                </a:highlight>
                <a:latin typeface="Verdana" panose="020B0604030504040204" pitchFamily="34" charset="0"/>
              </a:rPr>
              <a:t>short duration</a:t>
            </a:r>
            <a:r>
              <a:rPr lang="en-US" sz="2000" b="0" i="0" dirty="0">
                <a:solidFill>
                  <a:srgbClr val="000000"/>
                </a:solidFill>
                <a:effectLst/>
                <a:highlight>
                  <a:srgbClr val="FFFFFF"/>
                </a:highlight>
                <a:latin typeface="Verdana" panose="020B0604030504040204" pitchFamily="34" charset="0"/>
              </a:rPr>
              <a:t> &amp; it is </a:t>
            </a:r>
            <a:r>
              <a:rPr lang="en-US" sz="2000" b="1" i="0" dirty="0">
                <a:solidFill>
                  <a:srgbClr val="000000"/>
                </a:solidFill>
                <a:effectLst/>
                <a:highlight>
                  <a:srgbClr val="FFFFFF"/>
                </a:highlight>
                <a:latin typeface="Verdana" panose="020B0604030504040204" pitchFamily="34" charset="0"/>
              </a:rPr>
              <a:t>cost effective</a:t>
            </a:r>
            <a:r>
              <a:rPr lang="en-US" sz="2000" b="0" i="0" dirty="0">
                <a:solidFill>
                  <a:srgbClr val="000000"/>
                </a:solidFill>
                <a:effectLst/>
                <a:highlight>
                  <a:srgbClr val="FFFFFF"/>
                </a:highlight>
                <a:latin typeface="Verdana" panose="020B0604030504040204" pitchFamily="34" charset="0"/>
              </a:rPr>
              <a:t> as well.</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6" name="Picture 5">
            <a:extLst>
              <a:ext uri="{FF2B5EF4-FFF2-40B4-BE49-F238E27FC236}">
                <a16:creationId xmlns:a16="http://schemas.microsoft.com/office/drawing/2014/main" id="{6758E1A5-EEED-5B8D-92D1-DC324924FE39}"/>
              </a:ext>
            </a:extLst>
          </p:cNvPr>
          <p:cNvPicPr>
            <a:picLocks noChangeAspect="1"/>
          </p:cNvPicPr>
          <p:nvPr/>
        </p:nvPicPr>
        <p:blipFill>
          <a:blip r:embed="rId3"/>
          <a:stretch>
            <a:fillRect/>
          </a:stretch>
        </p:blipFill>
        <p:spPr>
          <a:xfrm>
            <a:off x="1259173" y="2128860"/>
            <a:ext cx="9084039" cy="4174954"/>
          </a:xfrm>
          <a:prstGeom prst="rect">
            <a:avLst/>
          </a:prstGeom>
        </p:spPr>
      </p:pic>
    </p:spTree>
    <p:extLst>
      <p:ext uri="{BB962C8B-B14F-4D97-AF65-F5344CB8AC3E}">
        <p14:creationId xmlns:p14="http://schemas.microsoft.com/office/powerpoint/2010/main" val="312437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795855" y="462990"/>
            <a:ext cx="10600290" cy="1013283"/>
          </a:xfrm>
        </p:spPr>
        <p:txBody>
          <a:bodyPr>
            <a:noAutofit/>
          </a:bodyPr>
          <a:lstStyle/>
          <a:p>
            <a:r>
              <a:rPr lang="en-US" sz="4400" dirty="0">
                <a:solidFill>
                  <a:srgbClr val="666633"/>
                </a:solidFill>
              </a:rPr>
              <a:t>BRAND PENETRATION</a:t>
            </a:r>
            <a:endParaRPr lang="en-US" sz="4400" dirty="0">
              <a:solidFill>
                <a:srgbClr val="666633"/>
              </a:solidFill>
              <a:ea typeface="Gadugi" panose="020B0502040204020203" pitchFamily="34" charset="0"/>
            </a:endParaRP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19</a:t>
            </a:fld>
            <a:endParaRPr lang="en-US" dirty="0"/>
          </a:p>
        </p:txBody>
      </p:sp>
      <p:sp>
        <p:nvSpPr>
          <p:cNvPr id="17" name="TextBox 16">
            <a:extLst>
              <a:ext uri="{FF2B5EF4-FFF2-40B4-BE49-F238E27FC236}">
                <a16:creationId xmlns:a16="http://schemas.microsoft.com/office/drawing/2014/main" id="{5B343A1C-04FA-6CF2-9402-4A5A883E4FD0}"/>
              </a:ext>
            </a:extLst>
          </p:cNvPr>
          <p:cNvSpPr txBox="1"/>
          <p:nvPr/>
        </p:nvSpPr>
        <p:spPr>
          <a:xfrm>
            <a:off x="795855" y="2278395"/>
            <a:ext cx="7233260" cy="2862322"/>
          </a:xfrm>
          <a:prstGeom prst="rect">
            <a:avLst/>
          </a:prstGeom>
          <a:noFill/>
        </p:spPr>
        <p:txBody>
          <a:bodyPr wrap="square">
            <a:spAutoFit/>
          </a:bodyPr>
          <a:lstStyle/>
          <a:p>
            <a:pPr marL="457200" indent="-457200">
              <a:buFont typeface="Courier New" panose="02070309020205020404" pitchFamily="49" charset="0"/>
              <a:buChar char="o"/>
            </a:pPr>
            <a:r>
              <a:rPr lang="en-US" sz="3600" dirty="0"/>
              <a:t>What do people think about our brand? (overall rating) </a:t>
            </a:r>
          </a:p>
          <a:p>
            <a:endParaRPr lang="en-US" sz="3600" dirty="0"/>
          </a:p>
          <a:p>
            <a:pPr marL="457200" indent="-457200">
              <a:buFont typeface="Courier New" panose="02070309020205020404" pitchFamily="49" charset="0"/>
              <a:buChar char="o"/>
            </a:pPr>
            <a:r>
              <a:rPr lang="en-US" sz="3600" dirty="0"/>
              <a:t>Which cities do we need to focus more on?</a:t>
            </a:r>
            <a:endParaRPr lang="en-IN" sz="3600" dirty="0">
              <a:latin typeface="Gadugi" panose="020B0502040204020203" pitchFamily="34" charset="0"/>
              <a:ea typeface="Gadugi" panose="020B0502040204020203" pitchFamily="34" charset="0"/>
            </a:endParaRPr>
          </a:p>
        </p:txBody>
      </p:sp>
      <p:pic>
        <p:nvPicPr>
          <p:cNvPr id="4" name="Graphic 3" descr="Marketing">
            <a:extLst>
              <a:ext uri="{FF2B5EF4-FFF2-40B4-BE49-F238E27FC236}">
                <a16:creationId xmlns:a16="http://schemas.microsoft.com/office/drawing/2014/main" id="{0870162C-114C-6DA0-7840-1508D2F1A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30910" y="4147051"/>
            <a:ext cx="1146690" cy="1146690"/>
          </a:xfrm>
          <a:prstGeom prst="rect">
            <a:avLst/>
          </a:prstGeom>
        </p:spPr>
      </p:pic>
      <p:pic>
        <p:nvPicPr>
          <p:cNvPr id="15" name="Graphic 14" descr="Tag">
            <a:extLst>
              <a:ext uri="{FF2B5EF4-FFF2-40B4-BE49-F238E27FC236}">
                <a16:creationId xmlns:a16="http://schemas.microsoft.com/office/drawing/2014/main" id="{6A3593DA-A98E-4918-5A8B-38138935DD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13430" y="1982699"/>
            <a:ext cx="1496460" cy="1496460"/>
          </a:xfrm>
          <a:prstGeom prst="rect">
            <a:avLst/>
          </a:prstGeom>
        </p:spPr>
      </p:pic>
      <p:pic>
        <p:nvPicPr>
          <p:cNvPr id="5" name="Graphic 4" descr="Barcode">
            <a:extLst>
              <a:ext uri="{FF2B5EF4-FFF2-40B4-BE49-F238E27FC236}">
                <a16:creationId xmlns:a16="http://schemas.microsoft.com/office/drawing/2014/main" id="{4A922921-60C7-ECCE-2D3F-4F073595D8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8732970">
            <a:off x="8227356" y="1272286"/>
            <a:ext cx="914400" cy="914400"/>
          </a:xfrm>
          <a:prstGeom prst="rect">
            <a:avLst/>
          </a:prstGeom>
        </p:spPr>
      </p:pic>
      <p:pic>
        <p:nvPicPr>
          <p:cNvPr id="10" name="Graphic 9" descr="Bar graph with upward trend RTL">
            <a:extLst>
              <a:ext uri="{FF2B5EF4-FFF2-40B4-BE49-F238E27FC236}">
                <a16:creationId xmlns:a16="http://schemas.microsoft.com/office/drawing/2014/main" id="{BF6A6B6A-AB66-099E-386F-D030753660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15972" y="3129389"/>
            <a:ext cx="914400" cy="914400"/>
          </a:xfrm>
          <a:prstGeom prst="rect">
            <a:avLst/>
          </a:prstGeom>
        </p:spPr>
      </p:pic>
      <p:pic>
        <p:nvPicPr>
          <p:cNvPr id="13" name="Graphic 12" descr="Shopping cart">
            <a:extLst>
              <a:ext uri="{FF2B5EF4-FFF2-40B4-BE49-F238E27FC236}">
                <a16:creationId xmlns:a16="http://schemas.microsoft.com/office/drawing/2014/main" id="{B17DB8E1-8F06-2203-5462-D1C69FE4CA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29115" y="5028439"/>
            <a:ext cx="914400" cy="914400"/>
          </a:xfrm>
          <a:prstGeom prst="rect">
            <a:avLst/>
          </a:prstGeom>
        </p:spPr>
      </p:pic>
    </p:spTree>
    <p:extLst>
      <p:ext uri="{BB962C8B-B14F-4D97-AF65-F5344CB8AC3E}">
        <p14:creationId xmlns:p14="http://schemas.microsoft.com/office/powerpoint/2010/main" val="30411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3571876" y="902970"/>
            <a:ext cx="4114800" cy="868680"/>
          </a:xfrm>
        </p:spPr>
        <p:txBody>
          <a:bodyPr>
            <a:normAutofit/>
          </a:bodyPr>
          <a:lstStyle/>
          <a:p>
            <a:r>
              <a:rPr lang="en-US" sz="4000" dirty="0">
                <a:solidFill>
                  <a:srgbClr val="339966"/>
                </a:solidFill>
              </a:rPr>
              <a:t>CONTENT</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2867026" y="1973580"/>
            <a:ext cx="4819650" cy="4152900"/>
          </a:xfrm>
        </p:spPr>
        <p:txBody>
          <a:bodyPr>
            <a:normAutofit/>
          </a:bodyPr>
          <a:lstStyle/>
          <a:p>
            <a:r>
              <a:rPr lang="en-US" sz="3200" b="1" dirty="0"/>
              <a:t>01 </a:t>
            </a:r>
            <a:r>
              <a:rPr lang="en-US" sz="3200" dirty="0"/>
              <a:t>   ABOUT CODEX</a:t>
            </a:r>
          </a:p>
          <a:p>
            <a:r>
              <a:rPr lang="en-US" sz="3200" b="1" dirty="0"/>
              <a:t>02</a:t>
            </a:r>
            <a:r>
              <a:rPr lang="en-US" sz="3200" dirty="0"/>
              <a:t>    PROBLEM STATEMENT</a:t>
            </a:r>
          </a:p>
          <a:p>
            <a:r>
              <a:rPr lang="en-US" sz="3200" b="1" dirty="0"/>
              <a:t>03</a:t>
            </a:r>
            <a:r>
              <a:rPr lang="en-US" sz="3200" dirty="0"/>
              <a:t>    PRELIMINARY INSIGHTS</a:t>
            </a:r>
          </a:p>
          <a:p>
            <a:r>
              <a:rPr lang="en-US" sz="3200" b="1" dirty="0"/>
              <a:t>04 </a:t>
            </a:r>
            <a:r>
              <a:rPr lang="en-US" sz="3200" dirty="0"/>
              <a:t>   SECONDARY INSIGHTS</a:t>
            </a:r>
          </a:p>
          <a:p>
            <a:r>
              <a:rPr lang="en-US" sz="3200" b="1" dirty="0"/>
              <a:t>05</a:t>
            </a:r>
            <a:r>
              <a:rPr lang="en-US" sz="3200" dirty="0"/>
              <a:t>    RECOMMENDATIONS</a:t>
            </a:r>
          </a:p>
          <a:p>
            <a:pPr marL="342900" indent="-342900">
              <a:buAutoNum type="arabicPlain" startAt="3"/>
            </a:pPr>
            <a:endParaRPr lang="en-US" sz="3200" dirty="0"/>
          </a:p>
        </p:txBody>
      </p:sp>
      <p:cxnSp>
        <p:nvCxnSpPr>
          <p:cNvPr id="4" name="Straight Connector 3">
            <a:extLst>
              <a:ext uri="{FF2B5EF4-FFF2-40B4-BE49-F238E27FC236}">
                <a16:creationId xmlns:a16="http://schemas.microsoft.com/office/drawing/2014/main" id="{BE0FD8F4-913A-58D4-FF56-9B37CB8D62F2}"/>
              </a:ext>
            </a:extLst>
          </p:cNvPr>
          <p:cNvCxnSpPr/>
          <p:nvPr/>
        </p:nvCxnSpPr>
        <p:spPr>
          <a:xfrm>
            <a:off x="3495676" y="1973580"/>
            <a:ext cx="0" cy="3741420"/>
          </a:xfrm>
          <a:prstGeom prst="line">
            <a:avLst/>
          </a:prstGeom>
          <a:ln>
            <a:solidFill>
              <a:srgbClr val="3399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374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0621" y="480451"/>
            <a:ext cx="11571379" cy="1232937"/>
          </a:xfrm>
        </p:spPr>
        <p:txBody>
          <a:bodyPr>
            <a:normAutofit/>
          </a:bodyPr>
          <a:lstStyle/>
          <a:p>
            <a:r>
              <a:rPr lang="en-US" b="1" dirty="0"/>
              <a:t>What do people think about our brand? (overall rating) </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20</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914400" y="2437310"/>
            <a:ext cx="5486401" cy="2677656"/>
          </a:xfrm>
          <a:prstGeom prst="rect">
            <a:avLst/>
          </a:prstGeom>
          <a:noFill/>
        </p:spPr>
        <p:txBody>
          <a:bodyPr wrap="square">
            <a:spAutoFit/>
          </a:bodyPr>
          <a:lstStyle/>
          <a:p>
            <a:pPr fontAlgn="base"/>
            <a:r>
              <a:rPr lang="en-US" sz="2400" b="0" i="0" dirty="0">
                <a:solidFill>
                  <a:srgbClr val="000000"/>
                </a:solidFill>
                <a:effectLst/>
                <a:latin typeface="Verdana" panose="020B0604030504040204" pitchFamily="34" charset="0"/>
              </a:rPr>
              <a:t>Out of </a:t>
            </a:r>
            <a:r>
              <a:rPr lang="en-US" sz="2400" b="1" i="0" dirty="0">
                <a:solidFill>
                  <a:srgbClr val="000000"/>
                </a:solidFill>
                <a:effectLst/>
                <a:latin typeface="Verdana" panose="020B0604030504040204" pitchFamily="34" charset="0"/>
              </a:rPr>
              <a:t>980</a:t>
            </a:r>
            <a:r>
              <a:rPr lang="en-US" sz="2400" b="0" i="0" dirty="0">
                <a:solidFill>
                  <a:srgbClr val="000000"/>
                </a:solidFill>
                <a:effectLst/>
                <a:latin typeface="Verdana" panose="020B0604030504040204" pitchFamily="34" charset="0"/>
              </a:rPr>
              <a:t>, </a:t>
            </a:r>
            <a:r>
              <a:rPr lang="en-US" sz="2400" b="1" i="0" dirty="0">
                <a:solidFill>
                  <a:srgbClr val="000000"/>
                </a:solidFill>
                <a:effectLst/>
                <a:latin typeface="Verdana" panose="020B0604030504040204" pitchFamily="34" charset="0"/>
              </a:rPr>
              <a:t>455</a:t>
            </a:r>
            <a:r>
              <a:rPr lang="en-US" sz="2400" b="0" i="0" dirty="0">
                <a:solidFill>
                  <a:srgbClr val="000000"/>
                </a:solidFill>
                <a:effectLst/>
                <a:latin typeface="Verdana" panose="020B0604030504040204" pitchFamily="34" charset="0"/>
              </a:rPr>
              <a:t> people have heard about our brand and hence we consider their </a:t>
            </a:r>
            <a:r>
              <a:rPr lang="en-US" sz="2400" b="1" i="0" dirty="0">
                <a:solidFill>
                  <a:srgbClr val="000000"/>
                </a:solidFill>
                <a:effectLst/>
                <a:latin typeface="Verdana" panose="020B0604030504040204" pitchFamily="34" charset="0"/>
              </a:rPr>
              <a:t>ratings</a:t>
            </a:r>
            <a:r>
              <a:rPr lang="en-US" sz="2400" b="0" i="0" dirty="0">
                <a:solidFill>
                  <a:srgbClr val="000000"/>
                </a:solidFill>
                <a:effectLst/>
                <a:latin typeface="Verdana" panose="020B0604030504040204" pitchFamily="34" charset="0"/>
              </a:rPr>
              <a:t> for the </a:t>
            </a:r>
            <a:r>
              <a:rPr lang="en-US" sz="2400" b="0" i="0" dirty="0" err="1">
                <a:solidFill>
                  <a:srgbClr val="000000"/>
                </a:solidFill>
                <a:effectLst/>
                <a:latin typeface="Verdana" panose="020B0604030504040204" pitchFamily="34" charset="0"/>
              </a:rPr>
              <a:t>CodeX</a:t>
            </a:r>
            <a:r>
              <a:rPr lang="en-US" sz="2400" b="0" i="0" dirty="0">
                <a:solidFill>
                  <a:srgbClr val="000000"/>
                </a:solidFill>
                <a:effectLst/>
                <a:latin typeface="Verdana" panose="020B0604030504040204" pitchFamily="34" charset="0"/>
              </a:rPr>
              <a:t> product’s taste.</a:t>
            </a:r>
          </a:p>
          <a:p>
            <a:pPr fontAlgn="base"/>
            <a:br>
              <a:rPr lang="en-US" sz="2400" dirty="0"/>
            </a:br>
            <a:r>
              <a:rPr lang="en-US" sz="2400" b="0" i="0" dirty="0">
                <a:solidFill>
                  <a:srgbClr val="000000"/>
                </a:solidFill>
                <a:effectLst/>
                <a:latin typeface="Verdana" panose="020B0604030504040204" pitchFamily="34" charset="0"/>
              </a:rPr>
              <a:t>This rating of </a:t>
            </a:r>
            <a:r>
              <a:rPr lang="en-US" sz="2400" b="1" i="0" dirty="0">
                <a:solidFill>
                  <a:srgbClr val="000000"/>
                </a:solidFill>
                <a:effectLst/>
                <a:latin typeface="Verdana" panose="020B0604030504040204" pitchFamily="34" charset="0"/>
              </a:rPr>
              <a:t>3.28</a:t>
            </a:r>
            <a:r>
              <a:rPr lang="en-US" sz="2400" b="0" i="0" dirty="0">
                <a:solidFill>
                  <a:srgbClr val="000000"/>
                </a:solidFill>
                <a:effectLst/>
                <a:latin typeface="Verdana" panose="020B0604030504040204" pitchFamily="34" charset="0"/>
              </a:rPr>
              <a:t> is the industry average rating as well.</a:t>
            </a:r>
            <a:endParaRPr lang="en-US" sz="24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C78E130C-2AFF-AD11-EDF1-53696511AC95}"/>
              </a:ext>
            </a:extLst>
          </p:cNvPr>
          <p:cNvPicPr>
            <a:picLocks noChangeAspect="1"/>
          </p:cNvPicPr>
          <p:nvPr/>
        </p:nvPicPr>
        <p:blipFill>
          <a:blip r:embed="rId3"/>
          <a:stretch>
            <a:fillRect/>
          </a:stretch>
        </p:blipFill>
        <p:spPr>
          <a:xfrm>
            <a:off x="6738585" y="2187088"/>
            <a:ext cx="4539015" cy="3298021"/>
          </a:xfrm>
          <a:prstGeom prst="rect">
            <a:avLst/>
          </a:prstGeom>
        </p:spPr>
      </p:pic>
    </p:spTree>
    <p:extLst>
      <p:ext uri="{BB962C8B-B14F-4D97-AF65-F5344CB8AC3E}">
        <p14:creationId xmlns:p14="http://schemas.microsoft.com/office/powerpoint/2010/main" val="3445360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839449" y="480451"/>
            <a:ext cx="11571379" cy="1232937"/>
          </a:xfrm>
        </p:spPr>
        <p:txBody>
          <a:bodyPr>
            <a:normAutofit/>
          </a:bodyPr>
          <a:lstStyle/>
          <a:p>
            <a:pPr algn="l" fontAlgn="base"/>
            <a:r>
              <a:rPr lang="en-US" b="1" i="0" dirty="0">
                <a:effectLst/>
              </a:rPr>
              <a:t>Which cities do we need to focus more on?</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21</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645092" y="1982185"/>
            <a:ext cx="4541506" cy="3785652"/>
          </a:xfrm>
          <a:prstGeom prst="rect">
            <a:avLst/>
          </a:prstGeom>
          <a:noFill/>
        </p:spPr>
        <p:txBody>
          <a:bodyPr wrap="square">
            <a:spAutoFit/>
          </a:bodyPr>
          <a:lstStyle/>
          <a:p>
            <a:pPr algn="l" fontAlgn="base"/>
            <a:r>
              <a:rPr lang="en-US" sz="2000" b="0" i="0" dirty="0">
                <a:solidFill>
                  <a:srgbClr val="000000"/>
                </a:solidFill>
                <a:effectLst/>
                <a:latin typeface="Verdana" panose="020B0604030504040204" pitchFamily="34" charset="0"/>
              </a:rPr>
              <a:t>This Data shows </a:t>
            </a:r>
            <a:r>
              <a:rPr lang="en-US" sz="2000" b="1" i="0" dirty="0">
                <a:solidFill>
                  <a:srgbClr val="000000"/>
                </a:solidFill>
                <a:effectLst/>
                <a:latin typeface="Verdana" panose="020B0604030504040204" pitchFamily="34" charset="0"/>
              </a:rPr>
              <a:t>people’s perception</a:t>
            </a:r>
            <a:r>
              <a:rPr lang="en-US" sz="2000" b="0" i="0" dirty="0">
                <a:solidFill>
                  <a:srgbClr val="000000"/>
                </a:solidFill>
                <a:effectLst/>
                <a:latin typeface="Verdana" panose="020B0604030504040204" pitchFamily="34" charset="0"/>
              </a:rPr>
              <a:t> of </a:t>
            </a:r>
            <a:r>
              <a:rPr lang="en-US" sz="2000" b="0" i="0" dirty="0" err="1">
                <a:solidFill>
                  <a:srgbClr val="000000"/>
                </a:solidFill>
                <a:effectLst/>
                <a:latin typeface="Verdana" panose="020B0604030504040204" pitchFamily="34" charset="0"/>
              </a:rPr>
              <a:t>CodeX</a:t>
            </a:r>
            <a:r>
              <a:rPr lang="en-US" sz="2000" b="0" i="0" dirty="0">
                <a:solidFill>
                  <a:srgbClr val="000000"/>
                </a:solidFill>
                <a:effectLst/>
                <a:latin typeface="Verdana" panose="020B0604030504040204" pitchFamily="34" charset="0"/>
              </a:rPr>
              <a:t> as a brand in different cities.</a:t>
            </a:r>
          </a:p>
          <a:p>
            <a:pPr algn="l" fontAlgn="base"/>
            <a:endParaRPr lang="en-US" sz="2000" b="0" i="0" dirty="0">
              <a:solidFill>
                <a:srgbClr val="000000"/>
              </a:solidFill>
              <a:effectLst/>
              <a:latin typeface="Verdana" panose="020B0604030504040204" pitchFamily="34" charset="0"/>
            </a:endParaRPr>
          </a:p>
          <a:p>
            <a:pPr algn="l" fontAlgn="base"/>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neutral and negative responses</a:t>
            </a:r>
            <a:r>
              <a:rPr lang="en-US" sz="2000" b="0" i="0" dirty="0">
                <a:solidFill>
                  <a:srgbClr val="000000"/>
                </a:solidFill>
                <a:effectLst/>
                <a:latin typeface="Verdana" panose="020B0604030504040204" pitchFamily="34" charset="0"/>
              </a:rPr>
              <a:t> are </a:t>
            </a:r>
            <a:r>
              <a:rPr lang="en-US" sz="2000" b="1" i="0" dirty="0">
                <a:solidFill>
                  <a:srgbClr val="000000"/>
                </a:solidFill>
                <a:effectLst/>
                <a:latin typeface="Verdana" panose="020B0604030504040204" pitchFamily="34" charset="0"/>
              </a:rPr>
              <a:t>combined</a:t>
            </a:r>
            <a:r>
              <a:rPr lang="en-US" sz="2000" b="0" i="0" dirty="0">
                <a:solidFill>
                  <a:srgbClr val="000000"/>
                </a:solidFill>
                <a:effectLst/>
                <a:latin typeface="Verdana" panose="020B0604030504040204" pitchFamily="34" charset="0"/>
              </a:rPr>
              <a:t> in this visual as they both are great in numbers than the </a:t>
            </a:r>
            <a:r>
              <a:rPr lang="en-US" sz="2000" b="1" i="0" dirty="0">
                <a:solidFill>
                  <a:srgbClr val="000000"/>
                </a:solidFill>
                <a:effectLst/>
                <a:latin typeface="Verdana" panose="020B0604030504040204" pitchFamily="34" charset="0"/>
              </a:rPr>
              <a:t>positive responses</a:t>
            </a:r>
            <a:r>
              <a:rPr lang="en-US" sz="2000" b="0" i="0" dirty="0">
                <a:solidFill>
                  <a:srgbClr val="000000"/>
                </a:solidFill>
                <a:effectLst/>
                <a:latin typeface="Verdana" panose="020B0604030504040204" pitchFamily="34" charset="0"/>
              </a:rPr>
              <a:t>. Hence improving the Positive response is one area where the marketing should focus on.</a:t>
            </a:r>
          </a:p>
        </p:txBody>
      </p:sp>
      <p:pic>
        <p:nvPicPr>
          <p:cNvPr id="5" name="Picture 4">
            <a:extLst>
              <a:ext uri="{FF2B5EF4-FFF2-40B4-BE49-F238E27FC236}">
                <a16:creationId xmlns:a16="http://schemas.microsoft.com/office/drawing/2014/main" id="{F9B0D5B8-AB1D-0F29-4917-7F226974519F}"/>
              </a:ext>
            </a:extLst>
          </p:cNvPr>
          <p:cNvPicPr>
            <a:picLocks noChangeAspect="1"/>
          </p:cNvPicPr>
          <p:nvPr/>
        </p:nvPicPr>
        <p:blipFill>
          <a:blip r:embed="rId3"/>
          <a:stretch>
            <a:fillRect/>
          </a:stretch>
        </p:blipFill>
        <p:spPr>
          <a:xfrm>
            <a:off x="5521891" y="1713388"/>
            <a:ext cx="6025018" cy="4299406"/>
          </a:xfrm>
          <a:prstGeom prst="rect">
            <a:avLst/>
          </a:prstGeom>
        </p:spPr>
      </p:pic>
    </p:spTree>
    <p:extLst>
      <p:ext uri="{BB962C8B-B14F-4D97-AF65-F5344CB8AC3E}">
        <p14:creationId xmlns:p14="http://schemas.microsoft.com/office/powerpoint/2010/main" val="278441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795855" y="462990"/>
            <a:ext cx="10600290" cy="1013283"/>
          </a:xfrm>
        </p:spPr>
        <p:txBody>
          <a:bodyPr>
            <a:noAutofit/>
          </a:bodyPr>
          <a:lstStyle/>
          <a:p>
            <a:r>
              <a:rPr lang="en-US" sz="4400" dirty="0">
                <a:solidFill>
                  <a:srgbClr val="666633"/>
                </a:solidFill>
              </a:rPr>
              <a:t>PURCHASE BEHAVIOR</a:t>
            </a:r>
            <a:endParaRPr lang="en-US" sz="4400" dirty="0">
              <a:solidFill>
                <a:srgbClr val="666633"/>
              </a:solidFill>
              <a:ea typeface="Gadugi" panose="020B0502040204020203" pitchFamily="34" charset="0"/>
            </a:endParaRP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22</a:t>
            </a:fld>
            <a:endParaRPr lang="en-US" dirty="0"/>
          </a:p>
        </p:txBody>
      </p:sp>
      <p:sp>
        <p:nvSpPr>
          <p:cNvPr id="17" name="TextBox 16">
            <a:extLst>
              <a:ext uri="{FF2B5EF4-FFF2-40B4-BE49-F238E27FC236}">
                <a16:creationId xmlns:a16="http://schemas.microsoft.com/office/drawing/2014/main" id="{5B343A1C-04FA-6CF2-9402-4A5A883E4FD0}"/>
              </a:ext>
            </a:extLst>
          </p:cNvPr>
          <p:cNvSpPr txBox="1"/>
          <p:nvPr/>
        </p:nvSpPr>
        <p:spPr>
          <a:xfrm>
            <a:off x="795855" y="1829561"/>
            <a:ext cx="7233260" cy="3970318"/>
          </a:xfrm>
          <a:prstGeom prst="rect">
            <a:avLst/>
          </a:prstGeom>
          <a:noFill/>
        </p:spPr>
        <p:txBody>
          <a:bodyPr wrap="square">
            <a:spAutoFit/>
          </a:bodyPr>
          <a:lstStyle/>
          <a:p>
            <a:pPr marL="457200" indent="-457200">
              <a:buFont typeface="Courier New" panose="02070309020205020404" pitchFamily="49" charset="0"/>
              <a:buChar char="o"/>
            </a:pPr>
            <a:r>
              <a:rPr lang="en-US" sz="2800" dirty="0"/>
              <a:t>Where do respondents prefer to purchase energy drinks? </a:t>
            </a:r>
          </a:p>
          <a:p>
            <a:endParaRPr lang="en-US" sz="2800" dirty="0"/>
          </a:p>
          <a:p>
            <a:pPr marL="457200" indent="-457200">
              <a:buFont typeface="Courier New" panose="02070309020205020404" pitchFamily="49" charset="0"/>
              <a:buChar char="o"/>
            </a:pPr>
            <a:r>
              <a:rPr lang="en-US" sz="2800" dirty="0"/>
              <a:t> What are the typical consumption situations for energy drinks among respondents? </a:t>
            </a:r>
          </a:p>
          <a:p>
            <a:endParaRPr lang="en-US" sz="2800" dirty="0"/>
          </a:p>
          <a:p>
            <a:pPr marL="457200" indent="-457200">
              <a:buFont typeface="Courier New" panose="02070309020205020404" pitchFamily="49" charset="0"/>
              <a:buChar char="o"/>
            </a:pPr>
            <a:r>
              <a:rPr lang="en-US" sz="2800" dirty="0"/>
              <a:t> What factors influence respondents' purchase decisions, such as price range and limited edition packaging?</a:t>
            </a:r>
            <a:endParaRPr lang="en-IN" sz="2800" dirty="0">
              <a:latin typeface="Gadugi" panose="020B0502040204020203" pitchFamily="34" charset="0"/>
              <a:ea typeface="Gadugi" panose="020B0502040204020203" pitchFamily="34" charset="0"/>
            </a:endParaRPr>
          </a:p>
        </p:txBody>
      </p:sp>
      <p:pic>
        <p:nvPicPr>
          <p:cNvPr id="5" name="Graphic 4" descr="Barcode">
            <a:extLst>
              <a:ext uri="{FF2B5EF4-FFF2-40B4-BE49-F238E27FC236}">
                <a16:creationId xmlns:a16="http://schemas.microsoft.com/office/drawing/2014/main" id="{4A922921-60C7-ECCE-2D3F-4F073595D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32970">
            <a:off x="10293130" y="1829561"/>
            <a:ext cx="914400" cy="914400"/>
          </a:xfrm>
          <a:prstGeom prst="rect">
            <a:avLst/>
          </a:prstGeom>
        </p:spPr>
      </p:pic>
      <p:pic>
        <p:nvPicPr>
          <p:cNvPr id="13" name="Graphic 12" descr="Shopping cart">
            <a:extLst>
              <a:ext uri="{FF2B5EF4-FFF2-40B4-BE49-F238E27FC236}">
                <a16:creationId xmlns:a16="http://schemas.microsoft.com/office/drawing/2014/main" id="{B17DB8E1-8F06-2203-5462-D1C69FE4CA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29115" y="5028439"/>
            <a:ext cx="914400" cy="914400"/>
          </a:xfrm>
          <a:prstGeom prst="rect">
            <a:avLst/>
          </a:prstGeom>
        </p:spPr>
      </p:pic>
      <p:pic>
        <p:nvPicPr>
          <p:cNvPr id="6" name="Graphic 5" descr="Shopping bag">
            <a:extLst>
              <a:ext uri="{FF2B5EF4-FFF2-40B4-BE49-F238E27FC236}">
                <a16:creationId xmlns:a16="http://schemas.microsoft.com/office/drawing/2014/main" id="{B087F80E-8D58-B538-EC45-20AEF28CC6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4753" y="2872491"/>
            <a:ext cx="1291632" cy="1291632"/>
          </a:xfrm>
          <a:prstGeom prst="rect">
            <a:avLst/>
          </a:prstGeom>
        </p:spPr>
      </p:pic>
      <p:pic>
        <p:nvPicPr>
          <p:cNvPr id="9" name="Graphic 8" descr="Shopping basket">
            <a:extLst>
              <a:ext uri="{FF2B5EF4-FFF2-40B4-BE49-F238E27FC236}">
                <a16:creationId xmlns:a16="http://schemas.microsoft.com/office/drawing/2014/main" id="{363D1079-7E54-3B14-5A95-7F03C0C5B6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37557" y="4116570"/>
            <a:ext cx="1291633" cy="1291633"/>
          </a:xfrm>
          <a:prstGeom prst="rect">
            <a:avLst/>
          </a:prstGeom>
        </p:spPr>
      </p:pic>
      <p:pic>
        <p:nvPicPr>
          <p:cNvPr id="12" name="Graphic 11" descr="Register">
            <a:extLst>
              <a:ext uri="{FF2B5EF4-FFF2-40B4-BE49-F238E27FC236}">
                <a16:creationId xmlns:a16="http://schemas.microsoft.com/office/drawing/2014/main" id="{0E05EA65-14AB-CD00-9A17-38113B93F5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8937" y="1372361"/>
            <a:ext cx="914400" cy="914400"/>
          </a:xfrm>
          <a:prstGeom prst="rect">
            <a:avLst/>
          </a:prstGeom>
        </p:spPr>
      </p:pic>
    </p:spTree>
    <p:extLst>
      <p:ext uri="{BB962C8B-B14F-4D97-AF65-F5344CB8AC3E}">
        <p14:creationId xmlns:p14="http://schemas.microsoft.com/office/powerpoint/2010/main" val="210891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0621" y="480451"/>
            <a:ext cx="11571379" cy="1232937"/>
          </a:xfrm>
        </p:spPr>
        <p:txBody>
          <a:bodyPr>
            <a:normAutofit/>
          </a:bodyPr>
          <a:lstStyle/>
          <a:p>
            <a:r>
              <a:rPr lang="en-US" sz="3600" b="1" dirty="0"/>
              <a:t>Where do respondents prefer to purchase energy drinks? </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23</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775885" y="2437310"/>
            <a:ext cx="2668248" cy="2677656"/>
          </a:xfrm>
          <a:prstGeom prst="rect">
            <a:avLst/>
          </a:prstGeom>
          <a:noFill/>
        </p:spPr>
        <p:txBody>
          <a:bodyPr wrap="square">
            <a:spAutoFit/>
          </a:bodyPr>
          <a:lstStyle/>
          <a:p>
            <a:pPr algn="ctr" fontAlgn="base"/>
            <a:r>
              <a:rPr lang="en-US" sz="2400" b="1" i="0" dirty="0">
                <a:solidFill>
                  <a:srgbClr val="000000"/>
                </a:solidFill>
                <a:effectLst/>
                <a:latin typeface="Verdana" panose="020B0604030504040204" pitchFamily="34" charset="0"/>
              </a:rPr>
              <a:t>Supermarkets</a:t>
            </a:r>
            <a:r>
              <a:rPr lang="en-US" sz="2400" b="0" i="0" dirty="0">
                <a:solidFill>
                  <a:srgbClr val="000000"/>
                </a:solidFill>
                <a:effectLst/>
                <a:latin typeface="Verdana" panose="020B0604030504040204" pitchFamily="34" charset="0"/>
              </a:rPr>
              <a:t> are the most common choice among consumers to buy energy drinks.</a:t>
            </a:r>
            <a:endParaRPr lang="en-US" sz="24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6" name="Picture 5">
            <a:extLst>
              <a:ext uri="{FF2B5EF4-FFF2-40B4-BE49-F238E27FC236}">
                <a16:creationId xmlns:a16="http://schemas.microsoft.com/office/drawing/2014/main" id="{3FD06BA4-2F6E-F3B8-2494-0F6E3ACE9A4D}"/>
              </a:ext>
            </a:extLst>
          </p:cNvPr>
          <p:cNvPicPr>
            <a:picLocks noChangeAspect="1"/>
          </p:cNvPicPr>
          <p:nvPr/>
        </p:nvPicPr>
        <p:blipFill>
          <a:blip r:embed="rId3"/>
          <a:stretch>
            <a:fillRect/>
          </a:stretch>
        </p:blipFill>
        <p:spPr>
          <a:xfrm>
            <a:off x="3882452" y="1856127"/>
            <a:ext cx="7533663" cy="3960056"/>
          </a:xfrm>
          <a:prstGeom prst="rect">
            <a:avLst/>
          </a:prstGeom>
        </p:spPr>
      </p:pic>
    </p:spTree>
    <p:extLst>
      <p:ext uri="{BB962C8B-B14F-4D97-AF65-F5344CB8AC3E}">
        <p14:creationId xmlns:p14="http://schemas.microsoft.com/office/powerpoint/2010/main" val="174632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0621" y="480451"/>
            <a:ext cx="11571379" cy="1232937"/>
          </a:xfrm>
        </p:spPr>
        <p:txBody>
          <a:bodyPr>
            <a:normAutofit/>
          </a:bodyPr>
          <a:lstStyle/>
          <a:p>
            <a:r>
              <a:rPr lang="en-US" sz="3200" b="1" dirty="0"/>
              <a:t>What are the typical consumption situations for energy drinks among respondents?</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24</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762000" y="1672783"/>
            <a:ext cx="10668000" cy="1015663"/>
          </a:xfrm>
          <a:prstGeom prst="rect">
            <a:avLst/>
          </a:prstGeom>
          <a:noFill/>
        </p:spPr>
        <p:txBody>
          <a:bodyPr wrap="square">
            <a:spAutoFit/>
          </a:bodyPr>
          <a:lstStyle/>
          <a:p>
            <a:pPr fontAlgn="base"/>
            <a:r>
              <a:rPr lang="en-US" sz="2000" b="1" i="0" dirty="0">
                <a:solidFill>
                  <a:srgbClr val="000000"/>
                </a:solidFill>
                <a:effectLst/>
                <a:latin typeface="Verdana" panose="020B0604030504040204" pitchFamily="34" charset="0"/>
              </a:rPr>
              <a:t>Sports/exercise ,Studying/working late </a:t>
            </a:r>
            <a:r>
              <a:rPr lang="en-US" sz="2000" b="0" i="0" dirty="0">
                <a:solidFill>
                  <a:srgbClr val="000000"/>
                </a:solidFill>
                <a:effectLst/>
                <a:latin typeface="Verdana" panose="020B0604030504040204" pitchFamily="34" charset="0"/>
              </a:rPr>
              <a:t>are the most common consumption situation</a:t>
            </a:r>
            <a:br>
              <a:rPr lang="en-US" sz="2000" dirty="0"/>
            </a:br>
            <a:r>
              <a:rPr lang="en-US" sz="2000" b="0" i="0" dirty="0">
                <a:solidFill>
                  <a:srgbClr val="000000"/>
                </a:solidFill>
                <a:effectLst/>
                <a:latin typeface="Verdana" panose="020B0604030504040204" pitchFamily="34" charset="0"/>
              </a:rPr>
              <a:t>Also, this data shows youth is consuming these drinks more. </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064E6D0A-B98E-4A87-6A04-7045F7A1D315}"/>
              </a:ext>
            </a:extLst>
          </p:cNvPr>
          <p:cNvPicPr>
            <a:picLocks noChangeAspect="1"/>
          </p:cNvPicPr>
          <p:nvPr/>
        </p:nvPicPr>
        <p:blipFill>
          <a:blip r:embed="rId3"/>
          <a:stretch>
            <a:fillRect/>
          </a:stretch>
        </p:blipFill>
        <p:spPr>
          <a:xfrm>
            <a:off x="1693889" y="3190225"/>
            <a:ext cx="8469442" cy="2931027"/>
          </a:xfrm>
          <a:prstGeom prst="rect">
            <a:avLst/>
          </a:prstGeom>
        </p:spPr>
      </p:pic>
    </p:spTree>
    <p:extLst>
      <p:ext uri="{BB962C8B-B14F-4D97-AF65-F5344CB8AC3E}">
        <p14:creationId xmlns:p14="http://schemas.microsoft.com/office/powerpoint/2010/main" val="1772945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0621" y="738142"/>
            <a:ext cx="11571379" cy="1232937"/>
          </a:xfrm>
        </p:spPr>
        <p:txBody>
          <a:bodyPr>
            <a:normAutofit/>
          </a:bodyPr>
          <a:lstStyle/>
          <a:p>
            <a:r>
              <a:rPr lang="en-US" sz="3200" b="1" dirty="0"/>
              <a:t>What factors influence respondents' purchase decisions, such as price range and limited edition packaging?</a:t>
            </a:r>
            <a:endParaRPr lang="en-IN" sz="3200" b="1" dirty="0">
              <a:latin typeface="Gadugi" panose="020B0502040204020203" pitchFamily="34" charset="0"/>
              <a:ea typeface="Gadugi" panose="020B0502040204020203" pitchFamily="34" charset="0"/>
            </a:endParaRP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25</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1901252" y="2041315"/>
            <a:ext cx="10668000" cy="400110"/>
          </a:xfrm>
          <a:prstGeom prst="rect">
            <a:avLst/>
          </a:prstGeom>
          <a:noFill/>
        </p:spPr>
        <p:txBody>
          <a:bodyPr wrap="square">
            <a:spAutoFit/>
          </a:bodyPr>
          <a:lstStyle/>
          <a:p>
            <a:pPr fontAlgn="base"/>
            <a:r>
              <a:rPr lang="en-US" sz="2000" b="1" i="0" dirty="0">
                <a:solidFill>
                  <a:srgbClr val="000000"/>
                </a:solidFill>
                <a:effectLst/>
                <a:latin typeface="Verdana" panose="020B0604030504040204" pitchFamily="34" charset="0"/>
              </a:rPr>
              <a:t>43% </a:t>
            </a:r>
            <a:r>
              <a:rPr lang="en-US" sz="2000" b="0" i="0" dirty="0">
                <a:solidFill>
                  <a:srgbClr val="000000"/>
                </a:solidFill>
                <a:effectLst/>
                <a:latin typeface="Verdana" panose="020B0604030504040204" pitchFamily="34" charset="0"/>
              </a:rPr>
              <a:t>of the consumers buy a product if the price is between </a:t>
            </a:r>
            <a:r>
              <a:rPr lang="en-US" sz="2000" b="1" i="0" dirty="0">
                <a:solidFill>
                  <a:srgbClr val="000000"/>
                </a:solidFill>
                <a:effectLst/>
                <a:latin typeface="Verdana" panose="020B0604030504040204" pitchFamily="34" charset="0"/>
              </a:rPr>
              <a:t>50-99</a:t>
            </a:r>
            <a:r>
              <a:rPr lang="en-US" sz="2000" b="0" i="0" dirty="0">
                <a:solidFill>
                  <a:srgbClr val="000000"/>
                </a:solidFill>
                <a:effectLst/>
                <a:latin typeface="Verdana" panose="020B0604030504040204" pitchFamily="34" charset="0"/>
              </a:rPr>
              <a:t>.</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6" name="Picture 5">
            <a:extLst>
              <a:ext uri="{FF2B5EF4-FFF2-40B4-BE49-F238E27FC236}">
                <a16:creationId xmlns:a16="http://schemas.microsoft.com/office/drawing/2014/main" id="{A37CE277-DABE-FA20-A55A-7331308A19E6}"/>
              </a:ext>
            </a:extLst>
          </p:cNvPr>
          <p:cNvPicPr>
            <a:picLocks noChangeAspect="1"/>
          </p:cNvPicPr>
          <p:nvPr/>
        </p:nvPicPr>
        <p:blipFill>
          <a:blip r:embed="rId3"/>
          <a:stretch>
            <a:fillRect/>
          </a:stretch>
        </p:blipFill>
        <p:spPr>
          <a:xfrm>
            <a:off x="2727875" y="2911474"/>
            <a:ext cx="6736250" cy="3010204"/>
          </a:xfrm>
          <a:prstGeom prst="rect">
            <a:avLst/>
          </a:prstGeom>
        </p:spPr>
      </p:pic>
    </p:spTree>
    <p:extLst>
      <p:ext uri="{BB962C8B-B14F-4D97-AF65-F5344CB8AC3E}">
        <p14:creationId xmlns:p14="http://schemas.microsoft.com/office/powerpoint/2010/main" val="6054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26</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734518" y="1207094"/>
            <a:ext cx="10980295" cy="1200329"/>
          </a:xfrm>
          <a:prstGeom prst="rect">
            <a:avLst/>
          </a:prstGeom>
          <a:noFill/>
        </p:spPr>
        <p:txBody>
          <a:bodyPr wrap="square">
            <a:spAutoFit/>
          </a:bodyPr>
          <a:lstStyle/>
          <a:p>
            <a:pPr fontAlgn="base"/>
            <a:r>
              <a:rPr lang="en-US" sz="2400" b="1" i="0" dirty="0">
                <a:solidFill>
                  <a:srgbClr val="000000"/>
                </a:solidFill>
                <a:effectLst/>
                <a:latin typeface="Verdana" panose="020B0604030504040204" pitchFamily="34" charset="0"/>
              </a:rPr>
              <a:t>40%</a:t>
            </a:r>
            <a:r>
              <a:rPr lang="en-US" sz="2400" b="0" i="0" dirty="0">
                <a:solidFill>
                  <a:srgbClr val="000000"/>
                </a:solidFill>
                <a:effectLst/>
                <a:latin typeface="Verdana" panose="020B0604030504040204" pitchFamily="34" charset="0"/>
              </a:rPr>
              <a:t> of the consumers </a:t>
            </a:r>
            <a:r>
              <a:rPr lang="en-US" sz="2400" b="1" i="0" dirty="0">
                <a:solidFill>
                  <a:srgbClr val="000000"/>
                </a:solidFill>
                <a:effectLst/>
                <a:latin typeface="Verdana" panose="020B0604030504040204" pitchFamily="34" charset="0"/>
              </a:rPr>
              <a:t>do not</a:t>
            </a:r>
            <a:r>
              <a:rPr lang="en-US" sz="2400" b="0" i="0" dirty="0">
                <a:solidFill>
                  <a:srgbClr val="000000"/>
                </a:solidFill>
                <a:effectLst/>
                <a:latin typeface="Verdana" panose="020B0604030504040204" pitchFamily="34" charset="0"/>
              </a:rPr>
              <a:t> expect a change in the packaging while </a:t>
            </a:r>
            <a:r>
              <a:rPr lang="en-US" sz="2400" b="1" i="0" dirty="0">
                <a:solidFill>
                  <a:srgbClr val="000000"/>
                </a:solidFill>
                <a:effectLst/>
                <a:latin typeface="Verdana" panose="020B0604030504040204" pitchFamily="34" charset="0"/>
              </a:rPr>
              <a:t>39%</a:t>
            </a:r>
            <a:r>
              <a:rPr lang="en-US" sz="2400" b="0" i="0" dirty="0">
                <a:solidFill>
                  <a:srgbClr val="000000"/>
                </a:solidFill>
                <a:effectLst/>
                <a:latin typeface="Verdana" panose="020B0604030504040204" pitchFamily="34" charset="0"/>
              </a:rPr>
              <a:t> of consumers are open to trying the Limited Edition Packaging.</a:t>
            </a:r>
            <a:endParaRPr lang="en-US" sz="24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796829E4-E322-54E5-1B61-F038BDB940DE}"/>
              </a:ext>
            </a:extLst>
          </p:cNvPr>
          <p:cNvPicPr>
            <a:picLocks noChangeAspect="1"/>
          </p:cNvPicPr>
          <p:nvPr/>
        </p:nvPicPr>
        <p:blipFill>
          <a:blip r:embed="rId3"/>
          <a:stretch>
            <a:fillRect/>
          </a:stretch>
        </p:blipFill>
        <p:spPr>
          <a:xfrm>
            <a:off x="1511183" y="2813847"/>
            <a:ext cx="9169634" cy="3273462"/>
          </a:xfrm>
          <a:prstGeom prst="rect">
            <a:avLst/>
          </a:prstGeom>
        </p:spPr>
      </p:pic>
    </p:spTree>
    <p:extLst>
      <p:ext uri="{BB962C8B-B14F-4D97-AF65-F5344CB8AC3E}">
        <p14:creationId xmlns:p14="http://schemas.microsoft.com/office/powerpoint/2010/main" val="119327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1214902" y="476091"/>
            <a:ext cx="10600290" cy="1013283"/>
          </a:xfrm>
        </p:spPr>
        <p:txBody>
          <a:bodyPr>
            <a:noAutofit/>
          </a:bodyPr>
          <a:lstStyle/>
          <a:p>
            <a:r>
              <a:rPr lang="en-US" sz="4400" dirty="0">
                <a:solidFill>
                  <a:srgbClr val="666633"/>
                </a:solidFill>
              </a:rPr>
              <a:t>PRODUCT DEVELOPMENT</a:t>
            </a:r>
            <a:endParaRPr lang="en-US" sz="4400" dirty="0">
              <a:solidFill>
                <a:srgbClr val="666633"/>
              </a:solidFill>
              <a:ea typeface="Gadugi" panose="020B0502040204020203" pitchFamily="34" charset="0"/>
            </a:endParaRP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27</a:t>
            </a:fld>
            <a:endParaRPr lang="en-US" dirty="0"/>
          </a:p>
        </p:txBody>
      </p:sp>
      <p:sp>
        <p:nvSpPr>
          <p:cNvPr id="17" name="TextBox 16">
            <a:extLst>
              <a:ext uri="{FF2B5EF4-FFF2-40B4-BE49-F238E27FC236}">
                <a16:creationId xmlns:a16="http://schemas.microsoft.com/office/drawing/2014/main" id="{5B343A1C-04FA-6CF2-9402-4A5A883E4FD0}"/>
              </a:ext>
            </a:extLst>
          </p:cNvPr>
          <p:cNvSpPr txBox="1"/>
          <p:nvPr/>
        </p:nvSpPr>
        <p:spPr>
          <a:xfrm>
            <a:off x="1267018" y="2524058"/>
            <a:ext cx="5300145" cy="2062103"/>
          </a:xfrm>
          <a:prstGeom prst="rect">
            <a:avLst/>
          </a:prstGeom>
          <a:noFill/>
        </p:spPr>
        <p:txBody>
          <a:bodyPr wrap="square">
            <a:spAutoFit/>
          </a:bodyPr>
          <a:lstStyle/>
          <a:p>
            <a:r>
              <a:rPr lang="en-US" sz="3200" dirty="0"/>
              <a:t>Which area of business should we focus more on our product development? (Branding/taste/availability)</a:t>
            </a:r>
            <a:endParaRPr lang="en-IN" sz="3200" dirty="0">
              <a:latin typeface="Gadugi" panose="020B0502040204020203" pitchFamily="34" charset="0"/>
              <a:ea typeface="Gadugi" panose="020B0502040204020203" pitchFamily="34" charset="0"/>
            </a:endParaRPr>
          </a:p>
        </p:txBody>
      </p:sp>
      <p:pic>
        <p:nvPicPr>
          <p:cNvPr id="5" name="Graphic 4" descr="Barcode">
            <a:extLst>
              <a:ext uri="{FF2B5EF4-FFF2-40B4-BE49-F238E27FC236}">
                <a16:creationId xmlns:a16="http://schemas.microsoft.com/office/drawing/2014/main" id="{4A922921-60C7-ECCE-2D3F-4F073595D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732970">
            <a:off x="10484381" y="2249741"/>
            <a:ext cx="914400" cy="914400"/>
          </a:xfrm>
          <a:prstGeom prst="rect">
            <a:avLst/>
          </a:prstGeom>
        </p:spPr>
      </p:pic>
      <p:pic>
        <p:nvPicPr>
          <p:cNvPr id="6" name="Graphic 5" descr="Shopping bag">
            <a:extLst>
              <a:ext uri="{FF2B5EF4-FFF2-40B4-BE49-F238E27FC236}">
                <a16:creationId xmlns:a16="http://schemas.microsoft.com/office/drawing/2014/main" id="{B087F80E-8D58-B538-EC45-20AEF28CC6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03369" y="3057232"/>
            <a:ext cx="1291632" cy="1291632"/>
          </a:xfrm>
          <a:prstGeom prst="rect">
            <a:avLst/>
          </a:prstGeom>
        </p:spPr>
      </p:pic>
      <p:pic>
        <p:nvPicPr>
          <p:cNvPr id="4" name="Graphic 3" descr="Circular flowchart">
            <a:extLst>
              <a:ext uri="{FF2B5EF4-FFF2-40B4-BE49-F238E27FC236}">
                <a16:creationId xmlns:a16="http://schemas.microsoft.com/office/drawing/2014/main" id="{16937351-9D93-FF8F-F67F-2A6B211EAC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04513" y="4164122"/>
            <a:ext cx="1482883" cy="1482883"/>
          </a:xfrm>
          <a:prstGeom prst="rect">
            <a:avLst/>
          </a:prstGeom>
        </p:spPr>
      </p:pic>
      <p:pic>
        <p:nvPicPr>
          <p:cNvPr id="10" name="Graphic 9" descr="Business Growth">
            <a:extLst>
              <a:ext uri="{FF2B5EF4-FFF2-40B4-BE49-F238E27FC236}">
                <a16:creationId xmlns:a16="http://schemas.microsoft.com/office/drawing/2014/main" id="{09B76E5D-8966-1D69-D1FB-5834546C0A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29069" y="1931708"/>
            <a:ext cx="1103016" cy="1103016"/>
          </a:xfrm>
          <a:prstGeom prst="rect">
            <a:avLst/>
          </a:prstGeom>
        </p:spPr>
      </p:pic>
      <p:pic>
        <p:nvPicPr>
          <p:cNvPr id="14" name="Graphic 13" descr="Download">
            <a:extLst>
              <a:ext uri="{FF2B5EF4-FFF2-40B4-BE49-F238E27FC236}">
                <a16:creationId xmlns:a16="http://schemas.microsoft.com/office/drawing/2014/main" id="{C3CC5777-14A4-574E-388E-30593DFAC1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46169" y="4875748"/>
            <a:ext cx="914400" cy="914400"/>
          </a:xfrm>
          <a:prstGeom prst="rect">
            <a:avLst/>
          </a:prstGeom>
        </p:spPr>
      </p:pic>
    </p:spTree>
    <p:extLst>
      <p:ext uri="{BB962C8B-B14F-4D97-AF65-F5344CB8AC3E}">
        <p14:creationId xmlns:p14="http://schemas.microsoft.com/office/powerpoint/2010/main" val="3656695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28</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734518" y="1207094"/>
            <a:ext cx="10980295" cy="1569660"/>
          </a:xfrm>
          <a:prstGeom prst="rect">
            <a:avLst/>
          </a:prstGeom>
          <a:noFill/>
        </p:spPr>
        <p:txBody>
          <a:bodyPr wrap="square">
            <a:spAutoFit/>
          </a:bodyPr>
          <a:lstStyle/>
          <a:p>
            <a:pPr fontAlgn="base"/>
            <a:r>
              <a:rPr lang="en-US" sz="2400" b="0" i="0" dirty="0">
                <a:solidFill>
                  <a:srgbClr val="000000"/>
                </a:solidFill>
                <a:effectLst/>
                <a:latin typeface="Verdana" panose="020B0604030504040204" pitchFamily="34" charset="0"/>
              </a:rPr>
              <a:t>Out of </a:t>
            </a:r>
            <a:r>
              <a:rPr lang="en-US" sz="2400" b="1" i="0" dirty="0">
                <a:solidFill>
                  <a:srgbClr val="000000"/>
                </a:solidFill>
                <a:effectLst/>
                <a:latin typeface="Verdana" panose="020B0604030504040204" pitchFamily="34" charset="0"/>
              </a:rPr>
              <a:t>980</a:t>
            </a:r>
            <a:r>
              <a:rPr lang="en-US" sz="2400" b="0" i="0" dirty="0">
                <a:solidFill>
                  <a:srgbClr val="000000"/>
                </a:solidFill>
                <a:effectLst/>
                <a:latin typeface="Verdana" panose="020B0604030504040204" pitchFamily="34" charset="0"/>
              </a:rPr>
              <a:t> respondents of </a:t>
            </a:r>
            <a:r>
              <a:rPr lang="en-US" sz="2400" b="0" i="0" dirty="0" err="1">
                <a:solidFill>
                  <a:srgbClr val="000000"/>
                </a:solidFill>
                <a:effectLst/>
                <a:latin typeface="Verdana" panose="020B0604030504040204" pitchFamily="34" charset="0"/>
              </a:rPr>
              <a:t>CodeX</a:t>
            </a:r>
            <a:r>
              <a:rPr lang="en-US" sz="2400" b="0" i="0" dirty="0">
                <a:solidFill>
                  <a:srgbClr val="000000"/>
                </a:solidFill>
                <a:effectLst/>
                <a:latin typeface="Verdana" panose="020B0604030504040204" pitchFamily="34" charset="0"/>
              </a:rPr>
              <a:t>, only </a:t>
            </a:r>
            <a:r>
              <a:rPr lang="en-US" sz="2400" b="1" i="0" dirty="0">
                <a:solidFill>
                  <a:srgbClr val="000000"/>
                </a:solidFill>
                <a:effectLst/>
                <a:latin typeface="Verdana" panose="020B0604030504040204" pitchFamily="34" charset="0"/>
              </a:rPr>
              <a:t>219</a:t>
            </a:r>
            <a:r>
              <a:rPr lang="en-US" sz="2400" b="0" i="0" dirty="0">
                <a:solidFill>
                  <a:srgbClr val="000000"/>
                </a:solidFill>
                <a:effectLst/>
                <a:latin typeface="Verdana" panose="020B0604030504040204" pitchFamily="34" charset="0"/>
              </a:rPr>
              <a:t> have a positive brand perception.</a:t>
            </a:r>
          </a:p>
          <a:p>
            <a:pPr fontAlgn="base"/>
            <a:r>
              <a:rPr lang="en-US" sz="2400" b="0" i="0" dirty="0">
                <a:solidFill>
                  <a:srgbClr val="000000"/>
                </a:solidFill>
                <a:effectLst/>
                <a:latin typeface="Verdana" panose="020B0604030504040204" pitchFamily="34" charset="0"/>
              </a:rPr>
              <a:t>The taste experience rating is the same as the </a:t>
            </a:r>
            <a:r>
              <a:rPr lang="en-US" sz="2400" b="1" i="0" dirty="0">
                <a:solidFill>
                  <a:srgbClr val="000000"/>
                </a:solidFill>
                <a:effectLst/>
                <a:latin typeface="Verdana" panose="020B0604030504040204" pitchFamily="34" charset="0"/>
              </a:rPr>
              <a:t>industry rating</a:t>
            </a:r>
            <a:r>
              <a:rPr lang="en-US" sz="2400" b="0" i="0" dirty="0">
                <a:solidFill>
                  <a:srgbClr val="000000"/>
                </a:solidFill>
                <a:effectLst/>
                <a:latin typeface="Verdana" panose="020B0604030504040204" pitchFamily="34" charset="0"/>
              </a:rPr>
              <a:t>. This is not something that needs immediate attention.</a:t>
            </a:r>
            <a:endParaRPr lang="en-US" sz="24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4" name="Picture 3">
            <a:extLst>
              <a:ext uri="{FF2B5EF4-FFF2-40B4-BE49-F238E27FC236}">
                <a16:creationId xmlns:a16="http://schemas.microsoft.com/office/drawing/2014/main" id="{6162A6E0-A78D-CFC7-9150-B855772BF673}"/>
              </a:ext>
            </a:extLst>
          </p:cNvPr>
          <p:cNvPicPr>
            <a:picLocks noChangeAspect="1"/>
          </p:cNvPicPr>
          <p:nvPr/>
        </p:nvPicPr>
        <p:blipFill>
          <a:blip r:embed="rId3"/>
          <a:stretch>
            <a:fillRect/>
          </a:stretch>
        </p:blipFill>
        <p:spPr>
          <a:xfrm>
            <a:off x="6096000" y="3429000"/>
            <a:ext cx="4957378" cy="2295835"/>
          </a:xfrm>
          <a:prstGeom prst="rect">
            <a:avLst/>
          </a:prstGeom>
        </p:spPr>
      </p:pic>
      <p:pic>
        <p:nvPicPr>
          <p:cNvPr id="6" name="Picture 5">
            <a:extLst>
              <a:ext uri="{FF2B5EF4-FFF2-40B4-BE49-F238E27FC236}">
                <a16:creationId xmlns:a16="http://schemas.microsoft.com/office/drawing/2014/main" id="{C977A957-0685-27E4-3D26-2CD8C1F132F0}"/>
              </a:ext>
            </a:extLst>
          </p:cNvPr>
          <p:cNvPicPr>
            <a:picLocks noChangeAspect="1"/>
          </p:cNvPicPr>
          <p:nvPr/>
        </p:nvPicPr>
        <p:blipFill>
          <a:blip r:embed="rId4"/>
          <a:stretch>
            <a:fillRect/>
          </a:stretch>
        </p:blipFill>
        <p:spPr>
          <a:xfrm>
            <a:off x="1267175" y="3109436"/>
            <a:ext cx="4039343" cy="2934962"/>
          </a:xfrm>
          <a:prstGeom prst="rect">
            <a:avLst/>
          </a:prstGeom>
        </p:spPr>
      </p:pic>
    </p:spTree>
    <p:extLst>
      <p:ext uri="{BB962C8B-B14F-4D97-AF65-F5344CB8AC3E}">
        <p14:creationId xmlns:p14="http://schemas.microsoft.com/office/powerpoint/2010/main" val="1136534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29</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734519" y="1905506"/>
            <a:ext cx="4032353" cy="3046988"/>
          </a:xfrm>
          <a:prstGeom prst="rect">
            <a:avLst/>
          </a:prstGeom>
          <a:noFill/>
        </p:spPr>
        <p:txBody>
          <a:bodyPr wrap="square">
            <a:spAutoFit/>
          </a:bodyPr>
          <a:lstStyle/>
          <a:p>
            <a:pPr fontAlgn="base"/>
            <a:r>
              <a:rPr lang="en-US" sz="2400" b="0" i="0" dirty="0">
                <a:solidFill>
                  <a:srgbClr val="000000"/>
                </a:solidFill>
                <a:effectLst/>
                <a:latin typeface="Verdana" panose="020B0604030504040204" pitchFamily="34" charset="0"/>
              </a:rPr>
              <a:t>We need to work on the availability of the product. About </a:t>
            </a:r>
            <a:r>
              <a:rPr lang="en-US" sz="2400" b="1" i="0" dirty="0">
                <a:solidFill>
                  <a:srgbClr val="000000"/>
                </a:solidFill>
                <a:effectLst/>
                <a:latin typeface="Verdana" panose="020B0604030504040204" pitchFamily="34" charset="0"/>
              </a:rPr>
              <a:t>20%</a:t>
            </a:r>
            <a:r>
              <a:rPr lang="en-US" sz="2400" b="0" i="0" dirty="0">
                <a:solidFill>
                  <a:srgbClr val="000000"/>
                </a:solidFill>
                <a:effectLst/>
                <a:latin typeface="Verdana" panose="020B0604030504040204" pitchFamily="34" charset="0"/>
              </a:rPr>
              <a:t> of the consumers choose the product because it is available. Availability is a </a:t>
            </a:r>
            <a:r>
              <a:rPr lang="en-US" sz="2400" b="1" i="0" dirty="0">
                <a:solidFill>
                  <a:srgbClr val="000000"/>
                </a:solidFill>
                <a:effectLst/>
                <a:latin typeface="Verdana" panose="020B0604030504040204" pitchFamily="34" charset="0"/>
              </a:rPr>
              <a:t>major</a:t>
            </a:r>
            <a:r>
              <a:rPr lang="en-US" sz="2400" b="0" i="0" dirty="0">
                <a:solidFill>
                  <a:srgbClr val="000000"/>
                </a:solidFill>
                <a:effectLst/>
                <a:latin typeface="Verdana" panose="020B0604030504040204" pitchFamily="34" charset="0"/>
              </a:rPr>
              <a:t> factor in sales of a product.</a:t>
            </a:r>
            <a:endParaRPr lang="en-US" sz="24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34CA604C-60EB-D403-B6FE-5E96B16EE574}"/>
              </a:ext>
            </a:extLst>
          </p:cNvPr>
          <p:cNvPicPr>
            <a:picLocks noChangeAspect="1"/>
          </p:cNvPicPr>
          <p:nvPr/>
        </p:nvPicPr>
        <p:blipFill>
          <a:blip r:embed="rId3"/>
          <a:stretch>
            <a:fillRect/>
          </a:stretch>
        </p:blipFill>
        <p:spPr>
          <a:xfrm>
            <a:off x="5017994" y="1041560"/>
            <a:ext cx="6439487" cy="5079692"/>
          </a:xfrm>
          <a:prstGeom prst="rect">
            <a:avLst/>
          </a:prstGeom>
        </p:spPr>
      </p:pic>
    </p:spTree>
    <p:extLst>
      <p:ext uri="{BB962C8B-B14F-4D97-AF65-F5344CB8AC3E}">
        <p14:creationId xmlns:p14="http://schemas.microsoft.com/office/powerpoint/2010/main" val="358362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1297142" y="213362"/>
            <a:ext cx="4798858" cy="1447801"/>
          </a:xfrm>
        </p:spPr>
        <p:txBody>
          <a:bodyPr/>
          <a:lstStyle/>
          <a:p>
            <a:r>
              <a:rPr lang="en-US" dirty="0">
                <a:solidFill>
                  <a:srgbClr val="666633"/>
                </a:solidFill>
              </a:rPr>
              <a:t>ABOUT CODEX</a:t>
            </a:r>
          </a:p>
        </p:txBody>
      </p:sp>
      <p:pic>
        <p:nvPicPr>
          <p:cNvPr id="5" name="Picture 4">
            <a:extLst>
              <a:ext uri="{FF2B5EF4-FFF2-40B4-BE49-F238E27FC236}">
                <a16:creationId xmlns:a16="http://schemas.microsoft.com/office/drawing/2014/main" id="{981449B8-28D6-FCC3-EC3E-FB7B9E62453B}"/>
              </a:ext>
            </a:extLst>
          </p:cNvPr>
          <p:cNvPicPr>
            <a:picLocks noChangeAspect="1"/>
          </p:cNvPicPr>
          <p:nvPr/>
        </p:nvPicPr>
        <p:blipFill>
          <a:blip r:embed="rId3"/>
          <a:stretch>
            <a:fillRect/>
          </a:stretch>
        </p:blipFill>
        <p:spPr>
          <a:xfrm>
            <a:off x="7639051" y="335281"/>
            <a:ext cx="4191000" cy="6146800"/>
          </a:xfrm>
          <a:prstGeom prst="rect">
            <a:avLst/>
          </a:prstGeom>
        </p:spPr>
      </p:pic>
      <p:sp>
        <p:nvSpPr>
          <p:cNvPr id="9" name="TextBox 8">
            <a:extLst>
              <a:ext uri="{FF2B5EF4-FFF2-40B4-BE49-F238E27FC236}">
                <a16:creationId xmlns:a16="http://schemas.microsoft.com/office/drawing/2014/main" id="{67D38259-78DF-CDFF-3680-A539EC3AB240}"/>
              </a:ext>
            </a:extLst>
          </p:cNvPr>
          <p:cNvSpPr txBox="1"/>
          <p:nvPr/>
        </p:nvSpPr>
        <p:spPr>
          <a:xfrm>
            <a:off x="819150" y="1493526"/>
            <a:ext cx="6343650" cy="4401205"/>
          </a:xfrm>
          <a:prstGeom prst="rect">
            <a:avLst/>
          </a:prstGeom>
          <a:noFill/>
          <a:ln>
            <a:noFill/>
          </a:ln>
        </p:spPr>
        <p:txBody>
          <a:bodyPr wrap="square" rtlCol="0">
            <a:spAutoFit/>
          </a:bodyPr>
          <a:lstStyle/>
          <a:p>
            <a:r>
              <a:rPr lang="en-US" sz="2800" b="1" dirty="0" err="1">
                <a:ea typeface="Gadugi" panose="020B0502040204020203" pitchFamily="34" charset="0"/>
              </a:rPr>
              <a:t>CodeX</a:t>
            </a:r>
            <a:r>
              <a:rPr lang="en-US" sz="2800" dirty="0">
                <a:ea typeface="Gadugi" panose="020B0502040204020203" pitchFamily="34" charset="0"/>
              </a:rPr>
              <a:t> is a German beverage company that is aiming to make its mark in the Indian market. A few months ago, they launched their energy drink in 10 cities in India.</a:t>
            </a:r>
          </a:p>
          <a:p>
            <a:r>
              <a:rPr lang="en-US" sz="2800" dirty="0">
                <a:ea typeface="Gadugi" panose="020B0502040204020203" pitchFamily="34" charset="0"/>
              </a:rPr>
              <a:t>Their Marketing team is responsible for increasing brand awareness, market share, and product development. They surveyed those 10 cities and received results from 10k respondents.</a:t>
            </a:r>
            <a:endParaRPr lang="en-IN" sz="2800" dirty="0">
              <a:ea typeface="Gadugi" panose="020B0502040204020203" pitchFamily="34" charset="0"/>
            </a:endParaRPr>
          </a:p>
        </p:txBody>
      </p:sp>
    </p:spTree>
    <p:extLst>
      <p:ext uri="{BB962C8B-B14F-4D97-AF65-F5344CB8AC3E}">
        <p14:creationId xmlns:p14="http://schemas.microsoft.com/office/powerpoint/2010/main" val="3671577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555335" y="444178"/>
            <a:ext cx="10600290" cy="1013283"/>
          </a:xfrm>
        </p:spPr>
        <p:txBody>
          <a:bodyPr>
            <a:noAutofit/>
          </a:bodyPr>
          <a:lstStyle/>
          <a:p>
            <a:pPr algn="ctr"/>
            <a:r>
              <a:rPr lang="en-US" sz="4400" dirty="0">
                <a:solidFill>
                  <a:srgbClr val="666633"/>
                </a:solidFill>
                <a:ea typeface="Gadugi" panose="020B0502040204020203" pitchFamily="34" charset="0"/>
              </a:rPr>
              <a:t>RECOMMENDATIONS FOR CODEX </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30</a:t>
            </a:fld>
            <a:endParaRPr lang="en-US" dirty="0"/>
          </a:p>
        </p:txBody>
      </p:sp>
      <p:sp>
        <p:nvSpPr>
          <p:cNvPr id="17" name="TextBox 16">
            <a:extLst>
              <a:ext uri="{FF2B5EF4-FFF2-40B4-BE49-F238E27FC236}">
                <a16:creationId xmlns:a16="http://schemas.microsoft.com/office/drawing/2014/main" id="{5B343A1C-04FA-6CF2-9402-4A5A883E4FD0}"/>
              </a:ext>
            </a:extLst>
          </p:cNvPr>
          <p:cNvSpPr txBox="1"/>
          <p:nvPr/>
        </p:nvSpPr>
        <p:spPr>
          <a:xfrm>
            <a:off x="1222048" y="1711864"/>
            <a:ext cx="10170477" cy="3600986"/>
          </a:xfrm>
          <a:prstGeom prst="rect">
            <a:avLst/>
          </a:prstGeom>
          <a:noFill/>
        </p:spPr>
        <p:txBody>
          <a:bodyPr wrap="square">
            <a:spAutoFit/>
          </a:bodyPr>
          <a:lstStyle/>
          <a:p>
            <a:pPr marL="457200" indent="-457200" algn="l" fontAlgn="base">
              <a:buFont typeface="Arial" panose="020B0604020202020204" pitchFamily="34" charset="0"/>
              <a:buChar char="•"/>
            </a:pPr>
            <a:r>
              <a:rPr lang="en-US" sz="3200" i="0" dirty="0">
                <a:solidFill>
                  <a:srgbClr val="000000"/>
                </a:solidFill>
                <a:effectLst/>
              </a:rPr>
              <a:t>What immediate improvements can we bring to the product?</a:t>
            </a:r>
          </a:p>
          <a:p>
            <a:pPr marL="457200" indent="-457200" algn="l" fontAlgn="base">
              <a:buFont typeface="Arial" panose="020B0604020202020204" pitchFamily="34" charset="0"/>
              <a:buChar char="•"/>
            </a:pPr>
            <a:r>
              <a:rPr lang="en-US" sz="3200" i="0" dirty="0">
                <a:solidFill>
                  <a:srgbClr val="000000"/>
                </a:solidFill>
                <a:effectLst/>
              </a:rPr>
              <a:t>What should be the ideal price of our product?</a:t>
            </a:r>
          </a:p>
          <a:p>
            <a:pPr marL="457200" indent="-457200" algn="l" fontAlgn="base">
              <a:buFont typeface="Arial" panose="020B0604020202020204" pitchFamily="34" charset="0"/>
              <a:buChar char="•"/>
            </a:pPr>
            <a:r>
              <a:rPr lang="en-US" sz="3200" i="0" dirty="0">
                <a:solidFill>
                  <a:srgbClr val="000000"/>
                </a:solidFill>
                <a:effectLst/>
              </a:rPr>
              <a:t>What kind of marketing campaigns, offers, and discounts we can run?</a:t>
            </a:r>
          </a:p>
          <a:p>
            <a:pPr marL="457200" indent="-457200" algn="l" fontAlgn="base">
              <a:buFont typeface="Arial" panose="020B0604020202020204" pitchFamily="34" charset="0"/>
              <a:buChar char="•"/>
            </a:pPr>
            <a:r>
              <a:rPr lang="en-US" sz="3200" i="0" dirty="0">
                <a:solidFill>
                  <a:srgbClr val="000000"/>
                </a:solidFill>
                <a:effectLst/>
              </a:rPr>
              <a:t>Who should be our target audience, and why?</a:t>
            </a:r>
          </a:p>
          <a:p>
            <a:pPr marL="571500" indent="-571500">
              <a:buFont typeface="Arial" panose="020B0604020202020204" pitchFamily="34" charset="0"/>
              <a:buChar char="•"/>
            </a:pPr>
            <a:endParaRPr lang="en-IN" sz="3600" dirty="0">
              <a:ea typeface="Gadugi" panose="020B0502040204020203" pitchFamily="34" charset="0"/>
            </a:endParaRPr>
          </a:p>
        </p:txBody>
      </p:sp>
    </p:spTree>
    <p:extLst>
      <p:ext uri="{BB962C8B-B14F-4D97-AF65-F5344CB8AC3E}">
        <p14:creationId xmlns:p14="http://schemas.microsoft.com/office/powerpoint/2010/main" val="3177919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575316" y="608804"/>
            <a:ext cx="11571379" cy="1232937"/>
          </a:xfrm>
        </p:spPr>
        <p:txBody>
          <a:bodyPr>
            <a:normAutofit/>
          </a:bodyPr>
          <a:lstStyle/>
          <a:p>
            <a:pPr algn="l" fontAlgn="base"/>
            <a:r>
              <a:rPr lang="en-US" sz="3300" b="1" i="0" dirty="0">
                <a:solidFill>
                  <a:srgbClr val="000000"/>
                </a:solidFill>
                <a:effectLst/>
              </a:rPr>
              <a:t>What immediate improvements can we bring to the product?</a:t>
            </a:r>
            <a:endParaRPr lang="en-US" sz="3300" b="0" i="0" dirty="0">
              <a:solidFill>
                <a:srgbClr val="000000"/>
              </a:solidFill>
              <a:effectLst/>
            </a:endParaRP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31</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762000" y="1490008"/>
            <a:ext cx="10668000" cy="1754326"/>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000000"/>
                </a:solidFill>
                <a:effectLst/>
                <a:latin typeface="Verdana" panose="020B0604030504040204" pitchFamily="34" charset="0"/>
              </a:rPr>
              <a:t>Availability</a:t>
            </a:r>
          </a:p>
          <a:p>
            <a:pPr algn="l" fontAlgn="base">
              <a:buFont typeface="Arial" panose="020B0604020202020204" pitchFamily="34" charset="0"/>
              <a:buChar char="•"/>
            </a:pPr>
            <a:r>
              <a:rPr lang="en-US" b="0" i="0" dirty="0">
                <a:solidFill>
                  <a:srgbClr val="000000"/>
                </a:solidFill>
                <a:effectLst/>
                <a:latin typeface="Verdana" panose="020B0604030504040204" pitchFamily="34" charset="0"/>
              </a:rPr>
              <a:t>Health Concern – If possible another survey related to health concern questions. (</a:t>
            </a:r>
            <a:r>
              <a:rPr lang="en-US" b="1" i="0" dirty="0">
                <a:solidFill>
                  <a:srgbClr val="000000"/>
                </a:solidFill>
                <a:effectLst/>
                <a:latin typeface="Verdana" panose="020B0604030504040204" pitchFamily="34" charset="0"/>
              </a:rPr>
              <a:t>455 </a:t>
            </a:r>
            <a:r>
              <a:rPr lang="en-US" b="0" i="0" dirty="0">
                <a:solidFill>
                  <a:srgbClr val="000000"/>
                </a:solidFill>
                <a:effectLst/>
                <a:latin typeface="Verdana" panose="020B0604030504040204" pitchFamily="34" charset="0"/>
              </a:rPr>
              <a:t>Respondents who have </a:t>
            </a:r>
            <a:r>
              <a:rPr lang="en-US" b="1" i="0" dirty="0">
                <a:solidFill>
                  <a:srgbClr val="000000"/>
                </a:solidFill>
                <a:effectLst/>
                <a:latin typeface="Verdana" panose="020B0604030504040204" pitchFamily="34" charset="0"/>
              </a:rPr>
              <a:t>heard about us</a:t>
            </a:r>
            <a:r>
              <a:rPr lang="en-US" b="0" i="0" dirty="0">
                <a:solidFill>
                  <a:srgbClr val="000000"/>
                </a:solidFill>
                <a:effectLst/>
                <a:latin typeface="Verdana" panose="020B0604030504040204" pitchFamily="34" charset="0"/>
              </a:rPr>
              <a:t>)</a:t>
            </a:r>
          </a:p>
          <a:p>
            <a:pPr algn="l" fontAlgn="base">
              <a:buFont typeface="Arial" panose="020B0604020202020204" pitchFamily="34" charset="0"/>
              <a:buChar char="•"/>
            </a:pPr>
            <a:r>
              <a:rPr lang="en-US" b="0" i="0" dirty="0">
                <a:solidFill>
                  <a:srgbClr val="000000"/>
                </a:solidFill>
                <a:effectLst/>
                <a:latin typeface="Verdana" panose="020B0604030504040204" pitchFamily="34" charset="0"/>
              </a:rPr>
              <a:t>Limited Edition Packaging</a:t>
            </a:r>
          </a:p>
          <a:p>
            <a:pPr algn="l" fontAlgn="base">
              <a:buFont typeface="Arial" panose="020B0604020202020204" pitchFamily="34" charset="0"/>
              <a:buChar char="•"/>
            </a:pPr>
            <a:r>
              <a:rPr lang="en-US" b="0" i="0" dirty="0">
                <a:solidFill>
                  <a:srgbClr val="000000"/>
                </a:solidFill>
                <a:effectLst/>
                <a:latin typeface="Verdana" panose="020B0604030504040204" pitchFamily="34" charset="0"/>
              </a:rPr>
              <a:t>Add more </a:t>
            </a:r>
            <a:r>
              <a:rPr lang="en-US" b="1" i="0" dirty="0">
                <a:solidFill>
                  <a:srgbClr val="000000"/>
                </a:solidFill>
                <a:effectLst/>
                <a:latin typeface="Verdana" panose="020B0604030504040204" pitchFamily="34" charset="0"/>
              </a:rPr>
              <a:t>natural ingredients</a:t>
            </a:r>
            <a:r>
              <a:rPr lang="en-US" b="0" i="0" dirty="0">
                <a:solidFill>
                  <a:srgbClr val="000000"/>
                </a:solidFill>
                <a:effectLst/>
                <a:latin typeface="Verdana" panose="020B0604030504040204" pitchFamily="34" charset="0"/>
              </a:rPr>
              <a:t>, </a:t>
            </a:r>
            <a:r>
              <a:rPr lang="en-US" b="1" i="0" dirty="0">
                <a:solidFill>
                  <a:srgbClr val="000000"/>
                </a:solidFill>
                <a:effectLst/>
                <a:latin typeface="Verdana" panose="020B0604030504040204" pitchFamily="34" charset="0"/>
              </a:rPr>
              <a:t>reduce sugar</a:t>
            </a:r>
            <a:r>
              <a:rPr lang="en-US" b="0" i="0" dirty="0">
                <a:solidFill>
                  <a:srgbClr val="000000"/>
                </a:solidFill>
                <a:effectLst/>
                <a:latin typeface="Verdana" panose="020B0604030504040204" pitchFamily="34" charset="0"/>
              </a:rPr>
              <a:t> content and add more flavors.</a:t>
            </a:r>
          </a:p>
          <a:p>
            <a:pPr algn="l" fontAlgn="base">
              <a:buFont typeface="Arial" panose="020B0604020202020204" pitchFamily="34" charset="0"/>
              <a:buChar char="•"/>
            </a:pPr>
            <a:r>
              <a:rPr lang="en-US" b="0" i="0" dirty="0">
                <a:solidFill>
                  <a:srgbClr val="000000"/>
                </a:solidFill>
                <a:effectLst/>
                <a:latin typeface="Verdana" panose="020B0604030504040204" pitchFamily="34" charset="0"/>
              </a:rPr>
              <a:t>Improve positive response rate</a:t>
            </a:r>
          </a:p>
        </p:txBody>
      </p:sp>
      <p:pic>
        <p:nvPicPr>
          <p:cNvPr id="5" name="Picture 4">
            <a:extLst>
              <a:ext uri="{FF2B5EF4-FFF2-40B4-BE49-F238E27FC236}">
                <a16:creationId xmlns:a16="http://schemas.microsoft.com/office/drawing/2014/main" id="{96C8BDB2-39E2-CB1D-E034-F27B1EFD1EB7}"/>
              </a:ext>
            </a:extLst>
          </p:cNvPr>
          <p:cNvPicPr>
            <a:picLocks noChangeAspect="1"/>
          </p:cNvPicPr>
          <p:nvPr/>
        </p:nvPicPr>
        <p:blipFill>
          <a:blip r:embed="rId3"/>
          <a:stretch>
            <a:fillRect/>
          </a:stretch>
        </p:blipFill>
        <p:spPr>
          <a:xfrm>
            <a:off x="3587219" y="3348070"/>
            <a:ext cx="5017561" cy="2773182"/>
          </a:xfrm>
          <a:prstGeom prst="rect">
            <a:avLst/>
          </a:prstGeom>
        </p:spPr>
      </p:pic>
    </p:spTree>
    <p:extLst>
      <p:ext uri="{BB962C8B-B14F-4D97-AF65-F5344CB8AC3E}">
        <p14:creationId xmlns:p14="http://schemas.microsoft.com/office/powerpoint/2010/main" val="332732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1354804" y="527766"/>
            <a:ext cx="11571379" cy="1232937"/>
          </a:xfrm>
        </p:spPr>
        <p:txBody>
          <a:bodyPr>
            <a:normAutofit/>
          </a:bodyPr>
          <a:lstStyle/>
          <a:p>
            <a:pPr algn="l" fontAlgn="base"/>
            <a:r>
              <a:rPr lang="en-US" sz="2800" b="1" i="0" dirty="0">
                <a:solidFill>
                  <a:srgbClr val="000000"/>
                </a:solidFill>
                <a:effectLst/>
                <a:latin typeface="Georgia" panose="02040502050405020303" pitchFamily="18" charset="0"/>
              </a:rPr>
              <a:t>What should be the ideal price of our product?</a:t>
            </a:r>
            <a:endParaRPr lang="en-US" sz="2800" b="0" i="0" dirty="0">
              <a:solidFill>
                <a:srgbClr val="000000"/>
              </a:solidFill>
              <a:effectLst/>
              <a:latin typeface="Georgia" panose="02040502050405020303" pitchFamily="18" charset="0"/>
            </a:endParaRP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32</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1027005" y="1450059"/>
            <a:ext cx="10668000" cy="1323439"/>
          </a:xfrm>
          <a:prstGeom prst="rect">
            <a:avLst/>
          </a:prstGeom>
          <a:noFill/>
        </p:spPr>
        <p:txBody>
          <a:bodyPr wrap="square">
            <a:spAutoFit/>
          </a:bodyPr>
          <a:lstStyle/>
          <a:p>
            <a:pPr marL="342900" indent="-342900" algn="l" fontAlgn="base">
              <a:buFont typeface="Arial" panose="020B0604020202020204" pitchFamily="34" charset="0"/>
              <a:buChar char="•"/>
            </a:pPr>
            <a:r>
              <a:rPr lang="en-US" sz="2000" b="0" i="0" dirty="0">
                <a:solidFill>
                  <a:srgbClr val="000000"/>
                </a:solidFill>
                <a:effectLst/>
                <a:latin typeface="Verdana" panose="020B0604030504040204" pitchFamily="34" charset="0"/>
              </a:rPr>
              <a:t>The price range expected by consumers lies between </a:t>
            </a:r>
            <a:r>
              <a:rPr lang="en-US" sz="2000" b="1" i="0" dirty="0">
                <a:solidFill>
                  <a:srgbClr val="000000"/>
                </a:solidFill>
                <a:effectLst/>
                <a:latin typeface="Verdana" panose="020B0604030504040204" pitchFamily="34" charset="0"/>
              </a:rPr>
              <a:t>50 to 150</a:t>
            </a:r>
            <a:r>
              <a:rPr lang="en-US" sz="2000" b="0" i="0" dirty="0">
                <a:solidFill>
                  <a:srgbClr val="000000"/>
                </a:solidFill>
                <a:effectLst/>
                <a:latin typeface="Verdana" panose="020B0604030504040204" pitchFamily="34" charset="0"/>
              </a:rPr>
              <a:t>.</a:t>
            </a:r>
          </a:p>
          <a:p>
            <a:pPr marL="342900" indent="-342900" algn="l" fontAlgn="base">
              <a:buFont typeface="Arial" panose="020B0604020202020204" pitchFamily="34" charset="0"/>
              <a:buChar char="•"/>
            </a:pPr>
            <a:r>
              <a:rPr lang="en-US" sz="2000" b="0" i="0" dirty="0">
                <a:solidFill>
                  <a:srgbClr val="000000"/>
                </a:solidFill>
                <a:effectLst/>
                <a:latin typeface="Verdana" panose="020B0604030504040204" pitchFamily="34" charset="0"/>
              </a:rPr>
              <a:t>In cities like Ahmedabad, Chennai, Hyderabad, Kolkata, Lucknow, Mumbai, and Pune consumers expect the price range to be between </a:t>
            </a:r>
            <a:r>
              <a:rPr lang="en-US" sz="2000" b="1" i="0" dirty="0">
                <a:solidFill>
                  <a:srgbClr val="000000"/>
                </a:solidFill>
                <a:effectLst/>
                <a:latin typeface="Verdana" panose="020B0604030504040204" pitchFamily="34" charset="0"/>
              </a:rPr>
              <a:t>50 to 99</a:t>
            </a:r>
            <a:r>
              <a:rPr lang="en-US" sz="2000" b="0" i="0" dirty="0">
                <a:solidFill>
                  <a:srgbClr val="000000"/>
                </a:solidFill>
                <a:effectLst/>
                <a:latin typeface="Verdana" panose="020B0604030504040204" pitchFamily="34" charset="0"/>
              </a:rPr>
              <a:t>.</a:t>
            </a:r>
          </a:p>
          <a:p>
            <a:pPr marL="342900" indent="-342900" algn="l" fontAlgn="base">
              <a:buFont typeface="Arial" panose="020B0604020202020204" pitchFamily="34" charset="0"/>
              <a:buChar char="•"/>
            </a:pPr>
            <a:r>
              <a:rPr lang="en-US" sz="2000" b="0" i="0" dirty="0">
                <a:solidFill>
                  <a:srgbClr val="000000"/>
                </a:solidFill>
                <a:effectLst/>
                <a:latin typeface="Verdana" panose="020B0604030504040204" pitchFamily="34" charset="0"/>
              </a:rPr>
              <a:t>While in the rest of the cities, people are willing to pay </a:t>
            </a:r>
            <a:r>
              <a:rPr lang="en-US" sz="2000" b="1" i="0" dirty="0">
                <a:solidFill>
                  <a:srgbClr val="000000"/>
                </a:solidFill>
                <a:effectLst/>
                <a:latin typeface="Verdana" panose="020B0604030504040204" pitchFamily="34" charset="0"/>
              </a:rPr>
              <a:t>up to 150</a:t>
            </a:r>
            <a:r>
              <a:rPr lang="en-US" sz="2000" b="0" i="0" dirty="0">
                <a:solidFill>
                  <a:srgbClr val="000000"/>
                </a:solidFill>
                <a:effectLst/>
                <a:latin typeface="Verdana" panose="020B0604030504040204" pitchFamily="34" charset="0"/>
              </a:rPr>
              <a:t>.</a:t>
            </a:r>
          </a:p>
        </p:txBody>
      </p:sp>
      <p:pic>
        <p:nvPicPr>
          <p:cNvPr id="8" name="Picture 7">
            <a:extLst>
              <a:ext uri="{FF2B5EF4-FFF2-40B4-BE49-F238E27FC236}">
                <a16:creationId xmlns:a16="http://schemas.microsoft.com/office/drawing/2014/main" id="{AC8195D8-BACB-675C-B3C8-F8487B4D47C9}"/>
              </a:ext>
            </a:extLst>
          </p:cNvPr>
          <p:cNvPicPr>
            <a:picLocks noChangeAspect="1"/>
          </p:cNvPicPr>
          <p:nvPr/>
        </p:nvPicPr>
        <p:blipFill>
          <a:blip r:embed="rId3"/>
          <a:stretch>
            <a:fillRect/>
          </a:stretch>
        </p:blipFill>
        <p:spPr>
          <a:xfrm>
            <a:off x="3866086" y="2929641"/>
            <a:ext cx="4989838" cy="3400593"/>
          </a:xfrm>
          <a:prstGeom prst="rect">
            <a:avLst/>
          </a:prstGeom>
        </p:spPr>
      </p:pic>
    </p:spTree>
    <p:extLst>
      <p:ext uri="{BB962C8B-B14F-4D97-AF65-F5344CB8AC3E}">
        <p14:creationId xmlns:p14="http://schemas.microsoft.com/office/powerpoint/2010/main" val="3427603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1354804" y="672569"/>
            <a:ext cx="11571379" cy="1232937"/>
          </a:xfrm>
        </p:spPr>
        <p:txBody>
          <a:bodyPr>
            <a:normAutofit/>
          </a:bodyPr>
          <a:lstStyle/>
          <a:p>
            <a:pPr algn="l" fontAlgn="base"/>
            <a:r>
              <a:rPr lang="en-US" sz="3000" b="1" i="0" dirty="0">
                <a:solidFill>
                  <a:srgbClr val="000000"/>
                </a:solidFill>
                <a:effectLst/>
                <a:latin typeface="Georgia" panose="02040502050405020303" pitchFamily="18" charset="0"/>
              </a:rPr>
              <a:t>What kind of offers and discounts we can run?</a:t>
            </a:r>
            <a:endParaRPr lang="en-US" sz="3000" b="0" i="0" dirty="0">
              <a:solidFill>
                <a:srgbClr val="000000"/>
              </a:solidFill>
              <a:effectLst/>
              <a:latin typeface="Georgia" panose="02040502050405020303" pitchFamily="18" charset="0"/>
            </a:endParaRP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33</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1354804" y="1905506"/>
            <a:ext cx="9211277" cy="3046988"/>
          </a:xfrm>
          <a:prstGeom prst="rect">
            <a:avLst/>
          </a:prstGeom>
          <a:noFill/>
        </p:spPr>
        <p:txBody>
          <a:bodyPr wrap="square">
            <a:spAutoFit/>
          </a:bodyPr>
          <a:lstStyle/>
          <a:p>
            <a:pPr algn="l" fontAlgn="base"/>
            <a:r>
              <a:rPr lang="en-US" sz="2400" b="0" i="0" dirty="0">
                <a:solidFill>
                  <a:srgbClr val="000000"/>
                </a:solidFill>
                <a:effectLst/>
                <a:latin typeface="Verdana" panose="020B0604030504040204" pitchFamily="34" charset="0"/>
              </a:rPr>
              <a:t>In the previous recommendation, we saw that we can </a:t>
            </a:r>
            <a:r>
              <a:rPr lang="en-US" sz="2400" b="1" i="0" dirty="0">
                <a:solidFill>
                  <a:srgbClr val="000000"/>
                </a:solidFill>
                <a:effectLst/>
                <a:latin typeface="Verdana" panose="020B0604030504040204" pitchFamily="34" charset="0"/>
              </a:rPr>
              <a:t>experiment</a:t>
            </a:r>
            <a:r>
              <a:rPr lang="en-US" sz="2400" b="0" i="0" dirty="0">
                <a:solidFill>
                  <a:srgbClr val="000000"/>
                </a:solidFill>
                <a:effectLst/>
                <a:latin typeface="Verdana" panose="020B0604030504040204" pitchFamily="34" charset="0"/>
              </a:rPr>
              <a:t> with the price in </a:t>
            </a:r>
            <a:r>
              <a:rPr lang="en-US" sz="2400" b="1" i="0" dirty="0">
                <a:solidFill>
                  <a:srgbClr val="000000"/>
                </a:solidFill>
                <a:effectLst/>
                <a:latin typeface="Verdana" panose="020B0604030504040204" pitchFamily="34" charset="0"/>
              </a:rPr>
              <a:t>different cities</a:t>
            </a:r>
            <a:r>
              <a:rPr lang="en-US" sz="2400" b="0" i="0" dirty="0">
                <a:solidFill>
                  <a:srgbClr val="000000"/>
                </a:solidFill>
                <a:effectLst/>
                <a:latin typeface="Verdana" panose="020B0604030504040204" pitchFamily="34" charset="0"/>
              </a:rPr>
              <a:t>. Also, if changing the price does not go with the brand’s strategy, we can provide offers on buying the </a:t>
            </a:r>
            <a:r>
              <a:rPr lang="en-US" sz="2400" b="1" i="0" dirty="0">
                <a:solidFill>
                  <a:srgbClr val="000000"/>
                </a:solidFill>
                <a:effectLst/>
                <a:latin typeface="Verdana" panose="020B0604030504040204" pitchFamily="34" charset="0"/>
              </a:rPr>
              <a:t>pack of 6 cans at a cheaper cost</a:t>
            </a:r>
            <a:r>
              <a:rPr lang="en-US" sz="2400" b="0" i="0" dirty="0">
                <a:solidFill>
                  <a:srgbClr val="000000"/>
                </a:solidFill>
                <a:effectLst/>
                <a:latin typeface="Verdana" panose="020B0604030504040204" pitchFamily="34" charset="0"/>
              </a:rPr>
              <a:t>.</a:t>
            </a:r>
          </a:p>
          <a:p>
            <a:pPr algn="l" fontAlgn="base"/>
            <a:r>
              <a:rPr lang="en-US" sz="2400" b="0" i="0" dirty="0">
                <a:solidFill>
                  <a:srgbClr val="000000"/>
                </a:solidFill>
                <a:effectLst/>
                <a:latin typeface="Verdana" panose="020B0604030504040204" pitchFamily="34" charset="0"/>
              </a:rPr>
              <a:t>Also, each of these cities celebrates multiple </a:t>
            </a:r>
            <a:r>
              <a:rPr lang="en-US" sz="2400" b="1" i="0" dirty="0">
                <a:solidFill>
                  <a:srgbClr val="000000"/>
                </a:solidFill>
                <a:effectLst/>
                <a:latin typeface="Verdana" panose="020B0604030504040204" pitchFamily="34" charset="0"/>
              </a:rPr>
              <a:t>festivals</a:t>
            </a:r>
            <a:r>
              <a:rPr lang="en-US" sz="2400" b="0" i="0" dirty="0">
                <a:solidFill>
                  <a:srgbClr val="000000"/>
                </a:solidFill>
                <a:effectLst/>
                <a:latin typeface="Verdana" panose="020B0604030504040204" pitchFamily="34" charset="0"/>
              </a:rPr>
              <a:t> throughout the year. We can come up with the gift set packs.</a:t>
            </a:r>
          </a:p>
        </p:txBody>
      </p:sp>
    </p:spTree>
    <p:extLst>
      <p:ext uri="{BB962C8B-B14F-4D97-AF65-F5344CB8AC3E}">
        <p14:creationId xmlns:p14="http://schemas.microsoft.com/office/powerpoint/2010/main" val="1642160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980050" y="882431"/>
            <a:ext cx="11571379" cy="1232937"/>
          </a:xfrm>
        </p:spPr>
        <p:txBody>
          <a:bodyPr>
            <a:normAutofit/>
          </a:bodyPr>
          <a:lstStyle/>
          <a:p>
            <a:pPr algn="l" fontAlgn="base"/>
            <a:r>
              <a:rPr lang="en-US" sz="3200" b="1" i="0" dirty="0">
                <a:solidFill>
                  <a:srgbClr val="000000"/>
                </a:solidFill>
                <a:effectLst/>
                <a:latin typeface="Georgia" panose="02040502050405020303" pitchFamily="18" charset="0"/>
              </a:rPr>
              <a:t>What kind of marketing campaigns we can run?</a:t>
            </a:r>
            <a:endParaRPr lang="en-US" sz="3200" b="0" i="0" dirty="0">
              <a:solidFill>
                <a:srgbClr val="000000"/>
              </a:solidFill>
              <a:effectLst/>
              <a:latin typeface="Georgia" panose="02040502050405020303" pitchFamily="18" charset="0"/>
            </a:endParaRP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34</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980050" y="2115368"/>
            <a:ext cx="9211277" cy="2185214"/>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000000"/>
                </a:solidFill>
                <a:effectLst/>
                <a:latin typeface="Verdana" panose="020B0604030504040204" pitchFamily="34" charset="0"/>
              </a:rPr>
              <a:t>Social Media</a:t>
            </a:r>
          </a:p>
          <a:p>
            <a:pPr algn="l" fontAlgn="base">
              <a:buFont typeface="Arial" panose="020B0604020202020204" pitchFamily="34" charset="0"/>
              <a:buChar char="•"/>
            </a:pPr>
            <a:r>
              <a:rPr lang="en-US" sz="2800" b="0" i="0" dirty="0">
                <a:solidFill>
                  <a:srgbClr val="000000"/>
                </a:solidFill>
                <a:effectLst/>
                <a:latin typeface="Verdana" panose="020B0604030504040204" pitchFamily="34" charset="0"/>
              </a:rPr>
              <a:t>Influencer Marketing</a:t>
            </a:r>
          </a:p>
          <a:p>
            <a:pPr algn="l" fontAlgn="base">
              <a:buFont typeface="Arial" panose="020B0604020202020204" pitchFamily="34" charset="0"/>
              <a:buChar char="•"/>
            </a:pPr>
            <a:r>
              <a:rPr lang="en-US" sz="2800" b="0" i="0" dirty="0">
                <a:solidFill>
                  <a:srgbClr val="000000"/>
                </a:solidFill>
                <a:effectLst/>
                <a:latin typeface="Verdana" panose="020B0604030504040204" pitchFamily="34" charset="0"/>
              </a:rPr>
              <a:t>Online Retailers/E-commerce</a:t>
            </a:r>
          </a:p>
          <a:p>
            <a:pPr algn="l" fontAlgn="base">
              <a:buFont typeface="Arial" panose="020B0604020202020204" pitchFamily="34" charset="0"/>
              <a:buChar char="•"/>
            </a:pPr>
            <a:r>
              <a:rPr lang="en-US" sz="2800" b="0" i="0" dirty="0">
                <a:solidFill>
                  <a:srgbClr val="000000"/>
                </a:solidFill>
                <a:effectLst/>
                <a:latin typeface="Verdana" panose="020B0604030504040204" pitchFamily="34" charset="0"/>
              </a:rPr>
              <a:t>Guerilla Marketing</a:t>
            </a:r>
          </a:p>
          <a:p>
            <a:pPr algn="l" fontAlgn="base"/>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4525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35</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629587" y="794480"/>
            <a:ext cx="11167672" cy="5828938"/>
          </a:xfrm>
          <a:prstGeom prst="rect">
            <a:avLst/>
          </a:prstGeom>
          <a:noFill/>
        </p:spPr>
        <p:txBody>
          <a:bodyPr wrap="square">
            <a:spAutoFit/>
          </a:bodyPr>
          <a:lstStyle/>
          <a:p>
            <a:pPr algn="l" fontAlgn="base"/>
            <a:r>
              <a:rPr lang="en-US" sz="2000" b="1" i="0" dirty="0">
                <a:solidFill>
                  <a:srgbClr val="000000"/>
                </a:solidFill>
                <a:effectLst/>
                <a:latin typeface="Verdana" panose="020B0604030504040204" pitchFamily="34" charset="0"/>
              </a:rPr>
              <a:t>Social Media</a:t>
            </a:r>
            <a:endParaRPr lang="en-US" sz="2000" b="0" i="0" dirty="0">
              <a:solidFill>
                <a:srgbClr val="000000"/>
              </a:solidFill>
              <a:effectLst/>
              <a:latin typeface="Verdana" panose="020B0604030504040204" pitchFamily="34" charset="0"/>
            </a:endParaRPr>
          </a:p>
          <a:p>
            <a:pPr algn="l" fontAlgn="base"/>
            <a:r>
              <a:rPr lang="en-US" sz="2000" b="0" i="0" dirty="0">
                <a:solidFill>
                  <a:srgbClr val="000000"/>
                </a:solidFill>
                <a:effectLst/>
                <a:latin typeface="Verdana" panose="020B0604030504040204" pitchFamily="34" charset="0"/>
              </a:rPr>
              <a:t>We have seen in the insights that our consumers fall in the age group of 15 to 30. This age group is very much active on social media. Also, they get to know about the products from online ads. Running Social Media Ads can be a good strategy to reach them.</a:t>
            </a:r>
          </a:p>
          <a:p>
            <a:pPr algn="l" fontAlgn="base"/>
            <a:endParaRPr lang="en-US" sz="2000" b="0" i="0" dirty="0">
              <a:solidFill>
                <a:srgbClr val="000000"/>
              </a:solidFill>
              <a:effectLst/>
              <a:latin typeface="Verdana" panose="020B0604030504040204" pitchFamily="34" charset="0"/>
            </a:endParaRPr>
          </a:p>
          <a:p>
            <a:pPr algn="l" fontAlgn="base"/>
            <a:r>
              <a:rPr lang="en-US" sz="2000" b="1" i="0" dirty="0">
                <a:solidFill>
                  <a:srgbClr val="000000"/>
                </a:solidFill>
                <a:effectLst/>
                <a:latin typeface="Verdana" panose="020B0604030504040204" pitchFamily="34" charset="0"/>
              </a:rPr>
              <a:t>Influencer Marketing</a:t>
            </a:r>
          </a:p>
          <a:p>
            <a:pPr algn="l" fontAlgn="base"/>
            <a:endParaRPr lang="en-US" sz="2000" b="0" i="0" dirty="0">
              <a:solidFill>
                <a:srgbClr val="000000"/>
              </a:solidFill>
              <a:effectLst/>
              <a:latin typeface="Verdana" panose="020B0604030504040204" pitchFamily="34" charset="0"/>
            </a:endParaRPr>
          </a:p>
          <a:p>
            <a:pPr algn="l" fontAlgn="base">
              <a:buFont typeface="Arial" panose="020B0604020202020204" pitchFamily="34" charset="0"/>
              <a:buChar char="•"/>
            </a:pPr>
            <a:r>
              <a:rPr lang="en-US" sz="2000" b="1" i="0" dirty="0">
                <a:solidFill>
                  <a:srgbClr val="000000"/>
                </a:solidFill>
                <a:effectLst/>
                <a:latin typeface="Verdana" panose="020B0604030504040204" pitchFamily="34" charset="0"/>
              </a:rPr>
              <a:t>Cheap</a:t>
            </a:r>
            <a:r>
              <a:rPr lang="en-US" sz="2000" b="0" i="0" dirty="0">
                <a:solidFill>
                  <a:srgbClr val="000000"/>
                </a:solidFill>
                <a:effectLst/>
                <a:latin typeface="Verdana" panose="020B0604030504040204" pitchFamily="34" charset="0"/>
              </a:rPr>
              <a:t> –</a:t>
            </a:r>
            <a:br>
              <a:rPr lang="en-US" sz="2000" b="0" i="0" dirty="0">
                <a:solidFill>
                  <a:srgbClr val="000000"/>
                </a:solidFill>
                <a:effectLst/>
                <a:latin typeface="Verdana" panose="020B0604030504040204" pitchFamily="34" charset="0"/>
              </a:rPr>
            </a:br>
            <a:r>
              <a:rPr lang="en-US" sz="2000" b="0" i="0" dirty="0">
                <a:solidFill>
                  <a:srgbClr val="000000"/>
                </a:solidFill>
                <a:effectLst/>
                <a:latin typeface="Verdana" panose="020B0604030504040204" pitchFamily="34" charset="0"/>
              </a:rPr>
              <a:t>Influencer marketing can be very cheap we set a strategy to target influencers and their audiences. We can work on a barter system or by paying some amount to the influencers.</a:t>
            </a:r>
          </a:p>
          <a:p>
            <a:pPr algn="l" fontAlgn="base">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algn="l" fontAlgn="base">
              <a:buFont typeface="Arial" panose="020B0604020202020204" pitchFamily="34" charset="0"/>
              <a:buChar char="•"/>
            </a:pPr>
            <a:r>
              <a:rPr lang="en-US" sz="2000" b="1" i="0" dirty="0">
                <a:solidFill>
                  <a:srgbClr val="000000"/>
                </a:solidFill>
                <a:effectLst/>
                <a:latin typeface="Verdana" panose="020B0604030504040204" pitchFamily="34" charset="0"/>
              </a:rPr>
              <a:t>Collaborating with local influencers (multiple Macro &amp; Micro)</a:t>
            </a:r>
            <a:r>
              <a:rPr lang="en-US" sz="2000" b="0" i="0" dirty="0">
                <a:solidFill>
                  <a:srgbClr val="000000"/>
                </a:solidFill>
                <a:effectLst/>
                <a:latin typeface="Verdana" panose="020B0604030504040204" pitchFamily="34" charset="0"/>
              </a:rPr>
              <a:t> –</a:t>
            </a:r>
            <a:br>
              <a:rPr lang="en-US" sz="2000" b="0" i="0" dirty="0">
                <a:solidFill>
                  <a:srgbClr val="000000"/>
                </a:solidFill>
                <a:effectLst/>
                <a:latin typeface="Verdana" panose="020B0604030504040204" pitchFamily="34" charset="0"/>
              </a:rPr>
            </a:br>
            <a:r>
              <a:rPr lang="en-US" sz="2000" b="0" i="0" dirty="0">
                <a:solidFill>
                  <a:srgbClr val="000000"/>
                </a:solidFill>
                <a:effectLst/>
                <a:latin typeface="Verdana" panose="020B0604030504040204" pitchFamily="34" charset="0"/>
              </a:rPr>
              <a:t>We can collaborate with the influencers with the following of 10k to 100k, then 100k to 500k and so on. This will help our brand with branding and sales.</a:t>
            </a:r>
          </a:p>
          <a:p>
            <a:pPr algn="l" fontAlgn="base"/>
            <a:endParaRPr lang="en-US" sz="2000" b="0" i="0" dirty="0">
              <a:solidFill>
                <a:srgbClr val="000000"/>
              </a:solidFill>
              <a:effectLst/>
              <a:latin typeface="Verdana" panose="020B0604030504040204" pitchFamily="34" charset="0"/>
            </a:endParaRPr>
          </a:p>
          <a:p>
            <a:pPr algn="l" fontAlgn="base"/>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64632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36</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629587" y="979279"/>
            <a:ext cx="11167672" cy="5324535"/>
          </a:xfrm>
          <a:prstGeom prst="rect">
            <a:avLst/>
          </a:prstGeom>
          <a:noFill/>
        </p:spPr>
        <p:txBody>
          <a:bodyPr wrap="square">
            <a:spAutoFit/>
          </a:bodyPr>
          <a:lstStyle/>
          <a:p>
            <a:pPr algn="l" fontAlgn="base"/>
            <a:r>
              <a:rPr lang="en-US" sz="2000" b="1" i="0" dirty="0">
                <a:solidFill>
                  <a:srgbClr val="000000"/>
                </a:solidFill>
                <a:effectLst/>
                <a:latin typeface="Verdana" panose="020B0604030504040204" pitchFamily="34" charset="0"/>
              </a:rPr>
              <a:t>Online Retailers/E-commerce</a:t>
            </a:r>
          </a:p>
          <a:p>
            <a:pPr algn="l" fontAlgn="base"/>
            <a:endParaRPr lang="en-US" sz="2000" b="0" i="0" dirty="0">
              <a:solidFill>
                <a:srgbClr val="000000"/>
              </a:solidFill>
              <a:effectLst/>
              <a:latin typeface="Verdana" panose="020B0604030504040204" pitchFamily="34" charset="0"/>
            </a:endParaRPr>
          </a:p>
          <a:p>
            <a:pPr algn="l" fontAlgn="base"/>
            <a:r>
              <a:rPr lang="en-US" sz="2000" b="0" i="0" dirty="0">
                <a:solidFill>
                  <a:srgbClr val="000000"/>
                </a:solidFill>
                <a:effectLst/>
                <a:latin typeface="Verdana" panose="020B0604030504040204" pitchFamily="34" charset="0"/>
              </a:rPr>
              <a:t>E-commerce and online grocery store do have their own </a:t>
            </a:r>
            <a:r>
              <a:rPr lang="en-US" sz="2000" b="1" i="0" dirty="0">
                <a:solidFill>
                  <a:srgbClr val="000000"/>
                </a:solidFill>
                <a:effectLst/>
                <a:latin typeface="Verdana" panose="020B0604030504040204" pitchFamily="34" charset="0"/>
              </a:rPr>
              <a:t>PPC platforms</a:t>
            </a:r>
            <a:r>
              <a:rPr lang="en-US" sz="2000" b="0" i="0" dirty="0">
                <a:solidFill>
                  <a:srgbClr val="000000"/>
                </a:solidFill>
                <a:effectLst/>
                <a:latin typeface="Verdana" panose="020B0604030504040204" pitchFamily="34" charset="0"/>
              </a:rPr>
              <a:t>. We can run </a:t>
            </a:r>
            <a:r>
              <a:rPr lang="en-US" sz="2000" b="1" i="0" dirty="0">
                <a:solidFill>
                  <a:srgbClr val="000000"/>
                </a:solidFill>
                <a:effectLst/>
                <a:latin typeface="Verdana" panose="020B0604030504040204" pitchFamily="34" charset="0"/>
              </a:rPr>
              <a:t>paid ads</a:t>
            </a:r>
            <a:r>
              <a:rPr lang="en-US" sz="2000" b="0" i="0" dirty="0">
                <a:solidFill>
                  <a:srgbClr val="000000"/>
                </a:solidFill>
                <a:effectLst/>
                <a:latin typeface="Verdana" panose="020B0604030504040204" pitchFamily="34" charset="0"/>
              </a:rPr>
              <a:t> on these platforms to increase the sale of the product because we are still </a:t>
            </a:r>
            <a:r>
              <a:rPr lang="en-US" sz="2000" b="1" i="0" dirty="0">
                <a:solidFill>
                  <a:srgbClr val="000000"/>
                </a:solidFill>
                <a:effectLst/>
                <a:latin typeface="Verdana" panose="020B0604030504040204" pitchFamily="34" charset="0"/>
              </a:rPr>
              <a:t>not</a:t>
            </a:r>
            <a:r>
              <a:rPr lang="en-US" sz="2000" b="0" i="0" dirty="0">
                <a:solidFill>
                  <a:srgbClr val="000000"/>
                </a:solidFill>
                <a:effectLst/>
                <a:latin typeface="Verdana" panose="020B0604030504040204" pitchFamily="34" charset="0"/>
              </a:rPr>
              <a:t> as well </a:t>
            </a:r>
            <a:r>
              <a:rPr lang="en-US" sz="2000" b="1" i="0" dirty="0">
                <a:solidFill>
                  <a:srgbClr val="000000"/>
                </a:solidFill>
                <a:effectLst/>
                <a:latin typeface="Verdana" panose="020B0604030504040204" pitchFamily="34" charset="0"/>
              </a:rPr>
              <a:t>known</a:t>
            </a:r>
            <a:r>
              <a:rPr lang="en-US" sz="2000" b="0" i="0" dirty="0">
                <a:solidFill>
                  <a:srgbClr val="000000"/>
                </a:solidFill>
                <a:effectLst/>
                <a:latin typeface="Verdana" panose="020B0604030504040204" pitchFamily="34" charset="0"/>
              </a:rPr>
              <a:t> by the </a:t>
            </a:r>
            <a:r>
              <a:rPr lang="en-US" sz="2000" b="1" i="0" dirty="0">
                <a:solidFill>
                  <a:srgbClr val="000000"/>
                </a:solidFill>
                <a:effectLst/>
                <a:latin typeface="Verdana" panose="020B0604030504040204" pitchFamily="34" charset="0"/>
              </a:rPr>
              <a:t>consumers</a:t>
            </a:r>
            <a:r>
              <a:rPr lang="en-US" sz="2000" b="0" i="0" dirty="0">
                <a:solidFill>
                  <a:srgbClr val="000000"/>
                </a:solidFill>
                <a:effectLst/>
                <a:latin typeface="Verdana" panose="020B0604030504040204" pitchFamily="34" charset="0"/>
              </a:rPr>
              <a:t> as the other brands.</a:t>
            </a:r>
          </a:p>
          <a:p>
            <a:pPr algn="l" fontAlgn="base"/>
            <a:endParaRPr lang="en-US" sz="2000" b="0" i="0" dirty="0">
              <a:solidFill>
                <a:srgbClr val="000000"/>
              </a:solidFill>
              <a:effectLst/>
              <a:latin typeface="Verdana" panose="020B0604030504040204" pitchFamily="34" charset="0"/>
            </a:endParaRPr>
          </a:p>
          <a:p>
            <a:pPr algn="l" fontAlgn="base"/>
            <a:r>
              <a:rPr lang="en-US" sz="2000" b="1" i="0" dirty="0">
                <a:solidFill>
                  <a:srgbClr val="000000"/>
                </a:solidFill>
                <a:effectLst/>
                <a:latin typeface="Verdana" panose="020B0604030504040204" pitchFamily="34" charset="0"/>
              </a:rPr>
              <a:t>Guerilla Marketing</a:t>
            </a:r>
          </a:p>
          <a:p>
            <a:pPr algn="l" fontAlgn="base"/>
            <a:endParaRPr lang="en-US" sz="2000" b="0" i="0" dirty="0">
              <a:solidFill>
                <a:srgbClr val="000000"/>
              </a:solidFill>
              <a:effectLst/>
              <a:latin typeface="Verdana" panose="020B0604030504040204" pitchFamily="34" charset="0"/>
            </a:endParaRPr>
          </a:p>
          <a:p>
            <a:pPr algn="l" fontAlgn="base">
              <a:buFont typeface="Arial" panose="020B0604020202020204" pitchFamily="34" charset="0"/>
              <a:buChar char="•"/>
            </a:pPr>
            <a:r>
              <a:rPr lang="en-US" sz="2000" b="1" i="0" dirty="0">
                <a:solidFill>
                  <a:srgbClr val="000000"/>
                </a:solidFill>
                <a:effectLst/>
                <a:latin typeface="Verdana" panose="020B0604030504040204" pitchFamily="34" charset="0"/>
              </a:rPr>
              <a:t>Consumers are buying products from supermarkets</a:t>
            </a:r>
            <a:r>
              <a:rPr lang="en-US" sz="2000" b="0" i="0" dirty="0">
                <a:solidFill>
                  <a:srgbClr val="000000"/>
                </a:solidFill>
                <a:effectLst/>
                <a:latin typeface="Verdana" panose="020B0604030504040204" pitchFamily="34" charset="0"/>
              </a:rPr>
              <a:t> –</a:t>
            </a:r>
            <a:br>
              <a:rPr lang="en-US" sz="2000" b="0" i="0" dirty="0">
                <a:solidFill>
                  <a:srgbClr val="000000"/>
                </a:solidFill>
                <a:effectLst/>
                <a:latin typeface="Verdana" panose="020B0604030504040204" pitchFamily="34" charset="0"/>
              </a:rPr>
            </a:br>
            <a:r>
              <a:rPr lang="en-US" sz="2000" b="0" i="0" dirty="0">
                <a:solidFill>
                  <a:srgbClr val="000000"/>
                </a:solidFill>
                <a:effectLst/>
                <a:latin typeface="Verdana" panose="020B0604030504040204" pitchFamily="34" charset="0"/>
              </a:rPr>
              <a:t>We need to do some kind of special displays in supermarkets like renting and setting up a counter, or paying supermarkets for a space to display our products exclusively.</a:t>
            </a:r>
          </a:p>
          <a:p>
            <a:pPr algn="l" fontAlgn="base">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algn="l" fontAlgn="base">
              <a:buFont typeface="Arial" panose="020B0604020202020204" pitchFamily="34" charset="0"/>
              <a:buChar char="•"/>
            </a:pPr>
            <a:r>
              <a:rPr lang="en-US" sz="2000" b="1" i="0" dirty="0">
                <a:solidFill>
                  <a:srgbClr val="000000"/>
                </a:solidFill>
                <a:effectLst/>
                <a:latin typeface="Verdana" panose="020B0604030504040204" pitchFamily="34" charset="0"/>
              </a:rPr>
              <a:t>Participate in Events</a:t>
            </a:r>
            <a:r>
              <a:rPr lang="en-US" sz="2000" b="0" i="0" dirty="0">
                <a:solidFill>
                  <a:srgbClr val="000000"/>
                </a:solidFill>
                <a:effectLst/>
                <a:latin typeface="Verdana" panose="020B0604030504040204" pitchFamily="34" charset="0"/>
              </a:rPr>
              <a:t> –</a:t>
            </a:r>
            <a:br>
              <a:rPr lang="en-US" sz="2000" b="0" i="0" dirty="0">
                <a:solidFill>
                  <a:srgbClr val="000000"/>
                </a:solidFill>
                <a:effectLst/>
                <a:latin typeface="Verdana" panose="020B0604030504040204" pitchFamily="34" charset="0"/>
              </a:rPr>
            </a:br>
            <a:r>
              <a:rPr lang="en-US" sz="2000" b="0" i="0" dirty="0">
                <a:solidFill>
                  <a:srgbClr val="000000"/>
                </a:solidFill>
                <a:effectLst/>
                <a:latin typeface="Verdana" panose="020B0604030504040204" pitchFamily="34" charset="0"/>
              </a:rPr>
              <a:t>Like in Delhi The Grub Fest, Horn-</a:t>
            </a:r>
            <a:r>
              <a:rPr lang="en-US" sz="2000" b="0" i="0" dirty="0" err="1">
                <a:solidFill>
                  <a:srgbClr val="000000"/>
                </a:solidFill>
                <a:effectLst/>
                <a:latin typeface="Verdana" panose="020B0604030504040204" pitchFamily="34" charset="0"/>
              </a:rPr>
              <a:t>oK</a:t>
            </a:r>
            <a:r>
              <a:rPr lang="en-US" sz="2000" b="0" i="0" dirty="0">
                <a:solidFill>
                  <a:srgbClr val="000000"/>
                </a:solidFill>
                <a:effectLst/>
                <a:latin typeface="Verdana" panose="020B0604030504040204" pitchFamily="34" charset="0"/>
              </a:rPr>
              <a:t>-Please and similar food festival events. We can do some creative campaigns here to attract consumers and provide free testers to get more feedback on tasting to get reasonable insights.</a:t>
            </a:r>
          </a:p>
          <a:p>
            <a:pPr algn="l" fontAlgn="base"/>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90178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980050" y="468762"/>
            <a:ext cx="11571379" cy="1232937"/>
          </a:xfrm>
        </p:spPr>
        <p:txBody>
          <a:bodyPr>
            <a:normAutofit/>
          </a:bodyPr>
          <a:lstStyle/>
          <a:p>
            <a:pPr algn="l" fontAlgn="base"/>
            <a:r>
              <a:rPr lang="en-US" sz="2800" b="1" i="0" dirty="0">
                <a:solidFill>
                  <a:srgbClr val="000000"/>
                </a:solidFill>
                <a:effectLst/>
                <a:latin typeface="Verdana" panose="020B0604030504040204" pitchFamily="34" charset="0"/>
              </a:rPr>
              <a:t>Who should be our target audience, and why?</a:t>
            </a:r>
            <a:endParaRPr lang="en-US" sz="4800" b="0" i="0" dirty="0">
              <a:solidFill>
                <a:srgbClr val="000000"/>
              </a:solidFill>
              <a:effectLst/>
              <a:latin typeface="Georgia" panose="02040502050405020303" pitchFamily="18" charset="0"/>
            </a:endParaRP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37</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980050" y="1321449"/>
            <a:ext cx="10231900" cy="1569660"/>
          </a:xfrm>
          <a:prstGeom prst="rect">
            <a:avLst/>
          </a:prstGeom>
          <a:noFill/>
        </p:spPr>
        <p:txBody>
          <a:bodyPr wrap="square">
            <a:spAutoFit/>
          </a:bodyPr>
          <a:lstStyle/>
          <a:p>
            <a:pPr algn="l" fontAlgn="base"/>
            <a:r>
              <a:rPr lang="en-US" sz="2400" b="0" i="0" dirty="0">
                <a:solidFill>
                  <a:srgbClr val="000000"/>
                </a:solidFill>
                <a:effectLst/>
                <a:latin typeface="Verdana" panose="020B0604030504040204" pitchFamily="34" charset="0"/>
              </a:rPr>
              <a:t>It is evident from the statistics that our consumers are mostly between the ages of </a:t>
            </a:r>
            <a:r>
              <a:rPr lang="en-US" sz="2400" b="1" i="0" dirty="0">
                <a:solidFill>
                  <a:srgbClr val="000000"/>
                </a:solidFill>
                <a:effectLst/>
                <a:latin typeface="Verdana" panose="020B0604030504040204" pitchFamily="34" charset="0"/>
              </a:rPr>
              <a:t>15 to 30</a:t>
            </a:r>
            <a:r>
              <a:rPr lang="en-US" sz="2400" b="0" i="0" dirty="0">
                <a:solidFill>
                  <a:srgbClr val="000000"/>
                </a:solidFill>
                <a:effectLst/>
                <a:latin typeface="Verdana" panose="020B0604030504040204" pitchFamily="34" charset="0"/>
              </a:rPr>
              <a:t>.</a:t>
            </a:r>
          </a:p>
          <a:p>
            <a:pPr algn="l" fontAlgn="base"/>
            <a:r>
              <a:rPr lang="en-US" sz="2400" b="0" i="0" dirty="0">
                <a:solidFill>
                  <a:srgbClr val="000000"/>
                </a:solidFill>
                <a:effectLst/>
                <a:latin typeface="Verdana" panose="020B0604030504040204" pitchFamily="34" charset="0"/>
              </a:rPr>
              <a:t>From this survey, the count shows that </a:t>
            </a:r>
            <a:r>
              <a:rPr lang="en-US" sz="2400" b="1" i="0" dirty="0">
                <a:solidFill>
                  <a:srgbClr val="000000"/>
                </a:solidFill>
                <a:effectLst/>
                <a:latin typeface="Verdana" panose="020B0604030504040204" pitchFamily="34" charset="0"/>
              </a:rPr>
              <a:t>70%</a:t>
            </a:r>
            <a:r>
              <a:rPr lang="en-US" sz="2400" b="0" i="0" dirty="0">
                <a:solidFill>
                  <a:srgbClr val="000000"/>
                </a:solidFill>
                <a:effectLst/>
                <a:latin typeface="Verdana" panose="020B0604030504040204" pitchFamily="34" charset="0"/>
              </a:rPr>
              <a:t> of consumers are youth.</a:t>
            </a:r>
          </a:p>
        </p:txBody>
      </p:sp>
      <p:pic>
        <p:nvPicPr>
          <p:cNvPr id="5" name="Picture 4">
            <a:extLst>
              <a:ext uri="{FF2B5EF4-FFF2-40B4-BE49-F238E27FC236}">
                <a16:creationId xmlns:a16="http://schemas.microsoft.com/office/drawing/2014/main" id="{0A7035AB-B195-5811-DF82-53514455CDCF}"/>
              </a:ext>
            </a:extLst>
          </p:cNvPr>
          <p:cNvPicPr>
            <a:picLocks noChangeAspect="1"/>
          </p:cNvPicPr>
          <p:nvPr/>
        </p:nvPicPr>
        <p:blipFill>
          <a:blip r:embed="rId3"/>
          <a:stretch>
            <a:fillRect/>
          </a:stretch>
        </p:blipFill>
        <p:spPr>
          <a:xfrm>
            <a:off x="2872668" y="2813245"/>
            <a:ext cx="6446664" cy="3554703"/>
          </a:xfrm>
          <a:prstGeom prst="rect">
            <a:avLst/>
          </a:prstGeom>
        </p:spPr>
      </p:pic>
    </p:spTree>
    <p:extLst>
      <p:ext uri="{BB962C8B-B14F-4D97-AF65-F5344CB8AC3E}">
        <p14:creationId xmlns:p14="http://schemas.microsoft.com/office/powerpoint/2010/main" val="3477245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2428157" y="145655"/>
            <a:ext cx="4572000" cy="5486400"/>
          </a:xfrm>
        </p:spPr>
        <p:txBody>
          <a:bodyPr>
            <a:normAutofit/>
          </a:bodyPr>
          <a:lstStyle/>
          <a:p>
            <a:r>
              <a:rPr lang="en-US" sz="5400" dirty="0">
                <a:effectLst>
                  <a:outerShdw blurRad="38100" dist="38100" dir="2700000" algn="tl">
                    <a:srgbClr val="000000">
                      <a:alpha val="43137"/>
                    </a:srgbClr>
                  </a:outerShdw>
                </a:effectLst>
              </a:rPr>
              <a:t>Thank you</a:t>
            </a:r>
          </a:p>
        </p:txBody>
      </p:sp>
      <p:sp>
        <p:nvSpPr>
          <p:cNvPr id="5" name="Content Placeholder 4">
            <a:extLst>
              <a:ext uri="{FF2B5EF4-FFF2-40B4-BE49-F238E27FC236}">
                <a16:creationId xmlns:a16="http://schemas.microsoft.com/office/drawing/2014/main" id="{CFD569DC-1A68-51FF-4CCE-F334F8B3D5A3}"/>
              </a:ext>
            </a:extLst>
          </p:cNvPr>
          <p:cNvSpPr>
            <a:spLocks noGrp="1"/>
          </p:cNvSpPr>
          <p:nvPr>
            <p:ph sz="quarter" idx="10"/>
          </p:nvPr>
        </p:nvSpPr>
        <p:spPr>
          <a:xfrm>
            <a:off x="2593049" y="3429000"/>
            <a:ext cx="3103302" cy="823959"/>
          </a:xfrm>
        </p:spPr>
        <p:txBody>
          <a:bodyPr/>
          <a:lstStyle/>
          <a:p>
            <a:pPr algn="ctr"/>
            <a:r>
              <a:rPr lang="en-US" dirty="0"/>
              <a:t>BARKHA JAIDEO TANDEKAR</a:t>
            </a:r>
          </a:p>
          <a:p>
            <a:pPr algn="ctr"/>
            <a:r>
              <a:rPr lang="en-US" dirty="0"/>
              <a:t>4</a:t>
            </a:r>
            <a:r>
              <a:rPr lang="en-US" baseline="30000" dirty="0"/>
              <a:t>TH</a:t>
            </a:r>
            <a:r>
              <a:rPr lang="en-US" dirty="0"/>
              <a:t> YEAR  (BTECH)</a:t>
            </a:r>
          </a:p>
        </p:txBody>
      </p:sp>
    </p:spTree>
    <p:extLst>
      <p:ext uri="{BB962C8B-B14F-4D97-AF65-F5344CB8AC3E}">
        <p14:creationId xmlns:p14="http://schemas.microsoft.com/office/powerpoint/2010/main" val="330384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hord 21">
            <a:extLst>
              <a:ext uri="{FF2B5EF4-FFF2-40B4-BE49-F238E27FC236}">
                <a16:creationId xmlns:a16="http://schemas.microsoft.com/office/drawing/2014/main" id="{7BED65AC-F481-C6B2-730F-DF0C12B5A7DC}"/>
              </a:ext>
            </a:extLst>
          </p:cNvPr>
          <p:cNvSpPr/>
          <p:nvPr/>
        </p:nvSpPr>
        <p:spPr>
          <a:xfrm rot="6776479">
            <a:off x="4398575" y="4212447"/>
            <a:ext cx="3324808" cy="3303722"/>
          </a:xfrm>
          <a:prstGeom prst="chord">
            <a:avLst/>
          </a:prstGeom>
          <a:ln>
            <a:solidFill>
              <a:schemeClr val="tx1"/>
            </a:solidFill>
            <a:prstDash val="lgDashDot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7095F45C-86F8-0BEE-C48C-DE23BB45B0B9}"/>
              </a:ext>
            </a:extLst>
          </p:cNvPr>
          <p:cNvSpPr/>
          <p:nvPr/>
        </p:nvSpPr>
        <p:spPr>
          <a:xfrm>
            <a:off x="3771900" y="5056212"/>
            <a:ext cx="1084961" cy="1100134"/>
          </a:xfrm>
          <a:prstGeom prst="ellipse">
            <a:avLst/>
          </a:prstGeom>
          <a:ln w="28575" cmpd="dbl">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Oval 15">
            <a:extLst>
              <a:ext uri="{FF2B5EF4-FFF2-40B4-BE49-F238E27FC236}">
                <a16:creationId xmlns:a16="http://schemas.microsoft.com/office/drawing/2014/main" id="{59E2F64C-E57B-7C20-D937-1320A139B73E}"/>
              </a:ext>
            </a:extLst>
          </p:cNvPr>
          <p:cNvSpPr/>
          <p:nvPr/>
        </p:nvSpPr>
        <p:spPr>
          <a:xfrm>
            <a:off x="5486400" y="3963741"/>
            <a:ext cx="1084963" cy="1100134"/>
          </a:xfrm>
          <a:prstGeom prst="ellipse">
            <a:avLst/>
          </a:prstGeom>
          <a:ln w="28575" cmpd="dbl">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3315586" y="925195"/>
            <a:ext cx="5560827" cy="1017905"/>
          </a:xfrm>
        </p:spPr>
        <p:txBody>
          <a:bodyPr/>
          <a:lstStyle/>
          <a:p>
            <a:r>
              <a:rPr lang="en-US" dirty="0">
                <a:solidFill>
                  <a:schemeClr val="accent6">
                    <a:lumMod val="10000"/>
                  </a:schemeClr>
                </a:solidFill>
              </a:rPr>
              <a:t>PROBLEM STATEMENT</a:t>
            </a:r>
          </a:p>
        </p:txBody>
      </p:sp>
      <p:sp>
        <p:nvSpPr>
          <p:cNvPr id="2" name="TextBox 1">
            <a:extLst>
              <a:ext uri="{FF2B5EF4-FFF2-40B4-BE49-F238E27FC236}">
                <a16:creationId xmlns:a16="http://schemas.microsoft.com/office/drawing/2014/main" id="{DD45C9AC-560B-3359-729B-93F3EFE517F3}"/>
              </a:ext>
            </a:extLst>
          </p:cNvPr>
          <p:cNvSpPr txBox="1"/>
          <p:nvPr/>
        </p:nvSpPr>
        <p:spPr>
          <a:xfrm>
            <a:off x="1334387" y="2266950"/>
            <a:ext cx="1981200" cy="523220"/>
          </a:xfrm>
          <a:prstGeom prst="rect">
            <a:avLst/>
          </a:prstGeom>
          <a:solidFill>
            <a:schemeClr val="accent5"/>
          </a:solidFill>
        </p:spPr>
        <p:txBody>
          <a:bodyPr wrap="square" rtlCol="0">
            <a:spAutoFit/>
          </a:bodyPr>
          <a:lstStyle/>
          <a:p>
            <a:pPr algn="ctr"/>
            <a:r>
              <a:rPr lang="en-IN" sz="2800" dirty="0">
                <a:solidFill>
                  <a:schemeClr val="bg1"/>
                </a:solidFill>
                <a:latin typeface="Gadugi" panose="020B0502040204020203" pitchFamily="34" charset="0"/>
                <a:ea typeface="Gadugi" panose="020B0502040204020203" pitchFamily="34" charset="0"/>
              </a:rPr>
              <a:t>Problem 1</a:t>
            </a:r>
          </a:p>
        </p:txBody>
      </p:sp>
      <p:sp>
        <p:nvSpPr>
          <p:cNvPr id="3" name="TextBox 2">
            <a:extLst>
              <a:ext uri="{FF2B5EF4-FFF2-40B4-BE49-F238E27FC236}">
                <a16:creationId xmlns:a16="http://schemas.microsoft.com/office/drawing/2014/main" id="{513423F2-E6D0-B19C-56DA-AA1CF6247F32}"/>
              </a:ext>
            </a:extLst>
          </p:cNvPr>
          <p:cNvSpPr txBox="1"/>
          <p:nvPr/>
        </p:nvSpPr>
        <p:spPr>
          <a:xfrm>
            <a:off x="5105399" y="2266950"/>
            <a:ext cx="1981200" cy="523220"/>
          </a:xfrm>
          <a:prstGeom prst="rect">
            <a:avLst/>
          </a:prstGeom>
          <a:solidFill>
            <a:schemeClr val="accent5"/>
          </a:solidFill>
        </p:spPr>
        <p:txBody>
          <a:bodyPr wrap="square" rtlCol="0">
            <a:spAutoFit/>
          </a:bodyPr>
          <a:lstStyle/>
          <a:p>
            <a:pPr algn="ctr"/>
            <a:r>
              <a:rPr lang="en-IN" sz="2800" dirty="0">
                <a:solidFill>
                  <a:schemeClr val="bg1"/>
                </a:solidFill>
                <a:latin typeface="Gadugi" panose="020B0502040204020203" pitchFamily="34" charset="0"/>
                <a:ea typeface="Gadugi" panose="020B0502040204020203" pitchFamily="34" charset="0"/>
              </a:rPr>
              <a:t>Problem 2</a:t>
            </a:r>
          </a:p>
        </p:txBody>
      </p:sp>
      <p:sp>
        <p:nvSpPr>
          <p:cNvPr id="5" name="TextBox 4">
            <a:extLst>
              <a:ext uri="{FF2B5EF4-FFF2-40B4-BE49-F238E27FC236}">
                <a16:creationId xmlns:a16="http://schemas.microsoft.com/office/drawing/2014/main" id="{22460D97-3866-F8C8-F859-AB3B2A4D39AA}"/>
              </a:ext>
            </a:extLst>
          </p:cNvPr>
          <p:cNvSpPr txBox="1"/>
          <p:nvPr/>
        </p:nvSpPr>
        <p:spPr>
          <a:xfrm>
            <a:off x="8876413" y="2266950"/>
            <a:ext cx="1981200" cy="523220"/>
          </a:xfrm>
          <a:prstGeom prst="rect">
            <a:avLst/>
          </a:prstGeom>
          <a:solidFill>
            <a:schemeClr val="accent5"/>
          </a:solidFill>
        </p:spPr>
        <p:txBody>
          <a:bodyPr wrap="square" rtlCol="0">
            <a:spAutoFit/>
          </a:bodyPr>
          <a:lstStyle/>
          <a:p>
            <a:pPr algn="ctr"/>
            <a:r>
              <a:rPr lang="en-IN" sz="2800" dirty="0">
                <a:solidFill>
                  <a:schemeClr val="bg1"/>
                </a:solidFill>
                <a:latin typeface="Gadugi" panose="020B0502040204020203" pitchFamily="34" charset="0"/>
                <a:ea typeface="Gadugi" panose="020B0502040204020203" pitchFamily="34" charset="0"/>
              </a:rPr>
              <a:t>Problem 3</a:t>
            </a:r>
          </a:p>
        </p:txBody>
      </p:sp>
      <p:sp>
        <p:nvSpPr>
          <p:cNvPr id="6" name="TextBox 5">
            <a:extLst>
              <a:ext uri="{FF2B5EF4-FFF2-40B4-BE49-F238E27FC236}">
                <a16:creationId xmlns:a16="http://schemas.microsoft.com/office/drawing/2014/main" id="{063B3B24-0B1E-5C11-21E2-74D19F788565}"/>
              </a:ext>
            </a:extLst>
          </p:cNvPr>
          <p:cNvSpPr txBox="1"/>
          <p:nvPr/>
        </p:nvSpPr>
        <p:spPr>
          <a:xfrm>
            <a:off x="648587" y="2855834"/>
            <a:ext cx="3352800" cy="1077218"/>
          </a:xfrm>
          <a:prstGeom prst="rect">
            <a:avLst/>
          </a:prstGeom>
          <a:noFill/>
        </p:spPr>
        <p:txBody>
          <a:bodyPr wrap="square" rtlCol="0">
            <a:spAutoFit/>
          </a:bodyPr>
          <a:lstStyle/>
          <a:p>
            <a:pPr algn="ctr"/>
            <a:r>
              <a:rPr lang="en-IN" sz="3200" dirty="0">
                <a:solidFill>
                  <a:schemeClr val="tx1">
                    <a:lumMod val="95000"/>
                    <a:lumOff val="5000"/>
                  </a:schemeClr>
                </a:solidFill>
              </a:rPr>
              <a:t>How to increase Brand Awareness?</a:t>
            </a:r>
          </a:p>
        </p:txBody>
      </p:sp>
      <p:sp>
        <p:nvSpPr>
          <p:cNvPr id="8" name="TextBox 7">
            <a:extLst>
              <a:ext uri="{FF2B5EF4-FFF2-40B4-BE49-F238E27FC236}">
                <a16:creationId xmlns:a16="http://schemas.microsoft.com/office/drawing/2014/main" id="{B9C675D3-8B95-D4EC-E7F8-8A6DC1B5A303}"/>
              </a:ext>
            </a:extLst>
          </p:cNvPr>
          <p:cNvSpPr txBox="1"/>
          <p:nvPr/>
        </p:nvSpPr>
        <p:spPr>
          <a:xfrm>
            <a:off x="4419599" y="2855834"/>
            <a:ext cx="3352800" cy="1077218"/>
          </a:xfrm>
          <a:prstGeom prst="rect">
            <a:avLst/>
          </a:prstGeom>
          <a:noFill/>
        </p:spPr>
        <p:txBody>
          <a:bodyPr wrap="square" rtlCol="0">
            <a:spAutoFit/>
          </a:bodyPr>
          <a:lstStyle/>
          <a:p>
            <a:pPr algn="ctr"/>
            <a:r>
              <a:rPr lang="en-IN" sz="3200" dirty="0">
                <a:solidFill>
                  <a:schemeClr val="tx1">
                    <a:lumMod val="95000"/>
                    <a:lumOff val="5000"/>
                  </a:schemeClr>
                </a:solidFill>
              </a:rPr>
              <a:t>How to increase Market Share?</a:t>
            </a:r>
          </a:p>
        </p:txBody>
      </p:sp>
      <p:sp>
        <p:nvSpPr>
          <p:cNvPr id="9" name="TextBox 8">
            <a:extLst>
              <a:ext uri="{FF2B5EF4-FFF2-40B4-BE49-F238E27FC236}">
                <a16:creationId xmlns:a16="http://schemas.microsoft.com/office/drawing/2014/main" id="{D905510A-BC86-30D0-22B0-0EC8DB5CE1DD}"/>
              </a:ext>
            </a:extLst>
          </p:cNvPr>
          <p:cNvSpPr txBox="1"/>
          <p:nvPr/>
        </p:nvSpPr>
        <p:spPr>
          <a:xfrm>
            <a:off x="8190613" y="2790170"/>
            <a:ext cx="3352800" cy="1569660"/>
          </a:xfrm>
          <a:prstGeom prst="rect">
            <a:avLst/>
          </a:prstGeom>
          <a:noFill/>
        </p:spPr>
        <p:txBody>
          <a:bodyPr wrap="square" rtlCol="0">
            <a:spAutoFit/>
          </a:bodyPr>
          <a:lstStyle/>
          <a:p>
            <a:pPr algn="ctr"/>
            <a:r>
              <a:rPr lang="en-IN" sz="3200" dirty="0">
                <a:solidFill>
                  <a:schemeClr val="tx1">
                    <a:lumMod val="95000"/>
                    <a:lumOff val="5000"/>
                  </a:schemeClr>
                </a:solidFill>
              </a:rPr>
              <a:t>How to go about the Product Development?</a:t>
            </a:r>
          </a:p>
        </p:txBody>
      </p:sp>
      <p:pic>
        <p:nvPicPr>
          <p:cNvPr id="11" name="Graphic 10" descr="Users">
            <a:extLst>
              <a:ext uri="{FF2B5EF4-FFF2-40B4-BE49-F238E27FC236}">
                <a16:creationId xmlns:a16="http://schemas.microsoft.com/office/drawing/2014/main" id="{9A11C368-1221-514E-EBF2-675E12531F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8983" y="5206900"/>
            <a:ext cx="914400" cy="914400"/>
          </a:xfrm>
          <a:prstGeom prst="rect">
            <a:avLst/>
          </a:prstGeom>
        </p:spPr>
      </p:pic>
      <p:pic>
        <p:nvPicPr>
          <p:cNvPr id="13" name="Graphic 12" descr="Marketing">
            <a:extLst>
              <a:ext uri="{FF2B5EF4-FFF2-40B4-BE49-F238E27FC236}">
                <a16:creationId xmlns:a16="http://schemas.microsoft.com/office/drawing/2014/main" id="{D227B90E-0ED2-DE31-9A72-351F4B2EA0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4110633"/>
            <a:ext cx="914400" cy="914400"/>
          </a:xfrm>
          <a:prstGeom prst="rect">
            <a:avLst/>
          </a:prstGeom>
        </p:spPr>
      </p:pic>
      <p:sp>
        <p:nvSpPr>
          <p:cNvPr id="18" name="Oval 17">
            <a:extLst>
              <a:ext uri="{FF2B5EF4-FFF2-40B4-BE49-F238E27FC236}">
                <a16:creationId xmlns:a16="http://schemas.microsoft.com/office/drawing/2014/main" id="{51639165-5385-9871-E96B-D48F645DCC69}"/>
              </a:ext>
            </a:extLst>
          </p:cNvPr>
          <p:cNvSpPr/>
          <p:nvPr/>
        </p:nvSpPr>
        <p:spPr>
          <a:xfrm>
            <a:off x="7296152" y="5079059"/>
            <a:ext cx="1084961" cy="1100134"/>
          </a:xfrm>
          <a:prstGeom prst="ellipse">
            <a:avLst/>
          </a:prstGeom>
          <a:ln w="28575" cmpd="dbl">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5" name="Graphic 14" descr="Puzzle pieces">
            <a:extLst>
              <a:ext uri="{FF2B5EF4-FFF2-40B4-BE49-F238E27FC236}">
                <a16:creationId xmlns:a16="http://schemas.microsoft.com/office/drawing/2014/main" id="{2B132D64-5EEF-30D1-F77D-C4E1DCB36D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28618" y="5225950"/>
            <a:ext cx="914400" cy="914400"/>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857249" y="362426"/>
            <a:ext cx="8134351" cy="982028"/>
          </a:xfrm>
        </p:spPr>
        <p:txBody>
          <a:bodyPr/>
          <a:lstStyle/>
          <a:p>
            <a:r>
              <a:rPr lang="en-US" dirty="0">
                <a:solidFill>
                  <a:schemeClr val="accent6">
                    <a:lumMod val="25000"/>
                  </a:schemeClr>
                </a:solidFill>
              </a:rPr>
              <a:t>INSIGHTS TO EXTRACT</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857249" y="1546859"/>
            <a:ext cx="9239251" cy="4720591"/>
          </a:xfrm>
        </p:spPr>
        <p:txBody>
          <a:bodyPr>
            <a:normAutofit fontScale="92500" lnSpcReduction="10000"/>
          </a:bodyPr>
          <a:lstStyle/>
          <a:p>
            <a:r>
              <a:rPr lang="en-IN" sz="4000" dirty="0">
                <a:solidFill>
                  <a:schemeClr val="tx1"/>
                </a:solidFill>
                <a:latin typeface="Gadugi" panose="020B0502040204020203" pitchFamily="34" charset="0"/>
                <a:ea typeface="Gadugi" panose="020B0502040204020203" pitchFamily="34" charset="0"/>
              </a:rPr>
              <a:t>Primary Insights</a:t>
            </a:r>
          </a:p>
          <a:p>
            <a:pPr marL="457200" indent="-457200">
              <a:buFont typeface="Courier New" panose="02070309020205020404" pitchFamily="49" charset="0"/>
              <a:buChar char="o"/>
            </a:pPr>
            <a:r>
              <a:rPr lang="en-IN" sz="3400" dirty="0">
                <a:solidFill>
                  <a:schemeClr val="tx1">
                    <a:lumMod val="75000"/>
                    <a:lumOff val="25000"/>
                  </a:schemeClr>
                </a:solidFill>
              </a:rPr>
              <a:t>Demographic Insights</a:t>
            </a:r>
            <a:endParaRPr lang="en-IN" sz="3400" dirty="0">
              <a:solidFill>
                <a:schemeClr val="tx1">
                  <a:lumMod val="75000"/>
                  <a:lumOff val="25000"/>
                </a:schemeClr>
              </a:solidFill>
              <a:latin typeface="Gadugi" panose="020B0502040204020203" pitchFamily="34" charset="0"/>
              <a:ea typeface="Gadugi" panose="020B0502040204020203" pitchFamily="34" charset="0"/>
            </a:endParaRPr>
          </a:p>
          <a:p>
            <a:pPr marL="457200" indent="-457200">
              <a:buFont typeface="Courier New" panose="02070309020205020404" pitchFamily="49" charset="0"/>
              <a:buChar char="o"/>
            </a:pPr>
            <a:r>
              <a:rPr lang="en-IN" sz="3400" dirty="0">
                <a:solidFill>
                  <a:schemeClr val="tx1">
                    <a:lumMod val="75000"/>
                    <a:lumOff val="25000"/>
                  </a:schemeClr>
                </a:solidFill>
              </a:rPr>
              <a:t>Consumer Preferences</a:t>
            </a:r>
            <a:endParaRPr lang="en-IN" sz="3400" dirty="0">
              <a:solidFill>
                <a:schemeClr val="tx1">
                  <a:lumMod val="75000"/>
                  <a:lumOff val="25000"/>
                </a:schemeClr>
              </a:solidFill>
              <a:latin typeface="Gadugi" panose="020B0502040204020203" pitchFamily="34" charset="0"/>
              <a:ea typeface="Gadugi" panose="020B0502040204020203" pitchFamily="34" charset="0"/>
            </a:endParaRPr>
          </a:p>
          <a:p>
            <a:pPr marL="457200" indent="-457200">
              <a:buFont typeface="Courier New" panose="02070309020205020404" pitchFamily="49" charset="0"/>
              <a:buChar char="o"/>
            </a:pPr>
            <a:r>
              <a:rPr lang="en-IN" sz="3400" dirty="0">
                <a:solidFill>
                  <a:schemeClr val="tx1">
                    <a:lumMod val="75000"/>
                    <a:lumOff val="25000"/>
                  </a:schemeClr>
                </a:solidFill>
              </a:rPr>
              <a:t>Competition Analysis</a:t>
            </a:r>
          </a:p>
          <a:p>
            <a:pPr marL="457200" indent="-457200">
              <a:buFont typeface="Courier New" panose="02070309020205020404" pitchFamily="49" charset="0"/>
              <a:buChar char="o"/>
            </a:pPr>
            <a:r>
              <a:rPr lang="en-US" sz="3400" dirty="0">
                <a:solidFill>
                  <a:schemeClr val="tx1">
                    <a:lumMod val="75000"/>
                    <a:lumOff val="25000"/>
                  </a:schemeClr>
                </a:solidFill>
              </a:rPr>
              <a:t>Marketing Channels and Brand Awareness</a:t>
            </a:r>
          </a:p>
          <a:p>
            <a:pPr marL="457200" indent="-457200">
              <a:buFont typeface="Courier New" panose="02070309020205020404" pitchFamily="49" charset="0"/>
              <a:buChar char="o"/>
            </a:pPr>
            <a:r>
              <a:rPr lang="en-IN" sz="3400" dirty="0">
                <a:solidFill>
                  <a:schemeClr val="tx1">
                    <a:lumMod val="75000"/>
                    <a:lumOff val="25000"/>
                  </a:schemeClr>
                </a:solidFill>
              </a:rPr>
              <a:t>Brand Penetration</a:t>
            </a:r>
          </a:p>
          <a:p>
            <a:pPr marL="457200" indent="-457200">
              <a:buFont typeface="Courier New" panose="02070309020205020404" pitchFamily="49" charset="0"/>
              <a:buChar char="o"/>
            </a:pPr>
            <a:r>
              <a:rPr lang="en-IN" sz="3400" dirty="0">
                <a:solidFill>
                  <a:schemeClr val="tx1">
                    <a:lumMod val="75000"/>
                    <a:lumOff val="25000"/>
                  </a:schemeClr>
                </a:solidFill>
              </a:rPr>
              <a:t>Purchase </a:t>
            </a:r>
            <a:r>
              <a:rPr lang="en-IN" sz="3400" dirty="0" err="1">
                <a:solidFill>
                  <a:schemeClr val="tx1">
                    <a:lumMod val="75000"/>
                    <a:lumOff val="25000"/>
                  </a:schemeClr>
                </a:solidFill>
              </a:rPr>
              <a:t>Behavior</a:t>
            </a:r>
            <a:endParaRPr lang="en-IN" sz="3400" dirty="0">
              <a:solidFill>
                <a:schemeClr val="tx1">
                  <a:lumMod val="75000"/>
                  <a:lumOff val="25000"/>
                </a:schemeClr>
              </a:solidFill>
            </a:endParaRPr>
          </a:p>
          <a:p>
            <a:pPr marL="457200" indent="-457200">
              <a:buFont typeface="Courier New" panose="02070309020205020404" pitchFamily="49" charset="0"/>
              <a:buChar char="o"/>
            </a:pPr>
            <a:r>
              <a:rPr lang="en-IN" sz="3400" dirty="0">
                <a:solidFill>
                  <a:schemeClr val="tx1">
                    <a:lumMod val="75000"/>
                    <a:lumOff val="25000"/>
                  </a:schemeClr>
                </a:solidFill>
              </a:rPr>
              <a:t>Product Development </a:t>
            </a:r>
          </a:p>
          <a:p>
            <a:endParaRPr lang="en-US" sz="3200" dirty="0">
              <a:solidFill>
                <a:schemeClr val="tx1"/>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42710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800099" y="765809"/>
            <a:ext cx="10153651" cy="4720591"/>
          </a:xfrm>
        </p:spPr>
        <p:txBody>
          <a:bodyPr>
            <a:normAutofit fontScale="92500"/>
          </a:bodyPr>
          <a:lstStyle/>
          <a:p>
            <a:r>
              <a:rPr lang="en-IN" sz="4300" b="1" dirty="0">
                <a:solidFill>
                  <a:schemeClr val="tx1"/>
                </a:solidFill>
              </a:rPr>
              <a:t>Secondary Insights</a:t>
            </a:r>
          </a:p>
          <a:p>
            <a:pPr marL="457200" indent="-457200">
              <a:buFont typeface="Courier New" panose="02070309020205020404" pitchFamily="49" charset="0"/>
              <a:buChar char="o"/>
            </a:pPr>
            <a:r>
              <a:rPr lang="en-US" sz="3200" dirty="0"/>
              <a:t>What immediate improvements can we bring to the product?  </a:t>
            </a:r>
          </a:p>
          <a:p>
            <a:pPr marL="457200" indent="-457200">
              <a:buFont typeface="Courier New" panose="02070309020205020404" pitchFamily="49" charset="0"/>
              <a:buChar char="o"/>
            </a:pPr>
            <a:r>
              <a:rPr lang="en-US" sz="3200" dirty="0"/>
              <a:t>What should be the ideal price of our product? </a:t>
            </a:r>
          </a:p>
          <a:p>
            <a:pPr marL="457200" indent="-457200">
              <a:buFont typeface="Courier New" panose="02070309020205020404" pitchFamily="49" charset="0"/>
              <a:buChar char="o"/>
            </a:pPr>
            <a:r>
              <a:rPr lang="en-US" sz="3200" dirty="0"/>
              <a:t> What kind of marketing campaigns, offers, and discounts we can run? </a:t>
            </a:r>
          </a:p>
          <a:p>
            <a:pPr marL="457200" indent="-457200">
              <a:buFont typeface="Courier New" panose="02070309020205020404" pitchFamily="49" charset="0"/>
              <a:buChar char="o"/>
            </a:pPr>
            <a:r>
              <a:rPr lang="en-US" sz="3200" dirty="0"/>
              <a:t>Who can be a brand ambassador, and why? </a:t>
            </a:r>
          </a:p>
          <a:p>
            <a:pPr marL="457200" indent="-457200">
              <a:buFont typeface="Courier New" panose="02070309020205020404" pitchFamily="49" charset="0"/>
              <a:buChar char="o"/>
            </a:pPr>
            <a:r>
              <a:rPr lang="en-US" sz="3200" dirty="0"/>
              <a:t>Who should be our target audience, and why?</a:t>
            </a:r>
            <a:endParaRPr lang="en-US" sz="3200" dirty="0">
              <a:solidFill>
                <a:schemeClr val="tx1"/>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90162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914400" y="371622"/>
            <a:ext cx="7943850" cy="1013283"/>
          </a:xfrm>
        </p:spPr>
        <p:txBody>
          <a:bodyPr>
            <a:normAutofit fontScale="90000"/>
          </a:bodyPr>
          <a:lstStyle/>
          <a:p>
            <a:r>
              <a:rPr lang="en-US" dirty="0">
                <a:solidFill>
                  <a:srgbClr val="666633"/>
                </a:solidFill>
              </a:rPr>
              <a:t>DEMOGRAPHIC INSIGHTS</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7</a:t>
            </a:fld>
            <a:endParaRPr lang="en-US" dirty="0"/>
          </a:p>
        </p:txBody>
      </p:sp>
      <p:pic>
        <p:nvPicPr>
          <p:cNvPr id="6" name="Graphic 5" descr="Map with pin">
            <a:extLst>
              <a:ext uri="{FF2B5EF4-FFF2-40B4-BE49-F238E27FC236}">
                <a16:creationId xmlns:a16="http://schemas.microsoft.com/office/drawing/2014/main" id="{78BECDBE-146B-733F-1AD4-F8D0049064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8300" y="1543508"/>
            <a:ext cx="914400" cy="914400"/>
          </a:xfrm>
          <a:prstGeom prst="rect">
            <a:avLst/>
          </a:prstGeom>
        </p:spPr>
      </p:pic>
      <p:pic>
        <p:nvPicPr>
          <p:cNvPr id="9" name="Graphic 8" descr="Cycle with people">
            <a:extLst>
              <a:ext uri="{FF2B5EF4-FFF2-40B4-BE49-F238E27FC236}">
                <a16:creationId xmlns:a16="http://schemas.microsoft.com/office/drawing/2014/main" id="{2C3FF25C-083D-7F0D-AC9B-AF1DA94DCC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72700" y="2994180"/>
            <a:ext cx="1066800" cy="1066800"/>
          </a:xfrm>
          <a:prstGeom prst="rect">
            <a:avLst/>
          </a:prstGeom>
        </p:spPr>
      </p:pic>
      <p:pic>
        <p:nvPicPr>
          <p:cNvPr id="12" name="Graphic 11" descr="Target Audience">
            <a:extLst>
              <a:ext uri="{FF2B5EF4-FFF2-40B4-BE49-F238E27FC236}">
                <a16:creationId xmlns:a16="http://schemas.microsoft.com/office/drawing/2014/main" id="{DAA1BD75-4F3A-F8D5-8FD2-769BDF4080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43900" y="3603780"/>
            <a:ext cx="914400" cy="914400"/>
          </a:xfrm>
          <a:prstGeom prst="rect">
            <a:avLst/>
          </a:prstGeom>
        </p:spPr>
      </p:pic>
      <p:pic>
        <p:nvPicPr>
          <p:cNvPr id="14" name="Graphic 13" descr="Presentation with bar chart">
            <a:extLst>
              <a:ext uri="{FF2B5EF4-FFF2-40B4-BE49-F238E27FC236}">
                <a16:creationId xmlns:a16="http://schemas.microsoft.com/office/drawing/2014/main" id="{90C960CD-CA90-783F-B6D2-6B7CB8BFEF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10700" y="5206852"/>
            <a:ext cx="914400" cy="914400"/>
          </a:xfrm>
          <a:prstGeom prst="rect">
            <a:avLst/>
          </a:prstGeom>
        </p:spPr>
      </p:pic>
      <p:sp>
        <p:nvSpPr>
          <p:cNvPr id="17" name="TextBox 16">
            <a:extLst>
              <a:ext uri="{FF2B5EF4-FFF2-40B4-BE49-F238E27FC236}">
                <a16:creationId xmlns:a16="http://schemas.microsoft.com/office/drawing/2014/main" id="{5B343A1C-04FA-6CF2-9402-4A5A883E4FD0}"/>
              </a:ext>
            </a:extLst>
          </p:cNvPr>
          <p:cNvSpPr txBox="1"/>
          <p:nvPr/>
        </p:nvSpPr>
        <p:spPr>
          <a:xfrm>
            <a:off x="914400" y="2000708"/>
            <a:ext cx="6991350" cy="3046988"/>
          </a:xfrm>
          <a:prstGeom prst="rect">
            <a:avLst/>
          </a:prstGeom>
          <a:noFill/>
        </p:spPr>
        <p:txBody>
          <a:bodyPr wrap="square">
            <a:spAutoFit/>
          </a:bodyPr>
          <a:lstStyle/>
          <a:p>
            <a:pPr marL="457200" indent="-457200">
              <a:buFont typeface="Courier New" panose="02070309020205020404" pitchFamily="49" charset="0"/>
              <a:buChar char="o"/>
            </a:pPr>
            <a:r>
              <a:rPr lang="en-US" sz="3200" dirty="0">
                <a:latin typeface="Gadugi" panose="020B0502040204020203" pitchFamily="34" charset="0"/>
                <a:ea typeface="Gadugi" panose="020B0502040204020203" pitchFamily="34" charset="0"/>
              </a:rPr>
              <a:t>Who prefers energy drink more? (male/female/non-binary?) </a:t>
            </a:r>
          </a:p>
          <a:p>
            <a:pPr marL="457200" indent="-457200">
              <a:buFont typeface="Courier New" panose="02070309020205020404" pitchFamily="49" charset="0"/>
              <a:buChar char="o"/>
            </a:pPr>
            <a:r>
              <a:rPr lang="en-US" sz="3200" dirty="0">
                <a:latin typeface="Gadugi" panose="020B0502040204020203" pitchFamily="34" charset="0"/>
                <a:ea typeface="Gadugi" panose="020B0502040204020203" pitchFamily="34" charset="0"/>
              </a:rPr>
              <a:t>Which age group prefers energy drinks more? </a:t>
            </a:r>
          </a:p>
          <a:p>
            <a:pPr marL="457200" indent="-457200">
              <a:buFont typeface="Courier New" panose="02070309020205020404" pitchFamily="49" charset="0"/>
              <a:buChar char="o"/>
            </a:pPr>
            <a:r>
              <a:rPr lang="en-US" sz="3200" dirty="0">
                <a:latin typeface="Gadugi" panose="020B0502040204020203" pitchFamily="34" charset="0"/>
                <a:ea typeface="Gadugi" panose="020B0502040204020203" pitchFamily="34" charset="0"/>
              </a:rPr>
              <a:t> Which type of marketing reaches the most Youth (15-30)?</a:t>
            </a:r>
            <a:endParaRPr lang="en-IN" sz="32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38626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514349" y="1126416"/>
            <a:ext cx="5753101" cy="1531525"/>
          </a:xfrm>
        </p:spPr>
        <p:txBody>
          <a:bodyPr>
            <a:normAutofit/>
          </a:bodyPr>
          <a:lstStyle/>
          <a:p>
            <a:pPr algn="ctr"/>
            <a:r>
              <a:rPr lang="en-US" sz="2800" b="1" dirty="0">
                <a:latin typeface="Gadugi" panose="020B0502040204020203" pitchFamily="34" charset="0"/>
                <a:ea typeface="Gadugi" panose="020B0502040204020203" pitchFamily="34" charset="0"/>
              </a:rPr>
              <a:t>Who prefers energy drink more(male/female/non-binary) ?</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704849" y="3230564"/>
            <a:ext cx="5410200" cy="1938992"/>
          </a:xfrm>
          <a:prstGeom prst="rect">
            <a:avLst/>
          </a:prstGeom>
          <a:noFill/>
        </p:spPr>
        <p:txBody>
          <a:bodyPr wrap="square">
            <a:spAutoFit/>
          </a:bodyPr>
          <a:lstStyle/>
          <a:p>
            <a:pPr algn="l" fontAlgn="base"/>
            <a:r>
              <a:rPr lang="en-US" sz="2400" b="0" i="0" dirty="0">
                <a:solidFill>
                  <a:srgbClr val="000000"/>
                </a:solidFill>
                <a:effectLst/>
                <a:highlight>
                  <a:srgbClr val="FFFFFF"/>
                </a:highlight>
                <a:latin typeface="Gadugi" panose="020B0502040204020203" pitchFamily="34" charset="0"/>
                <a:ea typeface="Gadugi" panose="020B0502040204020203" pitchFamily="34" charset="0"/>
              </a:rPr>
              <a:t>Out of </a:t>
            </a:r>
            <a:r>
              <a:rPr lang="en-US" sz="2400" b="1" i="0" dirty="0">
                <a:solidFill>
                  <a:srgbClr val="000000"/>
                </a:solidFill>
                <a:effectLst/>
                <a:highlight>
                  <a:srgbClr val="FFFFFF"/>
                </a:highlight>
                <a:latin typeface="Gadugi" panose="020B0502040204020203" pitchFamily="34" charset="0"/>
                <a:ea typeface="Gadugi" panose="020B0502040204020203" pitchFamily="34" charset="0"/>
              </a:rPr>
              <a:t>10 thousand</a:t>
            </a:r>
            <a:r>
              <a:rPr lang="en-US" sz="2400" b="0" i="0" dirty="0">
                <a:solidFill>
                  <a:srgbClr val="000000"/>
                </a:solidFill>
                <a:effectLst/>
                <a:highlight>
                  <a:srgbClr val="FFFFFF"/>
                </a:highlight>
                <a:latin typeface="Gadugi" panose="020B0502040204020203" pitchFamily="34" charset="0"/>
                <a:ea typeface="Gadugi" panose="020B0502040204020203" pitchFamily="34" charset="0"/>
              </a:rPr>
              <a:t> respondents, the number of male respondents is </a:t>
            </a:r>
            <a:r>
              <a:rPr lang="en-US" sz="2400" b="1" i="0" dirty="0">
                <a:solidFill>
                  <a:srgbClr val="000000"/>
                </a:solidFill>
                <a:effectLst/>
                <a:highlight>
                  <a:srgbClr val="FFFFFF"/>
                </a:highlight>
                <a:latin typeface="Gadugi" panose="020B0502040204020203" pitchFamily="34" charset="0"/>
                <a:ea typeface="Gadugi" panose="020B0502040204020203" pitchFamily="34" charset="0"/>
              </a:rPr>
              <a:t>6038</a:t>
            </a:r>
            <a:r>
              <a:rPr lang="en-US" sz="2400" b="0" i="0" dirty="0">
                <a:solidFill>
                  <a:srgbClr val="000000"/>
                </a:solidFill>
                <a:effectLst/>
                <a:highlight>
                  <a:srgbClr val="FFFFFF"/>
                </a:highlight>
                <a:latin typeface="Gadugi" panose="020B0502040204020203" pitchFamily="34" charset="0"/>
                <a:ea typeface="Gadugi" panose="020B0502040204020203" pitchFamily="34" charset="0"/>
              </a:rPr>
              <a:t>.</a:t>
            </a:r>
          </a:p>
          <a:p>
            <a:pPr algn="l" fontAlgn="base"/>
            <a:endParaRPr lang="en-US" sz="2400" b="0" i="0" dirty="0">
              <a:solidFill>
                <a:srgbClr val="000000"/>
              </a:solidFill>
              <a:effectLst/>
              <a:highlight>
                <a:srgbClr val="FFFFFF"/>
              </a:highlight>
              <a:latin typeface="Gadugi" panose="020B0502040204020203" pitchFamily="34" charset="0"/>
              <a:ea typeface="Gadugi" panose="020B0502040204020203" pitchFamily="34" charset="0"/>
            </a:endParaRPr>
          </a:p>
          <a:p>
            <a:pPr algn="l" fontAlgn="base"/>
            <a:r>
              <a:rPr lang="en-US" sz="2400" b="0" i="0" dirty="0">
                <a:solidFill>
                  <a:srgbClr val="000000"/>
                </a:solidFill>
                <a:effectLst/>
                <a:highlight>
                  <a:srgbClr val="FFFFFF"/>
                </a:highlight>
                <a:latin typeface="Gadugi" panose="020B0502040204020203" pitchFamily="34" charset="0"/>
                <a:ea typeface="Gadugi" panose="020B0502040204020203" pitchFamily="34" charset="0"/>
              </a:rPr>
              <a:t>This shows </a:t>
            </a:r>
            <a:r>
              <a:rPr lang="en-US" sz="2400" b="1" i="0" dirty="0">
                <a:solidFill>
                  <a:srgbClr val="000000"/>
                </a:solidFill>
                <a:effectLst/>
                <a:highlight>
                  <a:srgbClr val="FFFFFF"/>
                </a:highlight>
                <a:latin typeface="Gadugi" panose="020B0502040204020203" pitchFamily="34" charset="0"/>
                <a:ea typeface="Gadugi" panose="020B0502040204020203" pitchFamily="34" charset="0"/>
              </a:rPr>
              <a:t>60%</a:t>
            </a:r>
            <a:r>
              <a:rPr lang="en-US" sz="2400" b="0" i="0" dirty="0">
                <a:solidFill>
                  <a:srgbClr val="000000"/>
                </a:solidFill>
                <a:effectLst/>
                <a:highlight>
                  <a:srgbClr val="FFFFFF"/>
                </a:highlight>
                <a:latin typeface="Gadugi" panose="020B0502040204020203" pitchFamily="34" charset="0"/>
                <a:ea typeface="Gadugi" panose="020B0502040204020203" pitchFamily="34" charset="0"/>
              </a:rPr>
              <a:t> of the consumers are male who prefer energy drinks more.</a:t>
            </a:r>
          </a:p>
        </p:txBody>
      </p:sp>
      <p:pic>
        <p:nvPicPr>
          <p:cNvPr id="13" name="Picture 12">
            <a:extLst>
              <a:ext uri="{FF2B5EF4-FFF2-40B4-BE49-F238E27FC236}">
                <a16:creationId xmlns:a16="http://schemas.microsoft.com/office/drawing/2014/main" id="{40CAFB2A-A48E-CBB1-39B3-249D95BAF3F8}"/>
              </a:ext>
            </a:extLst>
          </p:cNvPr>
          <p:cNvPicPr>
            <a:picLocks noChangeAspect="1"/>
          </p:cNvPicPr>
          <p:nvPr/>
        </p:nvPicPr>
        <p:blipFill>
          <a:blip r:embed="rId3"/>
          <a:stretch>
            <a:fillRect/>
          </a:stretch>
        </p:blipFill>
        <p:spPr>
          <a:xfrm>
            <a:off x="6438899" y="893614"/>
            <a:ext cx="4991101" cy="5410200"/>
          </a:xfrm>
          <a:prstGeom prst="rect">
            <a:avLst/>
          </a:prstGeom>
        </p:spPr>
      </p:pic>
    </p:spTree>
    <p:extLst>
      <p:ext uri="{BB962C8B-B14F-4D97-AF65-F5344CB8AC3E}">
        <p14:creationId xmlns:p14="http://schemas.microsoft.com/office/powerpoint/2010/main" val="48550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152402" y="628762"/>
            <a:ext cx="5429248" cy="1531525"/>
          </a:xfrm>
        </p:spPr>
        <p:txBody>
          <a:bodyPr>
            <a:normAutofit/>
          </a:bodyPr>
          <a:lstStyle/>
          <a:p>
            <a:pPr algn="ctr"/>
            <a:r>
              <a:rPr lang="en-US" sz="2800" b="1" dirty="0">
                <a:latin typeface="Gadugi" panose="020B0502040204020203" pitchFamily="34" charset="0"/>
                <a:ea typeface="Gadugi" panose="020B0502040204020203" pitchFamily="34" charset="0"/>
              </a:rPr>
              <a:t>Which age group prefers energy drinks more? </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sp>
        <p:nvSpPr>
          <p:cNvPr id="11" name="TextBox 10">
            <a:extLst>
              <a:ext uri="{FF2B5EF4-FFF2-40B4-BE49-F238E27FC236}">
                <a16:creationId xmlns:a16="http://schemas.microsoft.com/office/drawing/2014/main" id="{DAB1FDA4-A666-1BE4-BECF-3DC2DA15542C}"/>
              </a:ext>
            </a:extLst>
          </p:cNvPr>
          <p:cNvSpPr txBox="1"/>
          <p:nvPr/>
        </p:nvSpPr>
        <p:spPr>
          <a:xfrm>
            <a:off x="804863" y="2293376"/>
            <a:ext cx="3752851" cy="3170099"/>
          </a:xfrm>
          <a:prstGeom prst="rect">
            <a:avLst/>
          </a:prstGeom>
          <a:noFill/>
        </p:spPr>
        <p:txBody>
          <a:bodyPr wrap="square">
            <a:spAutoFit/>
          </a:bodyPr>
          <a:lstStyle/>
          <a:p>
            <a:pPr algn="l" fontAlgn="base"/>
            <a:r>
              <a:rPr lang="en-US" sz="2000" b="0" i="0" dirty="0">
                <a:solidFill>
                  <a:srgbClr val="000000"/>
                </a:solidFill>
                <a:effectLst/>
                <a:highlight>
                  <a:srgbClr val="FFFFFF"/>
                </a:highlight>
                <a:latin typeface="Gadugi" panose="020B0502040204020203" pitchFamily="34" charset="0"/>
                <a:ea typeface="Gadugi" panose="020B0502040204020203" pitchFamily="34" charset="0"/>
              </a:rPr>
              <a:t>From the result of this survey, we get to know that energy drinks are more popular among youngsters. More than </a:t>
            </a:r>
            <a:r>
              <a:rPr lang="en-US" sz="2000" b="1" i="0" dirty="0">
                <a:solidFill>
                  <a:srgbClr val="000000"/>
                </a:solidFill>
                <a:effectLst/>
                <a:highlight>
                  <a:srgbClr val="FFFFFF"/>
                </a:highlight>
                <a:latin typeface="Gadugi" panose="020B0502040204020203" pitchFamily="34" charset="0"/>
                <a:ea typeface="Gadugi" panose="020B0502040204020203" pitchFamily="34" charset="0"/>
              </a:rPr>
              <a:t>50%</a:t>
            </a:r>
            <a:r>
              <a:rPr lang="en-US" sz="2000" b="0" i="0" dirty="0">
                <a:solidFill>
                  <a:srgbClr val="000000"/>
                </a:solidFill>
                <a:effectLst/>
                <a:highlight>
                  <a:srgbClr val="FFFFFF"/>
                </a:highlight>
                <a:latin typeface="Gadugi" panose="020B0502040204020203" pitchFamily="34" charset="0"/>
                <a:ea typeface="Gadugi" panose="020B0502040204020203" pitchFamily="34" charset="0"/>
              </a:rPr>
              <a:t> of the respondents belong to the </a:t>
            </a:r>
            <a:r>
              <a:rPr lang="en-US" sz="2000" b="1" i="0" dirty="0">
                <a:solidFill>
                  <a:srgbClr val="000000"/>
                </a:solidFill>
                <a:effectLst/>
                <a:highlight>
                  <a:srgbClr val="FFFFFF"/>
                </a:highlight>
                <a:latin typeface="Gadugi" panose="020B0502040204020203" pitchFamily="34" charset="0"/>
                <a:ea typeface="Gadugi" panose="020B0502040204020203" pitchFamily="34" charset="0"/>
              </a:rPr>
              <a:t>Age Group 19-30</a:t>
            </a:r>
            <a:r>
              <a:rPr lang="en-US" sz="2000" b="0" i="0" dirty="0">
                <a:solidFill>
                  <a:srgbClr val="000000"/>
                </a:solidFill>
                <a:effectLst/>
                <a:highlight>
                  <a:srgbClr val="FFFFFF"/>
                </a:highlight>
                <a:latin typeface="Gadugi" panose="020B0502040204020203" pitchFamily="34" charset="0"/>
                <a:ea typeface="Gadugi" panose="020B0502040204020203" pitchFamily="34" charset="0"/>
              </a:rPr>
              <a:t>.</a:t>
            </a:r>
          </a:p>
          <a:p>
            <a:pPr algn="l" fontAlgn="base"/>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a:p>
            <a:pPr algn="l" fontAlgn="base"/>
            <a:r>
              <a:rPr lang="en-US" sz="2000" b="0" i="0" dirty="0">
                <a:solidFill>
                  <a:srgbClr val="000000"/>
                </a:solidFill>
                <a:effectLst/>
                <a:highlight>
                  <a:srgbClr val="FFFFFF"/>
                </a:highlight>
                <a:latin typeface="Gadugi" panose="020B0502040204020203" pitchFamily="34" charset="0"/>
                <a:ea typeface="Gadugi" panose="020B0502040204020203" pitchFamily="34" charset="0"/>
              </a:rPr>
              <a:t>If we look at overall young age groups from </a:t>
            </a:r>
            <a:r>
              <a:rPr lang="en-US" sz="2000" b="1" i="0" dirty="0">
                <a:solidFill>
                  <a:srgbClr val="000000"/>
                </a:solidFill>
                <a:effectLst/>
                <a:highlight>
                  <a:srgbClr val="FFFFFF"/>
                </a:highlight>
                <a:latin typeface="Gadugi" panose="020B0502040204020203" pitchFamily="34" charset="0"/>
                <a:ea typeface="Gadugi" panose="020B0502040204020203" pitchFamily="34" charset="0"/>
              </a:rPr>
              <a:t>15 to 30</a:t>
            </a:r>
            <a:r>
              <a:rPr lang="en-US" sz="2000" b="0" i="0" dirty="0">
                <a:solidFill>
                  <a:srgbClr val="000000"/>
                </a:solidFill>
                <a:effectLst/>
                <a:highlight>
                  <a:srgbClr val="FFFFFF"/>
                </a:highlight>
                <a:latin typeface="Gadugi" panose="020B0502040204020203" pitchFamily="34" charset="0"/>
                <a:ea typeface="Gadugi" panose="020B0502040204020203" pitchFamily="34" charset="0"/>
              </a:rPr>
              <a:t>, then the % will rise to </a:t>
            </a:r>
            <a:r>
              <a:rPr lang="en-US" sz="2000" b="1" i="0" dirty="0">
                <a:solidFill>
                  <a:srgbClr val="000000"/>
                </a:solidFill>
                <a:effectLst/>
                <a:highlight>
                  <a:srgbClr val="FFFFFF"/>
                </a:highlight>
                <a:latin typeface="Gadugi" panose="020B0502040204020203" pitchFamily="34" charset="0"/>
                <a:ea typeface="Gadugi" panose="020B0502040204020203" pitchFamily="34" charset="0"/>
              </a:rPr>
              <a:t>70%</a:t>
            </a:r>
            <a:endParaRPr lang="en-US" sz="2000" b="0" i="0" dirty="0">
              <a:solidFill>
                <a:srgbClr val="000000"/>
              </a:solidFill>
              <a:effectLst/>
              <a:highlight>
                <a:srgbClr val="FFFFFF"/>
              </a:highlight>
              <a:latin typeface="Gadugi" panose="020B0502040204020203" pitchFamily="34" charset="0"/>
              <a:ea typeface="Gadugi" panose="020B0502040204020203" pitchFamily="34" charset="0"/>
            </a:endParaRPr>
          </a:p>
        </p:txBody>
      </p:sp>
      <p:pic>
        <p:nvPicPr>
          <p:cNvPr id="5" name="Picture 4">
            <a:extLst>
              <a:ext uri="{FF2B5EF4-FFF2-40B4-BE49-F238E27FC236}">
                <a16:creationId xmlns:a16="http://schemas.microsoft.com/office/drawing/2014/main" id="{A7B9F7D8-EC10-27E0-0986-269D650FDB3E}"/>
              </a:ext>
            </a:extLst>
          </p:cNvPr>
          <p:cNvPicPr>
            <a:picLocks noChangeAspect="1"/>
          </p:cNvPicPr>
          <p:nvPr/>
        </p:nvPicPr>
        <p:blipFill>
          <a:blip r:embed="rId3"/>
          <a:stretch>
            <a:fillRect/>
          </a:stretch>
        </p:blipFill>
        <p:spPr>
          <a:xfrm>
            <a:off x="4972051" y="1928812"/>
            <a:ext cx="6553197" cy="3899228"/>
          </a:xfrm>
          <a:prstGeom prst="rect">
            <a:avLst/>
          </a:prstGeom>
        </p:spPr>
      </p:pic>
    </p:spTree>
    <p:extLst>
      <p:ext uri="{BB962C8B-B14F-4D97-AF65-F5344CB8AC3E}">
        <p14:creationId xmlns:p14="http://schemas.microsoft.com/office/powerpoint/2010/main" val="770084152"/>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459</TotalTime>
  <Words>1645</Words>
  <Application>Microsoft Office PowerPoint</Application>
  <PresentationFormat>Widescreen</PresentationFormat>
  <Paragraphs>209</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Bodoni MT</vt:lpstr>
      <vt:lpstr>Calibri</vt:lpstr>
      <vt:lpstr>Courier New</vt:lpstr>
      <vt:lpstr>Gadugi</vt:lpstr>
      <vt:lpstr>Georgia</vt:lpstr>
      <vt:lpstr>Source Sans Pro Light</vt:lpstr>
      <vt:lpstr>Verdana</vt:lpstr>
      <vt:lpstr>Custom</vt:lpstr>
      <vt:lpstr>MARKETING INSIGHTS OF CODEX</vt:lpstr>
      <vt:lpstr>CONTENT</vt:lpstr>
      <vt:lpstr>ABOUT CODEX</vt:lpstr>
      <vt:lpstr>PROBLEM STATEMENT</vt:lpstr>
      <vt:lpstr>INSIGHTS TO EXTRACT</vt:lpstr>
      <vt:lpstr>PowerPoint Presentation</vt:lpstr>
      <vt:lpstr>DEMOGRAPHIC INSIGHTS</vt:lpstr>
      <vt:lpstr>Who prefers energy drink more(male/female/non-binary) ?</vt:lpstr>
      <vt:lpstr>Which age group prefers energy drinks more? </vt:lpstr>
      <vt:lpstr>Which type of marketing reaches the most Youth (15-30)?</vt:lpstr>
      <vt:lpstr>CONSUMER PREFERENCE</vt:lpstr>
      <vt:lpstr>What are the preferred ingredients of energy drinks among respondents? </vt:lpstr>
      <vt:lpstr>What packaging preferences do respondents have for energy drinks?</vt:lpstr>
      <vt:lpstr>COMPETITION ANALYSIS</vt:lpstr>
      <vt:lpstr>Who are the current market leaders? </vt:lpstr>
      <vt:lpstr>What are the primary reasons consumers prefer those brands over CodeX?</vt:lpstr>
      <vt:lpstr>MARKETING CHANNELS AND BRAND AWARENESS</vt:lpstr>
      <vt:lpstr>PowerPoint Presentation</vt:lpstr>
      <vt:lpstr>BRAND PENETRATION</vt:lpstr>
      <vt:lpstr>What do people think about our brand? (overall rating) </vt:lpstr>
      <vt:lpstr>Which cities do we need to focus more on?</vt:lpstr>
      <vt:lpstr>PURCHASE BEHAVIOR</vt:lpstr>
      <vt:lpstr>Where do respondents prefer to purchase energy drinks? </vt:lpstr>
      <vt:lpstr>What are the typical consumption situations for energy drinks among respondents?</vt:lpstr>
      <vt:lpstr>What factors influence respondents' purchase decisions, such as price range and limited edition packaging?</vt:lpstr>
      <vt:lpstr>PowerPoint Presentation</vt:lpstr>
      <vt:lpstr>PRODUCT DEVELOPMENT</vt:lpstr>
      <vt:lpstr>PowerPoint Presentation</vt:lpstr>
      <vt:lpstr>PowerPoint Presentation</vt:lpstr>
      <vt:lpstr>RECOMMENDATIONS FOR CODEX </vt:lpstr>
      <vt:lpstr>What immediate improvements can we bring to the product?</vt:lpstr>
      <vt:lpstr>What should be the ideal price of our product?</vt:lpstr>
      <vt:lpstr>What kind of offers and discounts we can run?</vt:lpstr>
      <vt:lpstr>What kind of marketing campaigns we can run?</vt:lpstr>
      <vt:lpstr>PowerPoint Presentation</vt:lpstr>
      <vt:lpstr>PowerPoint Presentation</vt:lpstr>
      <vt:lpstr>Who should be our target audience, and why?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Barkha Tandekar</dc:creator>
  <cp:lastModifiedBy>Barkha Tandekar</cp:lastModifiedBy>
  <cp:revision>4</cp:revision>
  <dcterms:created xsi:type="dcterms:W3CDTF">2024-08-25T13:37:10Z</dcterms:created>
  <dcterms:modified xsi:type="dcterms:W3CDTF">2024-09-07T10:20:28Z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