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ernoru" charset="1" panose="00000A00000000000000"/>
      <p:regular r:id="rId10"/>
    </p:embeddedFont>
    <p:embeddedFont>
      <p:font typeface="Poppins Medium" charset="1" panose="00000600000000000000"/>
      <p:regular r:id="rId11"/>
    </p:embeddedFont>
    <p:embeddedFont>
      <p:font typeface="Poppins Medium Bold" charset="1" panose="00000700000000000000"/>
      <p:regular r:id="rId12"/>
    </p:embeddedFont>
    <p:embeddedFont>
      <p:font typeface="Poppins Medium Italics" charset="1" panose="00000600000000000000"/>
      <p:regular r:id="rId13"/>
    </p:embeddedFont>
    <p:embeddedFont>
      <p:font typeface="Poppins Medium Bold Italics" charset="1" panose="00000700000000000000"/>
      <p:regular r:id="rId14"/>
    </p:embeddedFont>
    <p:embeddedFont>
      <p:font typeface="Garet Book" charset="1" panose="00000000000000000000"/>
      <p:regular r:id="rId15"/>
    </p:embeddedFont>
    <p:embeddedFont>
      <p:font typeface="Garet ExtraBold 1" charset="1" panose="00000000000000000000"/>
      <p:regular r:id="rId16"/>
    </p:embeddedFont>
    <p:embeddedFont>
      <p:font typeface="Garet ExtraBold 1 Bold" charset="1" panose="00000000000000000000"/>
      <p:regular r:id="rId17"/>
    </p:embeddedFont>
    <p:embeddedFont>
      <p:font typeface="Garet ExtraBold 1 Italics" charset="1" panose="00000000000000000000"/>
      <p:regular r:id="rId18"/>
    </p:embeddedFont>
    <p:embeddedFont>
      <p:font typeface="Garet ExtraBold 1 Bold Italics" charset="1" panose="00000000000000000000"/>
      <p:regular r:id="rId19"/>
    </p:embeddedFont>
    <p:embeddedFont>
      <p:font typeface="Garet ExtraBold 2" charset="1" panose="00000000000000000000"/>
      <p:regular r:id="rId20"/>
    </p:embeddedFont>
    <p:embeddedFont>
      <p:font typeface="Garet ExtraBold 2 Bold" charset="1" panose="00000000000000000000"/>
      <p:regular r:id="rId21"/>
    </p:embeddedFont>
    <p:embeddedFont>
      <p:font typeface="Garet ExtraBold 2 Italics" charset="1" panose="00000000000000000000"/>
      <p:regular r:id="rId22"/>
    </p:embeddedFont>
    <p:embeddedFont>
      <p:font typeface="Garet ExtraBold 2 Bold Italic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22" t="0" r="222" b="0"/>
          <a:stretch>
            <a:fillRect/>
          </a:stretch>
        </p:blipFill>
        <p:spPr>
          <a:xfrm>
            <a:off x="0" y="0"/>
            <a:ext cx="18288000" cy="10287000"/>
          </a:xfrm>
          <a:prstGeom prst="rect">
            <a:avLst/>
          </a:prstGeom>
        </p:spPr>
      </p:pic>
      <p:grpSp>
        <p:nvGrpSpPr>
          <p:cNvPr name="Group 3" id="3"/>
          <p:cNvGrpSpPr/>
          <p:nvPr/>
        </p:nvGrpSpPr>
        <p:grpSpPr>
          <a:xfrm rot="-10800000">
            <a:off x="15677050" y="759143"/>
            <a:ext cx="2754630" cy="1377315"/>
            <a:chOff x="0" y="0"/>
            <a:chExt cx="812800" cy="406400"/>
          </a:xfrm>
        </p:grpSpPr>
        <p:sp>
          <p:nvSpPr>
            <p:cNvPr name="Freeform 4" id="4"/>
            <p:cNvSpPr/>
            <p:nvPr/>
          </p:nvSpPr>
          <p:spPr>
            <a:xfrm>
              <a:off x="0" y="0"/>
              <a:ext cx="812800" cy="406400"/>
            </a:xfrm>
            <a:custGeom>
              <a:avLst/>
              <a:gdLst/>
              <a:ahLst/>
              <a:cxnLst/>
              <a:rect r="r" b="b" t="t" l="l"/>
              <a:pathLst>
                <a:path h="406400" w="812800">
                  <a:moveTo>
                    <a:pt x="609600" y="0"/>
                  </a:moveTo>
                  <a:lnTo>
                    <a:pt x="0" y="0"/>
                  </a:lnTo>
                  <a:lnTo>
                    <a:pt x="0" y="406400"/>
                  </a:lnTo>
                  <a:lnTo>
                    <a:pt x="609600" y="406400"/>
                  </a:lnTo>
                  <a:lnTo>
                    <a:pt x="812800" y="203200"/>
                  </a:lnTo>
                  <a:lnTo>
                    <a:pt x="609600" y="0"/>
                  </a:lnTo>
                  <a:close/>
                </a:path>
              </a:pathLst>
            </a:custGeom>
            <a:solidFill>
              <a:srgbClr val="FFFFFF">
                <a:alpha val="13725"/>
              </a:srgbClr>
            </a:solidFill>
          </p:spPr>
        </p:sp>
        <p:sp>
          <p:nvSpPr>
            <p:cNvPr name="TextBox 5" id="5"/>
            <p:cNvSpPr txBox="true"/>
            <p:nvPr/>
          </p:nvSpPr>
          <p:spPr>
            <a:xfrm>
              <a:off x="0" y="-38100"/>
              <a:ext cx="698500" cy="444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10800000">
            <a:off x="12922420" y="759143"/>
            <a:ext cx="2754630" cy="1377315"/>
            <a:chOff x="0" y="0"/>
            <a:chExt cx="812800" cy="406400"/>
          </a:xfrm>
        </p:grpSpPr>
        <p:sp>
          <p:nvSpPr>
            <p:cNvPr name="Freeform 7" id="7"/>
            <p:cNvSpPr/>
            <p:nvPr/>
          </p:nvSpPr>
          <p:spPr>
            <a:xfrm>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FFFFF">
                <a:alpha val="13725"/>
              </a:srgbClr>
            </a:solidFill>
          </p:spPr>
        </p:sp>
        <p:sp>
          <p:nvSpPr>
            <p:cNvPr name="TextBox 8" id="8"/>
            <p:cNvSpPr txBox="true"/>
            <p:nvPr/>
          </p:nvSpPr>
          <p:spPr>
            <a:xfrm>
              <a:off x="177800" y="-38100"/>
              <a:ext cx="558800" cy="444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10800000">
            <a:off x="10167790" y="759143"/>
            <a:ext cx="2754630" cy="1377315"/>
            <a:chOff x="0" y="0"/>
            <a:chExt cx="812800" cy="406400"/>
          </a:xfrm>
        </p:grpSpPr>
        <p:sp>
          <p:nvSpPr>
            <p:cNvPr name="Freeform 10" id="10"/>
            <p:cNvSpPr/>
            <p:nvPr/>
          </p:nvSpPr>
          <p:spPr>
            <a:xfrm>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FFFFF">
                <a:alpha val="13725"/>
              </a:srgbClr>
            </a:solidFill>
          </p:spPr>
        </p:sp>
        <p:sp>
          <p:nvSpPr>
            <p:cNvPr name="TextBox 11" id="11"/>
            <p:cNvSpPr txBox="true"/>
            <p:nvPr/>
          </p:nvSpPr>
          <p:spPr>
            <a:xfrm>
              <a:off x="177800" y="-38100"/>
              <a:ext cx="558800" cy="444500"/>
            </a:xfrm>
            <a:prstGeom prst="rect">
              <a:avLst/>
            </a:prstGeom>
          </p:spPr>
          <p:txBody>
            <a:bodyPr anchor="ctr" rtlCol="false" tIns="50800" lIns="50800" bIns="50800" rIns="50800"/>
            <a:lstStyle/>
            <a:p>
              <a:pPr algn="ctr">
                <a:lnSpc>
                  <a:spcPts val="3359"/>
                </a:lnSpc>
              </a:pPr>
            </a:p>
          </p:txBody>
        </p:sp>
      </p:grpSp>
      <p:pic>
        <p:nvPicPr>
          <p:cNvPr name="Picture 12" id="12"/>
          <p:cNvPicPr>
            <a:picLocks noChangeAspect="true"/>
          </p:cNvPicPr>
          <p:nvPr/>
        </p:nvPicPr>
        <p:blipFill>
          <a:blip r:embed="rId3"/>
          <a:srcRect l="0" t="0" r="0" b="0"/>
          <a:stretch>
            <a:fillRect/>
          </a:stretch>
        </p:blipFill>
        <p:spPr>
          <a:xfrm flipH="false" flipV="false" rot="0">
            <a:off x="1000125" y="493534"/>
            <a:ext cx="2163622" cy="2163622"/>
          </a:xfrm>
          <a:prstGeom prst="rect">
            <a:avLst/>
          </a:prstGeom>
        </p:spPr>
      </p:pic>
      <p:sp>
        <p:nvSpPr>
          <p:cNvPr name="TextBox 13" id="13"/>
          <p:cNvSpPr txBox="true"/>
          <p:nvPr/>
        </p:nvSpPr>
        <p:spPr>
          <a:xfrm rot="0">
            <a:off x="1000125" y="3546131"/>
            <a:ext cx="12299922" cy="2331927"/>
          </a:xfrm>
          <a:prstGeom prst="rect">
            <a:avLst/>
          </a:prstGeom>
        </p:spPr>
        <p:txBody>
          <a:bodyPr anchor="t" rtlCol="false" tIns="0" lIns="0" bIns="0" rIns="0">
            <a:spAutoFit/>
          </a:bodyPr>
          <a:lstStyle/>
          <a:p>
            <a:pPr>
              <a:lnSpc>
                <a:spcPts val="10562"/>
              </a:lnSpc>
            </a:pPr>
            <a:r>
              <a:rPr lang="en-US" sz="10458">
                <a:solidFill>
                  <a:srgbClr val="E04D01"/>
                </a:solidFill>
                <a:latin typeface="Bernoru"/>
              </a:rPr>
              <a:t>WIND TURBINE</a:t>
            </a:r>
          </a:p>
          <a:p>
            <a:pPr>
              <a:lnSpc>
                <a:spcPts val="7634"/>
              </a:lnSpc>
            </a:pPr>
            <a:r>
              <a:rPr lang="en-US" sz="7558">
                <a:solidFill>
                  <a:srgbClr val="FFFFFF"/>
                </a:solidFill>
                <a:latin typeface="Bernoru"/>
              </a:rPr>
              <a:t>HELIX SHAPE VAWT</a:t>
            </a:r>
          </a:p>
        </p:txBody>
      </p:sp>
      <p:sp>
        <p:nvSpPr>
          <p:cNvPr name="TextBox 14" id="14"/>
          <p:cNvSpPr txBox="true"/>
          <p:nvPr/>
        </p:nvSpPr>
        <p:spPr>
          <a:xfrm rot="0">
            <a:off x="1028700" y="7214430"/>
            <a:ext cx="10673982" cy="489444"/>
          </a:xfrm>
          <a:prstGeom prst="rect">
            <a:avLst/>
          </a:prstGeom>
        </p:spPr>
        <p:txBody>
          <a:bodyPr anchor="t" rtlCol="false" tIns="0" lIns="0" bIns="0" rIns="0">
            <a:spAutoFit/>
          </a:bodyPr>
          <a:lstStyle/>
          <a:p>
            <a:pPr>
              <a:lnSpc>
                <a:spcPts val="3741"/>
              </a:lnSpc>
            </a:pPr>
            <a:r>
              <a:rPr lang="en-US" sz="3704" spc="1089">
                <a:solidFill>
                  <a:srgbClr val="E04D01"/>
                </a:solidFill>
                <a:latin typeface="Garet ExtraBold 2"/>
              </a:rPr>
              <a:t>IIT KANPUR​</a:t>
            </a:r>
          </a:p>
        </p:txBody>
      </p:sp>
      <p:sp>
        <p:nvSpPr>
          <p:cNvPr name="TextBox 15" id="15"/>
          <p:cNvSpPr txBox="true"/>
          <p:nvPr/>
        </p:nvSpPr>
        <p:spPr>
          <a:xfrm rot="0">
            <a:off x="13414347" y="7650610"/>
            <a:ext cx="6073045" cy="1743414"/>
          </a:xfrm>
          <a:prstGeom prst="rect">
            <a:avLst/>
          </a:prstGeom>
        </p:spPr>
        <p:txBody>
          <a:bodyPr anchor="t" rtlCol="false" tIns="0" lIns="0" bIns="0" rIns="0">
            <a:spAutoFit/>
          </a:bodyPr>
          <a:lstStyle/>
          <a:p>
            <a:pPr marL="540586" indent="-270293" lvl="1">
              <a:lnSpc>
                <a:spcPts val="3505"/>
              </a:lnSpc>
              <a:buFont typeface="Arial"/>
              <a:buChar char="•"/>
            </a:pPr>
            <a:r>
              <a:rPr lang="en-US" sz="2503">
                <a:solidFill>
                  <a:srgbClr val="FFFFFF">
                    <a:alpha val="77647"/>
                  </a:srgbClr>
                </a:solidFill>
                <a:latin typeface="Garet Book"/>
              </a:rPr>
              <a:t>SHIVANGI  -  200942</a:t>
            </a:r>
          </a:p>
          <a:p>
            <a:pPr marL="540586" indent="-270293" lvl="1">
              <a:lnSpc>
                <a:spcPts val="3505"/>
              </a:lnSpc>
              <a:buFont typeface="Arial"/>
              <a:buChar char="•"/>
            </a:pPr>
            <a:r>
              <a:rPr lang="en-US" sz="2503">
                <a:solidFill>
                  <a:srgbClr val="FFFFFF">
                    <a:alpha val="77647"/>
                  </a:srgbClr>
                </a:solidFill>
                <a:latin typeface="Garet Book"/>
              </a:rPr>
              <a:t>VIJAYA  -  201114</a:t>
            </a:r>
          </a:p>
          <a:p>
            <a:pPr marL="540586" indent="-270293" lvl="1">
              <a:lnSpc>
                <a:spcPts val="3505"/>
              </a:lnSpc>
              <a:buFont typeface="Arial"/>
              <a:buChar char="•"/>
            </a:pPr>
            <a:r>
              <a:rPr lang="en-US" sz="2503">
                <a:solidFill>
                  <a:srgbClr val="FFFFFF">
                    <a:alpha val="77647"/>
                  </a:srgbClr>
                </a:solidFill>
                <a:latin typeface="Garet Book"/>
              </a:rPr>
              <a:t>VISHAL  -  201129</a:t>
            </a:r>
          </a:p>
          <a:p>
            <a:pPr marL="540586" indent="-270293" lvl="1">
              <a:lnSpc>
                <a:spcPts val="3505"/>
              </a:lnSpc>
              <a:buFont typeface="Arial"/>
              <a:buChar char="•"/>
            </a:pPr>
            <a:r>
              <a:rPr lang="en-US" sz="2503">
                <a:solidFill>
                  <a:srgbClr val="FFFFFF">
                    <a:alpha val="77647"/>
                  </a:srgbClr>
                </a:solidFill>
                <a:latin typeface="Garet Book"/>
              </a:rPr>
              <a:t>YUVRAJ  -  201171</a:t>
            </a:r>
          </a:p>
        </p:txBody>
      </p:sp>
      <p:sp>
        <p:nvSpPr>
          <p:cNvPr name="TextBox 16" id="16"/>
          <p:cNvSpPr txBox="true"/>
          <p:nvPr/>
        </p:nvSpPr>
        <p:spPr>
          <a:xfrm rot="0">
            <a:off x="13414347" y="4564457"/>
            <a:ext cx="6073045" cy="3055810"/>
          </a:xfrm>
          <a:prstGeom prst="rect">
            <a:avLst/>
          </a:prstGeom>
        </p:spPr>
        <p:txBody>
          <a:bodyPr anchor="t" rtlCol="false" tIns="0" lIns="0" bIns="0" rIns="0">
            <a:spAutoFit/>
          </a:bodyPr>
          <a:lstStyle/>
          <a:p>
            <a:pPr marL="540586" indent="-270293" lvl="1">
              <a:lnSpc>
                <a:spcPts val="3505"/>
              </a:lnSpc>
              <a:buFont typeface="Arial"/>
              <a:buChar char="•"/>
            </a:pPr>
            <a:r>
              <a:rPr lang="en-US" sz="2503">
                <a:solidFill>
                  <a:srgbClr val="FFFFFF">
                    <a:alpha val="77647"/>
                  </a:srgbClr>
                </a:solidFill>
                <a:latin typeface="Garet Book"/>
              </a:rPr>
              <a:t>ANSHUL  -   200155</a:t>
            </a:r>
          </a:p>
          <a:p>
            <a:pPr marL="540586" indent="-270293" lvl="1">
              <a:lnSpc>
                <a:spcPts val="3505"/>
              </a:lnSpc>
              <a:buFont typeface="Arial"/>
              <a:buChar char="•"/>
            </a:pPr>
            <a:r>
              <a:rPr lang="en-US" sz="2503">
                <a:solidFill>
                  <a:srgbClr val="FFFFFF">
                    <a:alpha val="77647"/>
                  </a:srgbClr>
                </a:solidFill>
                <a:latin typeface="Garet Book"/>
              </a:rPr>
              <a:t>ANUKRITI  -  200932</a:t>
            </a:r>
          </a:p>
          <a:p>
            <a:pPr marL="540586" indent="-270293" lvl="1">
              <a:lnSpc>
                <a:spcPts val="3505"/>
              </a:lnSpc>
              <a:buFont typeface="Arial"/>
              <a:buChar char="•"/>
            </a:pPr>
            <a:r>
              <a:rPr lang="en-US" sz="2503">
                <a:solidFill>
                  <a:srgbClr val="FFFFFF">
                    <a:alpha val="77647"/>
                  </a:srgbClr>
                </a:solidFill>
                <a:latin typeface="Garet Book"/>
              </a:rPr>
              <a:t>HARSHAL  -  200426</a:t>
            </a:r>
          </a:p>
          <a:p>
            <a:pPr marL="540586" indent="-270293" lvl="1">
              <a:lnSpc>
                <a:spcPts val="3505"/>
              </a:lnSpc>
              <a:buFont typeface="Arial"/>
              <a:buChar char="•"/>
            </a:pPr>
            <a:r>
              <a:rPr lang="en-US" sz="2503">
                <a:solidFill>
                  <a:srgbClr val="FFFFFF">
                    <a:alpha val="77647"/>
                  </a:srgbClr>
                </a:solidFill>
                <a:latin typeface="Garet Book"/>
              </a:rPr>
              <a:t>KRITIKA  -  200524</a:t>
            </a:r>
          </a:p>
          <a:p>
            <a:pPr marL="540586" indent="-270293" lvl="1">
              <a:lnSpc>
                <a:spcPts val="3505"/>
              </a:lnSpc>
              <a:buFont typeface="Arial"/>
              <a:buChar char="•"/>
            </a:pPr>
            <a:r>
              <a:rPr lang="en-US" sz="2503">
                <a:solidFill>
                  <a:srgbClr val="FFFFFF">
                    <a:alpha val="77647"/>
                  </a:srgbClr>
                </a:solidFill>
                <a:latin typeface="Garet Book"/>
              </a:rPr>
              <a:t>LAKSHYA  -  200543</a:t>
            </a:r>
          </a:p>
          <a:p>
            <a:pPr marL="540586" indent="-270293" lvl="1">
              <a:lnSpc>
                <a:spcPts val="3505"/>
              </a:lnSpc>
              <a:buFont typeface="Arial"/>
              <a:buChar char="•"/>
            </a:pPr>
            <a:r>
              <a:rPr lang="en-US" sz="2503">
                <a:solidFill>
                  <a:srgbClr val="FFFFFF">
                    <a:alpha val="77647"/>
                  </a:srgbClr>
                </a:solidFill>
                <a:latin typeface="Garet Book"/>
              </a:rPr>
              <a:t>RANI  -  200303</a:t>
            </a:r>
          </a:p>
          <a:p>
            <a:pPr marL="540586" indent="-270293" lvl="1">
              <a:lnSpc>
                <a:spcPts val="3505"/>
              </a:lnSpc>
              <a:buFont typeface="Arial"/>
              <a:buChar char="•"/>
            </a:pPr>
            <a:r>
              <a:rPr lang="en-US" sz="2503">
                <a:solidFill>
                  <a:srgbClr val="FFFFFF">
                    <a:alpha val="77647"/>
                  </a:srgbClr>
                </a:solidFill>
                <a:latin typeface="Garet Book"/>
              </a:rPr>
              <a:t>RISHU  -  200797</a:t>
            </a:r>
          </a:p>
        </p:txBody>
      </p:sp>
      <p:sp>
        <p:nvSpPr>
          <p:cNvPr name="TextBox 17" id="17"/>
          <p:cNvSpPr txBox="true"/>
          <p:nvPr/>
        </p:nvSpPr>
        <p:spPr>
          <a:xfrm rot="0">
            <a:off x="1041743" y="8885555"/>
            <a:ext cx="9335018" cy="372745"/>
          </a:xfrm>
          <a:prstGeom prst="rect">
            <a:avLst/>
          </a:prstGeom>
        </p:spPr>
        <p:txBody>
          <a:bodyPr anchor="t" rtlCol="false" tIns="0" lIns="0" bIns="0" rIns="0">
            <a:spAutoFit/>
          </a:bodyPr>
          <a:lstStyle/>
          <a:p>
            <a:pPr>
              <a:lnSpc>
                <a:spcPts val="3079"/>
              </a:lnSpc>
            </a:pPr>
            <a:r>
              <a:rPr lang="en-US" sz="2199" spc="327">
                <a:solidFill>
                  <a:srgbClr val="FFFFFF"/>
                </a:solidFill>
                <a:latin typeface="Garet ExtraBold 1"/>
              </a:rPr>
              <a:t>INSRUCTOR: </a:t>
            </a:r>
            <a:r>
              <a:rPr lang="en-US" sz="2199" spc="327">
                <a:solidFill>
                  <a:srgbClr val="E04D01"/>
                </a:solidFill>
                <a:latin typeface="Garet ExtraBold 1"/>
              </a:rPr>
              <a:t>Dr. Debopam Das</a:t>
            </a:r>
          </a:p>
        </p:txBody>
      </p:sp>
      <p:sp>
        <p:nvSpPr>
          <p:cNvPr name="TextBox 18" id="18"/>
          <p:cNvSpPr txBox="true"/>
          <p:nvPr/>
        </p:nvSpPr>
        <p:spPr>
          <a:xfrm rot="0">
            <a:off x="13639553" y="3973219"/>
            <a:ext cx="5385696" cy="554797"/>
          </a:xfrm>
          <a:prstGeom prst="rect">
            <a:avLst/>
          </a:prstGeom>
        </p:spPr>
        <p:txBody>
          <a:bodyPr anchor="t" rtlCol="false" tIns="0" lIns="0" bIns="0" rIns="0">
            <a:spAutoFit/>
          </a:bodyPr>
          <a:lstStyle/>
          <a:p>
            <a:pPr>
              <a:lnSpc>
                <a:spcPts val="4579"/>
              </a:lnSpc>
            </a:pPr>
            <a:r>
              <a:rPr lang="en-US" sz="3271" spc="487">
                <a:solidFill>
                  <a:srgbClr val="FFFFFF"/>
                </a:solidFill>
                <a:latin typeface="Garet ExtraBold 1"/>
              </a:rPr>
              <a:t>GROUP 4:</a:t>
            </a:r>
          </a:p>
        </p:txBody>
      </p:sp>
      <p:sp>
        <p:nvSpPr>
          <p:cNvPr name="TextBox 19" id="19"/>
          <p:cNvSpPr txBox="true"/>
          <p:nvPr/>
        </p:nvSpPr>
        <p:spPr>
          <a:xfrm rot="0">
            <a:off x="1000125" y="6019848"/>
            <a:ext cx="8115300" cy="455295"/>
          </a:xfrm>
          <a:prstGeom prst="rect">
            <a:avLst/>
          </a:prstGeom>
        </p:spPr>
        <p:txBody>
          <a:bodyPr anchor="t" rtlCol="false" tIns="0" lIns="0" bIns="0" rIns="0">
            <a:spAutoFit/>
          </a:bodyPr>
          <a:lstStyle/>
          <a:p>
            <a:pPr>
              <a:lnSpc>
                <a:spcPts val="3779"/>
              </a:lnSpc>
            </a:pPr>
            <a:r>
              <a:rPr lang="en-US" sz="2699" spc="402">
                <a:solidFill>
                  <a:srgbClr val="FFFFFF"/>
                </a:solidFill>
                <a:latin typeface="Garet ExtraBold 1"/>
              </a:rPr>
              <a:t>SEE614 - WIND ENERGY</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6758B4"/>
        </a:solidFill>
      </p:bgPr>
    </p:bg>
    <p:spTree>
      <p:nvGrpSpPr>
        <p:cNvPr id="1" name=""/>
        <p:cNvGrpSpPr/>
        <p:nvPr/>
      </p:nvGrpSpPr>
      <p:grpSpPr>
        <a:xfrm>
          <a:off x="0" y="0"/>
          <a:ext cx="0" cy="0"/>
          <a:chOff x="0" y="0"/>
          <a:chExt cx="0" cy="0"/>
        </a:xfrm>
      </p:grpSpPr>
      <p:sp>
        <p:nvSpPr>
          <p:cNvPr name="AutoShape 2" id="2"/>
          <p:cNvSpPr/>
          <p:nvPr/>
        </p:nvSpPr>
        <p:spPr>
          <a:xfrm rot="0">
            <a:off x="1028700" y="910319"/>
            <a:ext cx="16230600" cy="0"/>
          </a:xfrm>
          <a:prstGeom prst="line">
            <a:avLst/>
          </a:prstGeom>
          <a:ln cap="flat" w="28575">
            <a:solidFill>
              <a:srgbClr val="FFFFFF"/>
            </a:solidFill>
            <a:prstDash val="solid"/>
            <a:headEnd type="none" len="sm" w="sm"/>
            <a:tailEnd type="none" len="sm" w="sm"/>
          </a:ln>
        </p:spPr>
      </p:sp>
      <p:grpSp>
        <p:nvGrpSpPr>
          <p:cNvPr name="Group 3" id="3"/>
          <p:cNvGrpSpPr/>
          <p:nvPr/>
        </p:nvGrpSpPr>
        <p:grpSpPr>
          <a:xfrm rot="0">
            <a:off x="1389729" y="811087"/>
            <a:ext cx="905090" cy="246088"/>
            <a:chOff x="0" y="0"/>
            <a:chExt cx="238378" cy="64813"/>
          </a:xfrm>
        </p:grpSpPr>
        <p:sp>
          <p:nvSpPr>
            <p:cNvPr name="Freeform 4" id="4"/>
            <p:cNvSpPr/>
            <p:nvPr/>
          </p:nvSpPr>
          <p:spPr>
            <a:xfrm>
              <a:off x="0" y="0"/>
              <a:ext cx="238378" cy="64813"/>
            </a:xfrm>
            <a:custGeom>
              <a:avLst/>
              <a:gdLst/>
              <a:ahLst/>
              <a:cxnLst/>
              <a:rect r="r" b="b" t="t" l="l"/>
              <a:pathLst>
                <a:path h="64813" w="238378">
                  <a:moveTo>
                    <a:pt x="32407" y="0"/>
                  </a:moveTo>
                  <a:lnTo>
                    <a:pt x="205971" y="0"/>
                  </a:lnTo>
                  <a:cubicBezTo>
                    <a:pt x="223869" y="0"/>
                    <a:pt x="238378" y="14509"/>
                    <a:pt x="238378" y="32407"/>
                  </a:cubicBezTo>
                  <a:lnTo>
                    <a:pt x="238378" y="32407"/>
                  </a:lnTo>
                  <a:cubicBezTo>
                    <a:pt x="238378" y="50304"/>
                    <a:pt x="223869" y="64813"/>
                    <a:pt x="205971" y="64813"/>
                  </a:cubicBezTo>
                  <a:lnTo>
                    <a:pt x="32407" y="64813"/>
                  </a:lnTo>
                  <a:cubicBezTo>
                    <a:pt x="14509" y="64813"/>
                    <a:pt x="0" y="50304"/>
                    <a:pt x="0" y="32407"/>
                  </a:cubicBezTo>
                  <a:lnTo>
                    <a:pt x="0" y="32407"/>
                  </a:lnTo>
                  <a:cubicBezTo>
                    <a:pt x="0" y="14509"/>
                    <a:pt x="14509" y="0"/>
                    <a:pt x="32407" y="0"/>
                  </a:cubicBezTo>
                  <a:close/>
                </a:path>
              </a:pathLst>
            </a:custGeom>
            <a:solidFill>
              <a:srgbClr val="372789"/>
            </a:solidFill>
            <a:ln w="28575">
              <a:solidFill>
                <a:srgbClr val="FFFFFF"/>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
        <p:nvSpPr>
          <p:cNvPr name="TextBox 6" id="6"/>
          <p:cNvSpPr txBox="true"/>
          <p:nvPr/>
        </p:nvSpPr>
        <p:spPr>
          <a:xfrm rot="0">
            <a:off x="3622479" y="1381527"/>
            <a:ext cx="11043042" cy="1334964"/>
          </a:xfrm>
          <a:prstGeom prst="rect">
            <a:avLst/>
          </a:prstGeom>
        </p:spPr>
        <p:txBody>
          <a:bodyPr anchor="t" rtlCol="false" tIns="0" lIns="0" bIns="0" rIns="0">
            <a:spAutoFit/>
          </a:bodyPr>
          <a:lstStyle/>
          <a:p>
            <a:pPr algn="ctr">
              <a:lnSpc>
                <a:spcPts val="10028"/>
              </a:lnSpc>
            </a:pPr>
            <a:r>
              <a:rPr lang="en-US" sz="9929">
                <a:solidFill>
                  <a:srgbClr val="FFFFFF"/>
                </a:solidFill>
                <a:latin typeface="Bernoru"/>
              </a:rPr>
              <a:t>INTRODUCTION</a:t>
            </a:r>
          </a:p>
        </p:txBody>
      </p:sp>
      <p:grpSp>
        <p:nvGrpSpPr>
          <p:cNvPr name="Group 7" id="7"/>
          <p:cNvGrpSpPr/>
          <p:nvPr/>
        </p:nvGrpSpPr>
        <p:grpSpPr>
          <a:xfrm rot="0">
            <a:off x="1251150" y="2983191"/>
            <a:ext cx="15869571" cy="5632416"/>
            <a:chOff x="0" y="0"/>
            <a:chExt cx="4179640" cy="1483435"/>
          </a:xfrm>
        </p:grpSpPr>
        <p:sp>
          <p:nvSpPr>
            <p:cNvPr name="Freeform 8" id="8"/>
            <p:cNvSpPr/>
            <p:nvPr/>
          </p:nvSpPr>
          <p:spPr>
            <a:xfrm>
              <a:off x="0" y="0"/>
              <a:ext cx="4179640" cy="1483435"/>
            </a:xfrm>
            <a:custGeom>
              <a:avLst/>
              <a:gdLst/>
              <a:ahLst/>
              <a:cxnLst/>
              <a:rect r="r" b="b" t="t" l="l"/>
              <a:pathLst>
                <a:path h="1483435" w="4179640">
                  <a:moveTo>
                    <a:pt x="24880" y="0"/>
                  </a:moveTo>
                  <a:lnTo>
                    <a:pt x="4154760" y="0"/>
                  </a:lnTo>
                  <a:cubicBezTo>
                    <a:pt x="4161359" y="0"/>
                    <a:pt x="4167687" y="2621"/>
                    <a:pt x="4172353" y="7287"/>
                  </a:cubicBezTo>
                  <a:cubicBezTo>
                    <a:pt x="4177019" y="11953"/>
                    <a:pt x="4179640" y="18282"/>
                    <a:pt x="4179640" y="24880"/>
                  </a:cubicBezTo>
                  <a:lnTo>
                    <a:pt x="4179640" y="1458554"/>
                  </a:lnTo>
                  <a:cubicBezTo>
                    <a:pt x="4179640" y="1472295"/>
                    <a:pt x="4168501" y="1483435"/>
                    <a:pt x="4154760" y="1483435"/>
                  </a:cubicBezTo>
                  <a:lnTo>
                    <a:pt x="24880" y="1483435"/>
                  </a:lnTo>
                  <a:cubicBezTo>
                    <a:pt x="11139" y="1483435"/>
                    <a:pt x="0" y="1472295"/>
                    <a:pt x="0" y="1458554"/>
                  </a:cubicBezTo>
                  <a:lnTo>
                    <a:pt x="0" y="24880"/>
                  </a:lnTo>
                  <a:cubicBezTo>
                    <a:pt x="0" y="11139"/>
                    <a:pt x="11139" y="0"/>
                    <a:pt x="24880" y="0"/>
                  </a:cubicBezTo>
                  <a:close/>
                </a:path>
              </a:pathLst>
            </a:custGeom>
            <a:solidFill>
              <a:srgbClr val="000000">
                <a:alpha val="0"/>
              </a:srgbClr>
            </a:solidFill>
            <a:ln w="47625">
              <a:solidFill>
                <a:srgbClr val="372789"/>
              </a:solidFill>
            </a:ln>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1519678" y="3757295"/>
            <a:ext cx="15039094" cy="5243830"/>
          </a:xfrm>
          <a:prstGeom prst="rect">
            <a:avLst/>
          </a:prstGeom>
        </p:spPr>
        <p:txBody>
          <a:bodyPr anchor="t" rtlCol="false" tIns="0" lIns="0" bIns="0" rIns="0">
            <a:spAutoFit/>
          </a:bodyPr>
          <a:lstStyle/>
          <a:p>
            <a:pPr algn="just" marL="604516" indent="-302258" lvl="1">
              <a:lnSpc>
                <a:spcPts val="3919"/>
              </a:lnSpc>
              <a:buFont typeface="Arial"/>
              <a:buChar char="•"/>
            </a:pPr>
            <a:r>
              <a:rPr lang="en-US" sz="2799">
                <a:solidFill>
                  <a:srgbClr val="FFFFFF"/>
                </a:solidFill>
                <a:latin typeface="Garet Book"/>
              </a:rPr>
              <a:t>The helix shape vertical axis wind turbine is an innovative and high performance small scale wind turbine solution.</a:t>
            </a:r>
          </a:p>
          <a:p>
            <a:pPr algn="just" marL="604516" indent="-302258" lvl="1">
              <a:lnSpc>
                <a:spcPts val="3919"/>
              </a:lnSpc>
              <a:buFont typeface="Arial"/>
              <a:buChar char="•"/>
            </a:pPr>
            <a:r>
              <a:rPr lang="en-US" sz="2799">
                <a:solidFill>
                  <a:srgbClr val="FFFFFF"/>
                </a:solidFill>
                <a:latin typeface="Garet Book"/>
              </a:rPr>
              <a:t>The turbines have scoops, or aerofoils, arranged around a vertical shaft, and they are turned by the wind</a:t>
            </a:r>
          </a:p>
          <a:p>
            <a:pPr algn="just" marL="561337" indent="-280669" lvl="1">
              <a:lnSpc>
                <a:spcPts val="3639"/>
              </a:lnSpc>
              <a:buFont typeface="Arial"/>
              <a:buChar char="•"/>
            </a:pPr>
            <a:r>
              <a:rPr lang="en-US" sz="2599">
                <a:solidFill>
                  <a:srgbClr val="FFFFFF"/>
                </a:solidFill>
                <a:latin typeface="Garet Book"/>
              </a:rPr>
              <a:t>Helical wind turbines can be safely operated even during extreme conditions. Another huge advantage of the helical wind turbine is that it can be used much more easily in urban settings. Regular turbines must usually be placed far away from the ground in order to glean the most use out of them.</a:t>
            </a:r>
          </a:p>
          <a:p>
            <a:pPr algn="just">
              <a:lnSpc>
                <a:spcPts val="3639"/>
              </a:lnSpc>
            </a:pPr>
            <a:r>
              <a:rPr lang="en-US" sz="2599">
                <a:solidFill>
                  <a:srgbClr val="FFFFFF"/>
                </a:solidFill>
                <a:latin typeface="Garet Book"/>
              </a:rPr>
              <a:t>             </a:t>
            </a:r>
          </a:p>
          <a:p>
            <a:pPr algn="just">
              <a:lnSpc>
                <a:spcPts val="3919"/>
              </a:lnSpc>
            </a:pPr>
            <a:r>
              <a:rPr lang="en-US" sz="2799">
                <a:solidFill>
                  <a:srgbClr val="FFFFFF"/>
                </a:solidFill>
                <a:latin typeface="Garet Book"/>
              </a:rPr>
              <a:t>​</a:t>
            </a:r>
          </a:p>
          <a:p>
            <a:pPr algn="just">
              <a:lnSpc>
                <a:spcPts val="3919"/>
              </a:lnSpc>
            </a:pPr>
          </a:p>
        </p:txBody>
      </p:sp>
      <p:grpSp>
        <p:nvGrpSpPr>
          <p:cNvPr name="Group 11" id="11"/>
          <p:cNvGrpSpPr/>
          <p:nvPr/>
        </p:nvGrpSpPr>
        <p:grpSpPr>
          <a:xfrm rot="0">
            <a:off x="1251150" y="9088755"/>
            <a:ext cx="3092812" cy="571326"/>
            <a:chOff x="0" y="0"/>
            <a:chExt cx="4123749" cy="761768"/>
          </a:xfrm>
        </p:grpSpPr>
        <p:grpSp>
          <p:nvGrpSpPr>
            <p:cNvPr name="Group 12" id="12"/>
            <p:cNvGrpSpPr/>
            <p:nvPr/>
          </p:nvGrpSpPr>
          <p:grpSpPr>
            <a:xfrm rot="0">
              <a:off x="1361204" y="0"/>
              <a:ext cx="2762546" cy="761768"/>
              <a:chOff x="0" y="0"/>
              <a:chExt cx="545688" cy="150473"/>
            </a:xfrm>
          </p:grpSpPr>
          <p:sp>
            <p:nvSpPr>
              <p:cNvPr name="Freeform 13" id="13"/>
              <p:cNvSpPr/>
              <p:nvPr/>
            </p:nvSpPr>
            <p:spPr>
              <a:xfrm>
                <a:off x="0" y="0"/>
                <a:ext cx="545688" cy="150473"/>
              </a:xfrm>
              <a:custGeom>
                <a:avLst/>
                <a:gdLst/>
                <a:ahLst/>
                <a:cxnLst/>
                <a:rect r="r" b="b" t="t" l="l"/>
                <a:pathLst>
                  <a:path h="150473" w="545688">
                    <a:moveTo>
                      <a:pt x="75236" y="0"/>
                    </a:moveTo>
                    <a:lnTo>
                      <a:pt x="470452" y="0"/>
                    </a:lnTo>
                    <a:cubicBezTo>
                      <a:pt x="490406" y="0"/>
                      <a:pt x="509542" y="7927"/>
                      <a:pt x="523652" y="22036"/>
                    </a:cubicBezTo>
                    <a:cubicBezTo>
                      <a:pt x="537761" y="36146"/>
                      <a:pt x="545688" y="55282"/>
                      <a:pt x="545688" y="75236"/>
                    </a:cubicBezTo>
                    <a:lnTo>
                      <a:pt x="545688" y="75236"/>
                    </a:lnTo>
                    <a:cubicBezTo>
                      <a:pt x="545688" y="116788"/>
                      <a:pt x="512004" y="150473"/>
                      <a:pt x="470452" y="150473"/>
                    </a:cubicBezTo>
                    <a:lnTo>
                      <a:pt x="75236" y="150473"/>
                    </a:lnTo>
                    <a:cubicBezTo>
                      <a:pt x="55282" y="150473"/>
                      <a:pt x="36146" y="142546"/>
                      <a:pt x="22036" y="128437"/>
                    </a:cubicBezTo>
                    <a:cubicBezTo>
                      <a:pt x="7927" y="114327"/>
                      <a:pt x="0" y="95190"/>
                      <a:pt x="0" y="75236"/>
                    </a:cubicBezTo>
                    <a:lnTo>
                      <a:pt x="0" y="75236"/>
                    </a:lnTo>
                    <a:cubicBezTo>
                      <a:pt x="0" y="55282"/>
                      <a:pt x="7927" y="36146"/>
                      <a:pt x="22036" y="22036"/>
                    </a:cubicBezTo>
                    <a:cubicBezTo>
                      <a:pt x="36146" y="7927"/>
                      <a:pt x="55282" y="0"/>
                      <a:pt x="75236" y="0"/>
                    </a:cubicBezTo>
                    <a:close/>
                  </a:path>
                </a:pathLst>
              </a:custGeom>
              <a:solidFill>
                <a:srgbClr val="2A2550"/>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
          <p:nvSpPr>
            <p:cNvPr name="TextBox 15" id="15"/>
            <p:cNvSpPr txBox="true"/>
            <p:nvPr/>
          </p:nvSpPr>
          <p:spPr>
            <a:xfrm rot="0">
              <a:off x="1684724" y="104024"/>
              <a:ext cx="2115505" cy="515620"/>
            </a:xfrm>
            <a:prstGeom prst="rect">
              <a:avLst/>
            </a:prstGeom>
          </p:spPr>
          <p:txBody>
            <a:bodyPr anchor="t" rtlCol="false" tIns="0" lIns="0" bIns="0" rIns="0">
              <a:spAutoFit/>
            </a:bodyPr>
            <a:lstStyle/>
            <a:p>
              <a:pPr algn="ctr">
                <a:lnSpc>
                  <a:spcPts val="3359"/>
                </a:lnSpc>
              </a:pPr>
              <a:r>
                <a:rPr lang="en-US" sz="2400">
                  <a:solidFill>
                    <a:srgbClr val="FFFFFF"/>
                  </a:solidFill>
                  <a:latin typeface="Garet ExtraBold 1"/>
                </a:rPr>
                <a:t>02/08</a:t>
              </a:r>
            </a:p>
          </p:txBody>
        </p:sp>
        <p:sp>
          <p:nvSpPr>
            <p:cNvPr name="TextBox 16" id="16"/>
            <p:cNvSpPr txBox="true"/>
            <p:nvPr/>
          </p:nvSpPr>
          <p:spPr>
            <a:xfrm rot="0">
              <a:off x="0" y="104024"/>
              <a:ext cx="1566377" cy="515621"/>
            </a:xfrm>
            <a:prstGeom prst="rect">
              <a:avLst/>
            </a:prstGeom>
          </p:spPr>
          <p:txBody>
            <a:bodyPr anchor="t" rtlCol="false" tIns="0" lIns="0" bIns="0" rIns="0">
              <a:spAutoFit/>
            </a:bodyPr>
            <a:lstStyle/>
            <a:p>
              <a:pPr>
                <a:lnSpc>
                  <a:spcPts val="3359"/>
                </a:lnSpc>
              </a:pPr>
              <a:r>
                <a:rPr lang="en-US" sz="2399">
                  <a:solidFill>
                    <a:srgbClr val="FFFFFF"/>
                  </a:solidFill>
                  <a:latin typeface="Garet ExtraBold 1"/>
                </a:rPr>
                <a:t>Page</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910319"/>
            <a:ext cx="16230600" cy="0"/>
          </a:xfrm>
          <a:prstGeom prst="line">
            <a:avLst/>
          </a:prstGeom>
          <a:ln cap="flat" w="28575">
            <a:solidFill>
              <a:srgbClr val="2A2550"/>
            </a:solidFill>
            <a:prstDash val="solid"/>
            <a:headEnd type="none" len="sm" w="sm"/>
            <a:tailEnd type="none" len="sm" w="sm"/>
          </a:ln>
        </p:spPr>
      </p:sp>
      <p:grpSp>
        <p:nvGrpSpPr>
          <p:cNvPr name="Group 3" id="3"/>
          <p:cNvGrpSpPr/>
          <p:nvPr/>
        </p:nvGrpSpPr>
        <p:grpSpPr>
          <a:xfrm rot="0">
            <a:off x="2389078" y="811087"/>
            <a:ext cx="905090" cy="246088"/>
            <a:chOff x="0" y="0"/>
            <a:chExt cx="238378" cy="64813"/>
          </a:xfrm>
        </p:grpSpPr>
        <p:sp>
          <p:nvSpPr>
            <p:cNvPr name="Freeform 4" id="4"/>
            <p:cNvSpPr/>
            <p:nvPr/>
          </p:nvSpPr>
          <p:spPr>
            <a:xfrm>
              <a:off x="0" y="0"/>
              <a:ext cx="238378" cy="64813"/>
            </a:xfrm>
            <a:custGeom>
              <a:avLst/>
              <a:gdLst/>
              <a:ahLst/>
              <a:cxnLst/>
              <a:rect r="r" b="b" t="t" l="l"/>
              <a:pathLst>
                <a:path h="64813" w="238378">
                  <a:moveTo>
                    <a:pt x="32407" y="0"/>
                  </a:moveTo>
                  <a:lnTo>
                    <a:pt x="205971" y="0"/>
                  </a:lnTo>
                  <a:cubicBezTo>
                    <a:pt x="223869" y="0"/>
                    <a:pt x="238378" y="14509"/>
                    <a:pt x="238378" y="32407"/>
                  </a:cubicBezTo>
                  <a:lnTo>
                    <a:pt x="238378" y="32407"/>
                  </a:lnTo>
                  <a:cubicBezTo>
                    <a:pt x="238378" y="50304"/>
                    <a:pt x="223869" y="64813"/>
                    <a:pt x="205971" y="64813"/>
                  </a:cubicBezTo>
                  <a:lnTo>
                    <a:pt x="32407" y="64813"/>
                  </a:lnTo>
                  <a:cubicBezTo>
                    <a:pt x="14509" y="64813"/>
                    <a:pt x="0" y="50304"/>
                    <a:pt x="0" y="32407"/>
                  </a:cubicBezTo>
                  <a:lnTo>
                    <a:pt x="0" y="32407"/>
                  </a:lnTo>
                  <a:cubicBezTo>
                    <a:pt x="0" y="14509"/>
                    <a:pt x="14509" y="0"/>
                    <a:pt x="32407" y="0"/>
                  </a:cubicBezTo>
                  <a:close/>
                </a:path>
              </a:pathLst>
            </a:custGeom>
            <a:solidFill>
              <a:srgbClr val="E04D01"/>
            </a:solidFill>
            <a:ln w="28575">
              <a:solidFill>
                <a:srgbClr val="2A2550"/>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187234" y="9130117"/>
            <a:ext cx="3092812" cy="571326"/>
            <a:chOff x="0" y="0"/>
            <a:chExt cx="4123749" cy="761768"/>
          </a:xfrm>
        </p:grpSpPr>
        <p:grpSp>
          <p:nvGrpSpPr>
            <p:cNvPr name="Group 7" id="7"/>
            <p:cNvGrpSpPr/>
            <p:nvPr/>
          </p:nvGrpSpPr>
          <p:grpSpPr>
            <a:xfrm rot="0">
              <a:off x="1361204" y="0"/>
              <a:ext cx="2762546" cy="761768"/>
              <a:chOff x="0" y="0"/>
              <a:chExt cx="545688" cy="150473"/>
            </a:xfrm>
          </p:grpSpPr>
          <p:sp>
            <p:nvSpPr>
              <p:cNvPr name="Freeform 8" id="8"/>
              <p:cNvSpPr/>
              <p:nvPr/>
            </p:nvSpPr>
            <p:spPr>
              <a:xfrm>
                <a:off x="0" y="0"/>
                <a:ext cx="545688" cy="150473"/>
              </a:xfrm>
              <a:custGeom>
                <a:avLst/>
                <a:gdLst/>
                <a:ahLst/>
                <a:cxnLst/>
                <a:rect r="r" b="b" t="t" l="l"/>
                <a:pathLst>
                  <a:path h="150473" w="545688">
                    <a:moveTo>
                      <a:pt x="75236" y="0"/>
                    </a:moveTo>
                    <a:lnTo>
                      <a:pt x="470452" y="0"/>
                    </a:lnTo>
                    <a:cubicBezTo>
                      <a:pt x="490406" y="0"/>
                      <a:pt x="509542" y="7927"/>
                      <a:pt x="523652" y="22036"/>
                    </a:cubicBezTo>
                    <a:cubicBezTo>
                      <a:pt x="537761" y="36146"/>
                      <a:pt x="545688" y="55282"/>
                      <a:pt x="545688" y="75236"/>
                    </a:cubicBezTo>
                    <a:lnTo>
                      <a:pt x="545688" y="75236"/>
                    </a:lnTo>
                    <a:cubicBezTo>
                      <a:pt x="545688" y="116788"/>
                      <a:pt x="512004" y="150473"/>
                      <a:pt x="470452" y="150473"/>
                    </a:cubicBezTo>
                    <a:lnTo>
                      <a:pt x="75236" y="150473"/>
                    </a:lnTo>
                    <a:cubicBezTo>
                      <a:pt x="55282" y="150473"/>
                      <a:pt x="36146" y="142546"/>
                      <a:pt x="22036" y="128437"/>
                    </a:cubicBezTo>
                    <a:cubicBezTo>
                      <a:pt x="7927" y="114327"/>
                      <a:pt x="0" y="95190"/>
                      <a:pt x="0" y="75236"/>
                    </a:cubicBezTo>
                    <a:lnTo>
                      <a:pt x="0" y="75236"/>
                    </a:lnTo>
                    <a:cubicBezTo>
                      <a:pt x="0" y="55282"/>
                      <a:pt x="7927" y="36146"/>
                      <a:pt x="22036" y="22036"/>
                    </a:cubicBezTo>
                    <a:cubicBezTo>
                      <a:pt x="36146" y="7927"/>
                      <a:pt x="55282" y="0"/>
                      <a:pt x="75236" y="0"/>
                    </a:cubicBezTo>
                    <a:close/>
                  </a:path>
                </a:pathLst>
              </a:custGeom>
              <a:solidFill>
                <a:srgbClr val="2A2550"/>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1684724" y="104024"/>
              <a:ext cx="2115505" cy="515620"/>
            </a:xfrm>
            <a:prstGeom prst="rect">
              <a:avLst/>
            </a:prstGeom>
          </p:spPr>
          <p:txBody>
            <a:bodyPr anchor="t" rtlCol="false" tIns="0" lIns="0" bIns="0" rIns="0">
              <a:spAutoFit/>
            </a:bodyPr>
            <a:lstStyle/>
            <a:p>
              <a:pPr algn="ctr">
                <a:lnSpc>
                  <a:spcPts val="3359"/>
                </a:lnSpc>
              </a:pPr>
              <a:r>
                <a:rPr lang="en-US" sz="2400">
                  <a:solidFill>
                    <a:srgbClr val="FFFFFF"/>
                  </a:solidFill>
                  <a:latin typeface="Garet ExtraBold 1"/>
                </a:rPr>
                <a:t>03/08</a:t>
              </a:r>
            </a:p>
          </p:txBody>
        </p:sp>
        <p:sp>
          <p:nvSpPr>
            <p:cNvPr name="TextBox 11" id="11"/>
            <p:cNvSpPr txBox="true"/>
            <p:nvPr/>
          </p:nvSpPr>
          <p:spPr>
            <a:xfrm rot="0">
              <a:off x="0" y="104024"/>
              <a:ext cx="1566377" cy="515621"/>
            </a:xfrm>
            <a:prstGeom prst="rect">
              <a:avLst/>
            </a:prstGeom>
          </p:spPr>
          <p:txBody>
            <a:bodyPr anchor="t" rtlCol="false" tIns="0" lIns="0" bIns="0" rIns="0">
              <a:spAutoFit/>
            </a:bodyPr>
            <a:lstStyle/>
            <a:p>
              <a:pPr>
                <a:lnSpc>
                  <a:spcPts val="3359"/>
                </a:lnSpc>
              </a:pPr>
              <a:r>
                <a:rPr lang="en-US" sz="2399">
                  <a:solidFill>
                    <a:srgbClr val="000000"/>
                  </a:solidFill>
                  <a:latin typeface="Garet ExtraBold 1"/>
                </a:rPr>
                <a:t>Page</a:t>
              </a:r>
            </a:p>
          </p:txBody>
        </p:sp>
      </p:grpSp>
      <p:grpSp>
        <p:nvGrpSpPr>
          <p:cNvPr name="Group 12" id="12"/>
          <p:cNvGrpSpPr/>
          <p:nvPr/>
        </p:nvGrpSpPr>
        <p:grpSpPr>
          <a:xfrm rot="0">
            <a:off x="0" y="1308529"/>
            <a:ext cx="1828777" cy="914388"/>
            <a:chOff x="0" y="0"/>
            <a:chExt cx="812800" cy="406400"/>
          </a:xfrm>
        </p:grpSpPr>
        <p:sp>
          <p:nvSpPr>
            <p:cNvPr name="Freeform 13" id="13"/>
            <p:cNvSpPr/>
            <p:nvPr/>
          </p:nvSpPr>
          <p:spPr>
            <a:xfrm>
              <a:off x="0" y="0"/>
              <a:ext cx="812800" cy="406400"/>
            </a:xfrm>
            <a:custGeom>
              <a:avLst/>
              <a:gdLst/>
              <a:ahLst/>
              <a:cxnLst/>
              <a:rect r="r" b="b" t="t" l="l"/>
              <a:pathLst>
                <a:path h="406400" w="812800">
                  <a:moveTo>
                    <a:pt x="609600" y="0"/>
                  </a:moveTo>
                  <a:lnTo>
                    <a:pt x="0" y="0"/>
                  </a:lnTo>
                  <a:lnTo>
                    <a:pt x="0" y="406400"/>
                  </a:lnTo>
                  <a:lnTo>
                    <a:pt x="609600" y="406400"/>
                  </a:lnTo>
                  <a:lnTo>
                    <a:pt x="812800" y="203200"/>
                  </a:lnTo>
                  <a:lnTo>
                    <a:pt x="609600" y="0"/>
                  </a:lnTo>
                  <a:close/>
                </a:path>
              </a:pathLst>
            </a:custGeom>
            <a:solidFill>
              <a:srgbClr val="2A2550">
                <a:alpha val="9804"/>
              </a:srgbClr>
            </a:solidFill>
          </p:spPr>
        </p:sp>
        <p:sp>
          <p:nvSpPr>
            <p:cNvPr name="TextBox 14" id="14"/>
            <p:cNvSpPr txBox="true"/>
            <p:nvPr/>
          </p:nvSpPr>
          <p:spPr>
            <a:xfrm>
              <a:off x="0" y="-38100"/>
              <a:ext cx="698500" cy="444500"/>
            </a:xfrm>
            <a:prstGeom prst="rect">
              <a:avLst/>
            </a:prstGeom>
          </p:spPr>
          <p:txBody>
            <a:bodyPr anchor="ctr" rtlCol="false" tIns="50800" lIns="50800" bIns="50800" rIns="50800"/>
            <a:lstStyle/>
            <a:p>
              <a:pPr algn="ctr">
                <a:lnSpc>
                  <a:spcPts val="3359"/>
                </a:lnSpc>
              </a:pPr>
            </a:p>
          </p:txBody>
        </p:sp>
      </p:grpSp>
      <p:grpSp>
        <p:nvGrpSpPr>
          <p:cNvPr name="Group 15" id="15"/>
          <p:cNvGrpSpPr/>
          <p:nvPr/>
        </p:nvGrpSpPr>
        <p:grpSpPr>
          <a:xfrm rot="0">
            <a:off x="1828777" y="1308529"/>
            <a:ext cx="1828777" cy="914388"/>
            <a:chOff x="0" y="0"/>
            <a:chExt cx="812800" cy="406400"/>
          </a:xfrm>
        </p:grpSpPr>
        <p:sp>
          <p:nvSpPr>
            <p:cNvPr name="Freeform 16" id="16"/>
            <p:cNvSpPr/>
            <p:nvPr/>
          </p:nvSpPr>
          <p:spPr>
            <a:xfrm>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2A2550">
                <a:alpha val="9804"/>
              </a:srgbClr>
            </a:solidFill>
          </p:spPr>
        </p:sp>
        <p:sp>
          <p:nvSpPr>
            <p:cNvPr name="TextBox 17" id="17"/>
            <p:cNvSpPr txBox="true"/>
            <p:nvPr/>
          </p:nvSpPr>
          <p:spPr>
            <a:xfrm>
              <a:off x="177800" y="-38100"/>
              <a:ext cx="558800" cy="444500"/>
            </a:xfrm>
            <a:prstGeom prst="rect">
              <a:avLst/>
            </a:prstGeom>
          </p:spPr>
          <p:txBody>
            <a:bodyPr anchor="ctr" rtlCol="false" tIns="50800" lIns="50800" bIns="50800" rIns="50800"/>
            <a:lstStyle/>
            <a:p>
              <a:pPr algn="ctr">
                <a:lnSpc>
                  <a:spcPts val="3359"/>
                </a:lnSpc>
              </a:pPr>
            </a:p>
          </p:txBody>
        </p:sp>
      </p:grpSp>
      <p:grpSp>
        <p:nvGrpSpPr>
          <p:cNvPr name="Group 18" id="18"/>
          <p:cNvGrpSpPr/>
          <p:nvPr/>
        </p:nvGrpSpPr>
        <p:grpSpPr>
          <a:xfrm rot="0">
            <a:off x="3657554" y="1308529"/>
            <a:ext cx="1828777" cy="914388"/>
            <a:chOff x="0" y="0"/>
            <a:chExt cx="812800" cy="406400"/>
          </a:xfrm>
        </p:grpSpPr>
        <p:sp>
          <p:nvSpPr>
            <p:cNvPr name="Freeform 19" id="19"/>
            <p:cNvSpPr/>
            <p:nvPr/>
          </p:nvSpPr>
          <p:spPr>
            <a:xfrm>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2A2550">
                <a:alpha val="9804"/>
              </a:srgbClr>
            </a:solidFill>
          </p:spPr>
        </p:sp>
        <p:sp>
          <p:nvSpPr>
            <p:cNvPr name="TextBox 20" id="20"/>
            <p:cNvSpPr txBox="true"/>
            <p:nvPr/>
          </p:nvSpPr>
          <p:spPr>
            <a:xfrm>
              <a:off x="177800" y="-38100"/>
              <a:ext cx="558800" cy="444500"/>
            </a:xfrm>
            <a:prstGeom prst="rect">
              <a:avLst/>
            </a:prstGeom>
          </p:spPr>
          <p:txBody>
            <a:bodyPr anchor="ctr" rtlCol="false" tIns="50800" lIns="50800" bIns="50800" rIns="50800"/>
            <a:lstStyle/>
            <a:p>
              <a:pPr algn="ctr">
                <a:lnSpc>
                  <a:spcPts val="3359"/>
                </a:lnSpc>
              </a:pPr>
            </a:p>
          </p:txBody>
        </p:sp>
      </p:grpSp>
      <p:pic>
        <p:nvPicPr>
          <p:cNvPr name="Picture 21" id="21"/>
          <p:cNvPicPr>
            <a:picLocks noChangeAspect="true"/>
          </p:cNvPicPr>
          <p:nvPr/>
        </p:nvPicPr>
        <p:blipFill>
          <a:blip r:embed="rId2"/>
          <a:srcRect l="0" t="0" r="0" b="0"/>
          <a:stretch>
            <a:fillRect/>
          </a:stretch>
        </p:blipFill>
        <p:spPr>
          <a:xfrm flipH="false" flipV="false" rot="0">
            <a:off x="8385004" y="2527718"/>
            <a:ext cx="3411136" cy="3411136"/>
          </a:xfrm>
          <a:prstGeom prst="rect">
            <a:avLst/>
          </a:prstGeom>
        </p:spPr>
      </p:pic>
      <p:pic>
        <p:nvPicPr>
          <p:cNvPr name="Picture 22" id="22"/>
          <p:cNvPicPr>
            <a:picLocks noChangeAspect="true"/>
          </p:cNvPicPr>
          <p:nvPr/>
        </p:nvPicPr>
        <p:blipFill>
          <a:blip r:embed="rId3"/>
          <a:srcRect l="0" t="0" r="0" b="0"/>
          <a:stretch>
            <a:fillRect/>
          </a:stretch>
        </p:blipFill>
        <p:spPr>
          <a:xfrm flipH="false" flipV="false" rot="0">
            <a:off x="12375976" y="2040226"/>
            <a:ext cx="4776364" cy="4776364"/>
          </a:xfrm>
          <a:prstGeom prst="rect">
            <a:avLst/>
          </a:prstGeom>
        </p:spPr>
      </p:pic>
      <p:pic>
        <p:nvPicPr>
          <p:cNvPr name="Picture 23" id="23"/>
          <p:cNvPicPr>
            <a:picLocks noChangeAspect="true"/>
          </p:cNvPicPr>
          <p:nvPr/>
        </p:nvPicPr>
        <p:blipFill>
          <a:blip r:embed="rId4"/>
          <a:srcRect l="0" t="0" r="0" b="0"/>
          <a:stretch>
            <a:fillRect/>
          </a:stretch>
        </p:blipFill>
        <p:spPr>
          <a:xfrm flipH="false" flipV="false" rot="0">
            <a:off x="7928349" y="5691914"/>
            <a:ext cx="4114800" cy="4114800"/>
          </a:xfrm>
          <a:prstGeom prst="rect">
            <a:avLst/>
          </a:prstGeom>
        </p:spPr>
      </p:pic>
      <p:pic>
        <p:nvPicPr>
          <p:cNvPr name="Picture 24" id="24"/>
          <p:cNvPicPr>
            <a:picLocks noChangeAspect="true"/>
          </p:cNvPicPr>
          <p:nvPr/>
        </p:nvPicPr>
        <p:blipFill>
          <a:blip r:embed="rId5"/>
          <a:srcRect l="0" t="0" r="0" b="0"/>
          <a:stretch>
            <a:fillRect/>
          </a:stretch>
        </p:blipFill>
        <p:spPr>
          <a:xfrm flipH="false" flipV="false" rot="0">
            <a:off x="12543670" y="6313563"/>
            <a:ext cx="4438537" cy="3133607"/>
          </a:xfrm>
          <a:prstGeom prst="rect">
            <a:avLst/>
          </a:prstGeom>
        </p:spPr>
      </p:pic>
      <p:sp>
        <p:nvSpPr>
          <p:cNvPr name="TextBox 25" id="25"/>
          <p:cNvSpPr txBox="true"/>
          <p:nvPr/>
        </p:nvSpPr>
        <p:spPr>
          <a:xfrm rot="0">
            <a:off x="809613" y="3415459"/>
            <a:ext cx="6111432" cy="4903117"/>
          </a:xfrm>
          <a:prstGeom prst="rect">
            <a:avLst/>
          </a:prstGeom>
        </p:spPr>
        <p:txBody>
          <a:bodyPr anchor="t" rtlCol="false" tIns="0" lIns="0" bIns="0" rIns="0">
            <a:spAutoFit/>
          </a:bodyPr>
          <a:lstStyle/>
          <a:p>
            <a:pPr marL="666893" indent="-333446" lvl="1">
              <a:lnSpc>
                <a:spcPts val="4324"/>
              </a:lnSpc>
              <a:buFont typeface="Arial"/>
              <a:buChar char="•"/>
            </a:pPr>
            <a:r>
              <a:rPr lang="en-US" sz="3088">
                <a:solidFill>
                  <a:srgbClr val="000000"/>
                </a:solidFill>
                <a:latin typeface="Poppins Medium"/>
              </a:rPr>
              <a:t>CNC Machine</a:t>
            </a:r>
            <a:r>
              <a:rPr lang="en-US" sz="3088">
                <a:solidFill>
                  <a:srgbClr val="000000"/>
                </a:solidFill>
                <a:latin typeface="Poppins Medium"/>
              </a:rPr>
              <a:t> ​</a:t>
            </a:r>
          </a:p>
          <a:p>
            <a:pPr marL="666893" indent="-333446" lvl="1">
              <a:lnSpc>
                <a:spcPts val="4324"/>
              </a:lnSpc>
              <a:buFont typeface="Arial"/>
              <a:buChar char="•"/>
            </a:pPr>
            <a:r>
              <a:rPr lang="en-US" sz="3088">
                <a:solidFill>
                  <a:srgbClr val="000000"/>
                </a:solidFill>
                <a:latin typeface="Poppins Medium"/>
              </a:rPr>
              <a:t>Routers​</a:t>
            </a:r>
          </a:p>
          <a:p>
            <a:pPr marL="666893" indent="-333446" lvl="1">
              <a:lnSpc>
                <a:spcPts val="4324"/>
              </a:lnSpc>
              <a:buFont typeface="Arial"/>
              <a:buChar char="•"/>
            </a:pPr>
            <a:r>
              <a:rPr lang="en-US" sz="3088">
                <a:solidFill>
                  <a:srgbClr val="000000"/>
                </a:solidFill>
                <a:latin typeface="Poppins Medium"/>
              </a:rPr>
              <a:t>Heating Oven</a:t>
            </a:r>
            <a:r>
              <a:rPr lang="en-US" sz="3088">
                <a:solidFill>
                  <a:srgbClr val="000000"/>
                </a:solidFill>
                <a:latin typeface="Poppins Medium"/>
              </a:rPr>
              <a:t>​</a:t>
            </a:r>
          </a:p>
          <a:p>
            <a:pPr marL="666893" indent="-333446" lvl="1">
              <a:lnSpc>
                <a:spcPts val="4324"/>
              </a:lnSpc>
              <a:buFont typeface="Arial"/>
              <a:buChar char="•"/>
            </a:pPr>
            <a:r>
              <a:rPr lang="en-US" sz="3088">
                <a:solidFill>
                  <a:srgbClr val="000000"/>
                </a:solidFill>
                <a:latin typeface="Poppins Medium"/>
              </a:rPr>
              <a:t>Spray Booth</a:t>
            </a:r>
          </a:p>
          <a:p>
            <a:pPr marL="666893" indent="-333446" lvl="1">
              <a:lnSpc>
                <a:spcPts val="4324"/>
              </a:lnSpc>
              <a:buFont typeface="Arial"/>
              <a:buChar char="•"/>
            </a:pPr>
            <a:r>
              <a:rPr lang="en-US" sz="3088">
                <a:solidFill>
                  <a:srgbClr val="000000"/>
                </a:solidFill>
                <a:latin typeface="Poppins Medium"/>
              </a:rPr>
              <a:t>Welding Machine</a:t>
            </a:r>
            <a:r>
              <a:rPr lang="en-US" sz="3088">
                <a:solidFill>
                  <a:srgbClr val="000000"/>
                </a:solidFill>
                <a:latin typeface="Poppins Medium"/>
              </a:rPr>
              <a:t>​</a:t>
            </a:r>
          </a:p>
          <a:p>
            <a:pPr marL="666893" indent="-333446" lvl="1">
              <a:lnSpc>
                <a:spcPts val="4324"/>
              </a:lnSpc>
              <a:buFont typeface="Arial"/>
              <a:buChar char="•"/>
            </a:pPr>
            <a:r>
              <a:rPr lang="en-US" sz="3088">
                <a:solidFill>
                  <a:srgbClr val="000000"/>
                </a:solidFill>
                <a:latin typeface="Poppins Medium"/>
              </a:rPr>
              <a:t>Measuring Instruments</a:t>
            </a:r>
          </a:p>
          <a:p>
            <a:pPr marL="666893" indent="-333446" lvl="1">
              <a:lnSpc>
                <a:spcPts val="4324"/>
              </a:lnSpc>
              <a:buFont typeface="Arial"/>
              <a:buChar char="•"/>
            </a:pPr>
            <a:r>
              <a:rPr lang="en-US" sz="3088">
                <a:solidFill>
                  <a:srgbClr val="000000"/>
                </a:solidFill>
                <a:latin typeface="Poppins Medium"/>
              </a:rPr>
              <a:t>Paint</a:t>
            </a:r>
          </a:p>
          <a:p>
            <a:pPr>
              <a:lnSpc>
                <a:spcPts val="4324"/>
              </a:lnSpc>
            </a:pPr>
          </a:p>
          <a:p>
            <a:pPr>
              <a:lnSpc>
                <a:spcPts val="4324"/>
              </a:lnSpc>
            </a:pPr>
          </a:p>
        </p:txBody>
      </p:sp>
      <p:sp>
        <p:nvSpPr>
          <p:cNvPr name="TextBox 26" id="26"/>
          <p:cNvSpPr txBox="true"/>
          <p:nvPr/>
        </p:nvSpPr>
        <p:spPr>
          <a:xfrm rot="0">
            <a:off x="5665999" y="1245959"/>
            <a:ext cx="7241753" cy="1110308"/>
          </a:xfrm>
          <a:prstGeom prst="rect">
            <a:avLst/>
          </a:prstGeom>
        </p:spPr>
        <p:txBody>
          <a:bodyPr anchor="t" rtlCol="false" tIns="0" lIns="0" bIns="0" rIns="0">
            <a:spAutoFit/>
          </a:bodyPr>
          <a:lstStyle/>
          <a:p>
            <a:pPr>
              <a:lnSpc>
                <a:spcPts val="8301"/>
              </a:lnSpc>
            </a:pPr>
            <a:r>
              <a:rPr lang="en-US" sz="8219">
                <a:solidFill>
                  <a:srgbClr val="000000"/>
                </a:solidFill>
                <a:latin typeface="Bernoru"/>
              </a:rPr>
              <a:t>EQUIPMENTS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028700" y="910319"/>
            <a:ext cx="16230600" cy="0"/>
          </a:xfrm>
          <a:prstGeom prst="line">
            <a:avLst/>
          </a:prstGeom>
          <a:ln cap="flat" w="28575">
            <a:solidFill>
              <a:srgbClr val="2A2550"/>
            </a:solidFill>
            <a:prstDash val="solid"/>
            <a:headEnd type="none" len="sm" w="sm"/>
            <a:tailEnd type="none" len="sm" w="sm"/>
          </a:ln>
        </p:spPr>
      </p:sp>
      <p:grpSp>
        <p:nvGrpSpPr>
          <p:cNvPr name="Group 3" id="3"/>
          <p:cNvGrpSpPr/>
          <p:nvPr/>
        </p:nvGrpSpPr>
        <p:grpSpPr>
          <a:xfrm rot="0">
            <a:off x="2389078" y="811087"/>
            <a:ext cx="905090" cy="246088"/>
            <a:chOff x="0" y="0"/>
            <a:chExt cx="238378" cy="64813"/>
          </a:xfrm>
        </p:grpSpPr>
        <p:sp>
          <p:nvSpPr>
            <p:cNvPr name="Freeform 4" id="4"/>
            <p:cNvSpPr/>
            <p:nvPr/>
          </p:nvSpPr>
          <p:spPr>
            <a:xfrm>
              <a:off x="0" y="0"/>
              <a:ext cx="238378" cy="64813"/>
            </a:xfrm>
            <a:custGeom>
              <a:avLst/>
              <a:gdLst/>
              <a:ahLst/>
              <a:cxnLst/>
              <a:rect r="r" b="b" t="t" l="l"/>
              <a:pathLst>
                <a:path h="64813" w="238378">
                  <a:moveTo>
                    <a:pt x="32407" y="0"/>
                  </a:moveTo>
                  <a:lnTo>
                    <a:pt x="205971" y="0"/>
                  </a:lnTo>
                  <a:cubicBezTo>
                    <a:pt x="223869" y="0"/>
                    <a:pt x="238378" y="14509"/>
                    <a:pt x="238378" y="32407"/>
                  </a:cubicBezTo>
                  <a:lnTo>
                    <a:pt x="238378" y="32407"/>
                  </a:lnTo>
                  <a:cubicBezTo>
                    <a:pt x="238378" y="50304"/>
                    <a:pt x="223869" y="64813"/>
                    <a:pt x="205971" y="64813"/>
                  </a:cubicBezTo>
                  <a:lnTo>
                    <a:pt x="32407" y="64813"/>
                  </a:lnTo>
                  <a:cubicBezTo>
                    <a:pt x="14509" y="64813"/>
                    <a:pt x="0" y="50304"/>
                    <a:pt x="0" y="32407"/>
                  </a:cubicBezTo>
                  <a:lnTo>
                    <a:pt x="0" y="32407"/>
                  </a:lnTo>
                  <a:cubicBezTo>
                    <a:pt x="0" y="14509"/>
                    <a:pt x="14509" y="0"/>
                    <a:pt x="32407" y="0"/>
                  </a:cubicBezTo>
                  <a:close/>
                </a:path>
              </a:pathLst>
            </a:custGeom>
            <a:solidFill>
              <a:srgbClr val="E04D01"/>
            </a:solidFill>
            <a:ln w="28575">
              <a:solidFill>
                <a:srgbClr val="2A2550"/>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187234" y="9130117"/>
            <a:ext cx="3092812" cy="571326"/>
            <a:chOff x="0" y="0"/>
            <a:chExt cx="4123749" cy="761768"/>
          </a:xfrm>
        </p:grpSpPr>
        <p:grpSp>
          <p:nvGrpSpPr>
            <p:cNvPr name="Group 7" id="7"/>
            <p:cNvGrpSpPr/>
            <p:nvPr/>
          </p:nvGrpSpPr>
          <p:grpSpPr>
            <a:xfrm rot="0">
              <a:off x="1361204" y="0"/>
              <a:ext cx="2762546" cy="761768"/>
              <a:chOff x="0" y="0"/>
              <a:chExt cx="545688" cy="150473"/>
            </a:xfrm>
          </p:grpSpPr>
          <p:sp>
            <p:nvSpPr>
              <p:cNvPr name="Freeform 8" id="8"/>
              <p:cNvSpPr/>
              <p:nvPr/>
            </p:nvSpPr>
            <p:spPr>
              <a:xfrm>
                <a:off x="0" y="0"/>
                <a:ext cx="545688" cy="150473"/>
              </a:xfrm>
              <a:custGeom>
                <a:avLst/>
                <a:gdLst/>
                <a:ahLst/>
                <a:cxnLst/>
                <a:rect r="r" b="b" t="t" l="l"/>
                <a:pathLst>
                  <a:path h="150473" w="545688">
                    <a:moveTo>
                      <a:pt x="75236" y="0"/>
                    </a:moveTo>
                    <a:lnTo>
                      <a:pt x="470452" y="0"/>
                    </a:lnTo>
                    <a:cubicBezTo>
                      <a:pt x="490406" y="0"/>
                      <a:pt x="509542" y="7927"/>
                      <a:pt x="523652" y="22036"/>
                    </a:cubicBezTo>
                    <a:cubicBezTo>
                      <a:pt x="537761" y="36146"/>
                      <a:pt x="545688" y="55282"/>
                      <a:pt x="545688" y="75236"/>
                    </a:cubicBezTo>
                    <a:lnTo>
                      <a:pt x="545688" y="75236"/>
                    </a:lnTo>
                    <a:cubicBezTo>
                      <a:pt x="545688" y="116788"/>
                      <a:pt x="512004" y="150473"/>
                      <a:pt x="470452" y="150473"/>
                    </a:cubicBezTo>
                    <a:lnTo>
                      <a:pt x="75236" y="150473"/>
                    </a:lnTo>
                    <a:cubicBezTo>
                      <a:pt x="55282" y="150473"/>
                      <a:pt x="36146" y="142546"/>
                      <a:pt x="22036" y="128437"/>
                    </a:cubicBezTo>
                    <a:cubicBezTo>
                      <a:pt x="7927" y="114327"/>
                      <a:pt x="0" y="95190"/>
                      <a:pt x="0" y="75236"/>
                    </a:cubicBezTo>
                    <a:lnTo>
                      <a:pt x="0" y="75236"/>
                    </a:lnTo>
                    <a:cubicBezTo>
                      <a:pt x="0" y="55282"/>
                      <a:pt x="7927" y="36146"/>
                      <a:pt x="22036" y="22036"/>
                    </a:cubicBezTo>
                    <a:cubicBezTo>
                      <a:pt x="36146" y="7927"/>
                      <a:pt x="55282" y="0"/>
                      <a:pt x="75236" y="0"/>
                    </a:cubicBezTo>
                    <a:close/>
                  </a:path>
                </a:pathLst>
              </a:custGeom>
              <a:solidFill>
                <a:srgbClr val="2A2550"/>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1684724" y="104024"/>
              <a:ext cx="2115505" cy="515620"/>
            </a:xfrm>
            <a:prstGeom prst="rect">
              <a:avLst/>
            </a:prstGeom>
          </p:spPr>
          <p:txBody>
            <a:bodyPr anchor="t" rtlCol="false" tIns="0" lIns="0" bIns="0" rIns="0">
              <a:spAutoFit/>
            </a:bodyPr>
            <a:lstStyle/>
            <a:p>
              <a:pPr algn="ctr">
                <a:lnSpc>
                  <a:spcPts val="3359"/>
                </a:lnSpc>
              </a:pPr>
              <a:r>
                <a:rPr lang="en-US" sz="2400">
                  <a:solidFill>
                    <a:srgbClr val="FFFFFF"/>
                  </a:solidFill>
                  <a:latin typeface="Garet ExtraBold 1"/>
                </a:rPr>
                <a:t>04/08</a:t>
              </a:r>
            </a:p>
          </p:txBody>
        </p:sp>
        <p:sp>
          <p:nvSpPr>
            <p:cNvPr name="TextBox 11" id="11"/>
            <p:cNvSpPr txBox="true"/>
            <p:nvPr/>
          </p:nvSpPr>
          <p:spPr>
            <a:xfrm rot="0">
              <a:off x="0" y="104024"/>
              <a:ext cx="1566377" cy="515621"/>
            </a:xfrm>
            <a:prstGeom prst="rect">
              <a:avLst/>
            </a:prstGeom>
          </p:spPr>
          <p:txBody>
            <a:bodyPr anchor="t" rtlCol="false" tIns="0" lIns="0" bIns="0" rIns="0">
              <a:spAutoFit/>
            </a:bodyPr>
            <a:lstStyle/>
            <a:p>
              <a:pPr>
                <a:lnSpc>
                  <a:spcPts val="3359"/>
                </a:lnSpc>
              </a:pPr>
              <a:r>
                <a:rPr lang="en-US" sz="2399">
                  <a:solidFill>
                    <a:srgbClr val="000000"/>
                  </a:solidFill>
                  <a:latin typeface="Garet ExtraBold 1"/>
                </a:rPr>
                <a:t>Page</a:t>
              </a:r>
            </a:p>
          </p:txBody>
        </p:sp>
      </p:grpSp>
      <p:grpSp>
        <p:nvGrpSpPr>
          <p:cNvPr name="Group 12" id="12"/>
          <p:cNvGrpSpPr/>
          <p:nvPr/>
        </p:nvGrpSpPr>
        <p:grpSpPr>
          <a:xfrm rot="0">
            <a:off x="0" y="1308529"/>
            <a:ext cx="1828777" cy="914388"/>
            <a:chOff x="0" y="0"/>
            <a:chExt cx="812800" cy="406400"/>
          </a:xfrm>
        </p:grpSpPr>
        <p:sp>
          <p:nvSpPr>
            <p:cNvPr name="Freeform 13" id="13"/>
            <p:cNvSpPr/>
            <p:nvPr/>
          </p:nvSpPr>
          <p:spPr>
            <a:xfrm>
              <a:off x="0" y="0"/>
              <a:ext cx="812800" cy="406400"/>
            </a:xfrm>
            <a:custGeom>
              <a:avLst/>
              <a:gdLst/>
              <a:ahLst/>
              <a:cxnLst/>
              <a:rect r="r" b="b" t="t" l="l"/>
              <a:pathLst>
                <a:path h="406400" w="812800">
                  <a:moveTo>
                    <a:pt x="609600" y="0"/>
                  </a:moveTo>
                  <a:lnTo>
                    <a:pt x="0" y="0"/>
                  </a:lnTo>
                  <a:lnTo>
                    <a:pt x="0" y="406400"/>
                  </a:lnTo>
                  <a:lnTo>
                    <a:pt x="609600" y="406400"/>
                  </a:lnTo>
                  <a:lnTo>
                    <a:pt x="812800" y="203200"/>
                  </a:lnTo>
                  <a:lnTo>
                    <a:pt x="609600" y="0"/>
                  </a:lnTo>
                  <a:close/>
                </a:path>
              </a:pathLst>
            </a:custGeom>
            <a:solidFill>
              <a:srgbClr val="2A2550">
                <a:alpha val="9804"/>
              </a:srgbClr>
            </a:solidFill>
          </p:spPr>
        </p:sp>
        <p:sp>
          <p:nvSpPr>
            <p:cNvPr name="TextBox 14" id="14"/>
            <p:cNvSpPr txBox="true"/>
            <p:nvPr/>
          </p:nvSpPr>
          <p:spPr>
            <a:xfrm>
              <a:off x="0" y="-38100"/>
              <a:ext cx="698500" cy="444500"/>
            </a:xfrm>
            <a:prstGeom prst="rect">
              <a:avLst/>
            </a:prstGeom>
          </p:spPr>
          <p:txBody>
            <a:bodyPr anchor="ctr" rtlCol="false" tIns="50800" lIns="50800" bIns="50800" rIns="50800"/>
            <a:lstStyle/>
            <a:p>
              <a:pPr algn="ctr">
                <a:lnSpc>
                  <a:spcPts val="3359"/>
                </a:lnSpc>
              </a:pPr>
            </a:p>
          </p:txBody>
        </p:sp>
      </p:grpSp>
      <p:grpSp>
        <p:nvGrpSpPr>
          <p:cNvPr name="Group 15" id="15"/>
          <p:cNvGrpSpPr/>
          <p:nvPr/>
        </p:nvGrpSpPr>
        <p:grpSpPr>
          <a:xfrm rot="0">
            <a:off x="1828777" y="1308529"/>
            <a:ext cx="1828777" cy="914388"/>
            <a:chOff x="0" y="0"/>
            <a:chExt cx="812800" cy="406400"/>
          </a:xfrm>
        </p:grpSpPr>
        <p:sp>
          <p:nvSpPr>
            <p:cNvPr name="Freeform 16" id="16"/>
            <p:cNvSpPr/>
            <p:nvPr/>
          </p:nvSpPr>
          <p:spPr>
            <a:xfrm>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2A2550">
                <a:alpha val="9804"/>
              </a:srgbClr>
            </a:solidFill>
          </p:spPr>
        </p:sp>
        <p:sp>
          <p:nvSpPr>
            <p:cNvPr name="TextBox 17" id="17"/>
            <p:cNvSpPr txBox="true"/>
            <p:nvPr/>
          </p:nvSpPr>
          <p:spPr>
            <a:xfrm>
              <a:off x="177800" y="-38100"/>
              <a:ext cx="558800" cy="444500"/>
            </a:xfrm>
            <a:prstGeom prst="rect">
              <a:avLst/>
            </a:prstGeom>
          </p:spPr>
          <p:txBody>
            <a:bodyPr anchor="ctr" rtlCol="false" tIns="50800" lIns="50800" bIns="50800" rIns="50800"/>
            <a:lstStyle/>
            <a:p>
              <a:pPr algn="ctr">
                <a:lnSpc>
                  <a:spcPts val="3359"/>
                </a:lnSpc>
              </a:pPr>
            </a:p>
          </p:txBody>
        </p:sp>
      </p:grpSp>
      <p:grpSp>
        <p:nvGrpSpPr>
          <p:cNvPr name="Group 18" id="18"/>
          <p:cNvGrpSpPr/>
          <p:nvPr/>
        </p:nvGrpSpPr>
        <p:grpSpPr>
          <a:xfrm rot="0">
            <a:off x="3657554" y="1308529"/>
            <a:ext cx="1828777" cy="914388"/>
            <a:chOff x="0" y="0"/>
            <a:chExt cx="812800" cy="406400"/>
          </a:xfrm>
        </p:grpSpPr>
        <p:sp>
          <p:nvSpPr>
            <p:cNvPr name="Freeform 19" id="19"/>
            <p:cNvSpPr/>
            <p:nvPr/>
          </p:nvSpPr>
          <p:spPr>
            <a:xfrm>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2A2550">
                <a:alpha val="9804"/>
              </a:srgbClr>
            </a:solidFill>
          </p:spPr>
        </p:sp>
        <p:sp>
          <p:nvSpPr>
            <p:cNvPr name="TextBox 20" id="20"/>
            <p:cNvSpPr txBox="true"/>
            <p:nvPr/>
          </p:nvSpPr>
          <p:spPr>
            <a:xfrm>
              <a:off x="177800" y="-38100"/>
              <a:ext cx="558800" cy="444500"/>
            </a:xfrm>
            <a:prstGeom prst="rect">
              <a:avLst/>
            </a:prstGeom>
          </p:spPr>
          <p:txBody>
            <a:bodyPr anchor="ctr" rtlCol="false" tIns="50800" lIns="50800" bIns="50800" rIns="50800"/>
            <a:lstStyle/>
            <a:p>
              <a:pPr algn="ctr">
                <a:lnSpc>
                  <a:spcPts val="3359"/>
                </a:lnSpc>
              </a:pPr>
            </a:p>
          </p:txBody>
        </p:sp>
      </p:grpSp>
      <p:sp>
        <p:nvSpPr>
          <p:cNvPr name="TextBox 21" id="21"/>
          <p:cNvSpPr txBox="true"/>
          <p:nvPr/>
        </p:nvSpPr>
        <p:spPr>
          <a:xfrm rot="0">
            <a:off x="809613" y="2883975"/>
            <a:ext cx="10550070" cy="5988967"/>
          </a:xfrm>
          <a:prstGeom prst="rect">
            <a:avLst/>
          </a:prstGeom>
        </p:spPr>
        <p:txBody>
          <a:bodyPr anchor="t" rtlCol="false" tIns="0" lIns="0" bIns="0" rIns="0">
            <a:spAutoFit/>
          </a:bodyPr>
          <a:lstStyle/>
          <a:p>
            <a:pPr marL="666893" indent="-333446" lvl="1">
              <a:lnSpc>
                <a:spcPts val="4324"/>
              </a:lnSpc>
              <a:buFont typeface="Arial"/>
              <a:buChar char="•"/>
            </a:pPr>
            <a:r>
              <a:rPr lang="en-US" sz="3088">
                <a:solidFill>
                  <a:srgbClr val="000000"/>
                </a:solidFill>
                <a:latin typeface="Poppins Medium"/>
              </a:rPr>
              <a:t>Carbon or Glass fiber reinforced plastic</a:t>
            </a:r>
            <a:r>
              <a:rPr lang="en-US" sz="3088">
                <a:solidFill>
                  <a:srgbClr val="000000"/>
                </a:solidFill>
                <a:latin typeface="Poppins Medium"/>
              </a:rPr>
              <a:t> ​</a:t>
            </a:r>
          </a:p>
          <a:p>
            <a:pPr marL="666893" indent="-333446" lvl="1">
              <a:lnSpc>
                <a:spcPts val="4324"/>
              </a:lnSpc>
              <a:buFont typeface="Arial"/>
              <a:buChar char="•"/>
            </a:pPr>
            <a:r>
              <a:rPr lang="en-US" sz="3088">
                <a:solidFill>
                  <a:srgbClr val="000000"/>
                </a:solidFill>
                <a:latin typeface="Poppins Medium"/>
              </a:rPr>
              <a:t>Resin &amp; Hardener</a:t>
            </a:r>
            <a:r>
              <a:rPr lang="en-US" sz="3088">
                <a:solidFill>
                  <a:srgbClr val="000000"/>
                </a:solidFill>
                <a:latin typeface="Poppins Medium"/>
              </a:rPr>
              <a:t>​</a:t>
            </a:r>
          </a:p>
          <a:p>
            <a:pPr marL="666893" indent="-333446" lvl="1">
              <a:lnSpc>
                <a:spcPts val="4324"/>
              </a:lnSpc>
              <a:buFont typeface="Arial"/>
              <a:buChar char="•"/>
            </a:pPr>
            <a:r>
              <a:rPr lang="en-US" sz="3088">
                <a:solidFill>
                  <a:srgbClr val="000000"/>
                </a:solidFill>
                <a:latin typeface="Poppins Medium"/>
              </a:rPr>
              <a:t>Structural foam</a:t>
            </a:r>
          </a:p>
          <a:p>
            <a:pPr marL="666893" indent="-333446" lvl="1">
              <a:lnSpc>
                <a:spcPts val="4324"/>
              </a:lnSpc>
              <a:buFont typeface="Arial"/>
              <a:buChar char="•"/>
            </a:pPr>
            <a:r>
              <a:rPr lang="en-US" sz="3088">
                <a:solidFill>
                  <a:srgbClr val="000000"/>
                </a:solidFill>
                <a:latin typeface="Poppins Medium"/>
              </a:rPr>
              <a:t>Adhesive</a:t>
            </a:r>
          </a:p>
          <a:p>
            <a:pPr marL="666893" indent="-333446" lvl="1">
              <a:lnSpc>
                <a:spcPts val="4324"/>
              </a:lnSpc>
              <a:buFont typeface="Arial"/>
              <a:buChar char="•"/>
            </a:pPr>
            <a:r>
              <a:rPr lang="en-US" sz="3088">
                <a:solidFill>
                  <a:srgbClr val="000000"/>
                </a:solidFill>
                <a:latin typeface="Poppins Medium"/>
              </a:rPr>
              <a:t>Aluminum or Steel (hub)</a:t>
            </a:r>
          </a:p>
          <a:p>
            <a:pPr marL="666893" indent="-333446" lvl="1">
              <a:lnSpc>
                <a:spcPts val="4324"/>
              </a:lnSpc>
              <a:buFont typeface="Arial"/>
              <a:buChar char="•"/>
            </a:pPr>
            <a:r>
              <a:rPr lang="en-US" sz="3088">
                <a:solidFill>
                  <a:srgbClr val="000000"/>
                </a:solidFill>
                <a:latin typeface="Poppins Medium"/>
              </a:rPr>
              <a:t>Generator</a:t>
            </a:r>
          </a:p>
          <a:p>
            <a:pPr marL="666893" indent="-333446" lvl="1">
              <a:lnSpc>
                <a:spcPts val="4324"/>
              </a:lnSpc>
              <a:buFont typeface="Arial"/>
              <a:buChar char="•"/>
            </a:pPr>
            <a:r>
              <a:rPr lang="en-US" sz="3088">
                <a:solidFill>
                  <a:srgbClr val="000000"/>
                </a:solidFill>
                <a:latin typeface="Poppins Medium"/>
              </a:rPr>
              <a:t>Controllers</a:t>
            </a:r>
          </a:p>
          <a:p>
            <a:pPr marL="666893" indent="-333446" lvl="1">
              <a:lnSpc>
                <a:spcPts val="4324"/>
              </a:lnSpc>
              <a:buFont typeface="Arial"/>
              <a:buChar char="•"/>
            </a:pPr>
            <a:r>
              <a:rPr lang="en-US" sz="3088">
                <a:solidFill>
                  <a:srgbClr val="000000"/>
                </a:solidFill>
                <a:latin typeface="Poppins Medium"/>
              </a:rPr>
              <a:t>Hydraulic and lubrication components</a:t>
            </a:r>
          </a:p>
          <a:p>
            <a:pPr marL="666893" indent="-333446" lvl="1">
              <a:lnSpc>
                <a:spcPts val="4324"/>
              </a:lnSpc>
              <a:buFont typeface="Arial"/>
              <a:buChar char="•"/>
            </a:pPr>
            <a:r>
              <a:rPr lang="en-US" sz="3088">
                <a:solidFill>
                  <a:srgbClr val="000000"/>
                </a:solidFill>
                <a:latin typeface="Poppins Medium"/>
              </a:rPr>
              <a:t>Wires</a:t>
            </a:r>
          </a:p>
          <a:p>
            <a:pPr marL="666893" indent="-333446" lvl="1">
              <a:lnSpc>
                <a:spcPts val="4324"/>
              </a:lnSpc>
              <a:buFont typeface="Arial"/>
              <a:buChar char="•"/>
            </a:pPr>
            <a:r>
              <a:rPr lang="en-US" sz="3088">
                <a:solidFill>
                  <a:srgbClr val="000000"/>
                </a:solidFill>
                <a:latin typeface="Poppins Medium"/>
              </a:rPr>
              <a:t>Gears</a:t>
            </a:r>
          </a:p>
          <a:p>
            <a:pPr>
              <a:lnSpc>
                <a:spcPts val="4324"/>
              </a:lnSpc>
            </a:pPr>
          </a:p>
        </p:txBody>
      </p:sp>
      <p:sp>
        <p:nvSpPr>
          <p:cNvPr name="TextBox 22" id="22"/>
          <p:cNvSpPr txBox="true"/>
          <p:nvPr/>
        </p:nvSpPr>
        <p:spPr>
          <a:xfrm rot="0">
            <a:off x="5704099" y="1245959"/>
            <a:ext cx="7241753" cy="1110308"/>
          </a:xfrm>
          <a:prstGeom prst="rect">
            <a:avLst/>
          </a:prstGeom>
        </p:spPr>
        <p:txBody>
          <a:bodyPr anchor="t" rtlCol="false" tIns="0" lIns="0" bIns="0" rIns="0">
            <a:spAutoFit/>
          </a:bodyPr>
          <a:lstStyle/>
          <a:p>
            <a:pPr>
              <a:lnSpc>
                <a:spcPts val="8301"/>
              </a:lnSpc>
            </a:pPr>
            <a:r>
              <a:rPr lang="en-US" sz="8219">
                <a:solidFill>
                  <a:srgbClr val="000000"/>
                </a:solidFill>
                <a:latin typeface="Bernoru"/>
              </a:rPr>
              <a:t>MATERIALS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BCAFF"/>
        </a:solidFill>
      </p:bgPr>
    </p:bg>
    <p:spTree>
      <p:nvGrpSpPr>
        <p:cNvPr id="1" name=""/>
        <p:cNvGrpSpPr/>
        <p:nvPr/>
      </p:nvGrpSpPr>
      <p:grpSpPr>
        <a:xfrm>
          <a:off x="0" y="0"/>
          <a:ext cx="0" cy="0"/>
          <a:chOff x="0" y="0"/>
          <a:chExt cx="0" cy="0"/>
        </a:xfrm>
      </p:grpSpPr>
      <p:sp>
        <p:nvSpPr>
          <p:cNvPr name="AutoShape 2" id="2"/>
          <p:cNvSpPr/>
          <p:nvPr/>
        </p:nvSpPr>
        <p:spPr>
          <a:xfrm rot="0">
            <a:off x="1028700" y="910319"/>
            <a:ext cx="16230600" cy="0"/>
          </a:xfrm>
          <a:prstGeom prst="line">
            <a:avLst/>
          </a:prstGeom>
          <a:ln cap="flat" w="28575">
            <a:solidFill>
              <a:srgbClr val="2A2550"/>
            </a:solidFill>
            <a:prstDash val="solid"/>
            <a:headEnd type="none" len="sm" w="sm"/>
            <a:tailEnd type="none" len="sm" w="sm"/>
          </a:ln>
        </p:spPr>
      </p:sp>
      <p:grpSp>
        <p:nvGrpSpPr>
          <p:cNvPr name="Group 3" id="3"/>
          <p:cNvGrpSpPr/>
          <p:nvPr/>
        </p:nvGrpSpPr>
        <p:grpSpPr>
          <a:xfrm rot="0">
            <a:off x="2389078" y="811087"/>
            <a:ext cx="905090" cy="246088"/>
            <a:chOff x="0" y="0"/>
            <a:chExt cx="238378" cy="64813"/>
          </a:xfrm>
        </p:grpSpPr>
        <p:sp>
          <p:nvSpPr>
            <p:cNvPr name="Freeform 4" id="4"/>
            <p:cNvSpPr/>
            <p:nvPr/>
          </p:nvSpPr>
          <p:spPr>
            <a:xfrm>
              <a:off x="0" y="0"/>
              <a:ext cx="238378" cy="64813"/>
            </a:xfrm>
            <a:custGeom>
              <a:avLst/>
              <a:gdLst/>
              <a:ahLst/>
              <a:cxnLst/>
              <a:rect r="r" b="b" t="t" l="l"/>
              <a:pathLst>
                <a:path h="64813" w="238378">
                  <a:moveTo>
                    <a:pt x="32407" y="0"/>
                  </a:moveTo>
                  <a:lnTo>
                    <a:pt x="205971" y="0"/>
                  </a:lnTo>
                  <a:cubicBezTo>
                    <a:pt x="223869" y="0"/>
                    <a:pt x="238378" y="14509"/>
                    <a:pt x="238378" y="32407"/>
                  </a:cubicBezTo>
                  <a:lnTo>
                    <a:pt x="238378" y="32407"/>
                  </a:lnTo>
                  <a:cubicBezTo>
                    <a:pt x="238378" y="50304"/>
                    <a:pt x="223869" y="64813"/>
                    <a:pt x="205971" y="64813"/>
                  </a:cubicBezTo>
                  <a:lnTo>
                    <a:pt x="32407" y="64813"/>
                  </a:lnTo>
                  <a:cubicBezTo>
                    <a:pt x="14509" y="64813"/>
                    <a:pt x="0" y="50304"/>
                    <a:pt x="0" y="32407"/>
                  </a:cubicBezTo>
                  <a:lnTo>
                    <a:pt x="0" y="32407"/>
                  </a:lnTo>
                  <a:cubicBezTo>
                    <a:pt x="0" y="14509"/>
                    <a:pt x="14509" y="0"/>
                    <a:pt x="32407" y="0"/>
                  </a:cubicBezTo>
                  <a:close/>
                </a:path>
              </a:pathLst>
            </a:custGeom>
            <a:solidFill>
              <a:srgbClr val="372789"/>
            </a:solidFill>
            <a:ln w="28575">
              <a:solidFill>
                <a:srgbClr val="2A2550"/>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187234" y="9130117"/>
            <a:ext cx="3092812" cy="571326"/>
            <a:chOff x="0" y="0"/>
            <a:chExt cx="4123749" cy="761768"/>
          </a:xfrm>
        </p:grpSpPr>
        <p:grpSp>
          <p:nvGrpSpPr>
            <p:cNvPr name="Group 7" id="7"/>
            <p:cNvGrpSpPr/>
            <p:nvPr/>
          </p:nvGrpSpPr>
          <p:grpSpPr>
            <a:xfrm rot="0">
              <a:off x="1361204" y="0"/>
              <a:ext cx="2762546" cy="761768"/>
              <a:chOff x="0" y="0"/>
              <a:chExt cx="545688" cy="150473"/>
            </a:xfrm>
          </p:grpSpPr>
          <p:sp>
            <p:nvSpPr>
              <p:cNvPr name="Freeform 8" id="8"/>
              <p:cNvSpPr/>
              <p:nvPr/>
            </p:nvSpPr>
            <p:spPr>
              <a:xfrm>
                <a:off x="0" y="0"/>
                <a:ext cx="545688" cy="150473"/>
              </a:xfrm>
              <a:custGeom>
                <a:avLst/>
                <a:gdLst/>
                <a:ahLst/>
                <a:cxnLst/>
                <a:rect r="r" b="b" t="t" l="l"/>
                <a:pathLst>
                  <a:path h="150473" w="545688">
                    <a:moveTo>
                      <a:pt x="75236" y="0"/>
                    </a:moveTo>
                    <a:lnTo>
                      <a:pt x="470452" y="0"/>
                    </a:lnTo>
                    <a:cubicBezTo>
                      <a:pt x="490406" y="0"/>
                      <a:pt x="509542" y="7927"/>
                      <a:pt x="523652" y="22036"/>
                    </a:cubicBezTo>
                    <a:cubicBezTo>
                      <a:pt x="537761" y="36146"/>
                      <a:pt x="545688" y="55282"/>
                      <a:pt x="545688" y="75236"/>
                    </a:cubicBezTo>
                    <a:lnTo>
                      <a:pt x="545688" y="75236"/>
                    </a:lnTo>
                    <a:cubicBezTo>
                      <a:pt x="545688" y="116788"/>
                      <a:pt x="512004" y="150473"/>
                      <a:pt x="470452" y="150473"/>
                    </a:cubicBezTo>
                    <a:lnTo>
                      <a:pt x="75236" y="150473"/>
                    </a:lnTo>
                    <a:cubicBezTo>
                      <a:pt x="55282" y="150473"/>
                      <a:pt x="36146" y="142546"/>
                      <a:pt x="22036" y="128437"/>
                    </a:cubicBezTo>
                    <a:cubicBezTo>
                      <a:pt x="7927" y="114327"/>
                      <a:pt x="0" y="95190"/>
                      <a:pt x="0" y="75236"/>
                    </a:cubicBezTo>
                    <a:lnTo>
                      <a:pt x="0" y="75236"/>
                    </a:lnTo>
                    <a:cubicBezTo>
                      <a:pt x="0" y="55282"/>
                      <a:pt x="7927" y="36146"/>
                      <a:pt x="22036" y="22036"/>
                    </a:cubicBezTo>
                    <a:cubicBezTo>
                      <a:pt x="36146" y="7927"/>
                      <a:pt x="55282" y="0"/>
                      <a:pt x="75236" y="0"/>
                    </a:cubicBezTo>
                    <a:close/>
                  </a:path>
                </a:pathLst>
              </a:custGeom>
              <a:solidFill>
                <a:srgbClr val="2A2550"/>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1684724" y="104024"/>
              <a:ext cx="2115505" cy="515620"/>
            </a:xfrm>
            <a:prstGeom prst="rect">
              <a:avLst/>
            </a:prstGeom>
          </p:spPr>
          <p:txBody>
            <a:bodyPr anchor="t" rtlCol="false" tIns="0" lIns="0" bIns="0" rIns="0">
              <a:spAutoFit/>
            </a:bodyPr>
            <a:lstStyle/>
            <a:p>
              <a:pPr algn="ctr">
                <a:lnSpc>
                  <a:spcPts val="3359"/>
                </a:lnSpc>
              </a:pPr>
              <a:r>
                <a:rPr lang="en-US" sz="2400">
                  <a:solidFill>
                    <a:srgbClr val="FFFFFF"/>
                  </a:solidFill>
                  <a:latin typeface="Garet ExtraBold 1"/>
                </a:rPr>
                <a:t>05/08</a:t>
              </a:r>
            </a:p>
          </p:txBody>
        </p:sp>
        <p:sp>
          <p:nvSpPr>
            <p:cNvPr name="TextBox 11" id="11"/>
            <p:cNvSpPr txBox="true"/>
            <p:nvPr/>
          </p:nvSpPr>
          <p:spPr>
            <a:xfrm rot="0">
              <a:off x="0" y="104024"/>
              <a:ext cx="1566377" cy="515621"/>
            </a:xfrm>
            <a:prstGeom prst="rect">
              <a:avLst/>
            </a:prstGeom>
          </p:spPr>
          <p:txBody>
            <a:bodyPr anchor="t" rtlCol="false" tIns="0" lIns="0" bIns="0" rIns="0">
              <a:spAutoFit/>
            </a:bodyPr>
            <a:lstStyle/>
            <a:p>
              <a:pPr>
                <a:lnSpc>
                  <a:spcPts val="3359"/>
                </a:lnSpc>
              </a:pPr>
              <a:r>
                <a:rPr lang="en-US" sz="2399">
                  <a:solidFill>
                    <a:srgbClr val="000000"/>
                  </a:solidFill>
                  <a:latin typeface="Garet ExtraBold 1"/>
                </a:rPr>
                <a:t>Page</a:t>
              </a:r>
            </a:p>
          </p:txBody>
        </p:sp>
      </p:grpSp>
      <p:grpSp>
        <p:nvGrpSpPr>
          <p:cNvPr name="Group 12" id="12"/>
          <p:cNvGrpSpPr/>
          <p:nvPr/>
        </p:nvGrpSpPr>
        <p:grpSpPr>
          <a:xfrm rot="0">
            <a:off x="0" y="1308529"/>
            <a:ext cx="1828777" cy="914388"/>
            <a:chOff x="0" y="0"/>
            <a:chExt cx="812800" cy="406400"/>
          </a:xfrm>
        </p:grpSpPr>
        <p:sp>
          <p:nvSpPr>
            <p:cNvPr name="Freeform 13" id="13"/>
            <p:cNvSpPr/>
            <p:nvPr/>
          </p:nvSpPr>
          <p:spPr>
            <a:xfrm>
              <a:off x="0" y="0"/>
              <a:ext cx="812800" cy="406400"/>
            </a:xfrm>
            <a:custGeom>
              <a:avLst/>
              <a:gdLst/>
              <a:ahLst/>
              <a:cxnLst/>
              <a:rect r="r" b="b" t="t" l="l"/>
              <a:pathLst>
                <a:path h="406400" w="812800">
                  <a:moveTo>
                    <a:pt x="609600" y="0"/>
                  </a:moveTo>
                  <a:lnTo>
                    <a:pt x="0" y="0"/>
                  </a:lnTo>
                  <a:lnTo>
                    <a:pt x="0" y="406400"/>
                  </a:lnTo>
                  <a:lnTo>
                    <a:pt x="609600" y="406400"/>
                  </a:lnTo>
                  <a:lnTo>
                    <a:pt x="812800" y="203200"/>
                  </a:lnTo>
                  <a:lnTo>
                    <a:pt x="609600" y="0"/>
                  </a:lnTo>
                  <a:close/>
                </a:path>
              </a:pathLst>
            </a:custGeom>
            <a:solidFill>
              <a:srgbClr val="2A2550">
                <a:alpha val="31765"/>
              </a:srgbClr>
            </a:solidFill>
          </p:spPr>
        </p:sp>
        <p:sp>
          <p:nvSpPr>
            <p:cNvPr name="TextBox 14" id="14"/>
            <p:cNvSpPr txBox="true"/>
            <p:nvPr/>
          </p:nvSpPr>
          <p:spPr>
            <a:xfrm>
              <a:off x="0" y="-38100"/>
              <a:ext cx="698500" cy="444500"/>
            </a:xfrm>
            <a:prstGeom prst="rect">
              <a:avLst/>
            </a:prstGeom>
          </p:spPr>
          <p:txBody>
            <a:bodyPr anchor="ctr" rtlCol="false" tIns="50800" lIns="50800" bIns="50800" rIns="50800"/>
            <a:lstStyle/>
            <a:p>
              <a:pPr algn="ctr">
                <a:lnSpc>
                  <a:spcPts val="3359"/>
                </a:lnSpc>
              </a:pPr>
            </a:p>
          </p:txBody>
        </p:sp>
      </p:grpSp>
      <p:grpSp>
        <p:nvGrpSpPr>
          <p:cNvPr name="Group 15" id="15"/>
          <p:cNvGrpSpPr/>
          <p:nvPr/>
        </p:nvGrpSpPr>
        <p:grpSpPr>
          <a:xfrm rot="0">
            <a:off x="1828777" y="1308529"/>
            <a:ext cx="1828777" cy="914388"/>
            <a:chOff x="0" y="0"/>
            <a:chExt cx="812800" cy="406400"/>
          </a:xfrm>
        </p:grpSpPr>
        <p:sp>
          <p:nvSpPr>
            <p:cNvPr name="Freeform 16" id="16"/>
            <p:cNvSpPr/>
            <p:nvPr/>
          </p:nvSpPr>
          <p:spPr>
            <a:xfrm>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2A2550">
                <a:alpha val="31765"/>
              </a:srgbClr>
            </a:solidFill>
          </p:spPr>
        </p:sp>
        <p:sp>
          <p:nvSpPr>
            <p:cNvPr name="TextBox 17" id="17"/>
            <p:cNvSpPr txBox="true"/>
            <p:nvPr/>
          </p:nvSpPr>
          <p:spPr>
            <a:xfrm>
              <a:off x="177800" y="-38100"/>
              <a:ext cx="558800" cy="444500"/>
            </a:xfrm>
            <a:prstGeom prst="rect">
              <a:avLst/>
            </a:prstGeom>
          </p:spPr>
          <p:txBody>
            <a:bodyPr anchor="ctr" rtlCol="false" tIns="50800" lIns="50800" bIns="50800" rIns="50800"/>
            <a:lstStyle/>
            <a:p>
              <a:pPr algn="ctr">
                <a:lnSpc>
                  <a:spcPts val="3359"/>
                </a:lnSpc>
              </a:pPr>
            </a:p>
          </p:txBody>
        </p:sp>
      </p:grpSp>
      <p:grpSp>
        <p:nvGrpSpPr>
          <p:cNvPr name="Group 18" id="18"/>
          <p:cNvGrpSpPr/>
          <p:nvPr/>
        </p:nvGrpSpPr>
        <p:grpSpPr>
          <a:xfrm rot="0">
            <a:off x="3657554" y="1308529"/>
            <a:ext cx="1828777" cy="914388"/>
            <a:chOff x="0" y="0"/>
            <a:chExt cx="812800" cy="406400"/>
          </a:xfrm>
        </p:grpSpPr>
        <p:sp>
          <p:nvSpPr>
            <p:cNvPr name="Freeform 19" id="19"/>
            <p:cNvSpPr/>
            <p:nvPr/>
          </p:nvSpPr>
          <p:spPr>
            <a:xfrm>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2A2550">
                <a:alpha val="31765"/>
              </a:srgbClr>
            </a:solidFill>
          </p:spPr>
        </p:sp>
        <p:sp>
          <p:nvSpPr>
            <p:cNvPr name="TextBox 20" id="20"/>
            <p:cNvSpPr txBox="true"/>
            <p:nvPr/>
          </p:nvSpPr>
          <p:spPr>
            <a:xfrm>
              <a:off x="177800" y="-38100"/>
              <a:ext cx="558800" cy="444500"/>
            </a:xfrm>
            <a:prstGeom prst="rect">
              <a:avLst/>
            </a:prstGeom>
          </p:spPr>
          <p:txBody>
            <a:bodyPr anchor="ctr" rtlCol="false" tIns="50800" lIns="50800" bIns="50800" rIns="50800"/>
            <a:lstStyle/>
            <a:p>
              <a:pPr algn="ctr">
                <a:lnSpc>
                  <a:spcPts val="3359"/>
                </a:lnSpc>
              </a:pPr>
            </a:p>
          </p:txBody>
        </p:sp>
      </p:grpSp>
      <p:grpSp>
        <p:nvGrpSpPr>
          <p:cNvPr name="Group 21" id="21"/>
          <p:cNvGrpSpPr/>
          <p:nvPr/>
        </p:nvGrpSpPr>
        <p:grpSpPr>
          <a:xfrm rot="0">
            <a:off x="3090056" y="3046919"/>
            <a:ext cx="12107888" cy="5443904"/>
            <a:chOff x="0" y="0"/>
            <a:chExt cx="16143850" cy="7258539"/>
          </a:xfrm>
        </p:grpSpPr>
        <p:pic>
          <p:nvPicPr>
            <p:cNvPr name="Picture 22" id="22"/>
            <p:cNvPicPr>
              <a:picLocks noChangeAspect="true"/>
            </p:cNvPicPr>
            <p:nvPr/>
          </p:nvPicPr>
          <p:blipFill>
            <a:blip r:embed="rId2"/>
            <a:srcRect l="0" t="0" r="0" b="0"/>
            <a:stretch>
              <a:fillRect/>
            </a:stretch>
          </p:blipFill>
          <p:spPr>
            <a:xfrm flipH="false" flipV="false" rot="0">
              <a:off x="0" y="0"/>
              <a:ext cx="5179923" cy="7132856"/>
            </a:xfrm>
            <a:prstGeom prst="rect">
              <a:avLst/>
            </a:prstGeom>
          </p:spPr>
        </p:pic>
        <p:pic>
          <p:nvPicPr>
            <p:cNvPr name="Picture 23" id="23"/>
            <p:cNvPicPr>
              <a:picLocks noChangeAspect="true"/>
            </p:cNvPicPr>
            <p:nvPr/>
          </p:nvPicPr>
          <p:blipFill>
            <a:blip r:embed="rId3"/>
            <a:srcRect l="0" t="0" r="0" b="0"/>
            <a:stretch>
              <a:fillRect/>
            </a:stretch>
          </p:blipFill>
          <p:spPr>
            <a:xfrm flipH="false" flipV="false" rot="0">
              <a:off x="7690753" y="0"/>
              <a:ext cx="8453097" cy="7258539"/>
            </a:xfrm>
            <a:prstGeom prst="rect">
              <a:avLst/>
            </a:prstGeom>
          </p:spPr>
        </p:pic>
      </p:grpSp>
      <p:sp>
        <p:nvSpPr>
          <p:cNvPr name="TextBox 24" id="24"/>
          <p:cNvSpPr txBox="true"/>
          <p:nvPr/>
        </p:nvSpPr>
        <p:spPr>
          <a:xfrm rot="0">
            <a:off x="5704099" y="1255484"/>
            <a:ext cx="12162935" cy="1057879"/>
          </a:xfrm>
          <a:prstGeom prst="rect">
            <a:avLst/>
          </a:prstGeom>
        </p:spPr>
        <p:txBody>
          <a:bodyPr anchor="t" rtlCol="false" tIns="0" lIns="0" bIns="0" rIns="0">
            <a:spAutoFit/>
          </a:bodyPr>
          <a:lstStyle/>
          <a:p>
            <a:pPr>
              <a:lnSpc>
                <a:spcPts val="7998"/>
              </a:lnSpc>
            </a:pPr>
            <a:r>
              <a:rPr lang="en-US" sz="7919">
                <a:solidFill>
                  <a:srgbClr val="000000"/>
                </a:solidFill>
                <a:latin typeface="Bernoru"/>
              </a:rPr>
              <a:t>WIND TURBINE MODEL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00641"/>
        </a:solidFill>
      </p:bgPr>
    </p:bg>
    <p:spTree>
      <p:nvGrpSpPr>
        <p:cNvPr id="1" name=""/>
        <p:cNvGrpSpPr/>
        <p:nvPr/>
      </p:nvGrpSpPr>
      <p:grpSpPr>
        <a:xfrm>
          <a:off x="0" y="0"/>
          <a:ext cx="0" cy="0"/>
          <a:chOff x="0" y="0"/>
          <a:chExt cx="0" cy="0"/>
        </a:xfrm>
      </p:grpSpPr>
      <p:sp>
        <p:nvSpPr>
          <p:cNvPr name="AutoShape 2" id="2"/>
          <p:cNvSpPr/>
          <p:nvPr/>
        </p:nvSpPr>
        <p:spPr>
          <a:xfrm rot="0">
            <a:off x="1028700" y="602386"/>
            <a:ext cx="16230600" cy="0"/>
          </a:xfrm>
          <a:prstGeom prst="line">
            <a:avLst/>
          </a:prstGeom>
          <a:ln cap="flat" w="28575">
            <a:solidFill>
              <a:srgbClr val="FFFFFF"/>
            </a:solidFill>
            <a:prstDash val="solid"/>
            <a:headEnd type="none" len="sm" w="sm"/>
            <a:tailEnd type="none" len="sm" w="sm"/>
          </a:ln>
        </p:spPr>
      </p:sp>
      <p:grpSp>
        <p:nvGrpSpPr>
          <p:cNvPr name="Group 3" id="3"/>
          <p:cNvGrpSpPr/>
          <p:nvPr/>
        </p:nvGrpSpPr>
        <p:grpSpPr>
          <a:xfrm rot="0">
            <a:off x="4366904" y="503154"/>
            <a:ext cx="905090" cy="246088"/>
            <a:chOff x="0" y="0"/>
            <a:chExt cx="238378" cy="64813"/>
          </a:xfrm>
        </p:grpSpPr>
        <p:sp>
          <p:nvSpPr>
            <p:cNvPr name="Freeform 4" id="4"/>
            <p:cNvSpPr/>
            <p:nvPr/>
          </p:nvSpPr>
          <p:spPr>
            <a:xfrm>
              <a:off x="0" y="0"/>
              <a:ext cx="238378" cy="64813"/>
            </a:xfrm>
            <a:custGeom>
              <a:avLst/>
              <a:gdLst/>
              <a:ahLst/>
              <a:cxnLst/>
              <a:rect r="r" b="b" t="t" l="l"/>
              <a:pathLst>
                <a:path h="64813" w="238378">
                  <a:moveTo>
                    <a:pt x="32407" y="0"/>
                  </a:moveTo>
                  <a:lnTo>
                    <a:pt x="205971" y="0"/>
                  </a:lnTo>
                  <a:cubicBezTo>
                    <a:pt x="223869" y="0"/>
                    <a:pt x="238378" y="14509"/>
                    <a:pt x="238378" y="32407"/>
                  </a:cubicBezTo>
                  <a:lnTo>
                    <a:pt x="238378" y="32407"/>
                  </a:lnTo>
                  <a:cubicBezTo>
                    <a:pt x="238378" y="50304"/>
                    <a:pt x="223869" y="64813"/>
                    <a:pt x="205971" y="64813"/>
                  </a:cubicBezTo>
                  <a:lnTo>
                    <a:pt x="32407" y="64813"/>
                  </a:lnTo>
                  <a:cubicBezTo>
                    <a:pt x="14509" y="64813"/>
                    <a:pt x="0" y="50304"/>
                    <a:pt x="0" y="32407"/>
                  </a:cubicBezTo>
                  <a:lnTo>
                    <a:pt x="0" y="32407"/>
                  </a:lnTo>
                  <a:cubicBezTo>
                    <a:pt x="0" y="14509"/>
                    <a:pt x="14509" y="0"/>
                    <a:pt x="32407" y="0"/>
                  </a:cubicBezTo>
                  <a:close/>
                </a:path>
              </a:pathLst>
            </a:custGeom>
            <a:solidFill>
              <a:srgbClr val="2A2550"/>
            </a:solidFill>
            <a:ln w="28575">
              <a:solidFill>
                <a:srgbClr val="FFFFFF"/>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
        <p:nvSpPr>
          <p:cNvPr name="TextBox 6" id="6"/>
          <p:cNvSpPr txBox="true"/>
          <p:nvPr/>
        </p:nvSpPr>
        <p:spPr>
          <a:xfrm rot="0">
            <a:off x="1028700" y="988091"/>
            <a:ext cx="9645228" cy="1265752"/>
          </a:xfrm>
          <a:prstGeom prst="rect">
            <a:avLst/>
          </a:prstGeom>
        </p:spPr>
        <p:txBody>
          <a:bodyPr anchor="t" rtlCol="false" tIns="0" lIns="0" bIns="0" rIns="0">
            <a:spAutoFit/>
          </a:bodyPr>
          <a:lstStyle/>
          <a:p>
            <a:pPr>
              <a:lnSpc>
                <a:spcPts val="9523"/>
              </a:lnSpc>
            </a:pPr>
            <a:r>
              <a:rPr lang="en-US" sz="9429">
                <a:solidFill>
                  <a:srgbClr val="FFFFFF"/>
                </a:solidFill>
                <a:latin typeface="Bernoru"/>
              </a:rPr>
              <a:t>BLADE SPECS</a:t>
            </a:r>
          </a:p>
        </p:txBody>
      </p:sp>
      <p:grpSp>
        <p:nvGrpSpPr>
          <p:cNvPr name="Group 7" id="7"/>
          <p:cNvGrpSpPr/>
          <p:nvPr/>
        </p:nvGrpSpPr>
        <p:grpSpPr>
          <a:xfrm rot="0">
            <a:off x="15187391" y="8972637"/>
            <a:ext cx="2071909" cy="571326"/>
            <a:chOff x="0" y="0"/>
            <a:chExt cx="545688" cy="150473"/>
          </a:xfrm>
        </p:grpSpPr>
        <p:sp>
          <p:nvSpPr>
            <p:cNvPr name="Freeform 8" id="8"/>
            <p:cNvSpPr/>
            <p:nvPr/>
          </p:nvSpPr>
          <p:spPr>
            <a:xfrm>
              <a:off x="0" y="0"/>
              <a:ext cx="545688" cy="150473"/>
            </a:xfrm>
            <a:custGeom>
              <a:avLst/>
              <a:gdLst/>
              <a:ahLst/>
              <a:cxnLst/>
              <a:rect r="r" b="b" t="t" l="l"/>
              <a:pathLst>
                <a:path h="150473" w="545688">
                  <a:moveTo>
                    <a:pt x="75236" y="0"/>
                  </a:moveTo>
                  <a:lnTo>
                    <a:pt x="470452" y="0"/>
                  </a:lnTo>
                  <a:cubicBezTo>
                    <a:pt x="490406" y="0"/>
                    <a:pt x="509542" y="7927"/>
                    <a:pt x="523652" y="22036"/>
                  </a:cubicBezTo>
                  <a:cubicBezTo>
                    <a:pt x="537761" y="36146"/>
                    <a:pt x="545688" y="55282"/>
                    <a:pt x="545688" y="75236"/>
                  </a:cubicBezTo>
                  <a:lnTo>
                    <a:pt x="545688" y="75236"/>
                  </a:lnTo>
                  <a:cubicBezTo>
                    <a:pt x="545688" y="116788"/>
                    <a:pt x="512004" y="150473"/>
                    <a:pt x="470452" y="150473"/>
                  </a:cubicBezTo>
                  <a:lnTo>
                    <a:pt x="75236" y="150473"/>
                  </a:lnTo>
                  <a:cubicBezTo>
                    <a:pt x="55282" y="150473"/>
                    <a:pt x="36146" y="142546"/>
                    <a:pt x="22036" y="128437"/>
                  </a:cubicBezTo>
                  <a:cubicBezTo>
                    <a:pt x="7927" y="114327"/>
                    <a:pt x="0" y="95190"/>
                    <a:pt x="0" y="75236"/>
                  </a:cubicBezTo>
                  <a:lnTo>
                    <a:pt x="0" y="75236"/>
                  </a:lnTo>
                  <a:cubicBezTo>
                    <a:pt x="0" y="55282"/>
                    <a:pt x="7927" y="36146"/>
                    <a:pt x="22036" y="22036"/>
                  </a:cubicBezTo>
                  <a:cubicBezTo>
                    <a:pt x="36146" y="7927"/>
                    <a:pt x="55282" y="0"/>
                    <a:pt x="75236" y="0"/>
                  </a:cubicBezTo>
                  <a:close/>
                </a:path>
              </a:pathLst>
            </a:custGeom>
            <a:solidFill>
              <a:srgbClr val="2A2550"/>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10800000">
            <a:off x="16071645" y="890715"/>
            <a:ext cx="2754630" cy="1377315"/>
            <a:chOff x="0" y="0"/>
            <a:chExt cx="812800" cy="406400"/>
          </a:xfrm>
        </p:grpSpPr>
        <p:sp>
          <p:nvSpPr>
            <p:cNvPr name="Freeform 11" id="11"/>
            <p:cNvSpPr/>
            <p:nvPr/>
          </p:nvSpPr>
          <p:spPr>
            <a:xfrm>
              <a:off x="0" y="0"/>
              <a:ext cx="812800" cy="406400"/>
            </a:xfrm>
            <a:custGeom>
              <a:avLst/>
              <a:gdLst/>
              <a:ahLst/>
              <a:cxnLst/>
              <a:rect r="r" b="b" t="t" l="l"/>
              <a:pathLst>
                <a:path h="406400" w="812800">
                  <a:moveTo>
                    <a:pt x="609600" y="0"/>
                  </a:moveTo>
                  <a:lnTo>
                    <a:pt x="0" y="0"/>
                  </a:lnTo>
                  <a:lnTo>
                    <a:pt x="0" y="406400"/>
                  </a:lnTo>
                  <a:lnTo>
                    <a:pt x="609600" y="406400"/>
                  </a:lnTo>
                  <a:lnTo>
                    <a:pt x="812800" y="203200"/>
                  </a:lnTo>
                  <a:lnTo>
                    <a:pt x="609600" y="0"/>
                  </a:lnTo>
                  <a:close/>
                </a:path>
              </a:pathLst>
            </a:custGeom>
            <a:solidFill>
              <a:srgbClr val="FFFFFF">
                <a:alpha val="9804"/>
              </a:srgbClr>
            </a:solidFill>
          </p:spPr>
        </p:sp>
        <p:sp>
          <p:nvSpPr>
            <p:cNvPr name="TextBox 12" id="12"/>
            <p:cNvSpPr txBox="true"/>
            <p:nvPr/>
          </p:nvSpPr>
          <p:spPr>
            <a:xfrm>
              <a:off x="0" y="-38100"/>
              <a:ext cx="698500" cy="444500"/>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10800000">
            <a:off x="13317016" y="890715"/>
            <a:ext cx="2754630" cy="1377315"/>
            <a:chOff x="0" y="0"/>
            <a:chExt cx="812800" cy="406400"/>
          </a:xfrm>
        </p:grpSpPr>
        <p:sp>
          <p:nvSpPr>
            <p:cNvPr name="Freeform 14" id="14"/>
            <p:cNvSpPr/>
            <p:nvPr/>
          </p:nvSpPr>
          <p:spPr>
            <a:xfrm>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FFFFF">
                <a:alpha val="9804"/>
              </a:srgbClr>
            </a:solidFill>
          </p:spPr>
        </p:sp>
        <p:sp>
          <p:nvSpPr>
            <p:cNvPr name="TextBox 15" id="15"/>
            <p:cNvSpPr txBox="true"/>
            <p:nvPr/>
          </p:nvSpPr>
          <p:spPr>
            <a:xfrm>
              <a:off x="177800" y="-38100"/>
              <a:ext cx="558800" cy="444500"/>
            </a:xfrm>
            <a:prstGeom prst="rect">
              <a:avLst/>
            </a:prstGeom>
          </p:spPr>
          <p:txBody>
            <a:bodyPr anchor="ctr" rtlCol="false" tIns="50800" lIns="50800" bIns="50800" rIns="50800"/>
            <a:lstStyle/>
            <a:p>
              <a:pPr algn="ctr">
                <a:lnSpc>
                  <a:spcPts val="3359"/>
                </a:lnSpc>
              </a:pPr>
            </a:p>
          </p:txBody>
        </p:sp>
      </p:grpSp>
      <p:grpSp>
        <p:nvGrpSpPr>
          <p:cNvPr name="Group 16" id="16"/>
          <p:cNvGrpSpPr/>
          <p:nvPr/>
        </p:nvGrpSpPr>
        <p:grpSpPr>
          <a:xfrm rot="-10800000">
            <a:off x="10562386" y="890715"/>
            <a:ext cx="2754630" cy="1377315"/>
            <a:chOff x="0" y="0"/>
            <a:chExt cx="812800" cy="406400"/>
          </a:xfrm>
        </p:grpSpPr>
        <p:sp>
          <p:nvSpPr>
            <p:cNvPr name="Freeform 17" id="17"/>
            <p:cNvSpPr/>
            <p:nvPr/>
          </p:nvSpPr>
          <p:spPr>
            <a:xfrm>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FFFFF">
                <a:alpha val="9804"/>
              </a:srgbClr>
            </a:solidFill>
          </p:spPr>
        </p:sp>
        <p:sp>
          <p:nvSpPr>
            <p:cNvPr name="TextBox 18" id="18"/>
            <p:cNvSpPr txBox="true"/>
            <p:nvPr/>
          </p:nvSpPr>
          <p:spPr>
            <a:xfrm>
              <a:off x="177800" y="-38100"/>
              <a:ext cx="558800" cy="444500"/>
            </a:xfrm>
            <a:prstGeom prst="rect">
              <a:avLst/>
            </a:prstGeom>
          </p:spPr>
          <p:txBody>
            <a:bodyPr anchor="ctr" rtlCol="false" tIns="50800" lIns="50800" bIns="50800" rIns="50800"/>
            <a:lstStyle/>
            <a:p>
              <a:pPr algn="ctr">
                <a:lnSpc>
                  <a:spcPts val="3359"/>
                </a:lnSpc>
              </a:pPr>
            </a:p>
          </p:txBody>
        </p:sp>
      </p:grpSp>
      <p:pic>
        <p:nvPicPr>
          <p:cNvPr name="Picture 19" id="19"/>
          <p:cNvPicPr>
            <a:picLocks noChangeAspect="true"/>
          </p:cNvPicPr>
          <p:nvPr/>
        </p:nvPicPr>
        <p:blipFill>
          <a:blip r:embed="rId2"/>
          <a:srcRect l="0" t="0" r="0" b="0"/>
          <a:stretch>
            <a:fillRect/>
          </a:stretch>
        </p:blipFill>
        <p:spPr>
          <a:xfrm flipH="false" flipV="false" rot="0">
            <a:off x="11537368" y="3336999"/>
            <a:ext cx="4959334" cy="4860603"/>
          </a:xfrm>
          <a:prstGeom prst="rect">
            <a:avLst/>
          </a:prstGeom>
        </p:spPr>
      </p:pic>
      <p:sp>
        <p:nvSpPr>
          <p:cNvPr name="TextBox 20" id="20"/>
          <p:cNvSpPr txBox="true"/>
          <p:nvPr/>
        </p:nvSpPr>
        <p:spPr>
          <a:xfrm rot="0">
            <a:off x="15430031" y="9041130"/>
            <a:ext cx="1586629" cy="396240"/>
          </a:xfrm>
          <a:prstGeom prst="rect">
            <a:avLst/>
          </a:prstGeom>
        </p:spPr>
        <p:txBody>
          <a:bodyPr anchor="t" rtlCol="false" tIns="0" lIns="0" bIns="0" rIns="0">
            <a:spAutoFit/>
          </a:bodyPr>
          <a:lstStyle/>
          <a:p>
            <a:pPr algn="ctr">
              <a:lnSpc>
                <a:spcPts val="3359"/>
              </a:lnSpc>
            </a:pPr>
            <a:r>
              <a:rPr lang="en-US" sz="2400">
                <a:solidFill>
                  <a:srgbClr val="FFFFFF"/>
                </a:solidFill>
                <a:latin typeface="Garet ExtraBold 1"/>
              </a:rPr>
              <a:t>06/08</a:t>
            </a:r>
          </a:p>
        </p:txBody>
      </p:sp>
      <p:sp>
        <p:nvSpPr>
          <p:cNvPr name="TextBox 21" id="21"/>
          <p:cNvSpPr txBox="true"/>
          <p:nvPr/>
        </p:nvSpPr>
        <p:spPr>
          <a:xfrm rot="0">
            <a:off x="14166488" y="9041130"/>
            <a:ext cx="1174782" cy="396240"/>
          </a:xfrm>
          <a:prstGeom prst="rect">
            <a:avLst/>
          </a:prstGeom>
        </p:spPr>
        <p:txBody>
          <a:bodyPr anchor="t" rtlCol="false" tIns="0" lIns="0" bIns="0" rIns="0">
            <a:spAutoFit/>
          </a:bodyPr>
          <a:lstStyle/>
          <a:p>
            <a:pPr>
              <a:lnSpc>
                <a:spcPts val="3359"/>
              </a:lnSpc>
            </a:pPr>
            <a:r>
              <a:rPr lang="en-US" sz="2399">
                <a:solidFill>
                  <a:srgbClr val="FFFFFF"/>
                </a:solidFill>
                <a:latin typeface="Garet ExtraBold 1"/>
              </a:rPr>
              <a:t>Page</a:t>
            </a:r>
          </a:p>
        </p:txBody>
      </p:sp>
      <p:sp>
        <p:nvSpPr>
          <p:cNvPr name="AutoShape 22" id="22"/>
          <p:cNvSpPr/>
          <p:nvPr/>
        </p:nvSpPr>
        <p:spPr>
          <a:xfrm rot="0">
            <a:off x="1028700" y="2595349"/>
            <a:ext cx="8434349" cy="0"/>
          </a:xfrm>
          <a:prstGeom prst="line">
            <a:avLst/>
          </a:prstGeom>
          <a:ln cap="flat" w="38100">
            <a:solidFill>
              <a:srgbClr val="FFFFFF"/>
            </a:solidFill>
            <a:prstDash val="solid"/>
            <a:headEnd type="none" len="sm" w="sm"/>
            <a:tailEnd type="none" len="sm" w="sm"/>
          </a:ln>
        </p:spPr>
      </p:sp>
      <p:sp>
        <p:nvSpPr>
          <p:cNvPr name="AutoShape 23" id="23"/>
          <p:cNvSpPr/>
          <p:nvPr/>
        </p:nvSpPr>
        <p:spPr>
          <a:xfrm rot="0">
            <a:off x="1054819" y="3317949"/>
            <a:ext cx="8434349" cy="0"/>
          </a:xfrm>
          <a:prstGeom prst="line">
            <a:avLst/>
          </a:prstGeom>
          <a:ln cap="flat" w="38100">
            <a:solidFill>
              <a:srgbClr val="FFFFFF"/>
            </a:solidFill>
            <a:prstDash val="solid"/>
            <a:headEnd type="none" len="sm" w="sm"/>
            <a:tailEnd type="none" len="sm" w="sm"/>
          </a:ln>
        </p:spPr>
      </p:sp>
      <p:sp>
        <p:nvSpPr>
          <p:cNvPr name="TextBox 24" id="24"/>
          <p:cNvSpPr txBox="true"/>
          <p:nvPr/>
        </p:nvSpPr>
        <p:spPr>
          <a:xfrm rot="0">
            <a:off x="1803189" y="2648215"/>
            <a:ext cx="10550070" cy="559717"/>
          </a:xfrm>
          <a:prstGeom prst="rect">
            <a:avLst/>
          </a:prstGeom>
        </p:spPr>
        <p:txBody>
          <a:bodyPr anchor="t" rtlCol="false" tIns="0" lIns="0" bIns="0" rIns="0">
            <a:spAutoFit/>
          </a:bodyPr>
          <a:lstStyle/>
          <a:p>
            <a:pPr>
              <a:lnSpc>
                <a:spcPts val="4324"/>
              </a:lnSpc>
            </a:pPr>
            <a:r>
              <a:rPr lang="en-US" sz="3088">
                <a:solidFill>
                  <a:srgbClr val="FFFFFF"/>
                </a:solidFill>
                <a:latin typeface="Poppins Medium"/>
              </a:rPr>
              <a:t>ITEM</a:t>
            </a:r>
          </a:p>
        </p:txBody>
      </p:sp>
      <p:sp>
        <p:nvSpPr>
          <p:cNvPr name="TextBox 25" id="25"/>
          <p:cNvSpPr txBox="true"/>
          <p:nvPr/>
        </p:nvSpPr>
        <p:spPr>
          <a:xfrm rot="0">
            <a:off x="1507256" y="3460824"/>
            <a:ext cx="10550070" cy="5222239"/>
          </a:xfrm>
          <a:prstGeom prst="rect">
            <a:avLst/>
          </a:prstGeom>
        </p:spPr>
        <p:txBody>
          <a:bodyPr anchor="t" rtlCol="false" tIns="0" lIns="0" bIns="0" rIns="0">
            <a:spAutoFit/>
          </a:bodyPr>
          <a:lstStyle/>
          <a:p>
            <a:pPr>
              <a:lnSpc>
                <a:spcPts val="4601"/>
              </a:lnSpc>
            </a:pPr>
            <a:r>
              <a:rPr lang="en-US" sz="2788">
                <a:solidFill>
                  <a:srgbClr val="FFFFFF"/>
                </a:solidFill>
                <a:latin typeface="Poppins Medium"/>
              </a:rPr>
              <a:t>Rotor</a:t>
            </a:r>
          </a:p>
          <a:p>
            <a:pPr>
              <a:lnSpc>
                <a:spcPts val="4601"/>
              </a:lnSpc>
            </a:pPr>
            <a:r>
              <a:rPr lang="en-US" sz="2788">
                <a:solidFill>
                  <a:srgbClr val="FFFFFF"/>
                </a:solidFill>
                <a:latin typeface="Poppins Medium"/>
              </a:rPr>
              <a:t>Air Foil</a:t>
            </a:r>
          </a:p>
          <a:p>
            <a:pPr>
              <a:lnSpc>
                <a:spcPts val="4601"/>
              </a:lnSpc>
            </a:pPr>
            <a:r>
              <a:rPr lang="en-US" sz="2788">
                <a:solidFill>
                  <a:srgbClr val="FFFFFF"/>
                </a:solidFill>
                <a:latin typeface="Poppins Medium"/>
              </a:rPr>
              <a:t>Rated Wind Speed</a:t>
            </a:r>
          </a:p>
          <a:p>
            <a:pPr>
              <a:lnSpc>
                <a:spcPts val="4601"/>
              </a:lnSpc>
            </a:pPr>
            <a:r>
              <a:rPr lang="en-US" sz="2788">
                <a:solidFill>
                  <a:srgbClr val="FFFFFF"/>
                </a:solidFill>
                <a:latin typeface="Poppins Medium"/>
              </a:rPr>
              <a:t>Swept Area</a:t>
            </a:r>
          </a:p>
          <a:p>
            <a:pPr>
              <a:lnSpc>
                <a:spcPts val="4601"/>
              </a:lnSpc>
            </a:pPr>
            <a:r>
              <a:rPr lang="en-US" sz="2788">
                <a:solidFill>
                  <a:srgbClr val="FFFFFF"/>
                </a:solidFill>
                <a:latin typeface="Poppins Medium"/>
              </a:rPr>
              <a:t>Rotor Radius</a:t>
            </a:r>
          </a:p>
          <a:p>
            <a:pPr>
              <a:lnSpc>
                <a:spcPts val="4601"/>
              </a:lnSpc>
            </a:pPr>
            <a:r>
              <a:rPr lang="en-US" sz="2788">
                <a:solidFill>
                  <a:srgbClr val="FFFFFF"/>
                </a:solidFill>
                <a:latin typeface="Poppins Medium"/>
              </a:rPr>
              <a:t>Rotor Height</a:t>
            </a:r>
          </a:p>
          <a:p>
            <a:pPr>
              <a:lnSpc>
                <a:spcPts val="4601"/>
              </a:lnSpc>
            </a:pPr>
            <a:r>
              <a:rPr lang="en-US" sz="2788">
                <a:solidFill>
                  <a:srgbClr val="FFFFFF"/>
                </a:solidFill>
                <a:latin typeface="Poppins Medium"/>
              </a:rPr>
              <a:t>Number of Blades</a:t>
            </a:r>
          </a:p>
          <a:p>
            <a:pPr>
              <a:lnSpc>
                <a:spcPts val="4601"/>
              </a:lnSpc>
            </a:pPr>
            <a:r>
              <a:rPr lang="en-US" sz="2788">
                <a:solidFill>
                  <a:srgbClr val="FFFFFF"/>
                </a:solidFill>
                <a:latin typeface="Poppins Medium"/>
              </a:rPr>
              <a:t>Chord Length</a:t>
            </a:r>
          </a:p>
          <a:p>
            <a:pPr>
              <a:lnSpc>
                <a:spcPts val="4601"/>
              </a:lnSpc>
            </a:pPr>
            <a:r>
              <a:rPr lang="en-US" sz="2788">
                <a:solidFill>
                  <a:srgbClr val="FFFFFF"/>
                </a:solidFill>
                <a:latin typeface="Poppins Medium"/>
              </a:rPr>
              <a:t>Solidity</a:t>
            </a:r>
          </a:p>
        </p:txBody>
      </p:sp>
      <p:sp>
        <p:nvSpPr>
          <p:cNvPr name="TextBox 26" id="26"/>
          <p:cNvSpPr txBox="true"/>
          <p:nvPr/>
        </p:nvSpPr>
        <p:spPr>
          <a:xfrm rot="0">
            <a:off x="6428490" y="3460824"/>
            <a:ext cx="10550070" cy="5222239"/>
          </a:xfrm>
          <a:prstGeom prst="rect">
            <a:avLst/>
          </a:prstGeom>
        </p:spPr>
        <p:txBody>
          <a:bodyPr anchor="t" rtlCol="false" tIns="0" lIns="0" bIns="0" rIns="0">
            <a:spAutoFit/>
          </a:bodyPr>
          <a:lstStyle/>
          <a:p>
            <a:pPr>
              <a:lnSpc>
                <a:spcPts val="4601"/>
              </a:lnSpc>
            </a:pPr>
            <a:r>
              <a:rPr lang="en-US" sz="2788">
                <a:solidFill>
                  <a:srgbClr val="FFFFFF"/>
                </a:solidFill>
                <a:latin typeface="Poppins Medium"/>
              </a:rPr>
              <a:t>Helical</a:t>
            </a:r>
          </a:p>
          <a:p>
            <a:pPr>
              <a:lnSpc>
                <a:spcPts val="4601"/>
              </a:lnSpc>
            </a:pPr>
            <a:r>
              <a:rPr lang="en-US" sz="2788">
                <a:solidFill>
                  <a:srgbClr val="FFFFFF"/>
                </a:solidFill>
                <a:latin typeface="Poppins Medium"/>
              </a:rPr>
              <a:t>NACA 0018</a:t>
            </a:r>
          </a:p>
          <a:p>
            <a:pPr>
              <a:lnSpc>
                <a:spcPts val="4601"/>
              </a:lnSpc>
            </a:pPr>
            <a:r>
              <a:rPr lang="en-US" sz="2788">
                <a:solidFill>
                  <a:srgbClr val="FFFFFF"/>
                </a:solidFill>
                <a:latin typeface="Poppins Medium"/>
              </a:rPr>
              <a:t>10m/s</a:t>
            </a:r>
          </a:p>
          <a:p>
            <a:pPr>
              <a:lnSpc>
                <a:spcPts val="4601"/>
              </a:lnSpc>
            </a:pPr>
            <a:r>
              <a:rPr lang="en-US" sz="2788">
                <a:solidFill>
                  <a:srgbClr val="FFFFFF"/>
                </a:solidFill>
                <a:latin typeface="Poppins Medium"/>
              </a:rPr>
              <a:t>1.57 m^2</a:t>
            </a:r>
          </a:p>
          <a:p>
            <a:pPr>
              <a:lnSpc>
                <a:spcPts val="4601"/>
              </a:lnSpc>
            </a:pPr>
            <a:r>
              <a:rPr lang="en-US" sz="2788">
                <a:solidFill>
                  <a:srgbClr val="FFFFFF"/>
                </a:solidFill>
                <a:latin typeface="Poppins Medium"/>
              </a:rPr>
              <a:t>0.55 m</a:t>
            </a:r>
          </a:p>
          <a:p>
            <a:pPr>
              <a:lnSpc>
                <a:spcPts val="4601"/>
              </a:lnSpc>
            </a:pPr>
            <a:r>
              <a:rPr lang="en-US" sz="2788">
                <a:solidFill>
                  <a:srgbClr val="FFFFFF"/>
                </a:solidFill>
                <a:latin typeface="Poppins Medium"/>
              </a:rPr>
              <a:t>1.43 m</a:t>
            </a:r>
          </a:p>
          <a:p>
            <a:pPr>
              <a:lnSpc>
                <a:spcPts val="4601"/>
              </a:lnSpc>
            </a:pPr>
            <a:r>
              <a:rPr lang="en-US" sz="2788">
                <a:solidFill>
                  <a:srgbClr val="FFFFFF"/>
                </a:solidFill>
                <a:latin typeface="Poppins Medium"/>
              </a:rPr>
              <a:t>4</a:t>
            </a:r>
          </a:p>
          <a:p>
            <a:pPr>
              <a:lnSpc>
                <a:spcPts val="4601"/>
              </a:lnSpc>
            </a:pPr>
            <a:r>
              <a:rPr lang="en-US" sz="2788">
                <a:solidFill>
                  <a:srgbClr val="FFFFFF"/>
                </a:solidFill>
                <a:latin typeface="Poppins Medium"/>
              </a:rPr>
              <a:t>0.25 m</a:t>
            </a:r>
          </a:p>
          <a:p>
            <a:pPr>
              <a:lnSpc>
                <a:spcPts val="4601"/>
              </a:lnSpc>
            </a:pPr>
            <a:r>
              <a:rPr lang="en-US" sz="2788">
                <a:solidFill>
                  <a:srgbClr val="FFFFFF"/>
                </a:solidFill>
                <a:latin typeface="Poppins Medium"/>
              </a:rPr>
              <a:t>0.3</a:t>
            </a:r>
          </a:p>
        </p:txBody>
      </p:sp>
      <p:sp>
        <p:nvSpPr>
          <p:cNvPr name="TextBox 27" id="27"/>
          <p:cNvSpPr txBox="true"/>
          <p:nvPr/>
        </p:nvSpPr>
        <p:spPr>
          <a:xfrm rot="0">
            <a:off x="6428490" y="2660685"/>
            <a:ext cx="10550070" cy="559717"/>
          </a:xfrm>
          <a:prstGeom prst="rect">
            <a:avLst/>
          </a:prstGeom>
        </p:spPr>
        <p:txBody>
          <a:bodyPr anchor="t" rtlCol="false" tIns="0" lIns="0" bIns="0" rIns="0">
            <a:spAutoFit/>
          </a:bodyPr>
          <a:lstStyle/>
          <a:p>
            <a:pPr>
              <a:lnSpc>
                <a:spcPts val="4324"/>
              </a:lnSpc>
            </a:pPr>
            <a:r>
              <a:rPr lang="en-US" sz="3088">
                <a:solidFill>
                  <a:srgbClr val="FFFFFF"/>
                </a:solidFill>
                <a:latin typeface="Poppins Medium"/>
              </a:rPr>
              <a:t>DESCRIPTION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221569"/>
        </a:solidFill>
      </p:bgPr>
    </p:bg>
    <p:spTree>
      <p:nvGrpSpPr>
        <p:cNvPr id="1" name=""/>
        <p:cNvGrpSpPr/>
        <p:nvPr/>
      </p:nvGrpSpPr>
      <p:grpSpPr>
        <a:xfrm>
          <a:off x="0" y="0"/>
          <a:ext cx="0" cy="0"/>
          <a:chOff x="0" y="0"/>
          <a:chExt cx="0" cy="0"/>
        </a:xfrm>
      </p:grpSpPr>
      <p:sp>
        <p:nvSpPr>
          <p:cNvPr name="AutoShape 2" id="2"/>
          <p:cNvSpPr/>
          <p:nvPr/>
        </p:nvSpPr>
        <p:spPr>
          <a:xfrm rot="0">
            <a:off x="1028700" y="602386"/>
            <a:ext cx="16230600" cy="0"/>
          </a:xfrm>
          <a:prstGeom prst="line">
            <a:avLst/>
          </a:prstGeom>
          <a:ln cap="flat" w="28575">
            <a:solidFill>
              <a:srgbClr val="FFFFFF"/>
            </a:solidFill>
            <a:prstDash val="solid"/>
            <a:headEnd type="none" len="sm" w="sm"/>
            <a:tailEnd type="none" len="sm" w="sm"/>
          </a:ln>
        </p:spPr>
      </p:sp>
      <p:grpSp>
        <p:nvGrpSpPr>
          <p:cNvPr name="Group 3" id="3"/>
          <p:cNvGrpSpPr/>
          <p:nvPr/>
        </p:nvGrpSpPr>
        <p:grpSpPr>
          <a:xfrm rot="0">
            <a:off x="4366904" y="503154"/>
            <a:ext cx="905090" cy="246088"/>
            <a:chOff x="0" y="0"/>
            <a:chExt cx="238378" cy="64813"/>
          </a:xfrm>
        </p:grpSpPr>
        <p:sp>
          <p:nvSpPr>
            <p:cNvPr name="Freeform 4" id="4"/>
            <p:cNvSpPr/>
            <p:nvPr/>
          </p:nvSpPr>
          <p:spPr>
            <a:xfrm>
              <a:off x="0" y="0"/>
              <a:ext cx="238378" cy="64813"/>
            </a:xfrm>
            <a:custGeom>
              <a:avLst/>
              <a:gdLst/>
              <a:ahLst/>
              <a:cxnLst/>
              <a:rect r="r" b="b" t="t" l="l"/>
              <a:pathLst>
                <a:path h="64813" w="238378">
                  <a:moveTo>
                    <a:pt x="32407" y="0"/>
                  </a:moveTo>
                  <a:lnTo>
                    <a:pt x="205971" y="0"/>
                  </a:lnTo>
                  <a:cubicBezTo>
                    <a:pt x="223869" y="0"/>
                    <a:pt x="238378" y="14509"/>
                    <a:pt x="238378" y="32407"/>
                  </a:cubicBezTo>
                  <a:lnTo>
                    <a:pt x="238378" y="32407"/>
                  </a:lnTo>
                  <a:cubicBezTo>
                    <a:pt x="238378" y="50304"/>
                    <a:pt x="223869" y="64813"/>
                    <a:pt x="205971" y="64813"/>
                  </a:cubicBezTo>
                  <a:lnTo>
                    <a:pt x="32407" y="64813"/>
                  </a:lnTo>
                  <a:cubicBezTo>
                    <a:pt x="14509" y="64813"/>
                    <a:pt x="0" y="50304"/>
                    <a:pt x="0" y="32407"/>
                  </a:cubicBezTo>
                  <a:lnTo>
                    <a:pt x="0" y="32407"/>
                  </a:lnTo>
                  <a:cubicBezTo>
                    <a:pt x="0" y="14509"/>
                    <a:pt x="14509" y="0"/>
                    <a:pt x="32407" y="0"/>
                  </a:cubicBezTo>
                  <a:close/>
                </a:path>
              </a:pathLst>
            </a:custGeom>
            <a:solidFill>
              <a:srgbClr val="2A2550"/>
            </a:solidFill>
            <a:ln w="28575">
              <a:solidFill>
                <a:srgbClr val="FFFFFF"/>
              </a:solidFill>
            </a:ln>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
        <p:nvSpPr>
          <p:cNvPr name="TextBox 6" id="6"/>
          <p:cNvSpPr txBox="true"/>
          <p:nvPr/>
        </p:nvSpPr>
        <p:spPr>
          <a:xfrm rot="0">
            <a:off x="1028700" y="788066"/>
            <a:ext cx="9645228" cy="1466575"/>
          </a:xfrm>
          <a:prstGeom prst="rect">
            <a:avLst/>
          </a:prstGeom>
        </p:spPr>
        <p:txBody>
          <a:bodyPr anchor="t" rtlCol="false" tIns="0" lIns="0" bIns="0" rIns="0">
            <a:spAutoFit/>
          </a:bodyPr>
          <a:lstStyle/>
          <a:p>
            <a:pPr>
              <a:lnSpc>
                <a:spcPts val="11692"/>
              </a:lnSpc>
            </a:pPr>
            <a:r>
              <a:rPr lang="en-US" sz="9429" spc="405">
                <a:solidFill>
                  <a:srgbClr val="FFFFFF"/>
                </a:solidFill>
                <a:latin typeface="Bernoru"/>
              </a:rPr>
              <a:t>REFERENCE</a:t>
            </a:r>
          </a:p>
        </p:txBody>
      </p:sp>
      <p:grpSp>
        <p:nvGrpSpPr>
          <p:cNvPr name="Group 7" id="7"/>
          <p:cNvGrpSpPr/>
          <p:nvPr/>
        </p:nvGrpSpPr>
        <p:grpSpPr>
          <a:xfrm rot="0">
            <a:off x="15187391" y="9417846"/>
            <a:ext cx="2071909" cy="571326"/>
            <a:chOff x="0" y="0"/>
            <a:chExt cx="545688" cy="150473"/>
          </a:xfrm>
        </p:grpSpPr>
        <p:sp>
          <p:nvSpPr>
            <p:cNvPr name="Freeform 8" id="8"/>
            <p:cNvSpPr/>
            <p:nvPr/>
          </p:nvSpPr>
          <p:spPr>
            <a:xfrm>
              <a:off x="0" y="0"/>
              <a:ext cx="545688" cy="150473"/>
            </a:xfrm>
            <a:custGeom>
              <a:avLst/>
              <a:gdLst/>
              <a:ahLst/>
              <a:cxnLst/>
              <a:rect r="r" b="b" t="t" l="l"/>
              <a:pathLst>
                <a:path h="150473" w="545688">
                  <a:moveTo>
                    <a:pt x="75236" y="0"/>
                  </a:moveTo>
                  <a:lnTo>
                    <a:pt x="470452" y="0"/>
                  </a:lnTo>
                  <a:cubicBezTo>
                    <a:pt x="490406" y="0"/>
                    <a:pt x="509542" y="7927"/>
                    <a:pt x="523652" y="22036"/>
                  </a:cubicBezTo>
                  <a:cubicBezTo>
                    <a:pt x="537761" y="36146"/>
                    <a:pt x="545688" y="55282"/>
                    <a:pt x="545688" y="75236"/>
                  </a:cubicBezTo>
                  <a:lnTo>
                    <a:pt x="545688" y="75236"/>
                  </a:lnTo>
                  <a:cubicBezTo>
                    <a:pt x="545688" y="116788"/>
                    <a:pt x="512004" y="150473"/>
                    <a:pt x="470452" y="150473"/>
                  </a:cubicBezTo>
                  <a:lnTo>
                    <a:pt x="75236" y="150473"/>
                  </a:lnTo>
                  <a:cubicBezTo>
                    <a:pt x="55282" y="150473"/>
                    <a:pt x="36146" y="142546"/>
                    <a:pt x="22036" y="128437"/>
                  </a:cubicBezTo>
                  <a:cubicBezTo>
                    <a:pt x="7927" y="114327"/>
                    <a:pt x="0" y="95190"/>
                    <a:pt x="0" y="75236"/>
                  </a:cubicBezTo>
                  <a:lnTo>
                    <a:pt x="0" y="75236"/>
                  </a:lnTo>
                  <a:cubicBezTo>
                    <a:pt x="0" y="55282"/>
                    <a:pt x="7927" y="36146"/>
                    <a:pt x="22036" y="22036"/>
                  </a:cubicBezTo>
                  <a:cubicBezTo>
                    <a:pt x="36146" y="7927"/>
                    <a:pt x="55282" y="0"/>
                    <a:pt x="75236" y="0"/>
                  </a:cubicBezTo>
                  <a:close/>
                </a:path>
              </a:pathLst>
            </a:custGeom>
            <a:solidFill>
              <a:srgbClr val="2A2550"/>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10800000">
            <a:off x="16071645" y="890715"/>
            <a:ext cx="2754630" cy="1377315"/>
            <a:chOff x="0" y="0"/>
            <a:chExt cx="812800" cy="406400"/>
          </a:xfrm>
        </p:grpSpPr>
        <p:sp>
          <p:nvSpPr>
            <p:cNvPr name="Freeform 11" id="11"/>
            <p:cNvSpPr/>
            <p:nvPr/>
          </p:nvSpPr>
          <p:spPr>
            <a:xfrm>
              <a:off x="0" y="0"/>
              <a:ext cx="812800" cy="406400"/>
            </a:xfrm>
            <a:custGeom>
              <a:avLst/>
              <a:gdLst/>
              <a:ahLst/>
              <a:cxnLst/>
              <a:rect r="r" b="b" t="t" l="l"/>
              <a:pathLst>
                <a:path h="406400" w="812800">
                  <a:moveTo>
                    <a:pt x="609600" y="0"/>
                  </a:moveTo>
                  <a:lnTo>
                    <a:pt x="0" y="0"/>
                  </a:lnTo>
                  <a:lnTo>
                    <a:pt x="0" y="406400"/>
                  </a:lnTo>
                  <a:lnTo>
                    <a:pt x="609600" y="406400"/>
                  </a:lnTo>
                  <a:lnTo>
                    <a:pt x="812800" y="203200"/>
                  </a:lnTo>
                  <a:lnTo>
                    <a:pt x="609600" y="0"/>
                  </a:lnTo>
                  <a:close/>
                </a:path>
              </a:pathLst>
            </a:custGeom>
            <a:solidFill>
              <a:srgbClr val="FFFFFF">
                <a:alpha val="9804"/>
              </a:srgbClr>
            </a:solidFill>
          </p:spPr>
        </p:sp>
        <p:sp>
          <p:nvSpPr>
            <p:cNvPr name="TextBox 12" id="12"/>
            <p:cNvSpPr txBox="true"/>
            <p:nvPr/>
          </p:nvSpPr>
          <p:spPr>
            <a:xfrm>
              <a:off x="0" y="-38100"/>
              <a:ext cx="698500" cy="444500"/>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10800000">
            <a:off x="13317016" y="890715"/>
            <a:ext cx="2754630" cy="1377315"/>
            <a:chOff x="0" y="0"/>
            <a:chExt cx="812800" cy="406400"/>
          </a:xfrm>
        </p:grpSpPr>
        <p:sp>
          <p:nvSpPr>
            <p:cNvPr name="Freeform 14" id="14"/>
            <p:cNvSpPr/>
            <p:nvPr/>
          </p:nvSpPr>
          <p:spPr>
            <a:xfrm>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FFFFF">
                <a:alpha val="9804"/>
              </a:srgbClr>
            </a:solidFill>
          </p:spPr>
        </p:sp>
        <p:sp>
          <p:nvSpPr>
            <p:cNvPr name="TextBox 15" id="15"/>
            <p:cNvSpPr txBox="true"/>
            <p:nvPr/>
          </p:nvSpPr>
          <p:spPr>
            <a:xfrm>
              <a:off x="177800" y="-38100"/>
              <a:ext cx="558800" cy="444500"/>
            </a:xfrm>
            <a:prstGeom prst="rect">
              <a:avLst/>
            </a:prstGeom>
          </p:spPr>
          <p:txBody>
            <a:bodyPr anchor="ctr" rtlCol="false" tIns="50800" lIns="50800" bIns="50800" rIns="50800"/>
            <a:lstStyle/>
            <a:p>
              <a:pPr algn="ctr">
                <a:lnSpc>
                  <a:spcPts val="3359"/>
                </a:lnSpc>
              </a:pPr>
            </a:p>
          </p:txBody>
        </p:sp>
      </p:grpSp>
      <p:grpSp>
        <p:nvGrpSpPr>
          <p:cNvPr name="Group 16" id="16"/>
          <p:cNvGrpSpPr/>
          <p:nvPr/>
        </p:nvGrpSpPr>
        <p:grpSpPr>
          <a:xfrm rot="-10800000">
            <a:off x="10562386" y="890715"/>
            <a:ext cx="2754630" cy="1377315"/>
            <a:chOff x="0" y="0"/>
            <a:chExt cx="812800" cy="406400"/>
          </a:xfrm>
        </p:grpSpPr>
        <p:sp>
          <p:nvSpPr>
            <p:cNvPr name="Freeform 17" id="17"/>
            <p:cNvSpPr/>
            <p:nvPr/>
          </p:nvSpPr>
          <p:spPr>
            <a:xfrm>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FFFFF">
                <a:alpha val="9804"/>
              </a:srgbClr>
            </a:solidFill>
          </p:spPr>
        </p:sp>
        <p:sp>
          <p:nvSpPr>
            <p:cNvPr name="TextBox 18" id="18"/>
            <p:cNvSpPr txBox="true"/>
            <p:nvPr/>
          </p:nvSpPr>
          <p:spPr>
            <a:xfrm>
              <a:off x="177800" y="-38100"/>
              <a:ext cx="558800" cy="444500"/>
            </a:xfrm>
            <a:prstGeom prst="rect">
              <a:avLst/>
            </a:prstGeom>
          </p:spPr>
          <p:txBody>
            <a:bodyPr anchor="ctr" rtlCol="false" tIns="50800" lIns="50800" bIns="50800" rIns="50800"/>
            <a:lstStyle/>
            <a:p>
              <a:pPr algn="ctr">
                <a:lnSpc>
                  <a:spcPts val="3359"/>
                </a:lnSpc>
              </a:pPr>
            </a:p>
          </p:txBody>
        </p:sp>
      </p:grpSp>
      <p:sp>
        <p:nvSpPr>
          <p:cNvPr name="TextBox 19" id="19"/>
          <p:cNvSpPr txBox="true"/>
          <p:nvPr/>
        </p:nvSpPr>
        <p:spPr>
          <a:xfrm rot="0">
            <a:off x="15430031" y="9486339"/>
            <a:ext cx="1586629" cy="396240"/>
          </a:xfrm>
          <a:prstGeom prst="rect">
            <a:avLst/>
          </a:prstGeom>
        </p:spPr>
        <p:txBody>
          <a:bodyPr anchor="t" rtlCol="false" tIns="0" lIns="0" bIns="0" rIns="0">
            <a:spAutoFit/>
          </a:bodyPr>
          <a:lstStyle/>
          <a:p>
            <a:pPr algn="ctr">
              <a:lnSpc>
                <a:spcPts val="3359"/>
              </a:lnSpc>
            </a:pPr>
            <a:r>
              <a:rPr lang="en-US" sz="2400">
                <a:solidFill>
                  <a:srgbClr val="FFFFFF"/>
                </a:solidFill>
                <a:latin typeface="Garet ExtraBold 1"/>
              </a:rPr>
              <a:t>07/08</a:t>
            </a:r>
          </a:p>
        </p:txBody>
      </p:sp>
      <p:sp>
        <p:nvSpPr>
          <p:cNvPr name="TextBox 20" id="20"/>
          <p:cNvSpPr txBox="true"/>
          <p:nvPr/>
        </p:nvSpPr>
        <p:spPr>
          <a:xfrm rot="0">
            <a:off x="14166488" y="9486339"/>
            <a:ext cx="1174782" cy="396240"/>
          </a:xfrm>
          <a:prstGeom prst="rect">
            <a:avLst/>
          </a:prstGeom>
        </p:spPr>
        <p:txBody>
          <a:bodyPr anchor="t" rtlCol="false" tIns="0" lIns="0" bIns="0" rIns="0">
            <a:spAutoFit/>
          </a:bodyPr>
          <a:lstStyle/>
          <a:p>
            <a:pPr>
              <a:lnSpc>
                <a:spcPts val="3359"/>
              </a:lnSpc>
            </a:pPr>
            <a:r>
              <a:rPr lang="en-US" sz="2399">
                <a:solidFill>
                  <a:srgbClr val="FFFFFF"/>
                </a:solidFill>
                <a:latin typeface="Garet ExtraBold 1"/>
              </a:rPr>
              <a:t>Page</a:t>
            </a:r>
          </a:p>
        </p:txBody>
      </p:sp>
      <p:sp>
        <p:nvSpPr>
          <p:cNvPr name="TextBox 21" id="21"/>
          <p:cNvSpPr txBox="true"/>
          <p:nvPr/>
        </p:nvSpPr>
        <p:spPr>
          <a:xfrm rot="0">
            <a:off x="1028700" y="2639417"/>
            <a:ext cx="15418001" cy="1265135"/>
          </a:xfrm>
          <a:prstGeom prst="rect">
            <a:avLst/>
          </a:prstGeom>
        </p:spPr>
        <p:txBody>
          <a:bodyPr anchor="t" rtlCol="false" tIns="0" lIns="0" bIns="0" rIns="0">
            <a:spAutoFit/>
          </a:bodyPr>
          <a:lstStyle/>
          <a:p>
            <a:pPr marL="602296" indent="-301148" lvl="1">
              <a:lnSpc>
                <a:spcPts val="5160"/>
              </a:lnSpc>
              <a:buFont typeface="Arial"/>
              <a:buChar char="•"/>
            </a:pPr>
            <a:r>
              <a:rPr lang="en-US" sz="2789">
                <a:solidFill>
                  <a:srgbClr val="FEFEFE"/>
                </a:solidFill>
                <a:latin typeface="Poppins Medium"/>
              </a:rPr>
              <a:t>https://www.mdpi.com/1996-1073/11/6/1517</a:t>
            </a:r>
          </a:p>
          <a:p>
            <a:pPr marL="602296" indent="-301148" lvl="1">
              <a:lnSpc>
                <a:spcPts val="5160"/>
              </a:lnSpc>
              <a:buFont typeface="Arial"/>
              <a:buChar char="•"/>
            </a:pPr>
            <a:r>
              <a:rPr lang="en-US" sz="2789">
                <a:solidFill>
                  <a:srgbClr val="FEFEFE"/>
                </a:solidFill>
                <a:latin typeface="Poppins Medium"/>
              </a:rPr>
              <a:t>Book : INNOVATIVE WIND TURBINES - Vaughn Nelson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786" r="0" b="7786"/>
          <a:stretch>
            <a:fillRect/>
          </a:stretch>
        </p:blipFill>
        <p:spPr>
          <a:xfrm>
            <a:off x="0" y="0"/>
            <a:ext cx="18288000" cy="10287000"/>
          </a:xfrm>
          <a:prstGeom prst="rect">
            <a:avLst/>
          </a:prstGeom>
        </p:spPr>
      </p:pic>
      <p:grpSp>
        <p:nvGrpSpPr>
          <p:cNvPr name="Group 3" id="3"/>
          <p:cNvGrpSpPr/>
          <p:nvPr/>
        </p:nvGrpSpPr>
        <p:grpSpPr>
          <a:xfrm rot="0">
            <a:off x="0" y="862965"/>
            <a:ext cx="2754630" cy="1377315"/>
            <a:chOff x="0" y="0"/>
            <a:chExt cx="812800" cy="406400"/>
          </a:xfrm>
        </p:grpSpPr>
        <p:sp>
          <p:nvSpPr>
            <p:cNvPr name="Freeform 4" id="4"/>
            <p:cNvSpPr/>
            <p:nvPr/>
          </p:nvSpPr>
          <p:spPr>
            <a:xfrm>
              <a:off x="0" y="0"/>
              <a:ext cx="812800" cy="406400"/>
            </a:xfrm>
            <a:custGeom>
              <a:avLst/>
              <a:gdLst/>
              <a:ahLst/>
              <a:cxnLst/>
              <a:rect r="r" b="b" t="t" l="l"/>
              <a:pathLst>
                <a:path h="406400" w="812800">
                  <a:moveTo>
                    <a:pt x="609600" y="0"/>
                  </a:moveTo>
                  <a:lnTo>
                    <a:pt x="0" y="0"/>
                  </a:lnTo>
                  <a:lnTo>
                    <a:pt x="0" y="406400"/>
                  </a:lnTo>
                  <a:lnTo>
                    <a:pt x="609600" y="406400"/>
                  </a:lnTo>
                  <a:lnTo>
                    <a:pt x="812800" y="203200"/>
                  </a:lnTo>
                  <a:lnTo>
                    <a:pt x="609600" y="0"/>
                  </a:lnTo>
                  <a:close/>
                </a:path>
              </a:pathLst>
            </a:custGeom>
            <a:solidFill>
              <a:srgbClr val="FFFFFF">
                <a:alpha val="17647"/>
              </a:srgbClr>
            </a:solidFill>
          </p:spPr>
        </p:sp>
        <p:sp>
          <p:nvSpPr>
            <p:cNvPr name="TextBox 5" id="5"/>
            <p:cNvSpPr txBox="true"/>
            <p:nvPr/>
          </p:nvSpPr>
          <p:spPr>
            <a:xfrm>
              <a:off x="0" y="-38100"/>
              <a:ext cx="698500" cy="444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2754630" y="862965"/>
            <a:ext cx="2754630" cy="1377315"/>
            <a:chOff x="0" y="0"/>
            <a:chExt cx="812800" cy="406400"/>
          </a:xfrm>
        </p:grpSpPr>
        <p:sp>
          <p:nvSpPr>
            <p:cNvPr name="Freeform 7" id="7"/>
            <p:cNvSpPr/>
            <p:nvPr/>
          </p:nvSpPr>
          <p:spPr>
            <a:xfrm>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FFFFF">
                <a:alpha val="17647"/>
              </a:srgbClr>
            </a:solidFill>
          </p:spPr>
        </p:sp>
        <p:sp>
          <p:nvSpPr>
            <p:cNvPr name="TextBox 8" id="8"/>
            <p:cNvSpPr txBox="true"/>
            <p:nvPr/>
          </p:nvSpPr>
          <p:spPr>
            <a:xfrm>
              <a:off x="177800" y="-38100"/>
              <a:ext cx="558800" cy="444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5509260" y="862965"/>
            <a:ext cx="2754630" cy="1377315"/>
            <a:chOff x="0" y="0"/>
            <a:chExt cx="812800" cy="406400"/>
          </a:xfrm>
        </p:grpSpPr>
        <p:sp>
          <p:nvSpPr>
            <p:cNvPr name="Freeform 10" id="10"/>
            <p:cNvSpPr/>
            <p:nvPr/>
          </p:nvSpPr>
          <p:spPr>
            <a:xfrm>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FFFFF">
                <a:alpha val="17647"/>
              </a:srgbClr>
            </a:solidFill>
          </p:spPr>
        </p:sp>
        <p:sp>
          <p:nvSpPr>
            <p:cNvPr name="TextBox 11" id="11"/>
            <p:cNvSpPr txBox="true"/>
            <p:nvPr/>
          </p:nvSpPr>
          <p:spPr>
            <a:xfrm>
              <a:off x="177800" y="-38100"/>
              <a:ext cx="558800" cy="444500"/>
            </a:xfrm>
            <a:prstGeom prst="rect">
              <a:avLst/>
            </a:prstGeom>
          </p:spPr>
          <p:txBody>
            <a:bodyPr anchor="ctr" rtlCol="false" tIns="50800" lIns="50800" bIns="50800" rIns="50800"/>
            <a:lstStyle/>
            <a:p>
              <a:pPr algn="ctr">
                <a:lnSpc>
                  <a:spcPts val="3359"/>
                </a:lnSpc>
              </a:pPr>
            </a:p>
          </p:txBody>
        </p:sp>
      </p:grpSp>
      <p:sp>
        <p:nvSpPr>
          <p:cNvPr name="TextBox 12" id="12"/>
          <p:cNvSpPr txBox="true"/>
          <p:nvPr/>
        </p:nvSpPr>
        <p:spPr>
          <a:xfrm rot="0">
            <a:off x="1015657" y="3791485"/>
            <a:ext cx="13427684" cy="1933722"/>
          </a:xfrm>
          <a:prstGeom prst="rect">
            <a:avLst/>
          </a:prstGeom>
        </p:spPr>
        <p:txBody>
          <a:bodyPr anchor="t" rtlCol="false" tIns="0" lIns="0" bIns="0" rIns="0">
            <a:spAutoFit/>
          </a:bodyPr>
          <a:lstStyle/>
          <a:p>
            <a:pPr>
              <a:lnSpc>
                <a:spcPts val="13843"/>
              </a:lnSpc>
            </a:pPr>
            <a:r>
              <a:rPr lang="en-US" sz="15912">
                <a:solidFill>
                  <a:srgbClr val="FF914D"/>
                </a:solidFill>
                <a:latin typeface="Bernoru"/>
              </a:rPr>
              <a:t>THANK</a:t>
            </a:r>
            <a:r>
              <a:rPr lang="en-US" sz="15912">
                <a:solidFill>
                  <a:srgbClr val="FFFFFF"/>
                </a:solidFill>
                <a:latin typeface="Bernoru"/>
              </a:rPr>
              <a:t>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DAFR2cGjk9Q</dc:identifier>
  <dcterms:modified xsi:type="dcterms:W3CDTF">2011-08-01T06:04:30Z</dcterms:modified>
  <cp:revision>1</cp:revision>
  <dc:title>Purple and Orange Modern Thesis Defense Technology Presentation</dc:title>
</cp:coreProperties>
</file>