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57" r:id="rId5"/>
    <p:sldId id="272" r:id="rId6"/>
    <p:sldId id="273" r:id="rId7"/>
    <p:sldId id="274"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90" r:id="rId21"/>
    <p:sldId id="291" r:id="rId22"/>
    <p:sldId id="292" r:id="rId23"/>
    <p:sldId id="293" r:id="rId24"/>
    <p:sldId id="275" r:id="rId25"/>
    <p:sldId id="294" r:id="rId26"/>
    <p:sldId id="295" r:id="rId27"/>
    <p:sldId id="296" r:id="rId28"/>
    <p:sldId id="297" r:id="rId29"/>
    <p:sldId id="298" r:id="rId30"/>
    <p:sldId id="299" r:id="rId31"/>
    <p:sldId id="300"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2229-8807-07D4-C4DB-99CBB5ED1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13708D-4549-6762-BBF1-1D342A80E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7F8AD-97C3-4D2B-0198-8D79382759F6}"/>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67A7DC48-817C-EF2D-7D1C-CC760774D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72130-AA5B-9164-AEC2-486E7B6C5458}"/>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79024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BCB1-3EE2-643C-6D76-65C132D2F2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B1AA81-F360-5ECD-BFF5-638052402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672CD-2DCC-3ABC-4AFE-08E3A90D733E}"/>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F583BADF-6B39-E1D1-2A20-5102743F1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F76EF-F129-827C-EA80-6280341F38F1}"/>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127928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003D5-1EE7-0167-30FA-E0E7D020D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96A02-60A6-D6BA-1D69-622FE452DC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C0616-AD5E-5223-C743-41B350AA0A03}"/>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602848CE-AFC0-01A9-EDD9-49BA64ECE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F86E9-3DD2-DAF3-1E6D-06EE408E498C}"/>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90973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01FE-6832-F06A-119D-EA7BF494F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E7BB65-809F-1360-9A90-FF054AAD9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1C6B1-5DB4-62AA-792A-18046959851F}"/>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5B1EDAE7-E55E-7129-6095-9303AE813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6B0FC-8302-0793-E8B2-CCA84D6AC71F}"/>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349514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F71C-273E-1AA0-EE4A-1F98A6292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B82923-E2AD-521A-DD63-B0AFD12A7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DD4B-E02C-3308-0286-0B9DA2C6C995}"/>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D4A842F7-BB21-BC5D-28BA-A54BB11E9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83336-516D-3AF9-498D-79903667DF62}"/>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397023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5F68-26BA-01D9-7774-0EC16B9F0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81990-BC30-D0A0-6340-47D173DB2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8A0ED-DCD4-FEF6-0C99-297EFE05FC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BA02D-4220-EB1B-D61A-34B9778C2653}"/>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6" name="Footer Placeholder 5">
            <a:extLst>
              <a:ext uri="{FF2B5EF4-FFF2-40B4-BE49-F238E27FC236}">
                <a16:creationId xmlns:a16="http://schemas.microsoft.com/office/drawing/2014/main" id="{60ABE97B-D529-45D2-A117-47EC8ACA7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760ED-9E8A-6115-8F62-0556F2469A52}"/>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4996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2262-3784-5C9F-4E6C-5692153BB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7B9263-DDE4-4841-A99C-FCCF1F926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80A86B-4682-FA3D-56E5-EF9AF60C8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1F824F-D0BD-0A6A-2813-9DDAB34E6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F1DFF-9F76-0B6E-0308-3D7C34311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8B83B-2386-8B11-7929-28A4D90DB8F0}"/>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8" name="Footer Placeholder 7">
            <a:extLst>
              <a:ext uri="{FF2B5EF4-FFF2-40B4-BE49-F238E27FC236}">
                <a16:creationId xmlns:a16="http://schemas.microsoft.com/office/drawing/2014/main" id="{5A8F5474-A65E-5733-54AC-F43853E0C7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5EFE6D-7A13-DEEB-1A5A-B447421FE02C}"/>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32231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E70D-1E76-841D-7E2A-B38BA33BE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9FFC7-E408-FA10-4452-6D7864845F8B}"/>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4" name="Footer Placeholder 3">
            <a:extLst>
              <a:ext uri="{FF2B5EF4-FFF2-40B4-BE49-F238E27FC236}">
                <a16:creationId xmlns:a16="http://schemas.microsoft.com/office/drawing/2014/main" id="{F3E023CF-30CC-A67D-5935-1D29570BC7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1DECAE-1625-F501-7FC9-84FF3374125B}"/>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90076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B9954-B77D-A463-6C7F-AD46A04AFDD9}"/>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3" name="Footer Placeholder 2">
            <a:extLst>
              <a:ext uri="{FF2B5EF4-FFF2-40B4-BE49-F238E27FC236}">
                <a16:creationId xmlns:a16="http://schemas.microsoft.com/office/drawing/2014/main" id="{AAB8F442-737F-CEBE-513F-953656A6AF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54E81-D125-8BC5-A7FA-F761D0DEC593}"/>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13229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F36-44EF-04EA-9F1E-D9FE0C558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6F5029-527F-35E2-3E3F-733B16A8B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84A156-7354-FDAB-1931-206EFD9BE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4214F-C8ED-AFB6-8424-BE052430C480}"/>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6" name="Footer Placeholder 5">
            <a:extLst>
              <a:ext uri="{FF2B5EF4-FFF2-40B4-BE49-F238E27FC236}">
                <a16:creationId xmlns:a16="http://schemas.microsoft.com/office/drawing/2014/main" id="{36930534-B502-F768-C9B2-9814C714C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85F2-54BE-B1CD-DC44-C63EB54E0BB2}"/>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78981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CD75-DD0E-8935-1B0C-AC6EAE971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F6C4E0-24E6-D722-4EC0-A41CD64A7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66BF53-1B95-E13A-CB3F-F63DDEA1B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70896-2D18-809A-F9B4-2850F709B6C0}"/>
              </a:ext>
            </a:extLst>
          </p:cNvPr>
          <p:cNvSpPr>
            <a:spLocks noGrp="1"/>
          </p:cNvSpPr>
          <p:nvPr>
            <p:ph type="dt" sz="half" idx="10"/>
          </p:nvPr>
        </p:nvSpPr>
        <p:spPr/>
        <p:txBody>
          <a:bodyPr/>
          <a:lstStyle/>
          <a:p>
            <a:fld id="{02A3C03D-B1AA-4B40-BB65-920D867EE520}" type="datetimeFigureOut">
              <a:rPr lang="en-US" smtClean="0"/>
              <a:t>19-Jul-23</a:t>
            </a:fld>
            <a:endParaRPr lang="en-US"/>
          </a:p>
        </p:txBody>
      </p:sp>
      <p:sp>
        <p:nvSpPr>
          <p:cNvPr id="6" name="Footer Placeholder 5">
            <a:extLst>
              <a:ext uri="{FF2B5EF4-FFF2-40B4-BE49-F238E27FC236}">
                <a16:creationId xmlns:a16="http://schemas.microsoft.com/office/drawing/2014/main" id="{B7FB0E01-BD57-D21A-06E4-072CA6C04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EA134-BB9F-7271-3B63-6757B5C9CCBD}"/>
              </a:ext>
            </a:extLst>
          </p:cNvPr>
          <p:cNvSpPr>
            <a:spLocks noGrp="1"/>
          </p:cNvSpPr>
          <p:nvPr>
            <p:ph type="sldNum" sz="quarter" idx="12"/>
          </p:nvPr>
        </p:nvSpPr>
        <p:spPr/>
        <p:txBody>
          <a:bodyPr/>
          <a:lstStyle/>
          <a:p>
            <a:fld id="{74F73755-69E2-4994-B630-5C581C549CA4}" type="slidenum">
              <a:rPr lang="en-US" smtClean="0"/>
              <a:t>‹#›</a:t>
            </a:fld>
            <a:endParaRPr lang="en-US"/>
          </a:p>
        </p:txBody>
      </p:sp>
    </p:spTree>
    <p:extLst>
      <p:ext uri="{BB962C8B-B14F-4D97-AF65-F5344CB8AC3E}">
        <p14:creationId xmlns:p14="http://schemas.microsoft.com/office/powerpoint/2010/main" val="277690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9F973-C6EE-6438-6D1C-E3F64FAE4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7F4892-AFF4-B559-3864-FD50C6163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2A31E-FB9B-D975-6B4C-87DC0774B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3C03D-B1AA-4B40-BB65-920D867EE520}" type="datetimeFigureOut">
              <a:rPr lang="en-US" smtClean="0"/>
              <a:t>19-Jul-23</a:t>
            </a:fld>
            <a:endParaRPr lang="en-US"/>
          </a:p>
        </p:txBody>
      </p:sp>
      <p:sp>
        <p:nvSpPr>
          <p:cNvPr id="5" name="Footer Placeholder 4">
            <a:extLst>
              <a:ext uri="{FF2B5EF4-FFF2-40B4-BE49-F238E27FC236}">
                <a16:creationId xmlns:a16="http://schemas.microsoft.com/office/drawing/2014/main" id="{D221D292-E6ED-28F1-1DFB-6C89F9B66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479212-1D68-6DD0-E440-3FA76D56A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73755-69E2-4994-B630-5C581C549CA4}" type="slidenum">
              <a:rPr lang="en-US" smtClean="0"/>
              <a:t>‹#›</a:t>
            </a:fld>
            <a:endParaRPr lang="en-US"/>
          </a:p>
        </p:txBody>
      </p:sp>
    </p:spTree>
    <p:extLst>
      <p:ext uri="{BB962C8B-B14F-4D97-AF65-F5344CB8AC3E}">
        <p14:creationId xmlns:p14="http://schemas.microsoft.com/office/powerpoint/2010/main" val="121007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CFCC-88B4-B463-4FCD-5B8AB2DFB2AE}"/>
              </a:ext>
            </a:extLst>
          </p:cNvPr>
          <p:cNvSpPr>
            <a:spLocks noGrp="1"/>
          </p:cNvSpPr>
          <p:nvPr>
            <p:ph type="ctrTitle"/>
          </p:nvPr>
        </p:nvSpPr>
        <p:spPr/>
        <p:txBody>
          <a:bodyPr/>
          <a:lstStyle/>
          <a:p>
            <a:r>
              <a:rPr lang="en-US" dirty="0"/>
              <a:t>Git, GitHub 101</a:t>
            </a:r>
          </a:p>
        </p:txBody>
      </p:sp>
    </p:spTree>
    <p:extLst>
      <p:ext uri="{BB962C8B-B14F-4D97-AF65-F5344CB8AC3E}">
        <p14:creationId xmlns:p14="http://schemas.microsoft.com/office/powerpoint/2010/main" val="140617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6263-A5A5-FCFC-DFF9-5888990067A0}"/>
              </a:ext>
            </a:extLst>
          </p:cNvPr>
          <p:cNvSpPr>
            <a:spLocks noGrp="1"/>
          </p:cNvSpPr>
          <p:nvPr>
            <p:ph type="title"/>
          </p:nvPr>
        </p:nvSpPr>
        <p:spPr/>
        <p:txBody>
          <a:bodyPr/>
          <a:lstStyle/>
          <a:p>
            <a:r>
              <a:rPr lang="en-US" dirty="0"/>
              <a:t>Step 4: Commit</a:t>
            </a:r>
          </a:p>
        </p:txBody>
      </p:sp>
      <p:sp>
        <p:nvSpPr>
          <p:cNvPr id="3" name="Content Placeholder 2">
            <a:extLst>
              <a:ext uri="{FF2B5EF4-FFF2-40B4-BE49-F238E27FC236}">
                <a16:creationId xmlns:a16="http://schemas.microsoft.com/office/drawing/2014/main" id="{09EDA81B-6979-694D-385D-F0C868DE5009}"/>
              </a:ext>
            </a:extLst>
          </p:cNvPr>
          <p:cNvSpPr>
            <a:spLocks noGrp="1"/>
          </p:cNvSpPr>
          <p:nvPr>
            <p:ph idx="1"/>
          </p:nvPr>
        </p:nvSpPr>
        <p:spPr>
          <a:xfrm>
            <a:off x="838200" y="1825625"/>
            <a:ext cx="5257800" cy="4351338"/>
          </a:xfrm>
        </p:spPr>
        <p:txBody>
          <a:bodyPr/>
          <a:lstStyle/>
          <a:p>
            <a:r>
              <a:rPr lang="en-US" dirty="0"/>
              <a:t>Enter details in the textbox below</a:t>
            </a:r>
          </a:p>
          <a:p>
            <a:r>
              <a:rPr lang="en-US" dirty="0"/>
              <a:t>Commit</a:t>
            </a:r>
          </a:p>
          <a:p>
            <a:r>
              <a:rPr lang="en-US" dirty="0"/>
              <a:t>It is possible to Undo.</a:t>
            </a:r>
          </a:p>
          <a:p>
            <a:r>
              <a:rPr lang="en-US" dirty="0"/>
              <a:t>Try that too. Life saver.</a:t>
            </a:r>
          </a:p>
        </p:txBody>
      </p:sp>
      <p:pic>
        <p:nvPicPr>
          <p:cNvPr id="5" name="Picture 4">
            <a:extLst>
              <a:ext uri="{FF2B5EF4-FFF2-40B4-BE49-F238E27FC236}">
                <a16:creationId xmlns:a16="http://schemas.microsoft.com/office/drawing/2014/main" id="{36C9D749-AE4A-DEE0-6363-157DDD285CAB}"/>
              </a:ext>
            </a:extLst>
          </p:cNvPr>
          <p:cNvPicPr>
            <a:picLocks noChangeAspect="1"/>
          </p:cNvPicPr>
          <p:nvPr/>
        </p:nvPicPr>
        <p:blipFill>
          <a:blip r:embed="rId2"/>
          <a:stretch>
            <a:fillRect/>
          </a:stretch>
        </p:blipFill>
        <p:spPr>
          <a:xfrm>
            <a:off x="6515747" y="681037"/>
            <a:ext cx="2381582" cy="6115904"/>
          </a:xfrm>
          <a:prstGeom prst="rect">
            <a:avLst/>
          </a:prstGeom>
        </p:spPr>
      </p:pic>
    </p:spTree>
    <p:extLst>
      <p:ext uri="{BB962C8B-B14F-4D97-AF65-F5344CB8AC3E}">
        <p14:creationId xmlns:p14="http://schemas.microsoft.com/office/powerpoint/2010/main" val="256774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46CB0B-F190-FCCF-EFC5-D80BD7E91834}"/>
              </a:ext>
            </a:extLst>
          </p:cNvPr>
          <p:cNvSpPr>
            <a:spLocks noGrp="1"/>
          </p:cNvSpPr>
          <p:nvPr>
            <p:ph type="title"/>
          </p:nvPr>
        </p:nvSpPr>
        <p:spPr>
          <a:xfrm>
            <a:off x="1051560" y="586822"/>
            <a:ext cx="3657600" cy="1645920"/>
          </a:xfrm>
        </p:spPr>
        <p:txBody>
          <a:bodyPr>
            <a:normAutofit/>
          </a:bodyPr>
          <a:lstStyle/>
          <a:p>
            <a:r>
              <a:rPr lang="en-US" sz="3200"/>
              <a:t>Step 5: Push changes to GitHub</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BAB13B-9BB4-1F4E-59D9-ECF6958CB759}"/>
              </a:ext>
            </a:extLst>
          </p:cNvPr>
          <p:cNvSpPr>
            <a:spLocks noGrp="1"/>
          </p:cNvSpPr>
          <p:nvPr>
            <p:ph idx="1"/>
          </p:nvPr>
        </p:nvSpPr>
        <p:spPr>
          <a:xfrm>
            <a:off x="5250106" y="586822"/>
            <a:ext cx="6106742" cy="1645920"/>
          </a:xfrm>
        </p:spPr>
        <p:txBody>
          <a:bodyPr anchor="ctr">
            <a:normAutofit/>
          </a:bodyPr>
          <a:lstStyle/>
          <a:p>
            <a:r>
              <a:rPr lang="en-US" sz="1800" dirty="0"/>
              <a:t>Selecting </a:t>
            </a:r>
            <a:r>
              <a:rPr lang="en-US" sz="1800" b="1" dirty="0"/>
              <a:t>Push origin</a:t>
            </a:r>
            <a:r>
              <a:rPr lang="en-US" sz="1800" dirty="0"/>
              <a:t> </a:t>
            </a:r>
          </a:p>
          <a:p>
            <a:r>
              <a:rPr lang="en-US" sz="1800" dirty="0"/>
              <a:t>Go to GitHub account and view the repo, the new files are added to this repo</a:t>
            </a:r>
          </a:p>
        </p:txBody>
      </p:sp>
      <p:pic>
        <p:nvPicPr>
          <p:cNvPr id="5" name="Picture 4" descr="A screenshot of a computer program&#10;&#10;Description automatically generated">
            <a:extLst>
              <a:ext uri="{FF2B5EF4-FFF2-40B4-BE49-F238E27FC236}">
                <a16:creationId xmlns:a16="http://schemas.microsoft.com/office/drawing/2014/main" id="{49FB96DD-489D-4DB3-7392-E409CE6CA395}"/>
              </a:ext>
            </a:extLst>
          </p:cNvPr>
          <p:cNvPicPr>
            <a:picLocks noChangeAspect="1"/>
          </p:cNvPicPr>
          <p:nvPr/>
        </p:nvPicPr>
        <p:blipFill>
          <a:blip r:embed="rId2"/>
          <a:stretch>
            <a:fillRect/>
          </a:stretch>
        </p:blipFill>
        <p:spPr>
          <a:xfrm>
            <a:off x="686248" y="2901401"/>
            <a:ext cx="4222865" cy="3483864"/>
          </a:xfrm>
          <a:prstGeom prst="rect">
            <a:avLst/>
          </a:prstGeom>
          <a:ln>
            <a:solidFill>
              <a:schemeClr val="tx1"/>
            </a:solidFill>
          </a:ln>
        </p:spPr>
      </p:pic>
      <p:pic>
        <p:nvPicPr>
          <p:cNvPr id="9" name="Picture 8" descr="A screenshot of a computer&#10;&#10;Description automatically generated">
            <a:extLst>
              <a:ext uri="{FF2B5EF4-FFF2-40B4-BE49-F238E27FC236}">
                <a16:creationId xmlns:a16="http://schemas.microsoft.com/office/drawing/2014/main" id="{4B641FDD-17BF-0DBD-CD4E-C580F9615F26}"/>
              </a:ext>
            </a:extLst>
          </p:cNvPr>
          <p:cNvPicPr>
            <a:picLocks noChangeAspect="1"/>
          </p:cNvPicPr>
          <p:nvPr/>
        </p:nvPicPr>
        <p:blipFill>
          <a:blip r:embed="rId3"/>
          <a:stretch>
            <a:fillRect/>
          </a:stretch>
        </p:blipFill>
        <p:spPr>
          <a:xfrm>
            <a:off x="6198781" y="3546213"/>
            <a:ext cx="5523082" cy="1850232"/>
          </a:xfrm>
          <a:prstGeom prst="rect">
            <a:avLst/>
          </a:prstGeom>
          <a:ln>
            <a:solidFill>
              <a:schemeClr val="tx1"/>
            </a:solidFill>
          </a:ln>
        </p:spPr>
      </p:pic>
      <p:sp>
        <p:nvSpPr>
          <p:cNvPr id="10" name="Arrow: Right 9">
            <a:extLst>
              <a:ext uri="{FF2B5EF4-FFF2-40B4-BE49-F238E27FC236}">
                <a16:creationId xmlns:a16="http://schemas.microsoft.com/office/drawing/2014/main" id="{7491A1CE-E132-04C5-C0F6-A95BB01D393F}"/>
              </a:ext>
            </a:extLst>
          </p:cNvPr>
          <p:cNvSpPr/>
          <p:nvPr/>
        </p:nvSpPr>
        <p:spPr>
          <a:xfrm>
            <a:off x="5140036" y="4128655"/>
            <a:ext cx="853184" cy="58189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63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6973-7B2B-8504-AA22-6E626366EFF2}"/>
              </a:ext>
            </a:extLst>
          </p:cNvPr>
          <p:cNvSpPr>
            <a:spLocks noGrp="1"/>
          </p:cNvSpPr>
          <p:nvPr>
            <p:ph type="title"/>
          </p:nvPr>
        </p:nvSpPr>
        <p:spPr>
          <a:xfrm>
            <a:off x="838200" y="365126"/>
            <a:ext cx="10515600" cy="630710"/>
          </a:xfrm>
        </p:spPr>
        <p:txBody>
          <a:bodyPr>
            <a:normAutofit fontScale="90000"/>
          </a:bodyPr>
          <a:lstStyle/>
          <a:p>
            <a:r>
              <a:rPr lang="en-US" dirty="0"/>
              <a:t>Step 6: Changes to GitHub repo</a:t>
            </a:r>
          </a:p>
        </p:txBody>
      </p:sp>
      <p:sp>
        <p:nvSpPr>
          <p:cNvPr id="3" name="Content Placeholder 2">
            <a:extLst>
              <a:ext uri="{FF2B5EF4-FFF2-40B4-BE49-F238E27FC236}">
                <a16:creationId xmlns:a16="http://schemas.microsoft.com/office/drawing/2014/main" id="{BF156E16-97EB-B981-4D14-532671C8BCFF}"/>
              </a:ext>
            </a:extLst>
          </p:cNvPr>
          <p:cNvSpPr>
            <a:spLocks noGrp="1"/>
          </p:cNvSpPr>
          <p:nvPr>
            <p:ph idx="1"/>
          </p:nvPr>
        </p:nvSpPr>
        <p:spPr>
          <a:xfrm>
            <a:off x="809231" y="1140560"/>
            <a:ext cx="10308771" cy="1905266"/>
          </a:xfrm>
        </p:spPr>
        <p:txBody>
          <a:bodyPr>
            <a:normAutofit/>
          </a:bodyPr>
          <a:lstStyle/>
          <a:p>
            <a:r>
              <a:rPr lang="en-US" sz="1800" dirty="0"/>
              <a:t>Upload an existing IPYNB file directly to the same repo in GitHub</a:t>
            </a:r>
          </a:p>
          <a:p>
            <a:r>
              <a:rPr lang="en-US" sz="1800" dirty="0"/>
              <a:t>Open GitHub Desktop, click </a:t>
            </a:r>
            <a:r>
              <a:rPr lang="en-US" sz="1800" b="1" dirty="0"/>
              <a:t>Fetch Origin</a:t>
            </a:r>
            <a:r>
              <a:rPr lang="en-US" sz="1800" dirty="0"/>
              <a:t>. Then click </a:t>
            </a:r>
            <a:r>
              <a:rPr lang="en-US" sz="1800" b="1" dirty="0"/>
              <a:t>Pull</a:t>
            </a:r>
            <a:r>
              <a:rPr lang="en-US" sz="1800" dirty="0"/>
              <a:t>. This will sync your local repo with GitHub </a:t>
            </a:r>
            <a:r>
              <a:rPr lang="en-US" sz="1800" i="1" dirty="0"/>
              <a:t>i.e. get that new file also</a:t>
            </a:r>
          </a:p>
          <a:p>
            <a:r>
              <a:rPr lang="en-US" sz="1800" dirty="0"/>
              <a:t>Click on Repository -&gt; Show in Explorer</a:t>
            </a:r>
          </a:p>
          <a:p>
            <a:endParaRPr lang="en-US" sz="1800" dirty="0"/>
          </a:p>
          <a:p>
            <a:endParaRPr lang="en-US" sz="1800" dirty="0"/>
          </a:p>
        </p:txBody>
      </p:sp>
      <p:grpSp>
        <p:nvGrpSpPr>
          <p:cNvPr id="11" name="Group 10">
            <a:extLst>
              <a:ext uri="{FF2B5EF4-FFF2-40B4-BE49-F238E27FC236}">
                <a16:creationId xmlns:a16="http://schemas.microsoft.com/office/drawing/2014/main" id="{D8B0B21F-FD90-1FD9-11F0-8EF5DC1D389D}"/>
              </a:ext>
            </a:extLst>
          </p:cNvPr>
          <p:cNvGrpSpPr/>
          <p:nvPr/>
        </p:nvGrpSpPr>
        <p:grpSpPr>
          <a:xfrm>
            <a:off x="631086" y="2905641"/>
            <a:ext cx="3498273" cy="3952359"/>
            <a:chOff x="6807200" y="882877"/>
            <a:chExt cx="4546600" cy="5092246"/>
          </a:xfrm>
        </p:grpSpPr>
        <p:pic>
          <p:nvPicPr>
            <p:cNvPr id="5" name="Picture 4">
              <a:extLst>
                <a:ext uri="{FF2B5EF4-FFF2-40B4-BE49-F238E27FC236}">
                  <a16:creationId xmlns:a16="http://schemas.microsoft.com/office/drawing/2014/main" id="{36E2F6FA-68C9-FACD-B7DB-08F585155AD1}"/>
                </a:ext>
              </a:extLst>
            </p:cNvPr>
            <p:cNvPicPr>
              <a:picLocks noChangeAspect="1"/>
            </p:cNvPicPr>
            <p:nvPr/>
          </p:nvPicPr>
          <p:blipFill rotWithShape="1">
            <a:blip r:embed="rId2"/>
            <a:srcRect l="6876" t="5303" r="55833" b="20409"/>
            <a:stretch/>
          </p:blipFill>
          <p:spPr>
            <a:xfrm>
              <a:off x="6807200" y="882877"/>
              <a:ext cx="4546600" cy="5092246"/>
            </a:xfrm>
            <a:prstGeom prst="rect">
              <a:avLst/>
            </a:prstGeom>
          </p:spPr>
        </p:pic>
        <p:sp>
          <p:nvSpPr>
            <p:cNvPr id="6" name="Rectangle: Rounded Corners 5">
              <a:extLst>
                <a:ext uri="{FF2B5EF4-FFF2-40B4-BE49-F238E27FC236}">
                  <a16:creationId xmlns:a16="http://schemas.microsoft.com/office/drawing/2014/main" id="{3FD31C8F-9150-467B-15B6-B4E6D52F4B4E}"/>
                </a:ext>
              </a:extLst>
            </p:cNvPr>
            <p:cNvSpPr/>
            <p:nvPr/>
          </p:nvSpPr>
          <p:spPr>
            <a:xfrm>
              <a:off x="6999514" y="2486252"/>
              <a:ext cx="2656115" cy="547914"/>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C866CF6-ED52-C057-8534-4E0B9E2927FF}"/>
                </a:ext>
              </a:extLst>
            </p:cNvPr>
            <p:cNvSpPr/>
            <p:nvPr/>
          </p:nvSpPr>
          <p:spPr>
            <a:xfrm>
              <a:off x="7151913" y="5216257"/>
              <a:ext cx="2656115" cy="547914"/>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0EDB3D5-7F19-97CA-A67C-48B4B59AC9E4}"/>
              </a:ext>
            </a:extLst>
          </p:cNvPr>
          <p:cNvGrpSpPr/>
          <p:nvPr/>
        </p:nvGrpSpPr>
        <p:grpSpPr>
          <a:xfrm>
            <a:off x="5060826" y="3147333"/>
            <a:ext cx="5810374" cy="762743"/>
            <a:chOff x="4817867" y="5929543"/>
            <a:chExt cx="7011933" cy="847843"/>
          </a:xfrm>
        </p:grpSpPr>
        <p:pic>
          <p:nvPicPr>
            <p:cNvPr id="9" name="Picture 8">
              <a:extLst>
                <a:ext uri="{FF2B5EF4-FFF2-40B4-BE49-F238E27FC236}">
                  <a16:creationId xmlns:a16="http://schemas.microsoft.com/office/drawing/2014/main" id="{5DDBBED2-E579-0505-D100-82DDA6D8189A}"/>
                </a:ext>
              </a:extLst>
            </p:cNvPr>
            <p:cNvPicPr>
              <a:picLocks noChangeAspect="1"/>
            </p:cNvPicPr>
            <p:nvPr/>
          </p:nvPicPr>
          <p:blipFill>
            <a:blip r:embed="rId3"/>
            <a:stretch>
              <a:fillRect/>
            </a:stretch>
          </p:blipFill>
          <p:spPr>
            <a:xfrm>
              <a:off x="4817867" y="5929543"/>
              <a:ext cx="6906589" cy="847843"/>
            </a:xfrm>
            <a:prstGeom prst="rect">
              <a:avLst/>
            </a:prstGeom>
          </p:spPr>
        </p:pic>
        <p:sp>
          <p:nvSpPr>
            <p:cNvPr id="10" name="Rectangle: Rounded Corners 9">
              <a:extLst>
                <a:ext uri="{FF2B5EF4-FFF2-40B4-BE49-F238E27FC236}">
                  <a16:creationId xmlns:a16="http://schemas.microsoft.com/office/drawing/2014/main" id="{61505744-533F-8A30-4F17-E02B59B0AB51}"/>
                </a:ext>
              </a:extLst>
            </p:cNvPr>
            <p:cNvSpPr/>
            <p:nvPr/>
          </p:nvSpPr>
          <p:spPr>
            <a:xfrm>
              <a:off x="9173685" y="6050047"/>
              <a:ext cx="2656115" cy="547914"/>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DC2DB728-198B-B5D4-F7EA-95C35948C630}"/>
              </a:ext>
            </a:extLst>
          </p:cNvPr>
          <p:cNvPicPr>
            <a:picLocks noChangeAspect="1"/>
          </p:cNvPicPr>
          <p:nvPr/>
        </p:nvPicPr>
        <p:blipFill>
          <a:blip r:embed="rId4"/>
          <a:stretch>
            <a:fillRect/>
          </a:stretch>
        </p:blipFill>
        <p:spPr>
          <a:xfrm>
            <a:off x="8709909" y="4587608"/>
            <a:ext cx="2672860" cy="1943898"/>
          </a:xfrm>
          <a:prstGeom prst="rect">
            <a:avLst/>
          </a:prstGeom>
        </p:spPr>
      </p:pic>
      <p:sp>
        <p:nvSpPr>
          <p:cNvPr id="15" name="Arrow: Right 14">
            <a:extLst>
              <a:ext uri="{FF2B5EF4-FFF2-40B4-BE49-F238E27FC236}">
                <a16:creationId xmlns:a16="http://schemas.microsoft.com/office/drawing/2014/main" id="{C6CD4D40-0999-6704-A298-A755596C6137}"/>
              </a:ext>
            </a:extLst>
          </p:cNvPr>
          <p:cNvSpPr/>
          <p:nvPr/>
        </p:nvSpPr>
        <p:spPr>
          <a:xfrm>
            <a:off x="4397829" y="3429000"/>
            <a:ext cx="377371" cy="319661"/>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A11D207D-A57E-E04B-6076-CB06FD4386B4}"/>
              </a:ext>
            </a:extLst>
          </p:cNvPr>
          <p:cNvSpPr/>
          <p:nvPr/>
        </p:nvSpPr>
        <p:spPr>
          <a:xfrm rot="5400000">
            <a:off x="9422201" y="4266362"/>
            <a:ext cx="377371" cy="319661"/>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65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A017-B1FA-E0C0-FDF1-C17FD70D34F6}"/>
              </a:ext>
            </a:extLst>
          </p:cNvPr>
          <p:cNvSpPr>
            <a:spLocks noGrp="1"/>
          </p:cNvSpPr>
          <p:nvPr>
            <p:ph type="title"/>
          </p:nvPr>
        </p:nvSpPr>
        <p:spPr>
          <a:xfrm>
            <a:off x="838200" y="365125"/>
            <a:ext cx="10515600" cy="457233"/>
          </a:xfrm>
        </p:spPr>
        <p:txBody>
          <a:bodyPr>
            <a:noAutofit/>
          </a:bodyPr>
          <a:lstStyle/>
          <a:p>
            <a:r>
              <a:rPr lang="en-US" sz="2800" dirty="0"/>
              <a:t>Step 7: Modify code and Push changes</a:t>
            </a:r>
          </a:p>
        </p:txBody>
      </p:sp>
      <p:sp>
        <p:nvSpPr>
          <p:cNvPr id="3" name="Content Placeholder 2">
            <a:extLst>
              <a:ext uri="{FF2B5EF4-FFF2-40B4-BE49-F238E27FC236}">
                <a16:creationId xmlns:a16="http://schemas.microsoft.com/office/drawing/2014/main" id="{0EECEF21-5F77-5B0A-578C-ABC158B11F4A}"/>
              </a:ext>
            </a:extLst>
          </p:cNvPr>
          <p:cNvSpPr>
            <a:spLocks noGrp="1"/>
          </p:cNvSpPr>
          <p:nvPr>
            <p:ph idx="1"/>
          </p:nvPr>
        </p:nvSpPr>
        <p:spPr>
          <a:xfrm>
            <a:off x="743011" y="1107247"/>
            <a:ext cx="6209714" cy="1533739"/>
          </a:xfrm>
        </p:spPr>
        <p:txBody>
          <a:bodyPr>
            <a:normAutofit fontScale="62500" lnSpcReduction="20000"/>
          </a:bodyPr>
          <a:lstStyle/>
          <a:p>
            <a:r>
              <a:rPr lang="en-US" dirty="0"/>
              <a:t>Changes could have been anything. To make a point, I have just renamed the IPYNB file.</a:t>
            </a:r>
          </a:p>
          <a:p>
            <a:r>
              <a:rPr lang="en-US" dirty="0"/>
              <a:t>Observe the change in GitHub Desktop</a:t>
            </a:r>
          </a:p>
          <a:p>
            <a:r>
              <a:rPr lang="en-US" dirty="0"/>
              <a:t>Enter change comments and </a:t>
            </a:r>
            <a:r>
              <a:rPr lang="en-US" b="1" dirty="0"/>
              <a:t>Commit</a:t>
            </a:r>
          </a:p>
          <a:p>
            <a:r>
              <a:rPr lang="en-US" b="1" dirty="0"/>
              <a:t>Push origin</a:t>
            </a:r>
            <a:r>
              <a:rPr lang="en-US" dirty="0"/>
              <a:t> to sync changes in origin GitHub repo also</a:t>
            </a:r>
            <a:endParaRPr lang="en-US" b="1" dirty="0"/>
          </a:p>
        </p:txBody>
      </p:sp>
      <p:pic>
        <p:nvPicPr>
          <p:cNvPr id="5" name="Picture 4">
            <a:extLst>
              <a:ext uri="{FF2B5EF4-FFF2-40B4-BE49-F238E27FC236}">
                <a16:creationId xmlns:a16="http://schemas.microsoft.com/office/drawing/2014/main" id="{E847B115-AAD7-5807-C990-ACE1923271CF}"/>
              </a:ext>
            </a:extLst>
          </p:cNvPr>
          <p:cNvPicPr>
            <a:picLocks noChangeAspect="1"/>
          </p:cNvPicPr>
          <p:nvPr/>
        </p:nvPicPr>
        <p:blipFill>
          <a:blip r:embed="rId2"/>
          <a:stretch>
            <a:fillRect/>
          </a:stretch>
        </p:blipFill>
        <p:spPr>
          <a:xfrm>
            <a:off x="838200" y="3091621"/>
            <a:ext cx="3676945" cy="2242379"/>
          </a:xfrm>
          <a:prstGeom prst="rect">
            <a:avLst/>
          </a:prstGeom>
        </p:spPr>
      </p:pic>
      <p:pic>
        <p:nvPicPr>
          <p:cNvPr id="7" name="Picture 6">
            <a:extLst>
              <a:ext uri="{FF2B5EF4-FFF2-40B4-BE49-F238E27FC236}">
                <a16:creationId xmlns:a16="http://schemas.microsoft.com/office/drawing/2014/main" id="{A453EDE0-9709-E9BF-60F7-6A7652E35A0F}"/>
              </a:ext>
            </a:extLst>
          </p:cNvPr>
          <p:cNvPicPr>
            <a:picLocks noChangeAspect="1"/>
          </p:cNvPicPr>
          <p:nvPr/>
        </p:nvPicPr>
        <p:blipFill>
          <a:blip r:embed="rId3"/>
          <a:stretch>
            <a:fillRect/>
          </a:stretch>
        </p:blipFill>
        <p:spPr>
          <a:xfrm>
            <a:off x="6771957" y="365125"/>
            <a:ext cx="5073019" cy="5897155"/>
          </a:xfrm>
          <a:prstGeom prst="rect">
            <a:avLst/>
          </a:prstGeom>
        </p:spPr>
      </p:pic>
      <p:sp>
        <p:nvSpPr>
          <p:cNvPr id="10" name="Rectangle: Rounded Corners 9">
            <a:extLst>
              <a:ext uri="{FF2B5EF4-FFF2-40B4-BE49-F238E27FC236}">
                <a16:creationId xmlns:a16="http://schemas.microsoft.com/office/drawing/2014/main" id="{06991DFC-05FE-4CE8-1FB3-562C09F5E155}"/>
              </a:ext>
            </a:extLst>
          </p:cNvPr>
          <p:cNvSpPr/>
          <p:nvPr/>
        </p:nvSpPr>
        <p:spPr>
          <a:xfrm>
            <a:off x="1052945" y="3990109"/>
            <a:ext cx="1856510" cy="457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7D2095B-A128-1B67-9A26-0AB249E97619}"/>
              </a:ext>
            </a:extLst>
          </p:cNvPr>
          <p:cNvSpPr/>
          <p:nvPr/>
        </p:nvSpPr>
        <p:spPr>
          <a:xfrm>
            <a:off x="6614085" y="878646"/>
            <a:ext cx="2595452" cy="70077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80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DDD6-DE12-1138-F3F8-D12229716F51}"/>
              </a:ext>
            </a:extLst>
          </p:cNvPr>
          <p:cNvSpPr>
            <a:spLocks noGrp="1"/>
          </p:cNvSpPr>
          <p:nvPr>
            <p:ph type="title"/>
          </p:nvPr>
        </p:nvSpPr>
        <p:spPr/>
        <p:txBody>
          <a:bodyPr/>
          <a:lstStyle/>
          <a:p>
            <a:r>
              <a:rPr lang="en-US" dirty="0"/>
              <a:t>Changes reflecting in GitHub repo</a:t>
            </a:r>
          </a:p>
        </p:txBody>
      </p:sp>
      <p:pic>
        <p:nvPicPr>
          <p:cNvPr id="4" name="Picture 3">
            <a:extLst>
              <a:ext uri="{FF2B5EF4-FFF2-40B4-BE49-F238E27FC236}">
                <a16:creationId xmlns:a16="http://schemas.microsoft.com/office/drawing/2014/main" id="{97709BAC-13B8-C3CA-A83E-15FF5F464566}"/>
              </a:ext>
            </a:extLst>
          </p:cNvPr>
          <p:cNvPicPr>
            <a:picLocks noChangeAspect="1"/>
          </p:cNvPicPr>
          <p:nvPr/>
        </p:nvPicPr>
        <p:blipFill>
          <a:blip r:embed="rId2"/>
          <a:stretch>
            <a:fillRect/>
          </a:stretch>
        </p:blipFill>
        <p:spPr>
          <a:xfrm>
            <a:off x="1750635" y="2344028"/>
            <a:ext cx="7878274" cy="2934109"/>
          </a:xfrm>
          <a:prstGeom prst="rect">
            <a:avLst/>
          </a:prstGeom>
        </p:spPr>
      </p:pic>
      <p:sp>
        <p:nvSpPr>
          <p:cNvPr id="6" name="Rectangle: Rounded Corners 5">
            <a:extLst>
              <a:ext uri="{FF2B5EF4-FFF2-40B4-BE49-F238E27FC236}">
                <a16:creationId xmlns:a16="http://schemas.microsoft.com/office/drawing/2014/main" id="{FCE0DBA6-63DE-6015-59B7-2E1331301D1A}"/>
              </a:ext>
            </a:extLst>
          </p:cNvPr>
          <p:cNvSpPr/>
          <p:nvPr/>
        </p:nvSpPr>
        <p:spPr>
          <a:xfrm>
            <a:off x="1620982" y="4530437"/>
            <a:ext cx="2493818" cy="304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82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95F7-C597-124A-0D83-0AA491EEBA7D}"/>
              </a:ext>
            </a:extLst>
          </p:cNvPr>
          <p:cNvSpPr>
            <a:spLocks noGrp="1"/>
          </p:cNvSpPr>
          <p:nvPr>
            <p:ph type="title"/>
          </p:nvPr>
        </p:nvSpPr>
        <p:spPr>
          <a:xfrm>
            <a:off x="838200" y="365126"/>
            <a:ext cx="10515600" cy="315912"/>
          </a:xfrm>
        </p:spPr>
        <p:txBody>
          <a:bodyPr>
            <a:normAutofit fontScale="90000"/>
          </a:bodyPr>
          <a:lstStyle/>
          <a:p>
            <a:r>
              <a:rPr lang="en-US" sz="3200" dirty="0"/>
              <a:t>Step 8: Initiate a file locally and Push</a:t>
            </a:r>
          </a:p>
        </p:txBody>
      </p:sp>
      <p:sp>
        <p:nvSpPr>
          <p:cNvPr id="3" name="Content Placeholder 2">
            <a:extLst>
              <a:ext uri="{FF2B5EF4-FFF2-40B4-BE49-F238E27FC236}">
                <a16:creationId xmlns:a16="http://schemas.microsoft.com/office/drawing/2014/main" id="{3860AE79-0F5B-5F13-E103-3A506B8D3041}"/>
              </a:ext>
            </a:extLst>
          </p:cNvPr>
          <p:cNvSpPr>
            <a:spLocks noGrp="1"/>
          </p:cNvSpPr>
          <p:nvPr>
            <p:ph idx="1"/>
          </p:nvPr>
        </p:nvSpPr>
        <p:spPr>
          <a:xfrm>
            <a:off x="681658" y="878681"/>
            <a:ext cx="10515600" cy="1048204"/>
          </a:xfrm>
        </p:spPr>
        <p:txBody>
          <a:bodyPr>
            <a:normAutofit fontScale="92500" lnSpcReduction="10000"/>
          </a:bodyPr>
          <a:lstStyle/>
          <a:p>
            <a:r>
              <a:rPr lang="en-US" sz="2000" dirty="0"/>
              <a:t>In the local cloned repo, add a IPYNB file</a:t>
            </a:r>
          </a:p>
          <a:p>
            <a:r>
              <a:rPr lang="en-US" sz="2000" dirty="0"/>
              <a:t>Open GitHub Desktop, see the changes</a:t>
            </a:r>
          </a:p>
          <a:p>
            <a:r>
              <a:rPr lang="en-US" sz="2000" dirty="0"/>
              <a:t>Add a line and </a:t>
            </a:r>
            <a:r>
              <a:rPr lang="en-US" sz="2000" b="1" dirty="0"/>
              <a:t>Commit</a:t>
            </a:r>
          </a:p>
          <a:p>
            <a:endParaRPr lang="en-US" sz="2000" dirty="0"/>
          </a:p>
        </p:txBody>
      </p:sp>
      <p:pic>
        <p:nvPicPr>
          <p:cNvPr id="5" name="Picture 4">
            <a:extLst>
              <a:ext uri="{FF2B5EF4-FFF2-40B4-BE49-F238E27FC236}">
                <a16:creationId xmlns:a16="http://schemas.microsoft.com/office/drawing/2014/main" id="{39943FE7-DE6B-002E-3853-BAD2BB30AFDC}"/>
              </a:ext>
            </a:extLst>
          </p:cNvPr>
          <p:cNvPicPr>
            <a:picLocks noChangeAspect="1"/>
          </p:cNvPicPr>
          <p:nvPr/>
        </p:nvPicPr>
        <p:blipFill>
          <a:blip r:embed="rId2"/>
          <a:stretch>
            <a:fillRect/>
          </a:stretch>
        </p:blipFill>
        <p:spPr>
          <a:xfrm>
            <a:off x="558653" y="2256204"/>
            <a:ext cx="3382964" cy="2795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45AB32-F2BE-DBEA-F1E7-FF761AF55CF3}"/>
              </a:ext>
            </a:extLst>
          </p:cNvPr>
          <p:cNvPicPr>
            <a:picLocks noChangeAspect="1"/>
          </p:cNvPicPr>
          <p:nvPr/>
        </p:nvPicPr>
        <p:blipFill>
          <a:blip r:embed="rId3"/>
          <a:stretch>
            <a:fillRect/>
          </a:stretch>
        </p:blipFill>
        <p:spPr>
          <a:xfrm>
            <a:off x="6820908" y="209741"/>
            <a:ext cx="3382965" cy="45228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B50CE8F-59F1-CBE9-A7A0-F34C43390CE2}"/>
              </a:ext>
            </a:extLst>
          </p:cNvPr>
          <p:cNvPicPr>
            <a:picLocks noChangeAspect="1"/>
          </p:cNvPicPr>
          <p:nvPr/>
        </p:nvPicPr>
        <p:blipFill>
          <a:blip r:embed="rId4"/>
          <a:stretch>
            <a:fillRect/>
          </a:stretch>
        </p:blipFill>
        <p:spPr>
          <a:xfrm>
            <a:off x="6295202" y="5381257"/>
            <a:ext cx="5896798" cy="1267002"/>
          </a:xfrm>
          <a:prstGeom prst="rect">
            <a:avLst/>
          </a:prstGeom>
        </p:spPr>
      </p:pic>
      <p:sp>
        <p:nvSpPr>
          <p:cNvPr id="11" name="Arrow: Right 10">
            <a:extLst>
              <a:ext uri="{FF2B5EF4-FFF2-40B4-BE49-F238E27FC236}">
                <a16:creationId xmlns:a16="http://schemas.microsoft.com/office/drawing/2014/main" id="{EAB3F758-F607-0D27-B211-3E732B4C9FCA}"/>
              </a:ext>
            </a:extLst>
          </p:cNvPr>
          <p:cNvSpPr/>
          <p:nvPr/>
        </p:nvSpPr>
        <p:spPr>
          <a:xfrm>
            <a:off x="4433455" y="3200400"/>
            <a:ext cx="775854" cy="48490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8294DA6F-16E7-DF5A-5DAF-477C99E0BDBF}"/>
              </a:ext>
            </a:extLst>
          </p:cNvPr>
          <p:cNvSpPr/>
          <p:nvPr/>
        </p:nvSpPr>
        <p:spPr>
          <a:xfrm rot="5400000">
            <a:off x="10548377" y="4490164"/>
            <a:ext cx="775854" cy="48490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3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3B7390-6C6C-15E4-692B-C4344026E295}"/>
              </a:ext>
            </a:extLst>
          </p:cNvPr>
          <p:cNvPicPr>
            <a:picLocks noChangeAspect="1"/>
          </p:cNvPicPr>
          <p:nvPr/>
        </p:nvPicPr>
        <p:blipFill>
          <a:blip r:embed="rId2"/>
          <a:stretch>
            <a:fillRect/>
          </a:stretch>
        </p:blipFill>
        <p:spPr>
          <a:xfrm>
            <a:off x="1946069" y="1513881"/>
            <a:ext cx="7849695" cy="3267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F82F4333-1EFC-B05D-B5EE-3FD7DDCC92EB}"/>
              </a:ext>
            </a:extLst>
          </p:cNvPr>
          <p:cNvSpPr/>
          <p:nvPr/>
        </p:nvSpPr>
        <p:spPr>
          <a:xfrm>
            <a:off x="2050473" y="3754582"/>
            <a:ext cx="2493818" cy="304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710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39AB-2F26-DC7A-BB7B-45D939639071}"/>
              </a:ext>
            </a:extLst>
          </p:cNvPr>
          <p:cNvSpPr>
            <a:spLocks noGrp="1"/>
          </p:cNvSpPr>
          <p:nvPr>
            <p:ph type="title"/>
          </p:nvPr>
        </p:nvSpPr>
        <p:spPr>
          <a:xfrm>
            <a:off x="838200" y="365125"/>
            <a:ext cx="10515600" cy="610933"/>
          </a:xfrm>
        </p:spPr>
        <p:txBody>
          <a:bodyPr>
            <a:normAutofit fontScale="90000"/>
          </a:bodyPr>
          <a:lstStyle/>
          <a:p>
            <a:r>
              <a:rPr lang="en-US" dirty="0"/>
              <a:t>Step 9: Create branch</a:t>
            </a:r>
          </a:p>
        </p:txBody>
      </p:sp>
      <p:sp>
        <p:nvSpPr>
          <p:cNvPr id="3" name="Content Placeholder 2">
            <a:extLst>
              <a:ext uri="{FF2B5EF4-FFF2-40B4-BE49-F238E27FC236}">
                <a16:creationId xmlns:a16="http://schemas.microsoft.com/office/drawing/2014/main" id="{785ECB13-8D18-F299-1073-9D2933BFCAE2}"/>
              </a:ext>
            </a:extLst>
          </p:cNvPr>
          <p:cNvSpPr>
            <a:spLocks noGrp="1"/>
          </p:cNvSpPr>
          <p:nvPr>
            <p:ph idx="1"/>
          </p:nvPr>
        </p:nvSpPr>
        <p:spPr>
          <a:xfrm>
            <a:off x="838200" y="1096765"/>
            <a:ext cx="5257800" cy="4351338"/>
          </a:xfrm>
        </p:spPr>
        <p:txBody>
          <a:bodyPr>
            <a:normAutofit/>
          </a:bodyPr>
          <a:lstStyle/>
          <a:p>
            <a:r>
              <a:rPr lang="en-US" sz="2000" dirty="0"/>
              <a:t>Click View -&gt; Branch list. There is just </a:t>
            </a:r>
            <a:r>
              <a:rPr lang="en-US" sz="2000" b="1" dirty="0"/>
              <a:t>main</a:t>
            </a:r>
            <a:r>
              <a:rPr lang="en-US" sz="2000" dirty="0"/>
              <a:t>.</a:t>
            </a:r>
          </a:p>
          <a:p>
            <a:r>
              <a:rPr lang="en-US" sz="2000" dirty="0"/>
              <a:t>Create a new branch by Branch -&gt; New Branch</a:t>
            </a:r>
          </a:p>
          <a:p>
            <a:r>
              <a:rPr lang="en-US" sz="2000" dirty="0"/>
              <a:t>View –&gt; Branch list again</a:t>
            </a:r>
          </a:p>
          <a:p>
            <a:r>
              <a:rPr lang="en-US" sz="2000" dirty="0"/>
              <a:t>Publish branch to sync with GitHub account</a:t>
            </a:r>
          </a:p>
        </p:txBody>
      </p:sp>
      <p:pic>
        <p:nvPicPr>
          <p:cNvPr id="5" name="Picture 4">
            <a:extLst>
              <a:ext uri="{FF2B5EF4-FFF2-40B4-BE49-F238E27FC236}">
                <a16:creationId xmlns:a16="http://schemas.microsoft.com/office/drawing/2014/main" id="{DFCCB525-FC7B-FC2F-C56A-0E6CCD46A0F5}"/>
              </a:ext>
            </a:extLst>
          </p:cNvPr>
          <p:cNvPicPr>
            <a:picLocks noChangeAspect="1"/>
          </p:cNvPicPr>
          <p:nvPr/>
        </p:nvPicPr>
        <p:blipFill>
          <a:blip r:embed="rId2"/>
          <a:stretch>
            <a:fillRect/>
          </a:stretch>
        </p:blipFill>
        <p:spPr>
          <a:xfrm>
            <a:off x="4100668" y="2770011"/>
            <a:ext cx="3962953" cy="2543530"/>
          </a:xfrm>
          <a:prstGeom prst="rect">
            <a:avLst/>
          </a:prstGeom>
        </p:spPr>
      </p:pic>
      <p:pic>
        <p:nvPicPr>
          <p:cNvPr id="7" name="Picture 6">
            <a:extLst>
              <a:ext uri="{FF2B5EF4-FFF2-40B4-BE49-F238E27FC236}">
                <a16:creationId xmlns:a16="http://schemas.microsoft.com/office/drawing/2014/main" id="{AFD8F1B4-8BED-70F3-2F50-040C1C896E73}"/>
              </a:ext>
            </a:extLst>
          </p:cNvPr>
          <p:cNvPicPr>
            <a:picLocks noChangeAspect="1"/>
          </p:cNvPicPr>
          <p:nvPr/>
        </p:nvPicPr>
        <p:blipFill rotWithShape="1">
          <a:blip r:embed="rId3"/>
          <a:srcRect b="29975"/>
          <a:stretch/>
        </p:blipFill>
        <p:spPr>
          <a:xfrm>
            <a:off x="110840" y="2783866"/>
            <a:ext cx="3667637" cy="2434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F8A0516-783E-7406-6D31-AADD3BC9BB16}"/>
              </a:ext>
            </a:extLst>
          </p:cNvPr>
          <p:cNvPicPr>
            <a:picLocks noChangeAspect="1"/>
          </p:cNvPicPr>
          <p:nvPr/>
        </p:nvPicPr>
        <p:blipFill>
          <a:blip r:embed="rId4"/>
          <a:stretch>
            <a:fillRect/>
          </a:stretch>
        </p:blipFill>
        <p:spPr>
          <a:xfrm>
            <a:off x="8263255" y="2799033"/>
            <a:ext cx="3591426" cy="2419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26F04384-7A64-3355-F062-FBE4775639EC}"/>
              </a:ext>
            </a:extLst>
          </p:cNvPr>
          <p:cNvPicPr>
            <a:picLocks noChangeAspect="1"/>
          </p:cNvPicPr>
          <p:nvPr/>
        </p:nvPicPr>
        <p:blipFill>
          <a:blip r:embed="rId5"/>
          <a:stretch>
            <a:fillRect/>
          </a:stretch>
        </p:blipFill>
        <p:spPr>
          <a:xfrm>
            <a:off x="6095999" y="5448103"/>
            <a:ext cx="5801535" cy="1409897"/>
          </a:xfrm>
          <a:prstGeom prst="rect">
            <a:avLst/>
          </a:prstGeom>
        </p:spPr>
      </p:pic>
    </p:spTree>
    <p:extLst>
      <p:ext uri="{BB962C8B-B14F-4D97-AF65-F5344CB8AC3E}">
        <p14:creationId xmlns:p14="http://schemas.microsoft.com/office/powerpoint/2010/main" val="349836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31E667-C546-CD54-EA4D-0EBE11E805F5}"/>
              </a:ext>
            </a:extLst>
          </p:cNvPr>
          <p:cNvPicPr>
            <a:picLocks noChangeAspect="1"/>
          </p:cNvPicPr>
          <p:nvPr/>
        </p:nvPicPr>
        <p:blipFill>
          <a:blip r:embed="rId2"/>
          <a:stretch>
            <a:fillRect/>
          </a:stretch>
        </p:blipFill>
        <p:spPr>
          <a:xfrm>
            <a:off x="0" y="0"/>
            <a:ext cx="7887801" cy="4039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E3A28DBA-418C-E65F-B559-2CE840A0EED5}"/>
              </a:ext>
            </a:extLst>
          </p:cNvPr>
          <p:cNvSpPr/>
          <p:nvPr/>
        </p:nvSpPr>
        <p:spPr>
          <a:xfrm>
            <a:off x="1039091" y="595745"/>
            <a:ext cx="942109"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5BCAC2F-5DB0-878C-605E-474048C3036E}"/>
              </a:ext>
            </a:extLst>
          </p:cNvPr>
          <p:cNvPicPr>
            <a:picLocks noChangeAspect="1"/>
          </p:cNvPicPr>
          <p:nvPr/>
        </p:nvPicPr>
        <p:blipFill>
          <a:blip r:embed="rId3"/>
          <a:stretch>
            <a:fillRect/>
          </a:stretch>
        </p:blipFill>
        <p:spPr>
          <a:xfrm>
            <a:off x="1265300" y="2420037"/>
            <a:ext cx="10926700" cy="4429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Rounded Corners 8">
            <a:extLst>
              <a:ext uri="{FF2B5EF4-FFF2-40B4-BE49-F238E27FC236}">
                <a16:creationId xmlns:a16="http://schemas.microsoft.com/office/drawing/2014/main" id="{6E2ABDBF-1BDE-B4D2-33E2-267B32D06B7D}"/>
              </a:ext>
            </a:extLst>
          </p:cNvPr>
          <p:cNvSpPr/>
          <p:nvPr/>
        </p:nvSpPr>
        <p:spPr>
          <a:xfrm>
            <a:off x="1676400" y="5489383"/>
            <a:ext cx="942109"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78C09A2-750F-316C-A839-03832DBCC5F5}"/>
              </a:ext>
            </a:extLst>
          </p:cNvPr>
          <p:cNvSpPr/>
          <p:nvPr/>
        </p:nvSpPr>
        <p:spPr>
          <a:xfrm>
            <a:off x="1510145" y="4158252"/>
            <a:ext cx="942109"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77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19FF-8978-C16A-4E2E-A20D7474F163}"/>
              </a:ext>
            </a:extLst>
          </p:cNvPr>
          <p:cNvSpPr>
            <a:spLocks noGrp="1"/>
          </p:cNvSpPr>
          <p:nvPr>
            <p:ph type="title"/>
          </p:nvPr>
        </p:nvSpPr>
        <p:spPr>
          <a:xfrm>
            <a:off x="838200" y="365126"/>
            <a:ext cx="5257800" cy="687820"/>
          </a:xfrm>
        </p:spPr>
        <p:txBody>
          <a:bodyPr>
            <a:normAutofit/>
          </a:bodyPr>
          <a:lstStyle/>
          <a:p>
            <a:r>
              <a:rPr lang="en-US" sz="3600" dirty="0"/>
              <a:t>Step 10: Commit to branch</a:t>
            </a:r>
          </a:p>
        </p:txBody>
      </p:sp>
      <p:sp>
        <p:nvSpPr>
          <p:cNvPr id="3" name="Content Placeholder 2">
            <a:extLst>
              <a:ext uri="{FF2B5EF4-FFF2-40B4-BE49-F238E27FC236}">
                <a16:creationId xmlns:a16="http://schemas.microsoft.com/office/drawing/2014/main" id="{C38CA550-333C-5974-C403-1B5236258BE3}"/>
              </a:ext>
            </a:extLst>
          </p:cNvPr>
          <p:cNvSpPr>
            <a:spLocks noGrp="1"/>
          </p:cNvSpPr>
          <p:nvPr>
            <p:ph idx="1"/>
          </p:nvPr>
        </p:nvSpPr>
        <p:spPr>
          <a:xfrm>
            <a:off x="838199" y="1146748"/>
            <a:ext cx="5257801" cy="1663039"/>
          </a:xfrm>
        </p:spPr>
        <p:txBody>
          <a:bodyPr>
            <a:normAutofit/>
          </a:bodyPr>
          <a:lstStyle/>
          <a:p>
            <a:r>
              <a:rPr lang="en-US" sz="2000" dirty="0"/>
              <a:t>Change in the branch can be anything. To make it visible, renamed a file in the repo.</a:t>
            </a:r>
          </a:p>
          <a:p>
            <a:r>
              <a:rPr lang="en-US" sz="2000" b="1" dirty="0"/>
              <a:t>Commit to </a:t>
            </a:r>
            <a:r>
              <a:rPr lang="en-US" sz="2000" b="1" dirty="0" err="1"/>
              <a:t>branch_test</a:t>
            </a:r>
            <a:endParaRPr lang="en-US" sz="2000" b="1" dirty="0"/>
          </a:p>
          <a:p>
            <a:r>
              <a:rPr lang="en-US" sz="2000" b="1" dirty="0"/>
              <a:t>Push origin</a:t>
            </a:r>
          </a:p>
        </p:txBody>
      </p:sp>
      <p:pic>
        <p:nvPicPr>
          <p:cNvPr id="15" name="Picture 14">
            <a:extLst>
              <a:ext uri="{FF2B5EF4-FFF2-40B4-BE49-F238E27FC236}">
                <a16:creationId xmlns:a16="http://schemas.microsoft.com/office/drawing/2014/main" id="{DB41F03B-C7CA-FE2D-B068-3286DF4541C9}"/>
              </a:ext>
            </a:extLst>
          </p:cNvPr>
          <p:cNvPicPr>
            <a:picLocks noChangeAspect="1"/>
          </p:cNvPicPr>
          <p:nvPr/>
        </p:nvPicPr>
        <p:blipFill>
          <a:blip r:embed="rId2"/>
          <a:stretch>
            <a:fillRect/>
          </a:stretch>
        </p:blipFill>
        <p:spPr>
          <a:xfrm>
            <a:off x="996094" y="3428999"/>
            <a:ext cx="2204305" cy="2357839"/>
          </a:xfrm>
          <a:prstGeom prst="rect">
            <a:avLst/>
          </a:prstGeom>
        </p:spPr>
      </p:pic>
      <p:pic>
        <p:nvPicPr>
          <p:cNvPr id="19" name="Picture 18">
            <a:extLst>
              <a:ext uri="{FF2B5EF4-FFF2-40B4-BE49-F238E27FC236}">
                <a16:creationId xmlns:a16="http://schemas.microsoft.com/office/drawing/2014/main" id="{EC78A0F4-3CC3-3328-951E-21AECCF65487}"/>
              </a:ext>
            </a:extLst>
          </p:cNvPr>
          <p:cNvPicPr>
            <a:picLocks noChangeAspect="1"/>
          </p:cNvPicPr>
          <p:nvPr/>
        </p:nvPicPr>
        <p:blipFill>
          <a:blip r:embed="rId3"/>
          <a:stretch>
            <a:fillRect/>
          </a:stretch>
        </p:blipFill>
        <p:spPr>
          <a:xfrm>
            <a:off x="6096000" y="275306"/>
            <a:ext cx="3743847" cy="6582694"/>
          </a:xfrm>
          <a:prstGeom prst="rect">
            <a:avLst/>
          </a:prstGeom>
        </p:spPr>
      </p:pic>
    </p:spTree>
    <p:extLst>
      <p:ext uri="{BB962C8B-B14F-4D97-AF65-F5344CB8AC3E}">
        <p14:creationId xmlns:p14="http://schemas.microsoft.com/office/powerpoint/2010/main" val="37175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5093-0C48-AE87-5AAC-215DA5A0D53B}"/>
              </a:ext>
            </a:extLst>
          </p:cNvPr>
          <p:cNvSpPr>
            <a:spLocks noGrp="1"/>
          </p:cNvSpPr>
          <p:nvPr>
            <p:ph type="title"/>
          </p:nvPr>
        </p:nvSpPr>
        <p:spPr/>
        <p:txBody>
          <a:bodyPr/>
          <a:lstStyle/>
          <a:p>
            <a:r>
              <a:rPr lang="en-US" dirty="0"/>
              <a:t>50K feet view</a:t>
            </a:r>
          </a:p>
        </p:txBody>
      </p:sp>
      <p:sp>
        <p:nvSpPr>
          <p:cNvPr id="3" name="Content Placeholder 2">
            <a:extLst>
              <a:ext uri="{FF2B5EF4-FFF2-40B4-BE49-F238E27FC236}">
                <a16:creationId xmlns:a16="http://schemas.microsoft.com/office/drawing/2014/main" id="{0F30A86C-2632-E15E-56EC-2D9358A16B67}"/>
              </a:ext>
            </a:extLst>
          </p:cNvPr>
          <p:cNvSpPr>
            <a:spLocks noGrp="1"/>
          </p:cNvSpPr>
          <p:nvPr>
            <p:ph idx="1"/>
          </p:nvPr>
        </p:nvSpPr>
        <p:spPr/>
        <p:txBody>
          <a:bodyPr/>
          <a:lstStyle/>
          <a:p>
            <a:r>
              <a:rPr lang="en-GB" dirty="0"/>
              <a:t>Git is a version control system that allows developers to track changes in their code.</a:t>
            </a:r>
          </a:p>
          <a:p>
            <a:r>
              <a:rPr lang="en-GB" dirty="0"/>
              <a:t>GitHub is a web-based hosting service for git repositories.</a:t>
            </a:r>
          </a:p>
          <a:p>
            <a:endParaRPr lang="en-GB" dirty="0"/>
          </a:p>
          <a:p>
            <a:r>
              <a:rPr lang="en-GB" i="1" dirty="0"/>
              <a:t>In simple terms, </a:t>
            </a:r>
          </a:p>
          <a:p>
            <a:pPr lvl="1"/>
            <a:r>
              <a:rPr lang="en-GB" i="1" dirty="0"/>
              <a:t>you can use Git without GitHub, but you cannot use GitHub without Git</a:t>
            </a:r>
          </a:p>
          <a:p>
            <a:pPr lvl="1"/>
            <a:r>
              <a:rPr lang="en-GB" i="1" dirty="0"/>
              <a:t>Git is on your machine, GitHub is hosted on cloud</a:t>
            </a:r>
            <a:endParaRPr lang="en-US" i="1" dirty="0"/>
          </a:p>
          <a:p>
            <a:endParaRPr lang="en-US" dirty="0"/>
          </a:p>
        </p:txBody>
      </p:sp>
    </p:spTree>
    <p:extLst>
      <p:ext uri="{BB962C8B-B14F-4D97-AF65-F5344CB8AC3E}">
        <p14:creationId xmlns:p14="http://schemas.microsoft.com/office/powerpoint/2010/main" val="341866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D7EB0F-C859-E46D-C0E9-84B6B175F376}"/>
              </a:ext>
            </a:extLst>
          </p:cNvPr>
          <p:cNvPicPr>
            <a:picLocks noChangeAspect="1"/>
          </p:cNvPicPr>
          <p:nvPr/>
        </p:nvPicPr>
        <p:blipFill>
          <a:blip r:embed="rId2"/>
          <a:stretch>
            <a:fillRect/>
          </a:stretch>
        </p:blipFill>
        <p:spPr>
          <a:xfrm>
            <a:off x="770782" y="113837"/>
            <a:ext cx="10650436" cy="6630325"/>
          </a:xfrm>
          <a:prstGeom prst="rect">
            <a:avLst/>
          </a:prstGeom>
        </p:spPr>
      </p:pic>
      <p:sp>
        <p:nvSpPr>
          <p:cNvPr id="8" name="Arrow: Up 7">
            <a:extLst>
              <a:ext uri="{FF2B5EF4-FFF2-40B4-BE49-F238E27FC236}">
                <a16:creationId xmlns:a16="http://schemas.microsoft.com/office/drawing/2014/main" id="{B34CF46D-B7BD-B1E3-FFEB-361833B83D5D}"/>
              </a:ext>
            </a:extLst>
          </p:cNvPr>
          <p:cNvSpPr/>
          <p:nvPr/>
        </p:nvSpPr>
        <p:spPr>
          <a:xfrm>
            <a:off x="5853684" y="616207"/>
            <a:ext cx="484632" cy="97840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070CC9D0-B818-777C-589A-0A7D3F2DB34F}"/>
              </a:ext>
            </a:extLst>
          </p:cNvPr>
          <p:cNvSpPr/>
          <p:nvPr/>
        </p:nvSpPr>
        <p:spPr>
          <a:xfrm>
            <a:off x="10280073" y="2244436"/>
            <a:ext cx="817419" cy="7620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10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12A64-0179-5DF3-5570-F4C6B9E579AC}"/>
              </a:ext>
            </a:extLst>
          </p:cNvPr>
          <p:cNvPicPr>
            <a:picLocks noChangeAspect="1"/>
          </p:cNvPicPr>
          <p:nvPr/>
        </p:nvPicPr>
        <p:blipFill>
          <a:blip r:embed="rId2"/>
          <a:stretch>
            <a:fillRect/>
          </a:stretch>
        </p:blipFill>
        <p:spPr>
          <a:xfrm>
            <a:off x="466672" y="387248"/>
            <a:ext cx="6963747" cy="3534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Rounded Corners 3">
            <a:extLst>
              <a:ext uri="{FF2B5EF4-FFF2-40B4-BE49-F238E27FC236}">
                <a16:creationId xmlns:a16="http://schemas.microsoft.com/office/drawing/2014/main" id="{812A6374-953E-E2A7-F7FD-BBDD619E4AEB}"/>
              </a:ext>
            </a:extLst>
          </p:cNvPr>
          <p:cNvSpPr/>
          <p:nvPr/>
        </p:nvSpPr>
        <p:spPr>
          <a:xfrm>
            <a:off x="669637" y="952665"/>
            <a:ext cx="942109"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B39B242-19C1-CAF9-A41A-EF1A78BC9551}"/>
              </a:ext>
            </a:extLst>
          </p:cNvPr>
          <p:cNvSpPr/>
          <p:nvPr/>
        </p:nvSpPr>
        <p:spPr>
          <a:xfrm>
            <a:off x="807523" y="3441865"/>
            <a:ext cx="1101765"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51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5773A-689D-0C6C-366D-4A5DC1C246E7}"/>
              </a:ext>
            </a:extLst>
          </p:cNvPr>
          <p:cNvPicPr>
            <a:picLocks noChangeAspect="1"/>
          </p:cNvPicPr>
          <p:nvPr/>
        </p:nvPicPr>
        <p:blipFill>
          <a:blip r:embed="rId2"/>
          <a:stretch>
            <a:fillRect/>
          </a:stretch>
        </p:blipFill>
        <p:spPr>
          <a:xfrm>
            <a:off x="201819" y="3340380"/>
            <a:ext cx="5368683" cy="32383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76D06CBC-EC51-E000-F4CB-DF0249BF761E}"/>
              </a:ext>
            </a:extLst>
          </p:cNvPr>
          <p:cNvSpPr>
            <a:spLocks noGrp="1"/>
          </p:cNvSpPr>
          <p:nvPr>
            <p:ph type="title"/>
          </p:nvPr>
        </p:nvSpPr>
        <p:spPr/>
        <p:txBody>
          <a:bodyPr/>
          <a:lstStyle/>
          <a:p>
            <a:r>
              <a:rPr lang="en-US" dirty="0"/>
              <a:t>Step 11: Merge branch</a:t>
            </a:r>
          </a:p>
        </p:txBody>
      </p:sp>
      <p:sp>
        <p:nvSpPr>
          <p:cNvPr id="4" name="Content Placeholder 3">
            <a:extLst>
              <a:ext uri="{FF2B5EF4-FFF2-40B4-BE49-F238E27FC236}">
                <a16:creationId xmlns:a16="http://schemas.microsoft.com/office/drawing/2014/main" id="{12B17F88-935E-6BC5-6C6E-E6CF45C41E9F}"/>
              </a:ext>
            </a:extLst>
          </p:cNvPr>
          <p:cNvSpPr>
            <a:spLocks noGrp="1"/>
          </p:cNvSpPr>
          <p:nvPr>
            <p:ph idx="1"/>
          </p:nvPr>
        </p:nvSpPr>
        <p:spPr/>
        <p:txBody>
          <a:bodyPr/>
          <a:lstStyle/>
          <a:p>
            <a:r>
              <a:rPr lang="en-US" dirty="0"/>
              <a:t>Create a pull request on GitHub</a:t>
            </a:r>
          </a:p>
          <a:p>
            <a:r>
              <a:rPr lang="en-US" dirty="0"/>
              <a:t> Merge pull request and confirm</a:t>
            </a:r>
          </a:p>
        </p:txBody>
      </p:sp>
      <p:pic>
        <p:nvPicPr>
          <p:cNvPr id="6" name="Picture 5">
            <a:extLst>
              <a:ext uri="{FF2B5EF4-FFF2-40B4-BE49-F238E27FC236}">
                <a16:creationId xmlns:a16="http://schemas.microsoft.com/office/drawing/2014/main" id="{2B3D8A62-508D-DC99-9B4F-0A56F83B8B09}"/>
              </a:ext>
            </a:extLst>
          </p:cNvPr>
          <p:cNvPicPr>
            <a:picLocks noChangeAspect="1"/>
          </p:cNvPicPr>
          <p:nvPr/>
        </p:nvPicPr>
        <p:blipFill>
          <a:blip r:embed="rId3"/>
          <a:stretch>
            <a:fillRect/>
          </a:stretch>
        </p:blipFill>
        <p:spPr>
          <a:xfrm>
            <a:off x="6477900" y="2008909"/>
            <a:ext cx="5553846" cy="4635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Arrow: Right 6">
            <a:extLst>
              <a:ext uri="{FF2B5EF4-FFF2-40B4-BE49-F238E27FC236}">
                <a16:creationId xmlns:a16="http://schemas.microsoft.com/office/drawing/2014/main" id="{44FC143F-BB20-7B56-20DD-A3953BD51768}"/>
              </a:ext>
            </a:extLst>
          </p:cNvPr>
          <p:cNvSpPr/>
          <p:nvPr/>
        </p:nvSpPr>
        <p:spPr>
          <a:xfrm>
            <a:off x="5763491" y="4001294"/>
            <a:ext cx="554182" cy="48757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3E15CC1-E170-2C17-1470-F5557FBE99D9}"/>
              </a:ext>
            </a:extLst>
          </p:cNvPr>
          <p:cNvSpPr/>
          <p:nvPr/>
        </p:nvSpPr>
        <p:spPr>
          <a:xfrm>
            <a:off x="7015020" y="5802890"/>
            <a:ext cx="942109" cy="27709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499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76C9-A3B8-CEB0-2406-219441BC5AD3}"/>
              </a:ext>
            </a:extLst>
          </p:cNvPr>
          <p:cNvSpPr>
            <a:spLocks noGrp="1"/>
          </p:cNvSpPr>
          <p:nvPr>
            <p:ph type="title"/>
          </p:nvPr>
        </p:nvSpPr>
        <p:spPr/>
        <p:txBody>
          <a:bodyPr>
            <a:normAutofit/>
          </a:bodyPr>
          <a:lstStyle/>
          <a:p>
            <a:r>
              <a:rPr lang="en-US" sz="2400" dirty="0"/>
              <a:t>After the merge, main also has the same version</a:t>
            </a:r>
          </a:p>
        </p:txBody>
      </p:sp>
      <p:pic>
        <p:nvPicPr>
          <p:cNvPr id="5" name="Content Placeholder 4" descr="A screenshot of a computer&#10;&#10;Description automatically generated">
            <a:extLst>
              <a:ext uri="{FF2B5EF4-FFF2-40B4-BE49-F238E27FC236}">
                <a16:creationId xmlns:a16="http://schemas.microsoft.com/office/drawing/2014/main" id="{2EB7F440-4EEA-2DCB-4DC2-EEC3FD168839}"/>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r="40522"/>
          <a:stretch/>
        </p:blipFill>
        <p:spPr>
          <a:xfrm>
            <a:off x="675248" y="1715742"/>
            <a:ext cx="4990746" cy="46638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screenshot of a computer&#10;&#10;Description automatically generated">
            <a:extLst>
              <a:ext uri="{FF2B5EF4-FFF2-40B4-BE49-F238E27FC236}">
                <a16:creationId xmlns:a16="http://schemas.microsoft.com/office/drawing/2014/main" id="{F721504B-0C40-F3B4-9B7D-0E14979081A9}"/>
              </a:ext>
            </a:extLst>
          </p:cNvPr>
          <p:cNvPicPr>
            <a:picLocks noChangeAspect="1"/>
          </p:cNvPicPr>
          <p:nvPr/>
        </p:nvPicPr>
        <p:blipFill rotWithShape="1">
          <a:blip r:embed="rId3">
            <a:extLst>
              <a:ext uri="{28A0092B-C50C-407E-A947-70E740481C1C}">
                <a14:useLocalDpi xmlns:a14="http://schemas.microsoft.com/office/drawing/2010/main" val="0"/>
              </a:ext>
            </a:extLst>
          </a:blip>
          <a:srcRect r="39557"/>
          <a:stretch/>
        </p:blipFill>
        <p:spPr>
          <a:xfrm>
            <a:off x="6911567" y="2039816"/>
            <a:ext cx="4989701" cy="4388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Rounded Corners 7">
            <a:extLst>
              <a:ext uri="{FF2B5EF4-FFF2-40B4-BE49-F238E27FC236}">
                <a16:creationId xmlns:a16="http://schemas.microsoft.com/office/drawing/2014/main" id="{32971E84-43B9-00AA-9FF8-87DCB2870990}"/>
              </a:ext>
            </a:extLst>
          </p:cNvPr>
          <p:cNvSpPr/>
          <p:nvPr/>
        </p:nvSpPr>
        <p:spPr>
          <a:xfrm>
            <a:off x="1172244" y="5916549"/>
            <a:ext cx="1101765"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1CA4896-C681-AF3D-2348-088FF539212B}"/>
              </a:ext>
            </a:extLst>
          </p:cNvPr>
          <p:cNvSpPr/>
          <p:nvPr/>
        </p:nvSpPr>
        <p:spPr>
          <a:xfrm>
            <a:off x="7299421" y="6012232"/>
            <a:ext cx="1310008"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A7F75EF-2025-4AE2-7ED0-37B4E89185B6}"/>
              </a:ext>
            </a:extLst>
          </p:cNvPr>
          <p:cNvSpPr/>
          <p:nvPr/>
        </p:nvSpPr>
        <p:spPr>
          <a:xfrm>
            <a:off x="7088210" y="2868719"/>
            <a:ext cx="1101765"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1B4FD2F-C005-BAAF-FC40-BDDB9319A89E}"/>
              </a:ext>
            </a:extLst>
          </p:cNvPr>
          <p:cNvSpPr/>
          <p:nvPr/>
        </p:nvSpPr>
        <p:spPr>
          <a:xfrm>
            <a:off x="675248" y="2494646"/>
            <a:ext cx="1101765" cy="37407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998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E08D-6FC4-3C92-9DB0-9C9BA4A5F1A8}"/>
              </a:ext>
            </a:extLst>
          </p:cNvPr>
          <p:cNvSpPr>
            <a:spLocks noGrp="1"/>
          </p:cNvSpPr>
          <p:nvPr>
            <p:ph type="title"/>
          </p:nvPr>
        </p:nvSpPr>
        <p:spPr/>
        <p:txBody>
          <a:bodyPr/>
          <a:lstStyle/>
          <a:p>
            <a:r>
              <a:rPr lang="en-GB" dirty="0"/>
              <a:t>Branching and Merging</a:t>
            </a:r>
            <a:endParaRPr lang="en-US" dirty="0"/>
          </a:p>
        </p:txBody>
      </p:sp>
      <p:sp>
        <p:nvSpPr>
          <p:cNvPr id="3" name="Content Placeholder 2">
            <a:extLst>
              <a:ext uri="{FF2B5EF4-FFF2-40B4-BE49-F238E27FC236}">
                <a16:creationId xmlns:a16="http://schemas.microsoft.com/office/drawing/2014/main" id="{17D37E17-B3D0-BA7A-AE01-1D2FC2619453}"/>
              </a:ext>
            </a:extLst>
          </p:cNvPr>
          <p:cNvSpPr>
            <a:spLocks noGrp="1"/>
          </p:cNvSpPr>
          <p:nvPr>
            <p:ph idx="1"/>
          </p:nvPr>
        </p:nvSpPr>
        <p:spPr/>
        <p:txBody>
          <a:bodyPr>
            <a:normAutofit/>
          </a:bodyPr>
          <a:lstStyle/>
          <a:p>
            <a:r>
              <a:rPr lang="en-GB" dirty="0"/>
              <a:t>Create Branch, this creates a copy of main branch</a:t>
            </a:r>
          </a:p>
          <a:p>
            <a:r>
              <a:rPr lang="en-GB" dirty="0"/>
              <a:t>Work on branch</a:t>
            </a:r>
          </a:p>
          <a:p>
            <a:pPr lvl="1"/>
            <a:r>
              <a:rPr lang="en-GB" dirty="0"/>
              <a:t>Commit work -&gt; will go to the branch</a:t>
            </a:r>
          </a:p>
          <a:p>
            <a:pPr lvl="1"/>
            <a:r>
              <a:rPr lang="en-GB" dirty="0"/>
              <a:t>Any no of commits are possible. All go to the branch.</a:t>
            </a:r>
          </a:p>
          <a:p>
            <a:pPr lvl="1"/>
            <a:r>
              <a:rPr lang="en-US" dirty="0"/>
              <a:t>Branch remains separate even after commits</a:t>
            </a:r>
          </a:p>
          <a:p>
            <a:r>
              <a:rPr lang="en-US" dirty="0"/>
              <a:t>Merge branch is optional</a:t>
            </a:r>
          </a:p>
          <a:p>
            <a:pPr lvl="1"/>
            <a:r>
              <a:rPr lang="en-US" dirty="0"/>
              <a:t>You may want to keep branch perpetually or merge with main</a:t>
            </a:r>
          </a:p>
          <a:p>
            <a:endParaRPr lang="en-US" dirty="0"/>
          </a:p>
          <a:p>
            <a:endParaRPr lang="en-US" dirty="0"/>
          </a:p>
          <a:p>
            <a:endParaRPr lang="en-US" dirty="0"/>
          </a:p>
        </p:txBody>
      </p:sp>
    </p:spTree>
    <p:extLst>
      <p:ext uri="{BB962C8B-B14F-4D97-AF65-F5344CB8AC3E}">
        <p14:creationId xmlns:p14="http://schemas.microsoft.com/office/powerpoint/2010/main" val="289727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5AD0-959A-496B-B007-391F53372CFE}"/>
              </a:ext>
            </a:extLst>
          </p:cNvPr>
          <p:cNvSpPr>
            <a:spLocks noGrp="1"/>
          </p:cNvSpPr>
          <p:nvPr>
            <p:ph type="title"/>
          </p:nvPr>
        </p:nvSpPr>
        <p:spPr/>
        <p:txBody>
          <a:bodyPr/>
          <a:lstStyle/>
          <a:p>
            <a:r>
              <a:rPr lang="en-US" dirty="0"/>
              <a:t>Step 12: Fork</a:t>
            </a:r>
          </a:p>
        </p:txBody>
      </p:sp>
      <p:sp>
        <p:nvSpPr>
          <p:cNvPr id="3" name="Content Placeholder 2">
            <a:extLst>
              <a:ext uri="{FF2B5EF4-FFF2-40B4-BE49-F238E27FC236}">
                <a16:creationId xmlns:a16="http://schemas.microsoft.com/office/drawing/2014/main" id="{752D2876-2F1B-F108-C5A6-0D6FFADC3A97}"/>
              </a:ext>
            </a:extLst>
          </p:cNvPr>
          <p:cNvSpPr>
            <a:spLocks noGrp="1"/>
          </p:cNvSpPr>
          <p:nvPr>
            <p:ph idx="1"/>
          </p:nvPr>
        </p:nvSpPr>
        <p:spPr/>
        <p:txBody>
          <a:bodyPr>
            <a:normAutofit/>
          </a:bodyPr>
          <a:lstStyle/>
          <a:p>
            <a:r>
              <a:rPr lang="en-US" sz="2000" dirty="0"/>
              <a:t>Search any repo from GitHub and Fork it.</a:t>
            </a:r>
          </a:p>
          <a:p>
            <a:r>
              <a:rPr lang="en-US" sz="2000" dirty="0"/>
              <a:t>I created a dummy GitHub account and a repo in that and am using that.</a:t>
            </a:r>
          </a:p>
          <a:p>
            <a:endParaRPr lang="en-US" sz="2000" dirty="0"/>
          </a:p>
        </p:txBody>
      </p:sp>
      <p:pic>
        <p:nvPicPr>
          <p:cNvPr id="5" name="Picture 4">
            <a:extLst>
              <a:ext uri="{FF2B5EF4-FFF2-40B4-BE49-F238E27FC236}">
                <a16:creationId xmlns:a16="http://schemas.microsoft.com/office/drawing/2014/main" id="{323C9564-1499-E9E8-121C-F702729C5470}"/>
              </a:ext>
            </a:extLst>
          </p:cNvPr>
          <p:cNvPicPr>
            <a:picLocks noChangeAspect="1"/>
          </p:cNvPicPr>
          <p:nvPr/>
        </p:nvPicPr>
        <p:blipFill>
          <a:blip r:embed="rId2"/>
          <a:stretch>
            <a:fillRect/>
          </a:stretch>
        </p:blipFill>
        <p:spPr>
          <a:xfrm>
            <a:off x="994778" y="2949106"/>
            <a:ext cx="8373644" cy="3362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251ED64A-8D18-4863-C2BD-40DDAF1DECAD}"/>
              </a:ext>
            </a:extLst>
          </p:cNvPr>
          <p:cNvSpPr/>
          <p:nvPr/>
        </p:nvSpPr>
        <p:spPr>
          <a:xfrm>
            <a:off x="6927272" y="2949106"/>
            <a:ext cx="1260764" cy="47989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733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741BC0-8925-4D9F-DE15-1F1942C7F14D}"/>
              </a:ext>
            </a:extLst>
          </p:cNvPr>
          <p:cNvPicPr>
            <a:picLocks noChangeAspect="1"/>
          </p:cNvPicPr>
          <p:nvPr/>
        </p:nvPicPr>
        <p:blipFill>
          <a:blip r:embed="rId2"/>
          <a:stretch>
            <a:fillRect/>
          </a:stretch>
        </p:blipFill>
        <p:spPr>
          <a:xfrm>
            <a:off x="689317" y="306352"/>
            <a:ext cx="7863840" cy="5797145"/>
          </a:xfrm>
          <a:prstGeom prst="rect">
            <a:avLst/>
          </a:prstGeom>
        </p:spPr>
      </p:pic>
    </p:spTree>
    <p:extLst>
      <p:ext uri="{BB962C8B-B14F-4D97-AF65-F5344CB8AC3E}">
        <p14:creationId xmlns:p14="http://schemas.microsoft.com/office/powerpoint/2010/main" val="1578901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036E-742E-BD87-B97A-1047EB117FF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CE584BF-1A3F-531B-4D93-FC9CF779D538}"/>
              </a:ext>
            </a:extLst>
          </p:cNvPr>
          <p:cNvSpPr>
            <a:spLocks noGrp="1"/>
          </p:cNvSpPr>
          <p:nvPr>
            <p:ph idx="1"/>
          </p:nvPr>
        </p:nvSpPr>
        <p:spPr>
          <a:xfrm>
            <a:off x="838200" y="1825625"/>
            <a:ext cx="5257800" cy="4351338"/>
          </a:xfrm>
        </p:spPr>
        <p:txBody>
          <a:bodyPr>
            <a:normAutofit/>
          </a:bodyPr>
          <a:lstStyle/>
          <a:p>
            <a:r>
              <a:rPr lang="en-US" sz="2000" dirty="0"/>
              <a:t>Open GitHub Desktop, use File -&gt; Clone</a:t>
            </a:r>
          </a:p>
          <a:p>
            <a:r>
              <a:rPr lang="en-US" sz="2000" dirty="0"/>
              <a:t>Create a local copy of this repo</a:t>
            </a:r>
          </a:p>
          <a:p>
            <a:r>
              <a:rPr lang="en-US" sz="2000" dirty="0"/>
              <a:t>To this repo, make a contribution. This can be anything. I created a blank file for demo. </a:t>
            </a:r>
          </a:p>
        </p:txBody>
      </p:sp>
      <p:pic>
        <p:nvPicPr>
          <p:cNvPr id="10" name="Picture 9">
            <a:extLst>
              <a:ext uri="{FF2B5EF4-FFF2-40B4-BE49-F238E27FC236}">
                <a16:creationId xmlns:a16="http://schemas.microsoft.com/office/drawing/2014/main" id="{233211E6-E5AD-9F72-C7A7-ED602D10DE47}"/>
              </a:ext>
            </a:extLst>
          </p:cNvPr>
          <p:cNvPicPr>
            <a:picLocks noChangeAspect="1"/>
          </p:cNvPicPr>
          <p:nvPr/>
        </p:nvPicPr>
        <p:blipFill>
          <a:blip r:embed="rId2"/>
          <a:stretch>
            <a:fillRect/>
          </a:stretch>
        </p:blipFill>
        <p:spPr>
          <a:xfrm>
            <a:off x="6568606" y="1347114"/>
            <a:ext cx="4963218" cy="4829849"/>
          </a:xfrm>
          <a:prstGeom prst="rect">
            <a:avLst/>
          </a:prstGeom>
        </p:spPr>
      </p:pic>
      <p:pic>
        <p:nvPicPr>
          <p:cNvPr id="12" name="Picture 11">
            <a:extLst>
              <a:ext uri="{FF2B5EF4-FFF2-40B4-BE49-F238E27FC236}">
                <a16:creationId xmlns:a16="http://schemas.microsoft.com/office/drawing/2014/main" id="{4865D172-1554-0897-58B1-2C73413649C1}"/>
              </a:ext>
            </a:extLst>
          </p:cNvPr>
          <p:cNvPicPr>
            <a:picLocks noChangeAspect="1"/>
          </p:cNvPicPr>
          <p:nvPr/>
        </p:nvPicPr>
        <p:blipFill>
          <a:blip r:embed="rId3"/>
          <a:stretch>
            <a:fillRect/>
          </a:stretch>
        </p:blipFill>
        <p:spPr>
          <a:xfrm>
            <a:off x="1207961" y="3816272"/>
            <a:ext cx="2491841" cy="2360691"/>
          </a:xfrm>
          <a:prstGeom prst="rect">
            <a:avLst/>
          </a:prstGeom>
        </p:spPr>
      </p:pic>
    </p:spTree>
    <p:extLst>
      <p:ext uri="{BB962C8B-B14F-4D97-AF65-F5344CB8AC3E}">
        <p14:creationId xmlns:p14="http://schemas.microsoft.com/office/powerpoint/2010/main" val="2823180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823DE684-0B85-186E-5A8B-4158A1E9B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222" y="1622320"/>
            <a:ext cx="6030167" cy="752580"/>
          </a:xfrm>
          <a:prstGeom prst="rect">
            <a:avLst/>
          </a:prstGeom>
        </p:spPr>
      </p:pic>
      <p:sp>
        <p:nvSpPr>
          <p:cNvPr id="3" name="Content Placeholder 2">
            <a:extLst>
              <a:ext uri="{FF2B5EF4-FFF2-40B4-BE49-F238E27FC236}">
                <a16:creationId xmlns:a16="http://schemas.microsoft.com/office/drawing/2014/main" id="{3218BB68-BEA6-A8E1-DF5D-862F65E74343}"/>
              </a:ext>
            </a:extLst>
          </p:cNvPr>
          <p:cNvSpPr>
            <a:spLocks noGrp="1"/>
          </p:cNvSpPr>
          <p:nvPr>
            <p:ph idx="1"/>
          </p:nvPr>
        </p:nvSpPr>
        <p:spPr>
          <a:xfrm>
            <a:off x="5657222" y="2740025"/>
            <a:ext cx="6030167" cy="1734993"/>
          </a:xfrm>
        </p:spPr>
        <p:txBody>
          <a:bodyPr>
            <a:normAutofit/>
          </a:bodyPr>
          <a:lstStyle/>
          <a:p>
            <a:r>
              <a:rPr lang="en-US" sz="2400" dirty="0"/>
              <a:t>Accept continue</a:t>
            </a:r>
          </a:p>
          <a:p>
            <a:r>
              <a:rPr lang="en-US" sz="2400" b="1" dirty="0"/>
              <a:t>Commit to main </a:t>
            </a:r>
            <a:r>
              <a:rPr lang="en-US" sz="2400" dirty="0"/>
              <a:t>with a brief comment</a:t>
            </a:r>
          </a:p>
          <a:p>
            <a:r>
              <a:rPr lang="en-US" sz="2400" dirty="0"/>
              <a:t>Then click </a:t>
            </a:r>
            <a:r>
              <a:rPr lang="en-US" sz="2400" b="1" dirty="0"/>
              <a:t>Push Origin</a:t>
            </a:r>
            <a:r>
              <a:rPr lang="en-US" sz="2400" dirty="0"/>
              <a:t> button at the top of the window</a:t>
            </a:r>
          </a:p>
        </p:txBody>
      </p:sp>
      <p:pic>
        <p:nvPicPr>
          <p:cNvPr id="5" name="Picture 4">
            <a:extLst>
              <a:ext uri="{FF2B5EF4-FFF2-40B4-BE49-F238E27FC236}">
                <a16:creationId xmlns:a16="http://schemas.microsoft.com/office/drawing/2014/main" id="{C653130A-B185-C2B6-2AB5-064DC3355814}"/>
              </a:ext>
            </a:extLst>
          </p:cNvPr>
          <p:cNvPicPr>
            <a:picLocks noChangeAspect="1"/>
          </p:cNvPicPr>
          <p:nvPr/>
        </p:nvPicPr>
        <p:blipFill>
          <a:blip r:embed="rId3"/>
          <a:stretch>
            <a:fillRect/>
          </a:stretch>
        </p:blipFill>
        <p:spPr>
          <a:xfrm>
            <a:off x="0" y="0"/>
            <a:ext cx="5418194" cy="4724400"/>
          </a:xfrm>
          <a:prstGeom prst="rect">
            <a:avLst/>
          </a:prstGeom>
        </p:spPr>
      </p:pic>
      <p:sp>
        <p:nvSpPr>
          <p:cNvPr id="8" name="Arrow: Up 7">
            <a:extLst>
              <a:ext uri="{FF2B5EF4-FFF2-40B4-BE49-F238E27FC236}">
                <a16:creationId xmlns:a16="http://schemas.microsoft.com/office/drawing/2014/main" id="{90AC6E4C-33F4-8363-1592-F12DFDBA0000}"/>
              </a:ext>
            </a:extLst>
          </p:cNvPr>
          <p:cNvSpPr/>
          <p:nvPr/>
        </p:nvSpPr>
        <p:spPr>
          <a:xfrm>
            <a:off x="10590369" y="2292106"/>
            <a:ext cx="620150" cy="89583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11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664E-2403-35BB-8849-0A8F3B695EA2}"/>
              </a:ext>
            </a:extLst>
          </p:cNvPr>
          <p:cNvSpPr>
            <a:spLocks noGrp="1"/>
          </p:cNvSpPr>
          <p:nvPr>
            <p:ph type="title"/>
          </p:nvPr>
        </p:nvSpPr>
        <p:spPr>
          <a:xfrm>
            <a:off x="261425" y="378077"/>
            <a:ext cx="5612902" cy="591718"/>
          </a:xfrm>
        </p:spPr>
        <p:txBody>
          <a:bodyPr>
            <a:noAutofit/>
          </a:bodyPr>
          <a:lstStyle/>
          <a:p>
            <a:r>
              <a:rPr lang="en-US" sz="2400" dirty="0"/>
              <a:t>Click on </a:t>
            </a:r>
            <a:r>
              <a:rPr lang="en-US" sz="2400" b="1" dirty="0"/>
              <a:t>Contribute -&gt; Open Pull request</a:t>
            </a:r>
            <a:br>
              <a:rPr lang="en-US" sz="2400" dirty="0"/>
            </a:br>
            <a:endParaRPr lang="en-US" sz="2400" dirty="0"/>
          </a:p>
        </p:txBody>
      </p:sp>
      <p:pic>
        <p:nvPicPr>
          <p:cNvPr id="5" name="Content Placeholder 4" descr="A screenshot of a computer&#10;&#10;Description automatically generated">
            <a:extLst>
              <a:ext uri="{FF2B5EF4-FFF2-40B4-BE49-F238E27FC236}">
                <a16:creationId xmlns:a16="http://schemas.microsoft.com/office/drawing/2014/main" id="{1119368E-201E-E599-5299-9CBE3FA0A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225" y="1963318"/>
            <a:ext cx="10363254" cy="4516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766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A0BB-D198-97CD-F4EE-E78B1C9B6934}"/>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34817951-396E-9197-49EF-1AA04CB3A18B}"/>
              </a:ext>
            </a:extLst>
          </p:cNvPr>
          <p:cNvSpPr>
            <a:spLocks noGrp="1"/>
          </p:cNvSpPr>
          <p:nvPr>
            <p:ph idx="1"/>
          </p:nvPr>
        </p:nvSpPr>
        <p:spPr/>
        <p:txBody>
          <a:bodyPr>
            <a:normAutofit/>
          </a:bodyPr>
          <a:lstStyle/>
          <a:p>
            <a:r>
              <a:rPr lang="en-GB" dirty="0"/>
              <a:t>Git is locally installed, typically projects specific, does not require internet to access</a:t>
            </a:r>
          </a:p>
          <a:p>
            <a:r>
              <a:rPr lang="en-GB" dirty="0"/>
              <a:t>During the course of your project, each time you ‘commit’ the codebase a snapshot is added to Git repo. </a:t>
            </a:r>
          </a:p>
          <a:p>
            <a:r>
              <a:rPr lang="en-GB" dirty="0"/>
              <a:t>This way Git helps you keep track of changes in your code. So, you can go back to any specific version you want. </a:t>
            </a:r>
          </a:p>
          <a:p>
            <a:r>
              <a:rPr lang="en-GB" dirty="0"/>
              <a:t>Each such version is a snapshot created by a commit command.</a:t>
            </a:r>
          </a:p>
          <a:p>
            <a:r>
              <a:rPr lang="en-GB" dirty="0"/>
              <a:t>When creating PPT deliverables we often resort to </a:t>
            </a:r>
            <a:r>
              <a:rPr lang="en-GB" i="1" dirty="0"/>
              <a:t>Save As</a:t>
            </a:r>
            <a:r>
              <a:rPr lang="en-GB" dirty="0"/>
              <a:t> to achieve this.</a:t>
            </a:r>
          </a:p>
          <a:p>
            <a:endParaRPr lang="en-GB" dirty="0"/>
          </a:p>
          <a:p>
            <a:endParaRPr lang="en-GB" dirty="0"/>
          </a:p>
        </p:txBody>
      </p:sp>
    </p:spTree>
    <p:extLst>
      <p:ext uri="{BB962C8B-B14F-4D97-AF65-F5344CB8AC3E}">
        <p14:creationId xmlns:p14="http://schemas.microsoft.com/office/powerpoint/2010/main" val="1317184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D71C5C-7782-7625-DBDA-9725A914E892}"/>
              </a:ext>
            </a:extLst>
          </p:cNvPr>
          <p:cNvPicPr>
            <a:picLocks noChangeAspect="1"/>
          </p:cNvPicPr>
          <p:nvPr/>
        </p:nvPicPr>
        <p:blipFill>
          <a:blip r:embed="rId2"/>
          <a:stretch>
            <a:fillRect/>
          </a:stretch>
        </p:blipFill>
        <p:spPr>
          <a:xfrm>
            <a:off x="1346119" y="577024"/>
            <a:ext cx="7230484" cy="59158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5426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6D0BF1-7307-D5A9-AFDD-CB1D57229B48}"/>
              </a:ext>
            </a:extLst>
          </p:cNvPr>
          <p:cNvSpPr txBox="1"/>
          <p:nvPr/>
        </p:nvSpPr>
        <p:spPr>
          <a:xfrm>
            <a:off x="623455" y="720436"/>
            <a:ext cx="4156363" cy="2585323"/>
          </a:xfrm>
          <a:prstGeom prst="rect">
            <a:avLst/>
          </a:prstGeom>
          <a:noFill/>
        </p:spPr>
        <p:txBody>
          <a:bodyPr wrap="square" rtlCol="0">
            <a:spAutoFit/>
          </a:bodyPr>
          <a:lstStyle/>
          <a:p>
            <a:r>
              <a:rPr lang="en-US" dirty="0"/>
              <a:t>Vol sees a pull request</a:t>
            </a:r>
          </a:p>
          <a:p>
            <a:endParaRPr lang="en-US" dirty="0"/>
          </a:p>
          <a:p>
            <a:r>
              <a:rPr lang="en-US" dirty="0"/>
              <a:t>Reviews</a:t>
            </a:r>
          </a:p>
          <a:p>
            <a:endParaRPr lang="en-US" dirty="0"/>
          </a:p>
          <a:p>
            <a:r>
              <a:rPr lang="en-US" b="1" dirty="0"/>
              <a:t>Merge pull request</a:t>
            </a:r>
          </a:p>
          <a:p>
            <a:endParaRPr lang="en-US" dirty="0"/>
          </a:p>
          <a:p>
            <a:r>
              <a:rPr lang="en-US" b="1" dirty="0"/>
              <a:t>Confirm Merge</a:t>
            </a:r>
          </a:p>
          <a:p>
            <a:endParaRPr lang="en-US" b="1" dirty="0"/>
          </a:p>
          <a:p>
            <a:endParaRPr lang="en-US" dirty="0"/>
          </a:p>
        </p:txBody>
      </p:sp>
      <p:pic>
        <p:nvPicPr>
          <p:cNvPr id="6" name="Picture 5">
            <a:extLst>
              <a:ext uri="{FF2B5EF4-FFF2-40B4-BE49-F238E27FC236}">
                <a16:creationId xmlns:a16="http://schemas.microsoft.com/office/drawing/2014/main" id="{459580D1-F78D-2C63-4B81-A4EF3547B374}"/>
              </a:ext>
            </a:extLst>
          </p:cNvPr>
          <p:cNvPicPr>
            <a:picLocks noChangeAspect="1"/>
          </p:cNvPicPr>
          <p:nvPr/>
        </p:nvPicPr>
        <p:blipFill>
          <a:blip r:embed="rId2"/>
          <a:stretch>
            <a:fillRect/>
          </a:stretch>
        </p:blipFill>
        <p:spPr>
          <a:xfrm>
            <a:off x="3355553" y="126075"/>
            <a:ext cx="8580478" cy="6605849"/>
          </a:xfrm>
          <a:prstGeom prst="rect">
            <a:avLst/>
          </a:prstGeom>
        </p:spPr>
      </p:pic>
      <p:sp>
        <p:nvSpPr>
          <p:cNvPr id="7" name="Arrow: Right 6">
            <a:extLst>
              <a:ext uri="{FF2B5EF4-FFF2-40B4-BE49-F238E27FC236}">
                <a16:creationId xmlns:a16="http://schemas.microsoft.com/office/drawing/2014/main" id="{170AE680-DF50-813A-06B3-F98FFC2130A0}"/>
              </a:ext>
            </a:extLst>
          </p:cNvPr>
          <p:cNvSpPr/>
          <p:nvPr/>
        </p:nvSpPr>
        <p:spPr>
          <a:xfrm>
            <a:off x="3080825" y="520505"/>
            <a:ext cx="1055077" cy="3693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21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 browser&#10;&#10;Description automatically generated">
            <a:extLst>
              <a:ext uri="{FF2B5EF4-FFF2-40B4-BE49-F238E27FC236}">
                <a16:creationId xmlns:a16="http://schemas.microsoft.com/office/drawing/2014/main" id="{2B72FE2D-B91F-D06A-BC90-810AD0553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4089"/>
            <a:ext cx="5335639" cy="5048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238D9637-E67F-2DC1-007D-1E06920F0288}"/>
              </a:ext>
            </a:extLst>
          </p:cNvPr>
          <p:cNvSpPr txBox="1"/>
          <p:nvPr/>
        </p:nvSpPr>
        <p:spPr>
          <a:xfrm>
            <a:off x="731520" y="1139483"/>
            <a:ext cx="3207434" cy="646331"/>
          </a:xfrm>
          <a:prstGeom prst="rect">
            <a:avLst/>
          </a:prstGeom>
          <a:noFill/>
        </p:spPr>
        <p:txBody>
          <a:bodyPr wrap="square" rtlCol="0">
            <a:spAutoFit/>
          </a:bodyPr>
          <a:lstStyle/>
          <a:p>
            <a:r>
              <a:rPr lang="en-US" dirty="0"/>
              <a:t>After merge, the contribution appears in the original repo</a:t>
            </a:r>
          </a:p>
        </p:txBody>
      </p:sp>
    </p:spTree>
    <p:extLst>
      <p:ext uri="{BB962C8B-B14F-4D97-AF65-F5344CB8AC3E}">
        <p14:creationId xmlns:p14="http://schemas.microsoft.com/office/powerpoint/2010/main" val="357486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890D-609E-E38B-2DF5-4ADE179403E7}"/>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A73056E6-0F80-49DE-10AD-A6199B2A9A75}"/>
              </a:ext>
            </a:extLst>
          </p:cNvPr>
          <p:cNvSpPr>
            <a:spLocks noGrp="1"/>
          </p:cNvSpPr>
          <p:nvPr>
            <p:ph idx="1"/>
          </p:nvPr>
        </p:nvSpPr>
        <p:spPr/>
        <p:txBody>
          <a:bodyPr>
            <a:normAutofit fontScale="77500" lnSpcReduction="20000"/>
          </a:bodyPr>
          <a:lstStyle/>
          <a:p>
            <a:r>
              <a:rPr lang="en-GB" dirty="0"/>
              <a:t>GitHub is a web-based platform that hosts Git repositories. It provides a place for developers to store their code and collaborate with others. With GitHub, you can create repositories to store your projects and share them with the world.</a:t>
            </a:r>
          </a:p>
          <a:p>
            <a:endParaRPr lang="en-GB" dirty="0"/>
          </a:p>
          <a:p>
            <a:r>
              <a:rPr lang="en-GB" dirty="0"/>
              <a:t>GitHub offers additional features that make it easier for people to work together on projects. For example, you can create branches, which are copies of your code that you can experiment with without affecting the main version. This allows multiple people to work on different features of a project simultaneously. Once the changes are tested and ready, they can be merged back into the main codebase.</a:t>
            </a:r>
          </a:p>
          <a:p>
            <a:endParaRPr lang="en-GB" dirty="0"/>
          </a:p>
          <a:p>
            <a:r>
              <a:rPr lang="en-GB" dirty="0"/>
              <a:t>GitHub also includes a feature called "pull requests," which allows developers to propose changes to a project. It's like raising your hand and saying, "Hey, I made some improvements to the project. Can you take a look?" Other people can review the changes, provide feedback, and decide whether to merge them into the main codebase.</a:t>
            </a:r>
          </a:p>
        </p:txBody>
      </p:sp>
    </p:spTree>
    <p:extLst>
      <p:ext uri="{BB962C8B-B14F-4D97-AF65-F5344CB8AC3E}">
        <p14:creationId xmlns:p14="http://schemas.microsoft.com/office/powerpoint/2010/main" val="223992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79AB-1D28-BDC5-B42F-4F0A740E14BB}"/>
              </a:ext>
            </a:extLst>
          </p:cNvPr>
          <p:cNvSpPr>
            <a:spLocks noGrp="1"/>
          </p:cNvSpPr>
          <p:nvPr>
            <p:ph type="title"/>
          </p:nvPr>
        </p:nvSpPr>
        <p:spPr/>
        <p:txBody>
          <a:bodyPr/>
          <a:lstStyle/>
          <a:p>
            <a:r>
              <a:rPr lang="en-US" dirty="0"/>
              <a:t>Popular Git and GitHub </a:t>
            </a:r>
            <a:r>
              <a:rPr lang="en-US" dirty="0" err="1"/>
              <a:t>Softwares</a:t>
            </a:r>
            <a:endParaRPr lang="en-US" dirty="0"/>
          </a:p>
        </p:txBody>
      </p:sp>
      <p:sp>
        <p:nvSpPr>
          <p:cNvPr id="3" name="Content Placeholder 2">
            <a:extLst>
              <a:ext uri="{FF2B5EF4-FFF2-40B4-BE49-F238E27FC236}">
                <a16:creationId xmlns:a16="http://schemas.microsoft.com/office/drawing/2014/main" id="{10850BEE-A9EC-E988-5933-150772A9F007}"/>
              </a:ext>
            </a:extLst>
          </p:cNvPr>
          <p:cNvSpPr>
            <a:spLocks noGrp="1"/>
          </p:cNvSpPr>
          <p:nvPr>
            <p:ph idx="1"/>
          </p:nvPr>
        </p:nvSpPr>
        <p:spPr/>
        <p:txBody>
          <a:bodyPr/>
          <a:lstStyle/>
          <a:p>
            <a:r>
              <a:rPr lang="en-US" dirty="0"/>
              <a:t>Git</a:t>
            </a:r>
          </a:p>
          <a:p>
            <a:pPr lvl="1"/>
            <a:r>
              <a:rPr lang="en-US" dirty="0" err="1"/>
              <a:t>GitKraken</a:t>
            </a:r>
            <a:r>
              <a:rPr lang="en-US" dirty="0"/>
              <a:t>, SourceTree, Bitbucket, GitLab, Apache Subversion (SVN), Git for Windows</a:t>
            </a:r>
          </a:p>
          <a:p>
            <a:endParaRPr lang="en-US" dirty="0"/>
          </a:p>
          <a:p>
            <a:r>
              <a:rPr lang="en-US" dirty="0"/>
              <a:t>GitHub</a:t>
            </a:r>
          </a:p>
          <a:p>
            <a:pPr lvl="1"/>
            <a:r>
              <a:rPr lang="en-US" dirty="0"/>
              <a:t>GitLab, Bitbucket, Azure DevOps (ex VSTS), AWS </a:t>
            </a:r>
            <a:r>
              <a:rPr lang="en-US" dirty="0" err="1"/>
              <a:t>CodeCommit</a:t>
            </a:r>
            <a:r>
              <a:rPr lang="en-US" dirty="0"/>
              <a:t>, </a:t>
            </a:r>
            <a:r>
              <a:rPr lang="en-US" dirty="0" err="1"/>
              <a:t>Gitea</a:t>
            </a:r>
            <a:r>
              <a:rPr lang="en-US" dirty="0"/>
              <a:t> </a:t>
            </a:r>
          </a:p>
        </p:txBody>
      </p:sp>
    </p:spTree>
    <p:extLst>
      <p:ext uri="{BB962C8B-B14F-4D97-AF65-F5344CB8AC3E}">
        <p14:creationId xmlns:p14="http://schemas.microsoft.com/office/powerpoint/2010/main" val="388267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7215-40E2-146F-4956-E755D84A355A}"/>
              </a:ext>
            </a:extLst>
          </p:cNvPr>
          <p:cNvSpPr>
            <a:spLocks noGrp="1"/>
          </p:cNvSpPr>
          <p:nvPr>
            <p:ph type="title"/>
          </p:nvPr>
        </p:nvSpPr>
        <p:spPr/>
        <p:txBody>
          <a:bodyPr/>
          <a:lstStyle/>
          <a:p>
            <a:r>
              <a:rPr lang="en-US" dirty="0"/>
              <a:t>Set up</a:t>
            </a:r>
          </a:p>
        </p:txBody>
      </p:sp>
      <p:sp>
        <p:nvSpPr>
          <p:cNvPr id="3" name="Content Placeholder 2">
            <a:extLst>
              <a:ext uri="{FF2B5EF4-FFF2-40B4-BE49-F238E27FC236}">
                <a16:creationId xmlns:a16="http://schemas.microsoft.com/office/drawing/2014/main" id="{1DA96AE2-4656-6F9A-C0F9-1C549F577391}"/>
              </a:ext>
            </a:extLst>
          </p:cNvPr>
          <p:cNvSpPr>
            <a:spLocks noGrp="1"/>
          </p:cNvSpPr>
          <p:nvPr>
            <p:ph idx="1"/>
          </p:nvPr>
        </p:nvSpPr>
        <p:spPr/>
        <p:txBody>
          <a:bodyPr>
            <a:normAutofit/>
          </a:bodyPr>
          <a:lstStyle/>
          <a:p>
            <a:r>
              <a:rPr lang="en-GB" dirty="0"/>
              <a:t>Create a GitHub Account:</a:t>
            </a:r>
          </a:p>
          <a:p>
            <a:endParaRPr lang="en-GB" dirty="0"/>
          </a:p>
          <a:p>
            <a:pPr lvl="1"/>
            <a:r>
              <a:rPr lang="en-GB" dirty="0"/>
              <a:t>Go to github.com and sign up for a new GitHub account if you don't have one.</a:t>
            </a:r>
          </a:p>
          <a:p>
            <a:endParaRPr lang="en-GB" dirty="0"/>
          </a:p>
          <a:p>
            <a:r>
              <a:rPr lang="en-GB" dirty="0"/>
              <a:t>Install GitHub Desktop:</a:t>
            </a:r>
          </a:p>
          <a:p>
            <a:endParaRPr lang="en-GB" dirty="0"/>
          </a:p>
          <a:p>
            <a:pPr lvl="1"/>
            <a:r>
              <a:rPr lang="en-GB" dirty="0"/>
              <a:t>Download and install GitHub Desktop from desktop.github.com.</a:t>
            </a:r>
            <a:endParaRPr lang="en-US" dirty="0"/>
          </a:p>
        </p:txBody>
      </p:sp>
    </p:spTree>
    <p:extLst>
      <p:ext uri="{BB962C8B-B14F-4D97-AF65-F5344CB8AC3E}">
        <p14:creationId xmlns:p14="http://schemas.microsoft.com/office/powerpoint/2010/main" val="228247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379F-C37A-FB93-6F90-5BB4C4BCFAB2}"/>
              </a:ext>
            </a:extLst>
          </p:cNvPr>
          <p:cNvSpPr>
            <a:spLocks noGrp="1"/>
          </p:cNvSpPr>
          <p:nvPr>
            <p:ph type="title"/>
          </p:nvPr>
        </p:nvSpPr>
        <p:spPr/>
        <p:txBody>
          <a:bodyPr/>
          <a:lstStyle/>
          <a:p>
            <a:r>
              <a:rPr lang="en-GB" dirty="0"/>
              <a:t>Step 1: Create a Repo</a:t>
            </a:r>
            <a:endParaRPr lang="en-US" dirty="0"/>
          </a:p>
        </p:txBody>
      </p:sp>
      <p:sp>
        <p:nvSpPr>
          <p:cNvPr id="3" name="Content Placeholder 2">
            <a:extLst>
              <a:ext uri="{FF2B5EF4-FFF2-40B4-BE49-F238E27FC236}">
                <a16:creationId xmlns:a16="http://schemas.microsoft.com/office/drawing/2014/main" id="{AAAE0861-8D44-61D7-D0C1-676BD248E7C7}"/>
              </a:ext>
            </a:extLst>
          </p:cNvPr>
          <p:cNvSpPr>
            <a:spLocks noGrp="1"/>
          </p:cNvSpPr>
          <p:nvPr>
            <p:ph idx="1"/>
          </p:nvPr>
        </p:nvSpPr>
        <p:spPr>
          <a:xfrm>
            <a:off x="838200" y="1825625"/>
            <a:ext cx="5548532" cy="4351338"/>
          </a:xfrm>
        </p:spPr>
        <p:txBody>
          <a:bodyPr>
            <a:normAutofit/>
          </a:bodyPr>
          <a:lstStyle/>
          <a:p>
            <a:r>
              <a:rPr lang="en-GB" dirty="0"/>
              <a:t>Create a New Repository on GitHub:</a:t>
            </a:r>
          </a:p>
          <a:p>
            <a:pPr lvl="1"/>
            <a:r>
              <a:rPr lang="en-GB" dirty="0"/>
              <a:t>Click on the "+" sign at the top right corner and select "New repository."</a:t>
            </a:r>
          </a:p>
          <a:p>
            <a:pPr lvl="1"/>
            <a:r>
              <a:rPr lang="en-GB" dirty="0"/>
              <a:t>Give your repository a name, e.g., "My-Project," add a description, and choose public visibility, add a readme &amp; fill in a line about this repo in readme</a:t>
            </a:r>
          </a:p>
          <a:p>
            <a:pPr lvl="1"/>
            <a:r>
              <a:rPr lang="en-GB" dirty="0"/>
              <a:t>Click "Create repository."</a:t>
            </a:r>
          </a:p>
        </p:txBody>
      </p:sp>
      <p:pic>
        <p:nvPicPr>
          <p:cNvPr id="5" name="Picture 4">
            <a:extLst>
              <a:ext uri="{FF2B5EF4-FFF2-40B4-BE49-F238E27FC236}">
                <a16:creationId xmlns:a16="http://schemas.microsoft.com/office/drawing/2014/main" id="{B5484320-E2A9-18C9-C08E-DB46A45F4592}"/>
              </a:ext>
            </a:extLst>
          </p:cNvPr>
          <p:cNvPicPr>
            <a:picLocks noChangeAspect="1"/>
          </p:cNvPicPr>
          <p:nvPr/>
        </p:nvPicPr>
        <p:blipFill>
          <a:blip r:embed="rId2"/>
          <a:stretch>
            <a:fillRect/>
          </a:stretch>
        </p:blipFill>
        <p:spPr>
          <a:xfrm>
            <a:off x="6541572" y="365125"/>
            <a:ext cx="5315692" cy="6249272"/>
          </a:xfrm>
          <a:prstGeom prst="rect">
            <a:avLst/>
          </a:prstGeom>
        </p:spPr>
      </p:pic>
    </p:spTree>
    <p:extLst>
      <p:ext uri="{BB962C8B-B14F-4D97-AF65-F5344CB8AC3E}">
        <p14:creationId xmlns:p14="http://schemas.microsoft.com/office/powerpoint/2010/main" val="317978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4F379F-C37A-FB93-6F90-5BB4C4BCFAB2}"/>
              </a:ext>
            </a:extLst>
          </p:cNvPr>
          <p:cNvSpPr>
            <a:spLocks noGrp="1"/>
          </p:cNvSpPr>
          <p:nvPr>
            <p:ph type="title"/>
          </p:nvPr>
        </p:nvSpPr>
        <p:spPr>
          <a:xfrm>
            <a:off x="1051560" y="586822"/>
            <a:ext cx="3657600" cy="1645920"/>
          </a:xfrm>
        </p:spPr>
        <p:txBody>
          <a:bodyPr>
            <a:normAutofit/>
          </a:bodyPr>
          <a:lstStyle/>
          <a:p>
            <a:r>
              <a:rPr lang="en-GB" sz="3200" dirty="0"/>
              <a:t>Step 2: Clone a Repo to your machine</a:t>
            </a:r>
            <a:endParaRPr lang="en-US" sz="3200" dirty="0"/>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AE0861-8D44-61D7-D0C1-676BD248E7C7}"/>
              </a:ext>
            </a:extLst>
          </p:cNvPr>
          <p:cNvSpPr>
            <a:spLocks noGrp="1"/>
          </p:cNvSpPr>
          <p:nvPr>
            <p:ph idx="1"/>
          </p:nvPr>
        </p:nvSpPr>
        <p:spPr>
          <a:xfrm>
            <a:off x="5250106" y="586822"/>
            <a:ext cx="6106742" cy="1645920"/>
          </a:xfrm>
        </p:spPr>
        <p:txBody>
          <a:bodyPr anchor="ctr">
            <a:normAutofit lnSpcReduction="10000"/>
          </a:bodyPr>
          <a:lstStyle/>
          <a:p>
            <a:r>
              <a:rPr lang="en-GB" sz="1800" dirty="0"/>
              <a:t>Open GitHub Desktop and sign in with your GitHub account.</a:t>
            </a:r>
          </a:p>
          <a:p>
            <a:r>
              <a:rPr lang="en-GB" sz="1800" dirty="0"/>
              <a:t>Click "Clone a repository" from the File menu.</a:t>
            </a:r>
          </a:p>
          <a:p>
            <a:r>
              <a:rPr lang="en-GB" sz="1800" dirty="0"/>
              <a:t>Select from “Your repository” list OR Select URL and enter the repo URL</a:t>
            </a:r>
          </a:p>
          <a:p>
            <a:r>
              <a:rPr lang="en-GB" sz="1800" dirty="0"/>
              <a:t>Include a local folder as destination, then Clone</a:t>
            </a:r>
          </a:p>
        </p:txBody>
      </p:sp>
      <p:pic>
        <p:nvPicPr>
          <p:cNvPr id="5" name="Picture 4" descr="A screenshot of a computer&#10;&#10;Description automatically generated">
            <a:extLst>
              <a:ext uri="{FF2B5EF4-FFF2-40B4-BE49-F238E27FC236}">
                <a16:creationId xmlns:a16="http://schemas.microsoft.com/office/drawing/2014/main" id="{C4D97CCB-5BE8-52B8-30E9-7004D0B0CDDB}"/>
              </a:ext>
            </a:extLst>
          </p:cNvPr>
          <p:cNvPicPr>
            <a:picLocks noChangeAspect="1"/>
          </p:cNvPicPr>
          <p:nvPr/>
        </p:nvPicPr>
        <p:blipFill>
          <a:blip r:embed="rId2"/>
          <a:stretch>
            <a:fillRect/>
          </a:stretch>
        </p:blipFill>
        <p:spPr>
          <a:xfrm>
            <a:off x="7214767" y="2661627"/>
            <a:ext cx="3463208" cy="34838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2F2DCE0-B93D-D55E-9DF3-2825836494DD}"/>
              </a:ext>
            </a:extLst>
          </p:cNvPr>
          <p:cNvPicPr>
            <a:picLocks noChangeAspect="1"/>
          </p:cNvPicPr>
          <p:nvPr/>
        </p:nvPicPr>
        <p:blipFill>
          <a:blip r:embed="rId3"/>
          <a:stretch>
            <a:fillRect/>
          </a:stretch>
        </p:blipFill>
        <p:spPr>
          <a:xfrm>
            <a:off x="631037" y="2661627"/>
            <a:ext cx="5507102" cy="3483864"/>
          </a:xfrm>
          <a:prstGeom prst="rect">
            <a:avLst/>
          </a:prstGeom>
        </p:spPr>
      </p:pic>
    </p:spTree>
    <p:extLst>
      <p:ext uri="{BB962C8B-B14F-4D97-AF65-F5344CB8AC3E}">
        <p14:creationId xmlns:p14="http://schemas.microsoft.com/office/powerpoint/2010/main" val="123697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7CAB-A76E-CDF1-5917-06F0C745B425}"/>
              </a:ext>
            </a:extLst>
          </p:cNvPr>
          <p:cNvSpPr>
            <a:spLocks noGrp="1"/>
          </p:cNvSpPr>
          <p:nvPr>
            <p:ph type="title"/>
          </p:nvPr>
        </p:nvSpPr>
        <p:spPr/>
        <p:txBody>
          <a:bodyPr/>
          <a:lstStyle/>
          <a:p>
            <a:r>
              <a:rPr lang="en-US" dirty="0"/>
              <a:t>Step 3: Modify cloned repo</a:t>
            </a:r>
          </a:p>
        </p:txBody>
      </p:sp>
      <p:sp>
        <p:nvSpPr>
          <p:cNvPr id="3" name="Content Placeholder 2">
            <a:extLst>
              <a:ext uri="{FF2B5EF4-FFF2-40B4-BE49-F238E27FC236}">
                <a16:creationId xmlns:a16="http://schemas.microsoft.com/office/drawing/2014/main" id="{AF801E4A-433D-B8D8-8BA8-B31635EEF4A9}"/>
              </a:ext>
            </a:extLst>
          </p:cNvPr>
          <p:cNvSpPr>
            <a:spLocks noGrp="1"/>
          </p:cNvSpPr>
          <p:nvPr>
            <p:ph idx="1"/>
          </p:nvPr>
        </p:nvSpPr>
        <p:spPr>
          <a:xfrm>
            <a:off x="838200" y="1825625"/>
            <a:ext cx="6296891" cy="4351338"/>
          </a:xfrm>
        </p:spPr>
        <p:txBody>
          <a:bodyPr>
            <a:normAutofit fontScale="92500" lnSpcReduction="20000"/>
          </a:bodyPr>
          <a:lstStyle/>
          <a:p>
            <a:r>
              <a:rPr lang="en-US" dirty="0"/>
              <a:t>In your machine, navigate to this cloned repo using Explorer and add a file</a:t>
            </a:r>
          </a:p>
          <a:p>
            <a:r>
              <a:rPr lang="en-US" dirty="0"/>
              <a:t>For this demo it can even be empty or a copy / paste of an existing file.</a:t>
            </a:r>
          </a:p>
          <a:p>
            <a:pPr lvl="1"/>
            <a:r>
              <a:rPr lang="en-US" dirty="0"/>
              <a:t>I created two files in this repo – one is a blank Notepad file, second is paste of an existing file</a:t>
            </a:r>
          </a:p>
          <a:p>
            <a:r>
              <a:rPr lang="en-US" dirty="0"/>
              <a:t>Open GitHub Desktop and observe the changes reflect</a:t>
            </a:r>
          </a:p>
          <a:p>
            <a:endParaRPr lang="en-US" dirty="0"/>
          </a:p>
          <a:p>
            <a:endParaRPr lang="en-US" dirty="0"/>
          </a:p>
          <a:p>
            <a:r>
              <a:rPr lang="en-US" dirty="0"/>
              <a:t>Note how it is expecting commit to follow</a:t>
            </a:r>
          </a:p>
          <a:p>
            <a:r>
              <a:rPr lang="en-US" dirty="0"/>
              <a:t>Also, observe ‘to </a:t>
            </a:r>
            <a:r>
              <a:rPr lang="en-US" b="1" dirty="0"/>
              <a:t>main</a:t>
            </a:r>
            <a:r>
              <a:rPr lang="en-US" dirty="0"/>
              <a:t>’</a:t>
            </a:r>
          </a:p>
        </p:txBody>
      </p:sp>
      <p:pic>
        <p:nvPicPr>
          <p:cNvPr id="5" name="Picture 4">
            <a:extLst>
              <a:ext uri="{FF2B5EF4-FFF2-40B4-BE49-F238E27FC236}">
                <a16:creationId xmlns:a16="http://schemas.microsoft.com/office/drawing/2014/main" id="{E01F7983-A5D4-944D-DC61-7E4E7E6E3093}"/>
              </a:ext>
            </a:extLst>
          </p:cNvPr>
          <p:cNvPicPr>
            <a:picLocks noChangeAspect="1"/>
          </p:cNvPicPr>
          <p:nvPr/>
        </p:nvPicPr>
        <p:blipFill>
          <a:blip r:embed="rId2"/>
          <a:stretch>
            <a:fillRect/>
          </a:stretch>
        </p:blipFill>
        <p:spPr>
          <a:xfrm>
            <a:off x="8405316" y="151942"/>
            <a:ext cx="2543530" cy="6554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2074805D-2D03-78D7-632A-85FA5B795CCB}"/>
              </a:ext>
            </a:extLst>
          </p:cNvPr>
          <p:cNvSpPr/>
          <p:nvPr/>
        </p:nvSpPr>
        <p:spPr>
          <a:xfrm rot="1489144">
            <a:off x="7230628" y="6059199"/>
            <a:ext cx="1537855" cy="23552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94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4596</TotalTime>
  <Words>1084</Words>
  <Application>Microsoft Office PowerPoint</Application>
  <PresentationFormat>Widescreen</PresentationFormat>
  <Paragraphs>116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Git, GitHub 101</vt:lpstr>
      <vt:lpstr>50K feet view</vt:lpstr>
      <vt:lpstr>Git</vt:lpstr>
      <vt:lpstr>GitHub</vt:lpstr>
      <vt:lpstr>Popular Git and GitHub Softwares</vt:lpstr>
      <vt:lpstr>Set up</vt:lpstr>
      <vt:lpstr>Step 1: Create a Repo</vt:lpstr>
      <vt:lpstr>Step 2: Clone a Repo to your machine</vt:lpstr>
      <vt:lpstr>Step 3: Modify cloned repo</vt:lpstr>
      <vt:lpstr>Step 4: Commit</vt:lpstr>
      <vt:lpstr>Step 5: Push changes to GitHub</vt:lpstr>
      <vt:lpstr>Step 6: Changes to GitHub repo</vt:lpstr>
      <vt:lpstr>Step 7: Modify code and Push changes</vt:lpstr>
      <vt:lpstr>Changes reflecting in GitHub repo</vt:lpstr>
      <vt:lpstr>Step 8: Initiate a file locally and Push</vt:lpstr>
      <vt:lpstr>PowerPoint Presentation</vt:lpstr>
      <vt:lpstr>Step 9: Create branch</vt:lpstr>
      <vt:lpstr>PowerPoint Presentation</vt:lpstr>
      <vt:lpstr>Step 10: Commit to branch</vt:lpstr>
      <vt:lpstr>PowerPoint Presentation</vt:lpstr>
      <vt:lpstr>PowerPoint Presentation</vt:lpstr>
      <vt:lpstr>Step 11: Merge branch</vt:lpstr>
      <vt:lpstr>After the merge, main also has the same version</vt:lpstr>
      <vt:lpstr>Branching and Merging</vt:lpstr>
      <vt:lpstr>Step 12: Fork</vt:lpstr>
      <vt:lpstr>PowerPoint Presentation</vt:lpstr>
      <vt:lpstr>Contd..</vt:lpstr>
      <vt:lpstr>PowerPoint Presentation</vt:lpstr>
      <vt:lpstr>Click on Contribute -&gt; Open Pull request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Github 101</dc:title>
  <dc:creator>ssridhar</dc:creator>
  <cp:lastModifiedBy>ssridhar</cp:lastModifiedBy>
  <cp:revision>63</cp:revision>
  <dcterms:created xsi:type="dcterms:W3CDTF">2023-06-20T14:23:09Z</dcterms:created>
  <dcterms:modified xsi:type="dcterms:W3CDTF">2023-07-21T01:58:10Z</dcterms:modified>
</cp:coreProperties>
</file>