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68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4505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4888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4787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9xO9Mi0mSZc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외국의 고용차별 개선 전담기구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05049" y="3905250"/>
            <a:ext cx="8534399" cy="1752600"/>
          </a:xfrm>
        </p:spPr>
        <p:txBody>
          <a:bodyPr>
            <a:normAutofit fontScale="85000" lnSpcReduction="20000"/>
          </a:bodyPr>
          <a:p>
            <a:pPr lvl="0" algn="r">
              <a:defRPr/>
            </a:pPr>
            <a:r>
              <a:rPr lang="en-US" altLang="ko-KR"/>
              <a:t>(</a:t>
            </a:r>
            <a:r>
              <a:rPr lang="ko-KR" altLang="en-US"/>
              <a:t>학번</a:t>
            </a:r>
            <a:r>
              <a:rPr lang="en-US" altLang="ko-KR"/>
              <a:t>)</a:t>
            </a:r>
            <a:r>
              <a:rPr lang="ko-KR" altLang="en-US"/>
              <a:t>박유진</a:t>
            </a:r>
            <a:endParaRPr lang="ko-KR" altLang="en-US"/>
          </a:p>
          <a:p>
            <a:pPr lvl="0" algn="r">
              <a:defRPr/>
            </a:pPr>
            <a:r>
              <a:rPr lang="en-US" altLang="ko-KR"/>
              <a:t>(</a:t>
            </a:r>
            <a:r>
              <a:rPr lang="ko-KR" altLang="en-US"/>
              <a:t>학번</a:t>
            </a:r>
            <a:r>
              <a:rPr lang="en-US" altLang="ko-KR"/>
              <a:t>)</a:t>
            </a:r>
            <a:r>
              <a:rPr lang="ko-KR" altLang="en-US"/>
              <a:t>바르하요트</a:t>
            </a:r>
            <a:endParaRPr lang="ko-KR" altLang="en-US"/>
          </a:p>
          <a:p>
            <a:pPr lvl="0" algn="r">
              <a:defRPr/>
            </a:pPr>
            <a:r>
              <a:rPr lang="en-US" altLang="ko-KR"/>
              <a:t>(</a:t>
            </a:r>
            <a:r>
              <a:rPr lang="ko-KR" altLang="en-US"/>
              <a:t>학번</a:t>
            </a:r>
            <a:r>
              <a:rPr lang="en-US" altLang="ko-KR"/>
              <a:t>)</a:t>
            </a:r>
            <a:r>
              <a:rPr lang="ko-KR" altLang="en-US"/>
              <a:t>이현진</a:t>
            </a:r>
            <a:endParaRPr lang="ko-KR" altLang="en-US"/>
          </a:p>
          <a:p>
            <a:pPr lvl="0" algn="r">
              <a:defRPr/>
            </a:pPr>
            <a:r>
              <a:rPr lang="en-US" altLang="ko-KR"/>
              <a:t>(</a:t>
            </a:r>
            <a:r>
              <a:rPr lang="ko-KR" altLang="en-US"/>
              <a:t>학번</a:t>
            </a:r>
            <a:r>
              <a:rPr lang="en-US" altLang="ko-KR"/>
              <a:t>)</a:t>
            </a:r>
            <a:r>
              <a:rPr lang="ko-KR" altLang="en-US"/>
              <a:t>조민준</a:t>
            </a:r>
            <a:endParaRPr lang="ko-KR" altLang="en-US"/>
          </a:p>
          <a:p>
            <a:pPr lvl="0" algn="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3614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해외 성평등 체계의 시사점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국가별 성평등 정책 추진체계의 명칭을 살펴보면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(women)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 포함된 성평등 추진체계를 갖춘 국가의 비율은 감소하였으며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기타 및 젠더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(gender)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가 포함된 성평등 추진 기구의 비율이 증가하는 것으로 나타남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전반적으로 여성 패러다임이 젠더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성평등 차원으로 접근됨에 따라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여성을 위한 별도의 조직보다는 사회 전반의 성 주류화를 위한 기타분야와 포함되어 성평등 추진체계가 구축되고 있는 것으로 판단됨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성평등 정책 추진 기구의 조직 형태를 살펴보면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매년 독립부처 형태의 성평등 추진 기구가 증가하고 있으며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그 외 하부조직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위원회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기타 비정부기구 성격의 기구들의 비율은 감소하는 것으로 나타나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국가별 여성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젠더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성평등의 중요성 증대가 추진체계의 구축으로 이어지는 것으로 판단됨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74459830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013" y="1579934"/>
            <a:ext cx="3624940" cy="4525963"/>
          </a:xfrm>
        </p:spPr>
        <p:txBody>
          <a:bodyPr/>
          <a:p>
            <a:pPr lvl="0">
              <a:defRPr/>
            </a:pPr>
            <a:r>
              <a:rPr lang="ko-KR" altLang="en-US" sz="1900">
                <a:latin typeface="함초롬바탕"/>
                <a:ea typeface="함초롬바탕"/>
                <a:cs typeface="함초롬바탕"/>
              </a:rPr>
              <a:t>서론 </a:t>
            </a:r>
            <a:endParaRPr lang="ko-KR" altLang="en-US" sz="1900"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국내외 성평등 정책 추진체계 현황과 시사점</a:t>
            </a:r>
            <a:endParaRPr xmlns:mc="http://schemas.openxmlformats.org/markup-compatibility/2006" xmlns:hp="http://schemas.haansoft.com/office/presentation/8.0" sz="19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900"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sz="1900">
                <a:latin typeface="함초롬바탕"/>
                <a:ea typeface="함초롬바탕"/>
                <a:cs typeface="함초롬바탕"/>
              </a:rPr>
              <a:t> 우리나라의 성평등 정책 추진체계 변천 과정 </a:t>
            </a:r>
            <a:endParaRPr lang="ko-KR" altLang="en-US" sz="1900">
              <a:latin typeface="함초롬바탕"/>
              <a:ea typeface="함초롬바탕"/>
              <a:cs typeface="함초롬바탕"/>
            </a:endParaRPr>
          </a:p>
          <a:p>
            <a:pPr marL="0" lvl="0" indent="0">
              <a:buNone/>
              <a:defRPr/>
            </a:pPr>
            <a:r>
              <a:rPr lang="en-US" altLang="ko-KR" sz="1900"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sz="1900">
                <a:latin typeface="함초롬바탕"/>
                <a:ea typeface="함초롬바탕"/>
                <a:cs typeface="함초롬바탕"/>
              </a:rPr>
              <a:t> 외국의 성평등 추진체계 현황 </a:t>
            </a:r>
            <a:endParaRPr lang="ko-KR" altLang="en-US" sz="1900">
              <a:latin typeface="함초롬바탕"/>
              <a:ea typeface="함초롬바탕"/>
              <a:cs typeface="함초롬바탕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기구 명칭 현황</a:t>
            </a:r>
            <a:endParaRPr xmlns:mc="http://schemas.openxmlformats.org/markup-compatibility/2006" xmlns:hp="http://schemas.haansoft.com/office/presentation/8.0" sz="19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>
              <a:buNone/>
              <a:defRPr/>
            </a:pPr>
            <a:r>
              <a:rPr lang="en-US" altLang="ko-KR" sz="1900"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sz="1900">
                <a:latin typeface="함초롬바탕"/>
                <a:ea typeface="함초롬바탕"/>
                <a:cs typeface="함초롬바탕"/>
              </a:rPr>
              <a:t> 해외 성평등 체계의 시사점</a:t>
            </a:r>
            <a:endParaRPr xmlns:mc="http://schemas.openxmlformats.org/markup-compatibility/2006" xmlns:hp="http://schemas.haansoft.com/office/presentation/8.0" sz="19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4" name="내용 개체 틀 2"/>
          <p:cNvSpPr>
            <a:spLocks noGrp="1"/>
          </p:cNvSpPr>
          <p:nvPr/>
        </p:nvSpPr>
        <p:spPr>
          <a:xfrm>
            <a:off x="4283530" y="1579934"/>
            <a:ext cx="362494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본론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8567060" y="1579933"/>
            <a:ext cx="362494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297511325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국내외 성평등 정책 추진체계 현황과 시사점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2020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 기준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194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 국가에 성평등 정책 전담 기구가 설립</a:t>
            </a:r>
            <a:r>
              <a:rPr xmlns:mc="http://schemas.openxmlformats.org/markup-compatibility/2006" xmlns:hp="http://schemas.haansoft.com/office/presentation/8.0" lang="ko-KR" alt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되어 있음 </a:t>
            </a:r>
            <a:endParaRPr xmlns:mc="http://schemas.openxmlformats.org/markup-compatibility/2006" xmlns:hp="http://schemas.haansoft.com/office/presentation/8.0" lang="ko-KR" altLang="en-US" sz="27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여성가족부를 둘러싼 오해 가운데 대표적인 것 중 하나가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'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외국에는 여성가족부와 같은 성평등 정책 전담 기구가 존재하지 않는다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'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는 주장</a:t>
            </a:r>
            <a:endParaRPr xmlns:mc="http://schemas.openxmlformats.org/markup-compatibility/2006" xmlns:hp="http://schemas.haansoft.com/office/presentation/8.0" sz="27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2020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 총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194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 중 기구 명칭에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'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'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 포함된 국가가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70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개국으로 집계젠더는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22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성평등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8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평등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7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+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젠더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+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평등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+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젠더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+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평등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기타는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81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개국이었</a:t>
            </a:r>
            <a:r>
              <a:rPr xmlns:mc="http://schemas.openxmlformats.org/markup-compatibility/2006" xmlns:hp="http://schemas.haansoft.com/office/presentation/8.0" lang="ko-KR" alt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음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endParaRPr xmlns:mc="http://schemas.openxmlformats.org/markup-compatibility/2006" xmlns:hp="http://schemas.haansoft.com/office/presentation/8.0" lang="EN-US" sz="27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조직 이름에 여성이 들어간 경우는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2008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84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개국에서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2000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70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개국으로 줄었</a:t>
            </a:r>
            <a:r>
              <a:rPr xmlns:mc="http://schemas.openxmlformats.org/markup-compatibility/2006" xmlns:hp="http://schemas.haansoft.com/office/presentation/8.0" lang="ko-KR" alt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음</a:t>
            </a:r>
            <a:endParaRPr xmlns:mc="http://schemas.openxmlformats.org/markup-compatibility/2006" xmlns:hp="http://schemas.haansoft.com/office/presentation/8.0" lang="ko-KR" altLang="en-US" sz="27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5064510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39486"/>
            <a:ext cx="10972798" cy="5886677"/>
          </a:xfrm>
        </p:spPr>
        <p:txBody>
          <a:bodyPr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성평등 정책 발전에 있어서 중요한 요소 중 하나는 성평등 정책 추진기구의 설치 여부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우리나라에서 성평등 정책 추진기구의 시작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은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&lt;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여성정책심의위원회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&gt;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이며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이후 대통령직속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&lt;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여성특별위원회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&gt;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가 설치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여성특별위원회는 법률상 최초의 성평등 정책 전담기구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2001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 여성부의 신설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여성가족부는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2001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 여성부로 출범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청년세대 간의 성별 갈등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세대별 성평등 인식 차이 등으로 인해 여성가족부 폐지가 청와대 국민청원으로 빈번히 등장</a:t>
            </a:r>
            <a:endParaRPr xmlns:mc="http://schemas.openxmlformats.org/markup-compatibility/2006" xmlns:hp="http://schemas.haansoft.com/office/presentation/8.0" lang="en-US" altLang="ko-KR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16418777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609600" y="249237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62500" lnSpcReduction="2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  <a:hlinkClick r:id="rId2"/>
              </a:rPr>
              <a:t>https://www.youtube.com/watch?v=9xO9Mi0mSZc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이거 사용 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35804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우리나라의 성평등 정책 추진체계 변천 과정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402" y="1804254"/>
            <a:ext cx="5348994" cy="4525963"/>
          </a:xfrm>
        </p:spPr>
        <p:txBody>
          <a:bodyPr>
            <a:normAutofit fontScale="92500" lnSpcReduction="20000"/>
          </a:bodyPr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여성가족부는 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2001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 여성부로 출범한 후 보육업무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가족정책을 이관받아 여성가족부로 확대 개편되었다가 다시 보육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가족정책이 보건복지부로 이관되고</a:t>
            </a:r>
            <a:r>
              <a:rPr xmlns:mc="http://schemas.openxmlformats.org/markup-compatibility/2006" xmlns:hp="http://schemas.haansoft.com/office/presentation/8.0" lang="EN-US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7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또 다시 가족정책과 청소년정책이 여성가족부로 이관되는 등 정부의 성격에 따라 그 기능에 대한 부침을 반복하였음</a:t>
            </a:r>
            <a:endParaRPr xmlns:mc="http://schemas.openxmlformats.org/markup-compatibility/2006" xmlns:hp="http://schemas.haansoft.com/office/presentation/8.0" lang="en-US" altLang="ko-KR" sz="27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1276473"/>
            <a:ext cx="5706486" cy="558152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179189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외국의 성평등 추진체계 현황 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307" y="1417637"/>
            <a:ext cx="2996283" cy="2526607"/>
          </a:xfrm>
        </p:spPr>
        <p:txBody>
          <a:bodyPr>
            <a:normAutofit fontScale="77500" lnSpcReduction="20000"/>
          </a:bodyPr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성평등 정책 추진기구가 설립되어 있는 국가는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2008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년에는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170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2015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년에는 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191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2020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년에는 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194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개국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대본에 부가설명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)</a:t>
            </a: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xmlns:mc="http://schemas.openxmlformats.org/markup-compatibility/2006" xmlns:hp="http://schemas.haansoft.com/office/presentation/8.0" lang="ko-KR" alt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5054" y="3944244"/>
            <a:ext cx="6567550" cy="29137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내용 개체 틀 2"/>
          <p:cNvSpPr>
            <a:spLocks noGrp="1"/>
          </p:cNvSpPr>
          <p:nvPr/>
        </p:nvSpPr>
        <p:spPr>
          <a:xfrm>
            <a:off x="7844307" y="3944244"/>
            <a:ext cx="2996283" cy="252660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대륙별 성평등 정책 추진기구 설립 현황</a:t>
            </a:r>
            <a:endParaRPr xmlns:mc="http://schemas.openxmlformats.org/markup-compatibility/2006" xmlns:hp="http://schemas.haansoft.com/office/presentation/8.0" lang="en-US" altLang="ko-KR" sz="19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83724" y="1417637"/>
            <a:ext cx="6557416" cy="252660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6978446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78799" y="492175"/>
            <a:ext cx="5602320" cy="5873649"/>
          </a:xfrm>
        </p:spPr>
        <p:txBody>
          <a:bodyPr>
            <a:normAutofit fontScale="77500" lnSpcReduction="20000"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2008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2015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2020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년에 걸쳐 각국에 설치된 성평등 정책 추진체계의 조직형태를 살펴보면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우리나라와 같이 독립부처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부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/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청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)2)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형태가 가장 많음</a:t>
            </a:r>
            <a:endParaRPr xmlns:mc="http://schemas.openxmlformats.org/markup-compatibility/2006" xmlns:hp="http://schemas.haansoft.com/office/presentation/8.0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2008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2015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2020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 모두 독립부처형의 성평등 추진체계를 지니고 있는 국가가 가장 많았으며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2020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년에는 </a:t>
            </a:r>
            <a:r>
              <a:rPr xmlns:mc="http://schemas.openxmlformats.org/markup-compatibility/2006" xmlns:hp="http://schemas.haansoft.com/office/presentation/8.0" lang="en-US" altLang="ko-KR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015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년 대비 국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/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과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하부조직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),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위원회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기타 비정부기구 형의 국가가 모두 감소함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여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성 및 젠더에 대한 관심이 증가하면서 정부기구 형의 국가들이 증가한 것으로 보이며</a:t>
            </a:r>
            <a:r>
              <a:rPr xmlns:mc="http://schemas.openxmlformats.org/markup-compatibility/2006" xmlns:hp="http://schemas.haansoft.com/office/presentation/8.0" lang="EN-US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5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정부기구 중에서도 권한이 많은 독립부처 및 하부조직 형의 기구로 전환된 것으로 판단됨</a:t>
            </a:r>
            <a:endParaRPr xmlns:mc="http://schemas.openxmlformats.org/markup-compatibility/2006" xmlns:hp="http://schemas.haansoft.com/office/presentation/8.0" lang="EN-US" sz="25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82798" y="560438"/>
            <a:ext cx="6096000" cy="5257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해외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기구 명칭 현황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91838" y="1438693"/>
            <a:ext cx="4538563" cy="1990307"/>
          </a:xfrm>
        </p:spPr>
        <p:txBody>
          <a:bodyPr>
            <a:normAutofit lnSpcReduction="10000"/>
          </a:bodyPr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각국의 성평등 정책 추진 기구의 명칭을 여성</a:t>
            </a:r>
            <a:r>
              <a:rPr xmlns:mc="http://schemas.openxmlformats.org/markup-compatibility/2006" xmlns:hp="http://schemas.haansoft.com/office/presentation/8.0" lang="EN-US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(women), 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젠더</a:t>
            </a:r>
            <a:r>
              <a:rPr xmlns:mc="http://schemas.openxmlformats.org/markup-compatibility/2006" xmlns:hp="http://schemas.haansoft.com/office/presentation/8.0" lang="EN-US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(gender), 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성평등</a:t>
            </a:r>
            <a:r>
              <a:rPr xmlns:mc="http://schemas.openxmlformats.org/markup-compatibility/2006" xmlns:hp="http://schemas.haansoft.com/office/presentation/8.0" lang="EN-US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(gender equality), 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기타</a:t>
            </a:r>
            <a:r>
              <a:rPr xmlns:mc="http://schemas.openxmlformats.org/markup-compatibility/2006" xmlns:hp="http://schemas.haansoft.com/office/presentation/8.0" lang="EN-US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6)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로 구분하여 살펴보면 </a:t>
            </a:r>
            <a:r>
              <a:rPr xmlns:mc="http://schemas.openxmlformats.org/markup-compatibility/2006" xmlns:hp="http://schemas.haansoft.com/office/presentation/8.0" lang="ko-KR" altLang="en-US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표와</a:t>
            </a:r>
            <a:r>
              <a:rPr xmlns:mc="http://schemas.openxmlformats.org/markup-compatibility/2006" xmlns:hp="http://schemas.haansoft.com/office/presentation/8.0" sz="19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같음</a:t>
            </a:r>
            <a:endParaRPr xmlns:mc="http://schemas.openxmlformats.org/markup-compatibility/2006" xmlns:hp="http://schemas.haansoft.com/office/presentation/8.0" lang="en-US" altLang="ko-KR" sz="19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sz="19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1595" y="1235244"/>
            <a:ext cx="6136531" cy="52056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내용 개체 틀 2"/>
          <p:cNvSpPr/>
          <p:nvPr/>
        </p:nvSpPr>
        <p:spPr>
          <a:xfrm>
            <a:off x="7653436" y="3429000"/>
            <a:ext cx="4538563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lv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6719577" y="3562714"/>
            <a:ext cx="5172276" cy="2281096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이러한 경향은 과거 여성을 위한 정책 패러다임에서 국가 전반에 젠더 및 성주류화 관점이 강조됨에 따라 성평등을 위한 단독기구보다는 여러 분야와 접목된 기구를 활용하여 성평등 정책을 추진하기 때문인 것으로 보임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대본 부가설명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)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308728590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427</ep:Words>
  <ep:PresentationFormat>화면 슬라이드 쇼(4:3)</ep:PresentationFormat>
  <ep:Paragraphs>50</ep:Paragraphs>
  <ep:Slides>10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외국의 고용차별 개선 전담기구</vt:lpstr>
      <vt:lpstr>목차</vt:lpstr>
      <vt:lpstr>국내외 성평등 정책 추진체계 현황과 시사점</vt:lpstr>
      <vt:lpstr>슬라이드 4</vt:lpstr>
      <vt:lpstr>슬라이드 5</vt:lpstr>
      <vt:lpstr>우리나라의 성평등 정책 추진체계 변천 과정</vt:lpstr>
      <vt:lpstr>외국의 성평등 추진체계 현황</vt:lpstr>
      <vt:lpstr>슬라이드 8</vt:lpstr>
      <vt:lpstr>해외 기구 명칭 현황</vt:lpstr>
      <vt:lpstr>해외 성평등 체계의 시사점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2022-11-27T08:31:26.461</dcterms:created>
  <dc:creator>82103</dc:creator>
  <cp:lastModifiedBy>82103</cp:lastModifiedBy>
  <dcterms:modified xsi:type="dcterms:W3CDTF">2022-11-28T14:54:47.124</dcterms:modified>
  <cp:revision>64</cp:revision>
  <cp:version>12.0.0.2408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