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8" r:id="rId80"/>
    <p:sldId id="337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7" r:id="rId190"/>
    <p:sldId id="448" r:id="rId191"/>
    <p:sldId id="449" r:id="rId192"/>
    <p:sldId id="450" r:id="rId193"/>
    <p:sldId id="451" r:id="rId194"/>
    <p:sldId id="452" r:id="rId195"/>
    <p:sldId id="453" r:id="rId196"/>
    <p:sldId id="454" r:id="rId197"/>
    <p:sldId id="455" r:id="rId198"/>
    <p:sldId id="456" r:id="rId199"/>
    <p:sldId id="457" r:id="rId200"/>
    <p:sldId id="458" r:id="rId201"/>
    <p:sldId id="459" r:id="rId202"/>
    <p:sldId id="460" r:id="rId203"/>
    <p:sldId id="461" r:id="rId204"/>
    <p:sldId id="462" r:id="rId205"/>
    <p:sldId id="463" r:id="rId206"/>
    <p:sldId id="464" r:id="rId207"/>
    <p:sldId id="465" r:id="rId208"/>
    <p:sldId id="466" r:id="rId209"/>
    <p:sldId id="467" r:id="rId210"/>
    <p:sldId id="468" r:id="rId211"/>
    <p:sldId id="469" r:id="rId212"/>
    <p:sldId id="470" r:id="rId213"/>
    <p:sldId id="471" r:id="rId214"/>
    <p:sldId id="472" r:id="rId215"/>
    <p:sldId id="473" r:id="rId216"/>
    <p:sldId id="474" r:id="rId217"/>
    <p:sldId id="475" r:id="rId218"/>
    <p:sldId id="476" r:id="rId219"/>
    <p:sldId id="477" r:id="rId220"/>
    <p:sldId id="478" r:id="rId221"/>
    <p:sldId id="479" r:id="rId222"/>
    <p:sldId id="480" r:id="rId223"/>
    <p:sldId id="481" r:id="rId224"/>
    <p:sldId id="482" r:id="rId225"/>
    <p:sldId id="483" r:id="rId226"/>
    <p:sldId id="484" r:id="rId227"/>
    <p:sldId id="485" r:id="rId228"/>
    <p:sldId id="486" r:id="rId229"/>
    <p:sldId id="487" r:id="rId230"/>
    <p:sldId id="488" r:id="rId231"/>
    <p:sldId id="489" r:id="rId2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1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5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8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3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84CB-FAB3-4BDA-BA06-238673B11032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878C-0AE3-459F-A323-9C278FA79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0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1138839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매니지먼트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32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피터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드러커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08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사업은 무엇인가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우리의 사업은 무엇인가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를 질문하는 것이야말로 </a:t>
            </a: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중요한 책임이다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질문에 답하려면 고객으로부터 출발하지 않으면 안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고객의 가치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행동을 파악하는 것이야말로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우리의 사업은 무엇인가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대한 정답을 찾는 첫 걸음이다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48195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매니저의 두 가지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첫 번째 역할은 투입한 자원의 합계보다 큰 것을 만들어 내는 </a:t>
            </a:r>
            <a:r>
              <a:rPr lang="ko-KR" altLang="en-US" dirty="0" err="1" smtClean="0"/>
              <a:t>생산체를</a:t>
            </a:r>
            <a:r>
              <a:rPr lang="ko-KR" altLang="en-US" dirty="0" smtClean="0"/>
              <a:t> 조직하는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두 번째 역할은 모든 결정과 행동에 있어 현재 필요한 것과 미래에 필요하게 될 것을 조화시켜가는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8795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매니저의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모든 매니저에게 공통되는 일은 목표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 부여와 커뮤니케이션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 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인재 개발 등 총 다섯 가지이다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목표를 설정할 능력이 없으면 적격한 매니저가 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4471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매니저의 자질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사람을 관리하는 능력을 배워야만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그러나 그것만으로는 충분치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근본적인 자질이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바로 성실함이다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52026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최대의 공헌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매니저의 일은 크고 무게 있는 것이어야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매니저란 조직의 최종 성과에 직접 책임을 지고 그에 대해 공헌하는 존재이기 때문에 그의 일은 늘 최대의 책임과 도전을 동반해야 하며 최대의 공헌을 가능케 하는 것이어야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3253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직무 설계의 실책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매니저의 일에 관해 올바른 직무 설계를 보증할 수 있는 공식은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가장 일반적인 실책은 직무를 좁게 설계함으로써 아무리 뛰어난 사람이라도 성장할 수 없게 만드는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매니저는 피고용인이 그 자리에 있는 한 배우고 성장하도록 만들어야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못할 경우 사람과 조직은 아무도 눈치 채지 못하는 사이에 마비되고 만다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8482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직무 설계의 실책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매니저의 업무는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기능을 가지고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완결된 직무로서 성과에 직접적으로 공헌할 수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직무 없이는 책임 있는 존재가 될 수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독자적인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기능이 없다면 상사가 필요로 하는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상사를 설득할 수 있는 것만을 하는 데 그치게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사람을 타락시킨다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7927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직무 설계의 실책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매니저에게 일이 많지 않으면 부하 직원의 일을 빼앗게 마련이다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일이 별로 없는 사람은 일하는 감각과 일의 존엄성을 잊게 되므로 가장 큰 피해를 입게 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나아가 일의 존엄성을 잊은 매니저는 조직에 해를 끼친다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매니저는 단순한 </a:t>
            </a:r>
            <a:r>
              <a:rPr lang="ko-KR" altLang="en-US" sz="2400" dirty="0" err="1" smtClean="0"/>
              <a:t>조정자를</a:t>
            </a:r>
            <a:r>
              <a:rPr lang="ko-KR" altLang="en-US" sz="2400" dirty="0" smtClean="0"/>
              <a:t> 넘어 그 자신도 열심히 일하는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행동하는 매니저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가 되어야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매니저의 일은 자신이나 혹은 직속 부하 직원 모두가 충분히 수행할 수 있어야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4751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매니지먼트 한계의 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부하 직원이 몇 명 있는가는 문제가 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중요한 것은 사람의 수가 아니라 관계의 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2787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직무 설계의 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자신의 업무를 주체적으로 아는 일은 매니저 개개인의 책임이고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최대의 책임이다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매니저는 이러한 책임으로부터 벗어날 수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930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21 </a:t>
            </a:r>
            <a:r>
              <a:rPr lang="ko-KR" altLang="en-US" dirty="0" smtClean="0"/>
              <a:t>매니지먼트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5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고객은 누구인가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 질문에 대한 답에 따라 기업이 자신을 어떻게 정의할 것인가가 결정된다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고객은 한 종류가 아니며 기대나 가치관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기호에 따라 다양하게 분류될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4988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체계적인 육성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미래의 매니저를 육성하고 확보하기 위해 끊임없는 노력을 기울일 필요가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운이나 우연에 맡기는 것은 용납되지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91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매니지먼트 개발과 관계없는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매니지먼트 개발은 단순히 세미나에 참가하는 것이 아니다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 개발은 인사 계획이나 엘리트 탐색이 아니다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 개발은 사람의 성격을 바꾸기 위한 것이 아니다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8562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22 </a:t>
            </a:r>
            <a:r>
              <a:rPr lang="ko-KR" altLang="en-US" dirty="0" smtClean="0"/>
              <a:t>자기 관리와 목표에 의한 매니지먼트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8383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 가지 저해 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기능의 분화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조직의 계급화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계층의 분리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보수에 대한 의미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9992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위로는 사장으로부터 아래로는 주임에 이르기까지 매니저라면 명확한 목표를 가지고 있어야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목표가 없다면 혼란이 가중된다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목표는 그가 이끄는 부문이 올려야 할 성과를 분명히 보여 주어야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특히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타 부문이 목표를 달성하는 데 기여해야 할 공헌을 명확히 하고 반대로 타 부분에서 기대할 수 있는 공헌이 무엇인지 밝혀야만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목표는 팀의 성과를 반영해야 하며 항상 조직 전체의 목표로부터 끌어낸 것이어야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2572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목표 관리의 최대 장점은 자신이 일하는 태도를 </a:t>
            </a:r>
            <a:r>
              <a:rPr lang="ko-KR" altLang="en-US" sz="2400" dirty="0" err="1" smtClean="0"/>
              <a:t>매니지먼트할</a:t>
            </a:r>
            <a:r>
              <a:rPr lang="ko-KR" altLang="en-US" sz="2400" dirty="0" smtClean="0"/>
              <a:t> 수 있도록 하는 데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이는 강한 동기부여를 불러온다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자신이 일하는 태도를 관리하려면 자신의 목표를 알고 있는 것만으로는 충분치 않다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목표에 비추어 자신의 일하는 태도와 성과를 평가할 수 있어야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이를 위해서는 정보가 필요하다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필요한 조치를 취할 수 있도록 적절한 정보들을 조기에 입수해야만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자기 관리를 통한 목표 관리의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그야말로 매니지먼트의 철학이 되어야 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6774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중간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인원 과잉의 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 관리자들부터 지방분을 제거해야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신 중간 관리자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전통적인 중간 관리자는 명령하는 사람이었다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반해 새로운 중간 관리자는 지식을 공급한다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33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24 </a:t>
            </a:r>
            <a:r>
              <a:rPr lang="ko-KR" altLang="en-US" dirty="0" smtClean="0"/>
              <a:t>성과 중심의 정신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7105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천재에 의존하지 말라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조직의 목적은 평범한 사람으로 하여금 비범한 일을 하도록 만드는 데 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보통 사람이 자신의 강점을 살려 다른 이에게 도움이 되도록 만들 수 있느냐 없느냐에 따라 좋은 조직인지 나쁜 조직인지가 가려진다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나아가 조직은 사람의 약점을 무의미하게 만들 수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41019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천재에 의존하지 말라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조직의 초점은 성과에 맞추어져야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조직의 초점은 문제가 아니라 기회에 맞추어져야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배치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승급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승진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감봉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해고 등 인사에 관한 의사 결정은 조직의 신조와 가치관에 따라 이루어져야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인사에 관한 결정들은 성실함이야말로 유일하며 절대적인 조건이며 미리 익혀두어야만 하는 자질이라는 사실을 명확히 하는 것이라야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63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무엇이 우리의 사업이 될 것인가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시장 동향 가운데 가장 중요한 것이 인구 구조와 인구 동태의 변화다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경제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유행과 의식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경쟁 상태의 변화에 따라 초래되는 시장구조의 변화 역시 중요하다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소비자의 욕구 가운데 현재의 재화나 서비스로 충족되지 않은 욕구는 무엇인가에 대해 생각해야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5995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 중심의 사고방식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조직이 건전함을 유지하기 위해서는 무엇보다 성과상의 높은 요구가 관철되어야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성과란 장기적인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때문에 실패하거나 잘못을 저지르지 않은 자는 신용할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이들은 겉치레에 가까운 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무난한 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하찮은 일 외에는 손을 대지 않았을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뛰어난 사람일수록 많은 잘못을 저지르게 마련이다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뛰어난 사람은 항상 새로운 것을 시험하려 들기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19991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 중심의 사고방식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조직에서 가장 중요하고도 곤란한 문제 가운데 하나는 오랫동안 일해 왔지만 더 이상 공헌할 수 없는 이들에 대한 처우다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성실함에 대해서는 반드시 보상해 주어야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그렇다고 해서 중역 자리에 그대로 두어서는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532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기회에 집중하라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조직은 문제가 아니라 기회에 눈을 돌림으로써 그 정신을 유지한다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기회에 에너지가 집중될 때 조직에는 흥분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도전 정신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만족감이 충만해진다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문제를 무시할 수는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문제 중심의 조직은 방어적인 성향의 조직이다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조직은 성과가 그런대로 나쁘지만 않으면 제 할 일을 다했다고 여기는 조직이다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4095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인사에 관한 의사결정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성과 중심의 정신을 유지하려면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해고 등 인사에 관한 의사결정이야말로 종업원에 대한 가장 효과적인 관리 수단이라는 점을 인식할 필요가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9347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성실함 없이는 조직도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성실함을 절대시해야만 비로소 제대로 된 조직이라고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성실함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정의하기는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매니저로서 실격 기준인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성실함의 결여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정의하는 것은 어렵지 않다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강점보다는 약점에 눈이 가는 사람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무엇이 </a:t>
            </a:r>
            <a:r>
              <a:rPr lang="ko-KR" altLang="en-US" dirty="0" err="1" smtClean="0"/>
              <a:t>바른가보다</a:t>
            </a:r>
            <a:r>
              <a:rPr lang="ko-KR" altLang="en-US" dirty="0" smtClean="0"/>
              <a:t> 누가 바른가에 관심을 갖는 사람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성실함보다 영리함을 중시하는 사람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부하 직원에게 위협을 느끼는 사람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자신의 일에 높은 기준을 설정하지 않는 사람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499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매니지먼트의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841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25 </a:t>
            </a:r>
            <a:r>
              <a:rPr lang="ko-KR" altLang="en-US" dirty="0" smtClean="0"/>
              <a:t>의사결정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232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의사결정의 역점을 어디에 둘 것인가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무엇에 관한 의사결정인지 결정하는 데 중점을 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해답이 아닌 문제를 명확히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반대 의견이 쉽게 나오도록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합의를 얻을 때까지는 해답에 관한 논의를 하지 않는다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모든 견해와 접근법을 검토 대상으로 삼는다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당연한 채결책보다 복수의 해결안을 문제로 삼는다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어떤 지위의 누가 결정을 해야 하는지를 문제로 삼는다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결정 후에는 관계자를 설득하지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91034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문제의 명확화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무엇에 관한 의사결정인지를 분명히 하려면 문제에 대한 견해에서 시작해야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문제 인식의 차이가 해답의 차이를 만드는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잘못된 문제에 대한 바른 해답만큼 보람 없는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나아가 해를 끼치는 일도 없기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37974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의견 대립의 촉진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매니지먼트가 행하는 의사결정은 </a:t>
            </a:r>
            <a:r>
              <a:rPr lang="ko-KR" altLang="en-US" dirty="0" err="1" smtClean="0"/>
              <a:t>전원일치로</a:t>
            </a:r>
            <a:r>
              <a:rPr lang="ko-KR" altLang="en-US" dirty="0" smtClean="0"/>
              <a:t> 이루어지지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의사결정의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원칙은 의견 대립이 없을 때에는 의사결정을 하지 말라는 것이다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불완전하거나 잘못된 의견에 속는 것을 방지한다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대안을 얻을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셋째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 자신이나 타인의 상상력을 끌어낼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64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사업은 어떤 것이어야 하는가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 질문이 없다면 기업은 중대한 기회를 놓칠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질문에 답하는 데는 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시장의 변화 그리고 이노베이션을 고려해야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76794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의견의 차이를 인정하라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어떤 의견만이 옳고 다른 것들은 모두 잘못되었다고 생각해서는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자신은 옳고 타인은 잘못되었다는 생각은 어리석은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41001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행동에 대한 판단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의사결정이 필요한지를 늘 검토해야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아무것도 하지 않는 것을 결정하는 것도 하나의 의사결정이다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행동에 의해 얻을 수 있는 것이 비용이나 위험보다 클 때는 곧바로 행동한다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행동할지 않을지 하나만 선택한다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양다리를 걸치거나 타협하는 것은 어리석은 결정이다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511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의사결정의 실행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의사결정 과정이 효과적으로 이루어지기 위해서는 의사결정의 실행에 어떠한 행동으로든 관여할 수 있는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 실행을 방해할 수 있는 사람 모두가 의사결정 과정에 대한 책임을 </a:t>
            </a:r>
            <a:r>
              <a:rPr lang="ko-KR" altLang="en-US" dirty="0" err="1" smtClean="0"/>
              <a:t>부여받고</a:t>
            </a:r>
            <a:r>
              <a:rPr lang="ko-KR" altLang="en-US" dirty="0" smtClean="0"/>
              <a:t> 이에 참가해야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의사결정 과정에는 실행 수순이나 책임을 명확히 하는 일도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구체적인 실행 수순이 업무로서 할당되고 책임이 주어지지 않는다면 결정은 없는 것과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0027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의사결정의 실행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결정에 실행에 옮기려면 다음 질문에 대답할 수 있어야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이 결정을 반드시 알아야만 하는 사람은 누구인가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취해야 할 행동은 무엇인가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왜 그러한가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실행되어야만 하는 행동은 어떤 것인가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7279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피드백의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의사결정의 전제가 된 예측을 서면으로 분명히 해 두어야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결정의 결과에 대해 체계적으로 </a:t>
            </a:r>
            <a:r>
              <a:rPr lang="ko-KR" altLang="en-US" dirty="0" err="1" smtClean="0"/>
              <a:t>피드백해야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셋째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결정을 실행하기 전에 이 피드백의 구조를 이미 만들어 두어야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4398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의사결정은 기계적인 업무가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위험을 동반하며 판단력에 도전을 던지는 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중요한 것은 문제에 대한 해답이 아니라 문제에 관한 이해다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나아가 효과적인 행동을 결정하기 위해 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총동원하는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1995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26 </a:t>
            </a:r>
            <a:r>
              <a:rPr lang="ko-KR" altLang="en-US" dirty="0" smtClean="0"/>
              <a:t>커뮤니케이션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커뮤니케이션은 지각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知覺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커뮤니케이션은 기대다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커뮤니케이션은 요구다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커뮤니케이션은 정보가 아니다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5565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위에서 아래로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아래에서 위로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아무리 열심히 하더라도 위에서 아래로의 커뮤니케이션은 성립하지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어떻게 말할 것인가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문제는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무엇을 말할 것인가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문제가 해결되어야지만 의미를 가진다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커뮤니케이션은 윗사람이 아랫사람의 말을 이해함으로써 유효하게 되는데 이는 아랫사람에게도 커뮤니케이션 능력이 있어야만 함을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9057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커뮤니케이션의 전제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목표 관리야말로 커뮤니케이션의 전제다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부하직원과 상사는 커뮤니케이션을 통해 서로의 입장을 이해하게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375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27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49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사업 중에서 무엇을 버릴 것인가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기업에 맞지 않고 고객에게 만족을 줄 수 없으며 업적에 공헌하지 못하는 사업들을 체계적으로 폐기하는 일은 새로운 사업의 시작을 결정하는 것과 마찬가지로 중요한 일이다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고민 끝에 내린 결단에 따라 행동하지 않는 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아무리 최선의 결론을 내렸다 할지라도 단지 지난 일에 대한 평가에 그치는 것이다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42049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 수단의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관리 수단은 객관적일 </a:t>
            </a:r>
            <a:r>
              <a:rPr lang="ko-KR" altLang="en-US" dirty="0"/>
              <a:t>수도 중립적일 수도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이는 </a:t>
            </a:r>
            <a:r>
              <a:rPr lang="ko-KR" altLang="en-US" dirty="0"/>
              <a:t>주관적이며 어떤 치우침을 갖는 행위다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관리 수단은 성과에 초점이 맞춰져야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조직의 성과는 외부에서 얻어지며 기업가적인 활동의 대상이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관리 수단은 측정 불가능한 것에 대해서도 적용해야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우수한 인재를 확보하는 것이 눈에 보이는 일은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전년도 이익 등 눈에 </a:t>
            </a:r>
            <a:r>
              <a:rPr lang="ko-KR" altLang="en-US" dirty="0" err="1" smtClean="0"/>
              <a:t>띄눈</a:t>
            </a:r>
            <a:r>
              <a:rPr lang="ko-KR" altLang="en-US" dirty="0" smtClean="0"/>
              <a:t> 수치보다 훨씬 중요한 기업의 생존지표다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67792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측정할 수 있는 것은 이미 발생한 사실</a:t>
            </a:r>
            <a:r>
              <a:rPr lang="en-US" altLang="ko-KR" dirty="0"/>
              <a:t>, </a:t>
            </a:r>
            <a:r>
              <a:rPr lang="ko-KR" altLang="en-US" dirty="0"/>
              <a:t>과거의 것이다</a:t>
            </a:r>
            <a:r>
              <a:rPr lang="en-US" altLang="ko-KR" dirty="0"/>
              <a:t>. </a:t>
            </a:r>
            <a:r>
              <a:rPr lang="ko-KR" altLang="en-US" dirty="0"/>
              <a:t>여기에 미래에 관한 것은 없다</a:t>
            </a:r>
            <a:r>
              <a:rPr lang="en-US" altLang="ko-KR" dirty="0"/>
              <a:t>. </a:t>
            </a:r>
            <a:r>
              <a:rPr lang="ko-KR" altLang="en-US" dirty="0"/>
              <a:t>측정할 수 있는 것은 거의 외부가 아닌 내부에 관한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93102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 수단의 요건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효율적이어야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의미 있는 것이어야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측정 대상에 적합해야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대략적인 수치에 귀 기울여야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실시간 평가는 특정한 </a:t>
            </a:r>
            <a:r>
              <a:rPr lang="ko-KR" altLang="en-US" dirty="0"/>
              <a:t>경</a:t>
            </a:r>
            <a:r>
              <a:rPr lang="ko-KR" altLang="en-US" dirty="0" smtClean="0"/>
              <a:t>우에만 해야 한다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단순해야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행동에 초점을 맞추어야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9548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진정한 관리란 무엇인가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어떤 조직이든지 구성원의 욕구나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만족시킬 수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개인의 욕구를 만족시켜 주는지의 여부가 곧 상벌이요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장려책이자</a:t>
            </a:r>
            <a:r>
              <a:rPr lang="ko-KR" altLang="en-US" dirty="0" smtClean="0"/>
              <a:t> 억제책이다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컴퓨터나 시뮬레이션 같은 강력한 관리 수단이 있더라도 인간 조직의 정서적인 관리 수단인 상벌 체계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 및 금기 체계와 비교하면 전부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차적인 것에 불과함을 깨달아야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7886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28 </a:t>
            </a:r>
            <a:r>
              <a:rPr lang="ko-KR" altLang="en-US" dirty="0" smtClean="0"/>
              <a:t>경영 과학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경영 과학은 현대에 커다란 공헌을 할 수 있는 도구다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경영 과학에 무엇을 기대할 수 있으며 그것을 어떻게 잘 사용할 수 있을지에 대해서는 분명하게 알아야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89575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경영 과학의 탄생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경영 과학은 다른 학문이 개발한 개념과 방법론을 빌리는 것에서 출발했다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비유하자면 집을 짓는 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하다못해 못을 박는 일도 아니라 그저 도구인 쇠망치에만 관심을 기울였던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경영 과학이 진정한 성과를 거두려면 그 대상부터 정의해야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정의에는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기업이란 인간으로 구성되는 시스템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이라는 이해가 포함된다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3075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경영 과학의 공적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기업은 사회적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경제적 생태 시스템의 일원이다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기업은 인간이 가치를 느끼고 인정하는 것을 만든다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기업은 측정 수단으로 돈을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기업에게 위험이란 원천적인 것이며 위험을 무릅쓰는 일이야말로 기본적인 기능이다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기업 안팎에서는 되돌릴 수 없는 변화가 늘 일어나고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11048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경영 과학의 자세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현재의 경영과학은 기업 활동에 있어서 위험을 없애거나 최소화하는 일에 역점을 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기업 활동에서 위험을 없애려는 시도는 부질없는 짓이다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생각은 자칫 경직화라는 최대의 위험을 초래할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경영 과학의 주된 목적은 합리적인 위험을 감당해 내도록 하는 데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14389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매니저의 책임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매니저는 경영 과학이 무엇이며 무엇을 할 수 있는가를 이해해야만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경영 과학을 생산적으로 만들려면 경영 과학자들에게 다음의 네 가지를 기대하거나 요구해야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가설의 검증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질문이 올바른지 확인하는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해답이 아닌 </a:t>
            </a:r>
            <a:r>
              <a:rPr lang="ko-KR" altLang="en-US" dirty="0" err="1" smtClean="0"/>
              <a:t>대체안을</a:t>
            </a:r>
            <a:r>
              <a:rPr lang="ko-KR" altLang="en-US" dirty="0" smtClean="0"/>
              <a:t> 명확히 하는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문제에 대한 공식이 아닌 </a:t>
            </a:r>
            <a:r>
              <a:rPr lang="ko-KR" altLang="en-US" dirty="0" err="1" smtClean="0"/>
              <a:t>이애에</a:t>
            </a:r>
            <a:r>
              <a:rPr lang="ko-KR" altLang="en-US" dirty="0" smtClean="0"/>
              <a:t> 초점을 맞추는 작업 등이다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207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 매니지먼트의 조직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8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사업의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사업의 정의는 목표에 맞추어 구체화하지 않으면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아무리 좋은 정의라도 뛰어난 통찰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 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좋은 경고에 지나지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44836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29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니즈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파욜의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직능별</a:t>
            </a:r>
            <a:r>
              <a:rPr lang="ko-KR" altLang="en-US" dirty="0" smtClean="0"/>
              <a:t> 조직은 중소기업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중소 제조업체에 가장 적합한 모델이며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슬론의</a:t>
            </a:r>
            <a:r>
              <a:rPr lang="ko-KR" altLang="en-US" dirty="0" smtClean="0"/>
              <a:t> 분권 조직도 다양한 제품을 생산하는 대기업에게는 최적의 조직이다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9216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파욜과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슬론의</a:t>
            </a:r>
            <a:r>
              <a:rPr lang="ko-KR" altLang="en-US" dirty="0" smtClean="0"/>
              <a:t> 교훈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조직 구조의 설계는 가장 마지막으로 손대야 하는 작업이다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가장 먼저 해야 할 일은 조직의 기본 단위를 명확히 하는 것이다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이상적인 모델이나 만능 모델을 현 조직에 기계적으로 끼워 맞추는 것이야말로 최악의 선택이다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전략이란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우리의 사업은 무엇인가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무엇이 될 것인가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무엇이어야 하는가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라는 질문에 대한 대답이다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전략은 조직의 구조와 기본 활동을 결정한다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뛰어난 조직 구조란 그 기본 활동들이 성과를 올리는 구조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바로 그것이다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789558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잊어야 하는 몇 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무의미한 논쟁 가운데 대표적인 것이 조직 구조를 과제 중심으로 설계할지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인간 중심으로 설계할지에 관한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조직 구조나 개개의 직무 설계는 과제 중심으로 행해져야 하나 실제 업무의 할당은 사람과 상황에 맞추어야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유일하며 절대적인 해답이 있을 것이라는 생각은 버려야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인간의 에너지를 해방시키고 그것을 동원하는 것이 조직의 목적이지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균형과 조화가 목적은 아니기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성과야말로 조직의 목표이며 판정 기준이다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9310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30 </a:t>
            </a:r>
            <a:r>
              <a:rPr lang="ko-KR" altLang="en-US" dirty="0" smtClean="0"/>
              <a:t>조직의 기본 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네 가지 문제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무엇을 조직의 단위로 할 것인가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무엇을 함께하고 무엇을 분리할 것인가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어떤 크기와 형태로 할 것인가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어떤 위치 설정을 하며 어떤 관계를 부여할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50829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활동 분석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 구조의 설계는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조직의 목적을 달성하려면 어떤 분야가 탁월해야 하는가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질문에서 시작한다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어떤 분야에서 성과가 오르지 않을 때 치명적인 손실을 입을 것인가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분야에서 최대의 약점이 나타날 것인가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대한 대답도 필요하다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마지막으로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진정 중요한 가치는 무엇인가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질문에 답해야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530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활동 분석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우선 관심을 두어야 할 것은 조직의 목표를 달성하고 전략을 성공시키기 위한 필수 활동이다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기본 활동을 먼저 </a:t>
            </a:r>
            <a:r>
              <a:rPr lang="ko-KR" altLang="en-US" dirty="0" err="1" smtClean="0"/>
              <a:t>분서갛고</a:t>
            </a:r>
            <a:r>
              <a:rPr lang="ko-KR" altLang="en-US" dirty="0" smtClean="0"/>
              <a:t> 규정하여 조직의 중심에 두어야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전략을 바꾸면 기본 활동에 관한 새로운 분석과 기본 활동에 대응할 조직 구조의 재선정이 불가피하게 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전략의 변경 없이 행하는 조직 개혁은 잘못된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3050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공헌 분석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성과 활동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직접 수입을 </a:t>
            </a:r>
            <a:r>
              <a:rPr lang="ko-KR" altLang="en-US" dirty="0" err="1" smtClean="0"/>
              <a:t>가져다주는</a:t>
            </a:r>
            <a:r>
              <a:rPr lang="ko-KR" altLang="en-US" dirty="0" smtClean="0"/>
              <a:t> 활동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직접 수입을 올리지는 않지만 기업 전체 또는 주요 부문의 성과에 직접적인 관련을 갖는 성과 공헌 활동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정보 활동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79593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공헌 분석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지원 활동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필수적이긴 하지만 스스로 성과를 창출하지는 못하며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활동의 결과가 다른 조직에 영향을 줌으로써 성과 달성을 돕는 활동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양식 활동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탁월한 성과가 필수 조건인 분야에 기준을 설정하고 비전을 그리는 활동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간접 활동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조언과 교육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ko-KR" altLang="en-US" dirty="0" smtClean="0"/>
              <a:t>섭외 활동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법률이나 </a:t>
            </a:r>
            <a:r>
              <a:rPr lang="ko-KR" altLang="en-US" dirty="0" err="1" smtClean="0"/>
              <a:t>특허팀의</a:t>
            </a:r>
            <a:r>
              <a:rPr lang="ko-KR" altLang="en-US" dirty="0" smtClean="0"/>
              <a:t> 활동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7780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공헌 분석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가사 활동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성과에 직접 공헌하는 것은 아니지만 소홀히 하면 조직에 해를 끼칠 수 있는 활동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건강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연금이나 퇴직 기금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정부 지정 기록 관리 등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톱매니지먼트</a:t>
            </a:r>
            <a:r>
              <a:rPr lang="ko-KR" altLang="en-US" dirty="0" smtClean="0"/>
              <a:t> 활동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7913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 내의 의사결정은 네 가지 관점에서 분류할 필요가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영향을 끼치는 시간의 길이에 따라 분류한다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다른 부문이나 다른 분야 조직 전체에 끼치는 영향의 정도에 따라 분류한다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정성적인 요소의 수에 따라 분류한다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문제가 반복적으로 나오는지 드물게 나오는지에 따라 분류한다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40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집중의 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집중에 관한 목표가 존재하기 때문에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우리의 사업은 무엇인가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대한 대답도 의미를 가진다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시장지위의 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최대가 아니라 최적의 지위를 추구해야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12905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 결정의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첫 번째 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의사결정은 늘 가능한 낮은 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행동에 가까운 곳에서 이루어져야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두 번째 원칙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그것에 영향을 받는 활동 전체를 한눈에 볼 수 있는 높은 수준에서 행할 필요가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15600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활동 상호 간의 관계분석을 통해 비로소 조직 단위의 위치를 결정할 수 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어느 곳의 누구와 협력해서 일해야 하는가</a:t>
            </a:r>
            <a:r>
              <a:rPr lang="en-US" altLang="ko-KR" sz="2400" dirty="0" smtClean="0"/>
              <a:t>‘</a:t>
            </a:r>
          </a:p>
          <a:p>
            <a:pPr marL="0" indent="0">
              <a:buNone/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어는 곳의 누구에 대해 어떤 종류의 공헌을 해야 하는가</a:t>
            </a:r>
            <a:r>
              <a:rPr lang="en-US" altLang="ko-KR" sz="2400" dirty="0" smtClean="0"/>
              <a:t>‘</a:t>
            </a:r>
          </a:p>
          <a:p>
            <a:pPr marL="0" indent="0">
              <a:buNone/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어느 곳의 누구로부터 어떤 종류의 공헌을 받을 수 있는가</a:t>
            </a:r>
            <a:r>
              <a:rPr lang="en-US" altLang="ko-KR" sz="2400" dirty="0" smtClean="0"/>
              <a:t>‘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생산에 관한 기획 활동은 생산 부문에 두어야만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결정 분석에 따른 활동의 위치 설정과 관계 분석에 따른 활동의 위치 설정 사이에는 모순이 생기는 경우가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경우에는 관계 분석의 결과에 따라야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370137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나쁜 조직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조직에 중대한 결함이 있을 때 가장 자주 나타나는 증상은 무엇인가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맨 처음 보이는 것은 매니지먼트 계층이 증가하는 현상이다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다음으로 보이는 것은 조직 구조에 관한 문제가 빈번히 발생하는 모습이다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또 보이는 것은 중요한 사람의 주의를 중요하지 않은 문제나 목표가 빗나간 문제로 향하게 하는 것이다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436366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나쁜 조직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나쁜 조직 대부분은 전달이 잘 이루어지지 않는 증상을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다수가 동원되는 회의를 빈번하게 열어야만 하는 식이다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나쁜 조직은 사람의 감정에 신경을 많이 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사람의 기분에 신경 써야만 하는 것은 최악의 상황이다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인원 과잉 상태인 조직에서는 </a:t>
            </a:r>
            <a:r>
              <a:rPr lang="ko-KR" altLang="en-US" dirty="0" err="1" smtClean="0"/>
              <a:t>성과없이</a:t>
            </a:r>
            <a:r>
              <a:rPr lang="ko-KR" altLang="en-US" dirty="0" smtClean="0"/>
              <a:t> 일만 늘어난다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신경과민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초조함이 심해진다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그리하여 사람의 기분에 과도하게 신경 쓰게 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64483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나쁜 조직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많은 조직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대기업은 </a:t>
            </a:r>
            <a:r>
              <a:rPr lang="ko-KR" altLang="en-US" dirty="0" err="1" smtClean="0"/>
              <a:t>조직병에</a:t>
            </a:r>
            <a:r>
              <a:rPr lang="ko-KR" altLang="en-US" dirty="0" smtClean="0"/>
              <a:t> 걸려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조직 전체가 조직 구조를 염려하고 이로 인해 늘 어딘가에서 조직 개혁이 이루어지고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조직 개혁을 가볍게 행해서는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말하자면 수술이다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작은 것이라도 수술에는 위험이 동반된다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안이한 조직 개혁은 차라리 피하는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14972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31 </a:t>
            </a:r>
            <a:r>
              <a:rPr lang="ko-KR" altLang="en-US" dirty="0" smtClean="0"/>
              <a:t>조직의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 구조의 종류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 업무를 기준으로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직능별</a:t>
            </a:r>
            <a:r>
              <a:rPr lang="ko-KR" altLang="en-US" dirty="0" smtClean="0"/>
              <a:t> 조직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팀형</a:t>
            </a:r>
            <a:r>
              <a:rPr lang="ko-KR" altLang="en-US" dirty="0" smtClean="0"/>
              <a:t> 조직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매니지먼트 성과를 기준으로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분권 조직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 분권 조직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관계 중심으로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시스템형</a:t>
            </a:r>
            <a:r>
              <a:rPr lang="ko-KR" altLang="en-US" dirty="0" smtClean="0"/>
              <a:t> 조직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아직 의사결정 중심의 조직 구조는 개발되지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5354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조직의 조건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어떠한 형태의 조직이라도 조직으로서 최소한 갖추지 않으면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다음의 조건이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명쾌함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단순하게 보여도 명쾌하지 않은 것이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복잡하게 보여도 명쾌한 것이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경제성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매니지먼트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인사 등 조직을 움직이는 일에 사용되는 시간이 적으면 적을수록 좋다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1572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조직의 조건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방향 설정의 용이함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조직 속 인간이나 조직 단위의 관심이 성과가 아닌 노력으로 향하게 만드는 조직 구조는 용납될 수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이해의 용이함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인간이 자신에게 주어진 일을 쉽게 할 수 있도록 설계되어야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의사결정의 용이함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조직 구조가 의사결정 프로세스를 강화시켜가야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55646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조직의 조건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안정성과 적응성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경직적인 조직 구조는 안정된 구조가 아니라 부서지기 쉬운 조직이다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영속성과 신진대사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조직은 미래의 리더를 내부에서 조달할 수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유능한 인재가 마음껏 일할 수 있는 젊은 시절에 이미 </a:t>
            </a:r>
            <a:r>
              <a:rPr lang="ko-KR" altLang="en-US" dirty="0" err="1" smtClean="0"/>
              <a:t>톱매니지먼트에</a:t>
            </a:r>
            <a:r>
              <a:rPr lang="ko-KR" altLang="en-US" dirty="0" smtClean="0"/>
              <a:t> 가까운 자리까지 </a:t>
            </a:r>
            <a:r>
              <a:rPr lang="ko-KR" altLang="en-US" dirty="0" err="1" smtClean="0"/>
              <a:t>올아가야</a:t>
            </a:r>
            <a:r>
              <a:rPr lang="ko-KR" altLang="en-US" dirty="0" smtClean="0"/>
              <a:t> 한다는 말이다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66858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트레이드오프와 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모든 구조를 늘 완전하게 만족시키는 조직 구조란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조직 구조를 설계하려면 </a:t>
            </a:r>
            <a:r>
              <a:rPr lang="ko-KR" altLang="en-US" dirty="0" err="1" smtClean="0"/>
              <a:t>다섯가지</a:t>
            </a:r>
            <a:r>
              <a:rPr lang="ko-KR" altLang="en-US" dirty="0" smtClean="0"/>
              <a:t> 조직 구조 모두의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한계를 이해해야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92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이노베이션의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이노베이션의 목표는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우리의 사업은 무엇인가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라는 질문에 대한 답을 구체적인 행동으로 옮기는 데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모든 기업에는 세 가지 이노베이션이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제품과 서비스의 이노베이션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시장과 소비자 행동 및 가치관의 이노베이션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제품의 시장 투입 기간의 이노베이션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6421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32 </a:t>
            </a:r>
            <a:r>
              <a:rPr lang="ko-KR" altLang="en-US" dirty="0" smtClean="0"/>
              <a:t>다섯 가지 조직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일을 조직하는 방법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단계별로 조직할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기능별로 조직할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셋째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 자체는 움직이지 않으며 다른 기능이나 도구를 지닌 사람들이 하나의 팀으로서 움직일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직능별</a:t>
            </a:r>
            <a:r>
              <a:rPr lang="ko-KR" altLang="en-US" dirty="0" smtClean="0"/>
              <a:t> 조직은 기능별 조직으로 정의되어 왔는데 이는 단계별 조직이기도 하다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43929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직능별</a:t>
            </a:r>
            <a:r>
              <a:rPr lang="ko-KR" altLang="en-US" dirty="0" smtClean="0"/>
              <a:t> 조직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직능별</a:t>
            </a:r>
            <a:r>
              <a:rPr lang="ko-KR" altLang="en-US" sz="2400" dirty="0" smtClean="0"/>
              <a:t> 조직은 명쾌함과 안정성 면에서 모두 뛰어나다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그러나 조직 전체의 목적을 이해하고 각 사람의 일을 그것에 결부시키기가 어렵다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경직적이고 적응성이 부족하기 때문이다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인재를 육성하고 훈련시키기에도 </a:t>
            </a:r>
            <a:r>
              <a:rPr lang="ko-KR" altLang="en-US" sz="2400" dirty="0" err="1" smtClean="0"/>
              <a:t>적합치</a:t>
            </a:r>
            <a:r>
              <a:rPr lang="ko-KR" altLang="en-US" sz="2400" dirty="0" smtClean="0"/>
              <a:t> 않으며 새로운 아이디어나 방법을 자원해서 잘 받아들이지도 못한다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잘 나갈 때는 고도의 경제성을 발휘한다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반대의 경우에는 매우 비경제적이다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285804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직능별</a:t>
            </a:r>
            <a:r>
              <a:rPr lang="ko-KR" altLang="en-US" dirty="0" smtClean="0"/>
              <a:t> 조직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직능별</a:t>
            </a:r>
            <a:r>
              <a:rPr lang="ko-KR" altLang="en-US" dirty="0" smtClean="0"/>
              <a:t> 조직의 각 부문 매니저는 자신의 직능이 가장 중요하다고 여긴다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이들은 장인 정신이나 전문가적인 능력을 중시한다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직능을 위해 조직 전체를 희생시키지는 않는다 하더라도 다른 직능은 희생시키려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직능별</a:t>
            </a:r>
            <a:r>
              <a:rPr lang="ko-KR" altLang="en-US" dirty="0" smtClean="0"/>
              <a:t> 조직은 의사결정에 있어서도 빈약한 구조다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진정한 의사결정을 행할 수 있는 사람은 최고경영자뿐이다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최고경영자가 바른 의사결정을 했다손 치더라도 그 내용은 모든 곳에서 잘못 해석된다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44522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직능별</a:t>
            </a:r>
            <a:r>
              <a:rPr lang="ko-KR" altLang="en-US" dirty="0" smtClean="0"/>
              <a:t> 조직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직능별</a:t>
            </a:r>
            <a:r>
              <a:rPr lang="ko-KR" altLang="en-US" dirty="0" smtClean="0"/>
              <a:t> 조직은 매니지먼트에 적합하지 않은 인간을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성과보다 기능에 중점을 두기 때문이다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직능별</a:t>
            </a:r>
            <a:r>
              <a:rPr lang="ko-KR" altLang="en-US" dirty="0" smtClean="0"/>
              <a:t> 조직의 적용범위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 smtClean="0"/>
              <a:t>직능별</a:t>
            </a:r>
            <a:r>
              <a:rPr lang="ko-KR" altLang="en-US" dirty="0" smtClean="0"/>
              <a:t> 조직의 적용은 현업에 한정된다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최고경영자의 업무를 </a:t>
            </a:r>
            <a:r>
              <a:rPr lang="ko-KR" altLang="en-US" dirty="0" err="1" smtClean="0"/>
              <a:t>직능별로</a:t>
            </a:r>
            <a:r>
              <a:rPr lang="ko-KR" altLang="en-US" dirty="0" smtClean="0"/>
              <a:t> 조직한다면 최고경영자는 미약한 존재가 될 것이다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이노베이션 업무에 관해서는 더욱 무력하다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이노베이션과 </a:t>
            </a:r>
            <a:r>
              <a:rPr lang="ko-KR" altLang="en-US" dirty="0" err="1" smtClean="0"/>
              <a:t>직능별</a:t>
            </a:r>
            <a:r>
              <a:rPr lang="ko-KR" altLang="en-US" dirty="0" smtClean="0"/>
              <a:t> 조직은 양립할 수 없으며 따라서 이노베이션 업무를 </a:t>
            </a:r>
            <a:r>
              <a:rPr lang="ko-KR" altLang="en-US" dirty="0" err="1" smtClean="0"/>
              <a:t>직능별로</a:t>
            </a:r>
            <a:r>
              <a:rPr lang="ko-KR" altLang="en-US" dirty="0" smtClean="0"/>
              <a:t> 조직하는 것은 불가능하다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79717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팀형</a:t>
            </a:r>
            <a:r>
              <a:rPr lang="ko-KR" altLang="en-US" dirty="0" smtClean="0"/>
              <a:t> 조직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팀이란 서로 다른 기능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배경을 지닌 사람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본래 서로 다른 분야에 속하지만 특정 업무를 수행하기 위해 함께 노동자들이 모인 소수의 조직이다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팀의 멤버라면 팀 전체의 업무와 자신의 책임에 대해 모두 알고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새로운 방법이나 아이디어를 쉽게 받아들이며 사태 </a:t>
            </a:r>
            <a:r>
              <a:rPr lang="ko-KR" altLang="en-US" sz="2400" dirty="0" err="1" smtClean="0"/>
              <a:t>벼화에도</a:t>
            </a:r>
            <a:r>
              <a:rPr lang="ko-KR" altLang="en-US" sz="2400" dirty="0" smtClean="0"/>
              <a:t> 쉽게 적응한다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명쾌함과 안정성이 부족하다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경제성도 나쁘다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인간관계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업무 할당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설명회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회의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커뮤니케이션 등 팀의 내부 관리에 끊임없이 신경을 써야만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174399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팀형</a:t>
            </a:r>
            <a:r>
              <a:rPr lang="ko-KR" altLang="en-US" dirty="0" smtClean="0"/>
              <a:t> 조직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팀형</a:t>
            </a:r>
            <a:r>
              <a:rPr lang="ko-KR" altLang="en-US" dirty="0" smtClean="0"/>
              <a:t> 조직의 최대 한계는 규모다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팀이 너무 커지면 유연성이나 멤버들의 책임감이 급속히 감소하고 성과를 올리지 못한다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동시에 본래 팀의 결함이던 조직 구조의 명쾌함 결여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커뮤니케이션 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관리나 인간관계에 대한 과도한 관심이 치명적인 것이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팀은 최고경영자의 업무를 생각할 때 최고의 조직 구조다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최고경영자를 위한 유일한 조직 구조라 해도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이노베이션을 위한 업무에도 최적이다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4973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팀형</a:t>
            </a:r>
            <a:r>
              <a:rPr lang="ko-KR" altLang="en-US" dirty="0" smtClean="0"/>
              <a:t> 조직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팀형</a:t>
            </a:r>
            <a:r>
              <a:rPr lang="ko-KR" altLang="en-US" dirty="0" smtClean="0"/>
              <a:t> 조직은 대부분의 현업 활동에서 단독으로 적용할 만한 설계 원리는 아니다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필요불가결하지만</a:t>
            </a:r>
            <a:r>
              <a:rPr lang="ko-KR" altLang="en-US" dirty="0" smtClean="0"/>
              <a:t> 어디까지나 보완적이다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팀형</a:t>
            </a:r>
            <a:r>
              <a:rPr lang="ko-KR" altLang="en-US" dirty="0" smtClean="0"/>
              <a:t> 조직은 </a:t>
            </a:r>
            <a:r>
              <a:rPr lang="ko-KR" altLang="en-US" dirty="0" err="1" smtClean="0"/>
              <a:t>직능별</a:t>
            </a:r>
            <a:r>
              <a:rPr lang="ko-KR" altLang="en-US" dirty="0" smtClean="0"/>
              <a:t> 조직을 효과적으로 움직이게 하는 보완적인 조직 구조다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3508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연방 분권 조직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연방 분권 조직은 여러 개의 자립된 부문으로 분할 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자립된 부문은 업적과 조직 전체에 대한 공헌에 책임을 지며 독립된 매니지먼트를 갖는다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연방 분권 조직도 각 사업 부문의 내부는 </a:t>
            </a:r>
            <a:r>
              <a:rPr lang="ko-KR" altLang="en-US" dirty="0" err="1" smtClean="0"/>
              <a:t>직능별로</a:t>
            </a:r>
            <a:r>
              <a:rPr lang="ko-KR" altLang="en-US" dirty="0" smtClean="0"/>
              <a:t> 조직된다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</a:t>
            </a:r>
            <a:r>
              <a:rPr lang="ko-KR" altLang="en-US" dirty="0" err="1" smtClean="0"/>
              <a:t>팀형</a:t>
            </a:r>
            <a:r>
              <a:rPr lang="ko-KR" altLang="en-US" dirty="0" smtClean="0"/>
              <a:t> 조직도 </a:t>
            </a:r>
            <a:r>
              <a:rPr lang="ko-KR" altLang="en-US" dirty="0" err="1" smtClean="0"/>
              <a:t>직능별</a:t>
            </a:r>
            <a:r>
              <a:rPr lang="ko-KR" altLang="en-US" dirty="0" smtClean="0"/>
              <a:t> 조직을 보완하는 선에서 적용된다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연방 분권조직은 성과에서 출발한다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무엇보다 사업의 적절성에 중점을 두어 시장에서 성과를 올리기 위한 최적의 사업 부문을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그 사업 부문 내부에 어떤 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활동이 필요한가를 생각한다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52372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연방 분권 조직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오늘날 연방 분권조직보다 뛰어난 조직은 없다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조직은 아주 명쾌하며 경제적이다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각 사업 부문의 사람들은 자신과 그가 속한 사업부문의 과제를 쉽게 이해한다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안정성과 적응력도 충분하다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매니저의 역량이 사업의 업적과 성과에 직접적으로 영향을 미친다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최대의 장점은 미래를 담당하는 매니저의 육성에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연방 분권 조직만이 마침내 </a:t>
            </a:r>
            <a:r>
              <a:rPr lang="ko-KR" altLang="en-US" sz="2400" dirty="0" err="1" smtClean="0"/>
              <a:t>톱매니지먼트의</a:t>
            </a:r>
            <a:r>
              <a:rPr lang="ko-KR" altLang="en-US" sz="2400" dirty="0" smtClean="0"/>
              <a:t> 책임을 담당해야 할 사람을 육성하고 시험할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한가지만 보더라도 연방 분권 조직은 다른 모든 조직 구조보다 뛰어나다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8925182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연방 분권 조직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사업 부문은 본사의 </a:t>
            </a:r>
            <a:r>
              <a:rPr lang="ko-KR" altLang="en-US" dirty="0" err="1" smtClean="0"/>
              <a:t>톱매니지먼트로부터</a:t>
            </a:r>
            <a:r>
              <a:rPr lang="ko-KR" altLang="en-US" dirty="0" smtClean="0"/>
              <a:t> 독립한 자치적인 존재여야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사업 부문이 아무리 크고 중요하더라도 </a:t>
            </a:r>
            <a:r>
              <a:rPr lang="ko-KR" altLang="en-US" dirty="0" err="1" smtClean="0"/>
              <a:t>톱매니지먼트가</a:t>
            </a:r>
            <a:r>
              <a:rPr lang="ko-KR" altLang="en-US" dirty="0" smtClean="0"/>
              <a:t> 사업 부문의 매니지먼트에 간섭해서는 안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반대로 본사의 </a:t>
            </a:r>
            <a:r>
              <a:rPr lang="ko-KR" altLang="en-US" dirty="0" err="1" smtClean="0"/>
              <a:t>톱매니지먼트가</a:t>
            </a:r>
            <a:r>
              <a:rPr lang="ko-KR" altLang="en-US" dirty="0" smtClean="0"/>
              <a:t> 본래의 업무를 할 수 있도록 하는 것이 자립된 사업 부문의 매니지먼트가 갖는 책임이다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잠재력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문제에 관해 </a:t>
            </a:r>
            <a:r>
              <a:rPr lang="ko-KR" altLang="en-US" dirty="0" err="1" smtClean="0"/>
              <a:t>톱매니지먼트에게</a:t>
            </a:r>
            <a:r>
              <a:rPr lang="ko-KR" altLang="en-US" dirty="0" smtClean="0"/>
              <a:t> 무엇을 알릴 것인가를 철저하게 생각하는 것이 사업 부문을 통솔하는 자의 책무다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78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경영 자원의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양질의 인재와 자금을 끌어들일 수 없다면 기업은 영속할 수 없다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인재와 자금 획득에 관해서는 특히 마케팅적인 사고방식이 필요하다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1400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분권 조직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사업 단위로 조직을 편성할 수 있다면 연방 분권 조직보다 뛰어난 조직 구조는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대조직</a:t>
            </a:r>
            <a:r>
              <a:rPr lang="ko-KR" altLang="en-US" dirty="0" smtClean="0"/>
              <a:t> 대부분은 사업별로 분할하는 것이 불가능하다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직능별</a:t>
            </a:r>
            <a:r>
              <a:rPr lang="ko-KR" altLang="en-US" dirty="0" smtClean="0"/>
              <a:t> 조직이나 </a:t>
            </a:r>
            <a:r>
              <a:rPr lang="ko-KR" altLang="en-US" dirty="0" err="1" smtClean="0"/>
              <a:t>팀형</a:t>
            </a:r>
            <a:r>
              <a:rPr lang="ko-KR" altLang="en-US" dirty="0" smtClean="0"/>
              <a:t> 조직으로 하기에도 너무 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경우 유사 분권 조직을 채택해야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유사 분권 조직은 사업이 </a:t>
            </a:r>
            <a:r>
              <a:rPr lang="ko-KR" altLang="en-US" dirty="0" err="1" smtClean="0"/>
              <a:t>나닌</a:t>
            </a:r>
            <a:r>
              <a:rPr lang="ko-KR" altLang="en-US" dirty="0" smtClean="0"/>
              <a:t> 것을 사업인 것처럼 조직한다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분권화한 조직 단위에 가능한 자치권을 부여함으로써 독자적인 매니지먼트를 갖추게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적어도 유사한 손익에 관해 책임을 지도록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35341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분권 조직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유사 분권 조직은 많은 면에서 부족한 조직 구조다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성과에 초점을 맞추기가 곤란하다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조직 속의 인간이 각자 자신 업무의 의미와 조직 전체의 업무를 이해하는 것도 곤란하다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유사 분권 조직에서의 분권화된 조직 단위는 진정한 의미의 사업이 아니며 그 성과도 시장에서의 실적에 따라 평가될 수 없다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성과는 시장에 의해서가 아니라 조직 내부의 의사결정에 따라 좌우된다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 장부에 적힌 가격이나 비용 배분의 방법에 따라 커지기도 하고 작아지기도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39034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분권 조직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유사 분권 조직 적용의 원칙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중요한 것은 유사 분권 조직이 마지막 </a:t>
            </a:r>
            <a:r>
              <a:rPr lang="ko-KR" altLang="en-US" dirty="0" err="1" smtClean="0"/>
              <a:t>수단임응ㄹ</a:t>
            </a:r>
            <a:r>
              <a:rPr lang="ko-KR" altLang="en-US" dirty="0" smtClean="0"/>
              <a:t> 인식하는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조직이 작고 </a:t>
            </a:r>
            <a:r>
              <a:rPr lang="ko-KR" altLang="en-US" dirty="0" err="1" smtClean="0"/>
              <a:t>직능별</a:t>
            </a:r>
            <a:r>
              <a:rPr lang="ko-KR" altLang="en-US" dirty="0" smtClean="0"/>
              <a:t> 조직과 </a:t>
            </a:r>
            <a:r>
              <a:rPr lang="ko-KR" altLang="en-US" dirty="0" err="1" smtClean="0"/>
              <a:t>팀형</a:t>
            </a:r>
            <a:r>
              <a:rPr lang="ko-KR" altLang="en-US" dirty="0" smtClean="0"/>
              <a:t> 조직의 조합만으로 충분할 때는 유사 분권 조직을 채택해서는 안 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직능별</a:t>
            </a:r>
            <a:r>
              <a:rPr lang="ko-KR" altLang="en-US" dirty="0" smtClean="0"/>
              <a:t> 조직을 기본으로 삼아야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반대로 조직이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큰 경우에는 연방 분권 조직의 적용을 원칙으로 삼아야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336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시스템형</a:t>
            </a:r>
            <a:r>
              <a:rPr lang="ko-KR" altLang="en-US" dirty="0" smtClean="0"/>
              <a:t> 조직의 등장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시스템형</a:t>
            </a:r>
            <a:r>
              <a:rPr lang="ko-KR" altLang="en-US" dirty="0" smtClean="0"/>
              <a:t> 조직은 특수한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60</a:t>
            </a:r>
            <a:r>
              <a:rPr lang="ko-KR" altLang="en-US" dirty="0" smtClean="0"/>
              <a:t>년대 미국의 우주 개발의 위한 조직 구조로서 발전했다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시스템형</a:t>
            </a:r>
            <a:r>
              <a:rPr lang="ko-KR" altLang="en-US" dirty="0" smtClean="0"/>
              <a:t> 조직은 </a:t>
            </a:r>
            <a:r>
              <a:rPr lang="ko-KR" altLang="en-US" dirty="0" err="1" smtClean="0"/>
              <a:t>팀형</a:t>
            </a:r>
            <a:r>
              <a:rPr lang="ko-KR" altLang="en-US" dirty="0" smtClean="0"/>
              <a:t> 조직을 발전시킨 것이다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팀형</a:t>
            </a:r>
            <a:r>
              <a:rPr lang="ko-KR" altLang="en-US" dirty="0" smtClean="0"/>
              <a:t> 조직에서는 구성 단위가 개인이지만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시스템형</a:t>
            </a:r>
            <a:r>
              <a:rPr lang="ko-KR" altLang="en-US" dirty="0" smtClean="0"/>
              <a:t> 조직은 다종다양한 조직과 개인으로 구성된다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정부 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등이다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77012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시스템형</a:t>
            </a:r>
            <a:r>
              <a:rPr lang="ko-KR" altLang="en-US" dirty="0" smtClean="0"/>
              <a:t> 조직의 등장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시스템형</a:t>
            </a:r>
            <a:r>
              <a:rPr lang="ko-KR" altLang="en-US" dirty="0" smtClean="0"/>
              <a:t> 조직만큼 조건이 까다로운 조직 구조는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조직은 목적이 자주 변하긴 하지만 늘 명확해야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조직의 구성 단위 각각의 목표는 조직 전체의 목적과 직접적인 관계가 있어야 한다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우리의 사업은 무엇인가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무엇이어야만 하는가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충분히 검토했을 때에 한해서 </a:t>
            </a:r>
            <a:r>
              <a:rPr lang="ko-KR" altLang="en-US" dirty="0" err="1" smtClean="0"/>
              <a:t>시스템형</a:t>
            </a:r>
            <a:r>
              <a:rPr lang="ko-KR" altLang="en-US" dirty="0" smtClean="0"/>
              <a:t> 조직은 유효하다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조직에서는 커뮤니케이션에 관해 조직의 구성 단위 모두가 책임을 져야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98056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시스템형</a:t>
            </a:r>
            <a:r>
              <a:rPr lang="ko-KR" altLang="en-US" dirty="0" smtClean="0"/>
              <a:t> 조직의 등장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시스템 전체의 기본적인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전략이 전원에게 이해되도록 세심한 주의를 기울이지 않으면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동시에 모든 종류의 의문과 아이디어가 받아들여지고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신중히 청취되고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검토되고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이해되었을 때 결론을 내려야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마지막으로 조직의 구성 단위 모두가 자신의 목표 이외의 것에도 책임을 져야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 구성 단위가 매니지먼트의 책임을 다해야 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책임을 동반하는 고도의 재량권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이노베이션을 행하는 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계획을 변경할 권한을 가지고 있어야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752499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33 </a:t>
            </a:r>
            <a:r>
              <a:rPr lang="ko-KR" altLang="en-US" dirty="0" smtClean="0"/>
              <a:t>조직 구조에 관한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단순하면서 현실에 맞는 조직 구조가 무엇인지 알려면 중요한 성과를 낳기 위해 필요한 기본 활동에 초점을 맞추어야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구 기본활동을 가능한 한 단순하게 조립해야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중요한 것은 조직의 목적을 늘 염두에 두는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조직의 건강을 판정하는 기준은 구조의 아름다움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명쾌함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완전함이 아니라 성과다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13938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부 매니지먼트의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960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일과 조직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조직에는 </a:t>
            </a:r>
            <a:r>
              <a:rPr lang="ko-KR" altLang="en-US" sz="2400" dirty="0" err="1"/>
              <a:t>톱매니지먼트의</a:t>
            </a:r>
            <a:r>
              <a:rPr lang="ko-KR" altLang="en-US" sz="2400" dirty="0"/>
              <a:t> 과제가 수없이 존재한다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그것들이 </a:t>
            </a:r>
            <a:r>
              <a:rPr lang="ko-KR" altLang="en-US" sz="2400" dirty="0" err="1"/>
              <a:t>톱매니지먼트의</a:t>
            </a:r>
            <a:r>
              <a:rPr lang="ko-KR" altLang="en-US" sz="2400" dirty="0"/>
              <a:t> 과제인 것은 그 과제들이 사업 전체를 바라보며 의사결정을 내릴 수 있는 자만이 수행할 수 있는 것들이기 때문이다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 smtClean="0"/>
              <a:t>톱매니지먼트의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니즈는</a:t>
            </a:r>
            <a:r>
              <a:rPr lang="ko-KR" altLang="en-US" sz="2400" dirty="0" smtClean="0"/>
              <a:t> 현업에 있는 매니저의 그것과는 다르다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톱매니지먼트는</a:t>
            </a:r>
            <a:r>
              <a:rPr lang="ko-KR" altLang="en-US" sz="2400" dirty="0" smtClean="0"/>
              <a:t> 주로 현재가 아닌 장래에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부분이 아닌 전체에 관련을 갖는 존재이기 때문이다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조직 내의 모든 업무 가운데 가장 조직화하기 어려운 것이 </a:t>
            </a:r>
            <a:r>
              <a:rPr lang="ko-KR" altLang="en-US" sz="2400" dirty="0" err="1" smtClean="0"/>
              <a:t>톱매니지먼트의</a:t>
            </a:r>
            <a:r>
              <a:rPr lang="ko-KR" altLang="en-US" sz="2400" dirty="0" smtClean="0"/>
              <a:t> 일이다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그것은 조직화가 가장 필요한 일임에 틀림없다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989447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톱매니지먼트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31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생산성의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모든 기업은 물적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자금이라고 하는 세 가지 경영 자원에 관하여 생산성 목표를 설정해야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동시에 생산성 전체에 관한 목표를 설정할 필요가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생산성 목표가 없으면 기업은 방향을 잃고 통제조차 불가능하게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55707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34 </a:t>
            </a: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사업의 목적을 생각해야 하는 과제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‘</a:t>
            </a:r>
            <a:r>
              <a:rPr lang="ko-KR" altLang="en-US" dirty="0" smtClean="0"/>
              <a:t>우리들의 사업은 무엇인가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무엇이어야 하는가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r>
              <a:rPr lang="ko-KR" altLang="en-US" dirty="0" smtClean="0"/>
              <a:t>조직 전체의 규범과 기준을 설정하는 과제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조직을 만들고 그것을 유지하는 과제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내일을 위한 인재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미래의 </a:t>
            </a:r>
            <a:r>
              <a:rPr lang="ko-KR" altLang="en-US" dirty="0" err="1" smtClean="0"/>
              <a:t>톱매니지먼트를</a:t>
            </a:r>
            <a:r>
              <a:rPr lang="ko-KR" altLang="en-US" dirty="0" smtClean="0"/>
              <a:t> 육성하고 조직의 정신을 창안해야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관계 유지의 과제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의례적인 과제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중대한 위기 때 직접 나서서 악화된 문제에 대처하는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21153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톱매니지먼트에게</a:t>
            </a:r>
            <a:r>
              <a:rPr lang="ko-KR" altLang="en-US" dirty="0" smtClean="0"/>
              <a:t> 주어진 과제의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톱매니지먼트에</a:t>
            </a:r>
            <a:r>
              <a:rPr lang="ko-KR" altLang="en-US" dirty="0" smtClean="0"/>
              <a:t> 부과되는 과제는 각종 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나아가 다양한 성격을 필요로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생각하는 사람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행동하는 사람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인간적인 사람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04194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35 </a:t>
            </a: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팀 단위로 해야 할 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톱매니지먼트란</a:t>
            </a:r>
            <a:r>
              <a:rPr lang="ko-KR" altLang="en-US" dirty="0" smtClean="0"/>
              <a:t> 한 사람이 아닌 팀의 일이다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과제가 요구하는 다양한 성격을 한 사람이 모두 갖추는 것은 불가능하다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06952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유일한 방법은 </a:t>
            </a: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역할 하나하나를 구성원들에게 직접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우선적으로 할당하는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역할을 수행할 때 일상적인 일이 너무 바쁘게 되면 결국 </a:t>
            </a:r>
            <a:r>
              <a:rPr lang="ko-KR" altLang="en-US" dirty="0" err="1" smtClean="0"/>
              <a:t>톱매니지먼트로서</a:t>
            </a:r>
            <a:r>
              <a:rPr lang="ko-KR" altLang="en-US" dirty="0" smtClean="0"/>
              <a:t> 조직에 공헌하는 것이 힘들어진다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31733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톱매니지먼트를</a:t>
            </a:r>
            <a:r>
              <a:rPr lang="ko-KR" altLang="en-US" dirty="0" smtClean="0"/>
              <a:t> 위한 조직의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조직 구조는 업무 분석에서 출발해야 하며 그 업무는 특정인들에게 할당되어야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이들은 자신에게 맡겨진 업무에 대해 전면적으로 책임을 져야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책임을 가진 자는 본연의 업무만을 수행해야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1099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팀워크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톱매니지먼트</a:t>
            </a:r>
            <a:r>
              <a:rPr lang="ko-KR" altLang="en-US" sz="2400" dirty="0" smtClean="0"/>
              <a:t> 구성원들이 자신의 분야에 대하 최종 결정권을 가지고 있어야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 smtClean="0"/>
              <a:t>톱매니지먼트</a:t>
            </a:r>
            <a:r>
              <a:rPr lang="ko-KR" altLang="en-US" sz="2400" dirty="0" smtClean="0"/>
              <a:t> 구성원은 자신의 담당 부분 이외의 분야에 대해 의사결정을 내려서는 안 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 smtClean="0"/>
              <a:t>톱매니지먼트</a:t>
            </a:r>
            <a:r>
              <a:rPr lang="ko-KR" altLang="en-US" sz="2400" dirty="0" smtClean="0"/>
              <a:t> 구성원은 서로 공격해서는 </a:t>
            </a:r>
            <a:r>
              <a:rPr lang="ko-KR" altLang="en-US" sz="2400" dirty="0" err="1" smtClean="0"/>
              <a:t>안된다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 smtClean="0"/>
              <a:t>톱매니지먼트</a:t>
            </a:r>
            <a:r>
              <a:rPr lang="ko-KR" altLang="en-US" sz="2400" dirty="0" smtClean="0"/>
              <a:t> 팀에도 수장이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수장은 팀이 위기에 빠졌을 때 다른 구성원의 책임을 한 손에 거머쥘 의욕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능력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권한을 갖고 있어야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623391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팀워크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톱매니지먼트</a:t>
            </a:r>
            <a:r>
              <a:rPr lang="ko-KR" altLang="en-US" dirty="0" smtClean="0"/>
              <a:t> 구성원은 자신이 담당하는 분야에 </a:t>
            </a:r>
            <a:r>
              <a:rPr lang="ko-KR" altLang="en-US" dirty="0" err="1" smtClean="0"/>
              <a:t>있어서만큼은</a:t>
            </a:r>
            <a:r>
              <a:rPr lang="ko-KR" altLang="en-US" dirty="0" smtClean="0"/>
              <a:t> 반드시 의사결정을 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그러나 어떤 문제는 팀 전체가 판단할 필요가 있기 때문에 그런 문제에 대한 의사결정은 팀 차원에서 검토해야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톱매니지먼트</a:t>
            </a:r>
            <a:r>
              <a:rPr lang="ko-KR" altLang="en-US" dirty="0" smtClean="0"/>
              <a:t> 업무는 체계적이고 철저한 의사소통이 필수적이다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구성원은 자신이 담당하는 분야에서 최대한의 자립성을 가지고 </a:t>
            </a:r>
            <a:r>
              <a:rPr lang="ko-KR" altLang="en-US" dirty="0" err="1" smtClean="0"/>
              <a:t>의사소통해야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68975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36 </a:t>
            </a:r>
            <a:r>
              <a:rPr lang="ko-KR" altLang="en-US" dirty="0" smtClean="0"/>
              <a:t>성과를 낳는 이사회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이사회 기능의 마비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이사회는 명칭이나 법적 지위는 있지만 하나의 허구로 변하고 있다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오늘날 선진국의 대기업 소유권은 소수의 부자가 아니니 대중의 손에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이사회는 더 이상 소유주를 대표하지 않는다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의미 있는 이사회는 </a:t>
            </a:r>
            <a:r>
              <a:rPr lang="ko-KR" altLang="en-US" sz="2400" dirty="0" err="1" smtClean="0"/>
              <a:t>톱매니지먼트에</a:t>
            </a:r>
            <a:r>
              <a:rPr lang="ko-KR" altLang="en-US" sz="2400" dirty="0" smtClean="0"/>
              <a:t> 성과와 업적을 요구하고 이를 충족시키지 못하는 그룹을 배제하려고 한다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err="1" smtClean="0"/>
              <a:t>톱매니지먼트</a:t>
            </a:r>
            <a:r>
              <a:rPr lang="ko-KR" altLang="en-US" sz="2400" dirty="0" smtClean="0"/>
              <a:t> 대부분은 이사회의 쇠퇴에 문제가 없다고 반론한다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그들은 이사회가 허상이 된 것에 만족해 하면서 완전한 소멸을 바라기도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122842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사회의 요구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톱매니지먼트가</a:t>
            </a:r>
            <a:r>
              <a:rPr lang="ko-KR" altLang="en-US" dirty="0" smtClean="0"/>
              <a:t> 의미 있는 이사회를 육성하지 않는다면 사회로부터 부적절한 이사회를 </a:t>
            </a:r>
            <a:r>
              <a:rPr lang="ko-KR" altLang="en-US" dirty="0" err="1" smtClean="0"/>
              <a:t>강요받을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강요된 이사회는 기업을 위해 행동하지 않으며 실제로 행동할 수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이사회의 쇠퇴는 기업을 진공 상태로 만들었다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따라 </a:t>
            </a:r>
            <a:r>
              <a:rPr lang="ko-KR" altLang="en-US" dirty="0" err="1" smtClean="0"/>
              <a:t>톱매니지먼트는</a:t>
            </a:r>
            <a:r>
              <a:rPr lang="ko-KR" altLang="en-US" dirty="0" smtClean="0"/>
              <a:t> 어떤 종류의 이사회가 필요한지에 대해 검토해야 할 시점에 다다랐다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85279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이사회에 필요한 세 가지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심사를 위한 기관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톱매니지먼트에게는</a:t>
            </a:r>
            <a:r>
              <a:rPr lang="ko-KR" altLang="en-US" dirty="0" smtClean="0"/>
              <a:t> 조언해 주고 상담 상대가 되어 주는 기관이 있어야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 기관은 조직에 위기가 닥치면 결단을 내리고 행동해야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성과를 올리지 못하는 </a:t>
            </a:r>
            <a:r>
              <a:rPr lang="ko-KR" altLang="en-US" dirty="0" err="1" smtClean="0"/>
              <a:t>톱매니지먼트를</a:t>
            </a:r>
            <a:r>
              <a:rPr lang="ko-KR" altLang="en-US" dirty="0" smtClean="0"/>
              <a:t> 교체시키는 기관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대외 관계를 위한 기관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 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유통 채널 모두가 이해 당사자다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5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기업의 성과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0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 책임의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기업은 사회나 경제의 인정 속에 존재하고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사회와 경제가 그 기업이 생산적인 일을 하고 있는 유용한 업체라고 여길 때에만 존속을 허락한다는 사실을 잊어서는 안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사회적 책임에 대한 공표는 단순히 좋은 의도를 표명한다는 의미가 아니라 기업 전략의 일환으로 이해할 필요가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매니지먼트는 기업에 대한 책임에서 한 발 더 나아가 사회에 대한 책임도 가지고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2667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 매니지먼트의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95791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37 </a:t>
            </a:r>
            <a:r>
              <a:rPr lang="ko-KR" altLang="en-US" dirty="0" smtClean="0"/>
              <a:t>규모의 매니지먼트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규모의 복잡성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조직이 커지면 그 속에 있는 것들 대부분이 외부 환경으로부터 멀어진다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규모와 전략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작은 조직은 큰 조직에서 불가능한 일들을 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이들은 작을 뿐만 아니라 단순하여 반응이 빠르다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조직에는 그 이하로는 존속할 수 없는 최소규모의 한계가 산업별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시장별로</a:t>
            </a:r>
            <a:r>
              <a:rPr lang="ko-KR" altLang="en-US" sz="2400" dirty="0" smtClean="0"/>
              <a:t> 존재한다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반대로 아무리 </a:t>
            </a:r>
            <a:r>
              <a:rPr lang="ko-KR" altLang="en-US" sz="2400" dirty="0" err="1" smtClean="0"/>
              <a:t>매니지먼트하려</a:t>
            </a:r>
            <a:r>
              <a:rPr lang="ko-KR" altLang="en-US" sz="2400" dirty="0" smtClean="0"/>
              <a:t> 해도 그것을 넘으면 번영할 수 없는 최대 규모의 한도도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2359748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규모란 무엇인가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소기업에서는 사장이 서류를 보거나 다른 사람에게 듣지 않아도 중심적인 성과에 책임을 지는 사람이 누구인지 금세 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중기업만</a:t>
            </a:r>
            <a:r>
              <a:rPr lang="ko-KR" altLang="en-US" dirty="0" smtClean="0"/>
              <a:t> 돼도 사장은 이미 조직 내에서 정말 중요한 인물을 전부 식별할 수가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 알려면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명이 필요하다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대기업의 경우에는 </a:t>
            </a:r>
            <a:r>
              <a:rPr lang="ko-KR" altLang="en-US" dirty="0" err="1" smtClean="0"/>
              <a:t>조직도나</a:t>
            </a:r>
            <a:r>
              <a:rPr lang="ko-KR" altLang="en-US" dirty="0" smtClean="0"/>
              <a:t> 기록을 조사하지 않으면 중요한 사람이 누구이며 어디에 있으며 전에 무엇을 했고 현재 무엇을 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어떤 길을 걷게 될 지 전혀 알지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42870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규모란 무엇인가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소기업의 매니지먼트에 필요한 것은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우리의 사업은 무엇인가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무엇이어야 하는가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를 묻고 대답하는 것 그리고 </a:t>
            </a:r>
            <a:r>
              <a:rPr lang="ko-KR" altLang="en-US" sz="2400" dirty="0" err="1" smtClean="0"/>
              <a:t>톱매니지먼트의</a:t>
            </a:r>
            <a:r>
              <a:rPr lang="ko-KR" altLang="en-US" sz="2400" dirty="0" smtClean="0"/>
              <a:t> 역할을 조직화하는 것이다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 smtClean="0"/>
              <a:t>중기업이란</a:t>
            </a:r>
            <a:r>
              <a:rPr lang="ko-KR" altLang="en-US" sz="2400" dirty="0" smtClean="0"/>
              <a:t> 특정 분야에서 리더의 지위에 있는 기업이다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지위를 유지하는 것이야말로 </a:t>
            </a:r>
            <a:r>
              <a:rPr lang="ko-KR" altLang="en-US" sz="2400" dirty="0" err="1" smtClean="0"/>
              <a:t>중기업</a:t>
            </a:r>
            <a:r>
              <a:rPr lang="ko-KR" altLang="en-US" sz="2400" dirty="0" smtClean="0"/>
              <a:t> 성공의 열쇠다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대기업은 공식적인 조직 구조를 명확하게 구축해야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전원이 목표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우선순위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전략을 알고 있어야 하며 조직 내에서 자신이 차지하는 위치와 다른 사람과의 관계를 알아야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844461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기업 규모의 파악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대부분의 기업은 자신의 적절한 규모를 잘 알지 못한다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기업은 자신의 실제 규모를 알고 동시에 그 규모가 적절한지 그렇지 않은지를 인식해야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부적절한 규모의 조직 내부에는 비대한 분야와 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기능이 반드시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두드러진 노력과 거액의 비용을 투입하면서도 성과를 올리지 못하는 분야가 존재한다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00817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기업 규모의 파악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부적절한 규모에 대응하는 세 가지 전략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첫 번째 전략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사업 성격을 바꾼다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두 번째 전략</a:t>
            </a:r>
            <a:r>
              <a:rPr lang="en-US" altLang="ko-KR" dirty="0" smtClean="0"/>
              <a:t>: M&amp;A</a:t>
            </a:r>
          </a:p>
          <a:p>
            <a:pPr marL="0" indent="0">
              <a:buNone/>
            </a:pPr>
            <a:r>
              <a:rPr lang="ko-KR" altLang="en-US" dirty="0" smtClean="0"/>
              <a:t>세 번째 전략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매각과 축소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크기가 아니라 적절함이야말로 진정한 목표다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38829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최대 규모와 최적 규모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조직에는 어떤 한계 이상 커지면 성과 효율이 떨어지는 최적 규모가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최적 규모는 최대 규모보다 훨씬 아래에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3204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규모와 지역 사회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규모에 관한 최대의 문제는 지역 사회와 비교하여 기업이 너무 크다는 점에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지역 사회와의 관계에 있어 행동의 자유가 제약되기 때문에 사업 상 혹은 매니지먼트 상 필요한 의사결정을 할 수 없게 되었을 때에는 이미 규모가 적정 이상이라고 보아야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54348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38 </a:t>
            </a:r>
            <a:r>
              <a:rPr lang="ko-KR" altLang="en-US" dirty="0" smtClean="0"/>
              <a:t>다각화의 매니지먼트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다각화는 만병통치약이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톱매니지먼트가</a:t>
            </a:r>
            <a:r>
              <a:rPr lang="ko-KR" altLang="en-US" dirty="0" smtClean="0"/>
              <a:t> 사업과 현실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노동자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경영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기술을 직접 파악하지 못하고 보고나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등 추상적인 것에 의존하게 되면 </a:t>
            </a:r>
            <a:r>
              <a:rPr lang="ko-KR" altLang="en-US" dirty="0" err="1" smtClean="0"/>
              <a:t>매니지먼트하기에</a:t>
            </a:r>
            <a:r>
              <a:rPr lang="ko-KR" altLang="en-US" dirty="0" smtClean="0"/>
              <a:t> 조직이 너무 복잡해졌다고 생각해도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45482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다각화의 내적인 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심리적인 부분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어떤 조직이라도 유연성을 유지하고 새로운 것을 계속 시도해야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규모의 부적절함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코스트센터의 수익화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91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비용으로서의 이익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기본적인 영역에서 목표를 철저하게 검토하고 설정한 후에는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얼마만큼의 이익이 필요한가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라는 질문을 던져야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이익이란 기업 존속의 조건이다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이익이란 미래의 비용으로서 사업을 계속 하기 위한 비용이다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28196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다각화의 외적인 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국가의 경제 규모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시장 논리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세제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새로운 시장의 출현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73097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다각화의 조화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단순함과 복잡함이 대립이 아닌 조화를 이루며 공통의 축을 만들어 다각화를 일체화하도록 하는 것이 </a:t>
            </a:r>
            <a:r>
              <a:rPr lang="ko-KR" altLang="en-US" dirty="0" err="1" smtClean="0"/>
              <a:t>톱매니지먼트의</a:t>
            </a:r>
            <a:r>
              <a:rPr lang="ko-KR" altLang="en-US" dirty="0" smtClean="0"/>
              <a:t> 업무다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공통의 시장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고객이 새로이 다각화된 것을 동일 시장의 일부로 여기지 않으면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다각화는 실패로 끝난다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380714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다각화의 조화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공통의 </a:t>
            </a:r>
            <a:r>
              <a:rPr lang="ko-KR" altLang="en-US" sz="2400" dirty="0"/>
              <a:t>기술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공통의 기술은 공통의 언어이며 경쟁의 무기이자 시장 우위를 가져다 주고 통합된 다각화를 가능하게 하는 도구다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기술을 축으로 하는 다각화에서는 다음의 다섯 가지 원칙을 지켜야만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기술이 현실적이어야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기술이 탁월해야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기술이 부수적인 것이 아니라 중심적인 것이어야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전략이 있어야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마케팅에 관한 지식과 전략이 있어야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50340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효과 없는 다각화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공통의 시장이나 공통의 기술을 축으로 삼지 않는 다각화는 실패한다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결과는 매니지먼트 불능이다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그러한 </a:t>
            </a:r>
            <a:r>
              <a:rPr lang="ko-KR" altLang="en-US" dirty="0" err="1" smtClean="0"/>
              <a:t>다각화사</a:t>
            </a:r>
            <a:r>
              <a:rPr lang="ko-KR" altLang="en-US" dirty="0" smtClean="0"/>
              <a:t> 성공하려면 </a:t>
            </a:r>
            <a:r>
              <a:rPr lang="ko-KR" altLang="en-US" dirty="0" err="1" smtClean="0"/>
              <a:t>톱매니지먼트를</a:t>
            </a:r>
            <a:r>
              <a:rPr lang="ko-KR" altLang="en-US" dirty="0" smtClean="0"/>
              <a:t> 둘로 나누든가 한 쪽 축을 경시하는 등의 방식이 필요하다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업적이나 성장을 위해서가 아니라 다각화를 위한 다각화는 당연한 실책이다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98212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체질의 일치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공통의 시장이나 기술을 축으로 하더라도 사업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기술이 가치 면에서 조화를 이루지 못하면 제대로 될 수가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63339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다각화의 매니지먼트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자력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인수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분리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공동기업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합작회사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57121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39 </a:t>
            </a:r>
            <a:r>
              <a:rPr lang="ko-KR" altLang="en-US" dirty="0" smtClean="0"/>
              <a:t>매니지먼트의 글로벌화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경제와 국가 주권의 분리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글로벌 기업이란 국경을 제약의 하나로 보는 최초의 탈 국가적인 현대조직이다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글로벌 기업과 국가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글로벌 기업은 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재정에 관한 국가의 모든 정책을 무시하는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국가주원에</a:t>
            </a:r>
            <a:r>
              <a:rPr lang="ko-KR" altLang="en-US" dirty="0" smtClean="0"/>
              <a:t> 해를 끼치는 존재라며 </a:t>
            </a:r>
            <a:r>
              <a:rPr lang="ko-KR" altLang="en-US" dirty="0" err="1" smtClean="0"/>
              <a:t>비판받는다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9148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국제적인 </a:t>
            </a:r>
            <a:r>
              <a:rPr lang="ko-KR" altLang="en-US" dirty="0" smtClean="0"/>
              <a:t>약속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글로벌 기업을 받아들이는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소유권의 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이익의 송금이나 자본의 환원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자금의 이동의 자유에 대한 제한에 관해 약속이 필요하다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나아가 글로벌 기업을 비정치화해야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4909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40 </a:t>
            </a:r>
            <a:r>
              <a:rPr lang="ko-KR" altLang="en-US" dirty="0" smtClean="0"/>
              <a:t>성장의 매니지먼트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성장에는 전략이과 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일에 초점을 맞춘 행동이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무엇보다 최고경영자에게 변혁에의 의지가 없다면 모든 것이 </a:t>
            </a:r>
            <a:r>
              <a:rPr lang="ko-KR" altLang="en-US" dirty="0" err="1" smtClean="0"/>
              <a:t>쓸모없게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성장 그 자체를 목표로 하는 것은 잘못이다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좋은 기업이 되는 것이야말로 바른 목표다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성장 그 자체가 목표가 되는 것은 허영일 뿐이다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498785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성장이란 무엇인가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첫째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성장의 </a:t>
            </a:r>
            <a:r>
              <a:rPr lang="ko-KR" altLang="en-US" dirty="0" err="1" smtClean="0"/>
              <a:t>최소점에</a:t>
            </a:r>
            <a:r>
              <a:rPr lang="ko-KR" altLang="en-US" dirty="0" smtClean="0"/>
              <a:t> 관해 검토할 필요가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성장과 비만이 혼동되어서는 안 되듯 조직의 성공 목표는 규모가 아닌 경제적인 것에서 발견해야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성장의 </a:t>
            </a:r>
            <a:r>
              <a:rPr lang="ko-KR" altLang="en-US" dirty="0" err="1" smtClean="0"/>
              <a:t>최적점에</a:t>
            </a:r>
            <a:r>
              <a:rPr lang="ko-KR" altLang="en-US" dirty="0" smtClean="0"/>
              <a:t> 관해 검토할 필요가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성장이 </a:t>
            </a:r>
            <a:r>
              <a:rPr lang="ko-KR" altLang="en-US" dirty="0" err="1" smtClean="0"/>
              <a:t>최적점</a:t>
            </a:r>
            <a:r>
              <a:rPr lang="ko-KR" altLang="en-US" dirty="0" smtClean="0"/>
              <a:t> 이상이면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525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목표액 설정에 필요한 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모든 것에 조금씩 손을 대는 것은 최악의 선택이다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아무런 성과도 올릴 수 없기 때문이다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우선순위가 한참 잘못되었다 할지라도 아예 없는 것보다는 백 번 낫다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25911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성장에의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기본 활동을 명확히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활동들을 담당할 매니지먼트 팀을 편성한다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변화할 때를 알기 위해 방침과 행동의 변화를 요구하는 징후에 주의한다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진정으로 변화를 바라고 있는지 정직하게 판단한다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성장이 필요하다는 결론에 도달했는데도 자신의 행동을 바꾸는 것을 바라지 않는 </a:t>
            </a:r>
            <a:r>
              <a:rPr lang="ko-KR" altLang="en-US" dirty="0" err="1" smtClean="0"/>
              <a:t>톱매니지먼트에게</a:t>
            </a:r>
            <a:r>
              <a:rPr lang="ko-KR" altLang="en-US" dirty="0" smtClean="0"/>
              <a:t> 남은 길은 단 하나다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물러나는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69122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41 </a:t>
            </a:r>
            <a:r>
              <a:rPr lang="ko-KR" altLang="en-US" dirty="0" smtClean="0"/>
              <a:t>이노베이션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이노베이션의 역사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모든 매니지먼트가 이노베이션의 필요성을 강조한다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이노베이션을 그 자체의 독립된 과제로서 중시하는 조직은 쉽게 찾아볼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사실은 공적 기관에서 특히 그러했다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내일의 이노베이션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현대와 </a:t>
            </a:r>
            <a:r>
              <a:rPr lang="ko-KR" altLang="en-US" dirty="0"/>
              <a:t>같은 이노베이션의 시대에 이를 실행할 수 없는 조직은 현재 확립된 지위가 아무리 견고하더라도 마침내 쇠퇴하고 소멸할 운명이다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4873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이노베이션을 행하는 조직의 공통점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이노베이션의 의미를 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늘 시장에 초점이 맞추어져야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이노베이션의 역학을 이해한다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이노베이션 전략을 가지고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이노베이션 전략의 첫걸음은 오래된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진부한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도태되고 있는 것을 계획적이고 체계적으로 폐기하는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다음으로 중요한 것은 목표를 높게 설정하는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618553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이노베이션을 행하는 조직의 공통점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이노베이션을 위한 목표와 기준의 필요성을 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이것이 바른 기회인가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이 단계에서 투입할 수 있는 최대한의 뛰어난 인재와 자원은 어느 정도인가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손을 떼어야 할 것인가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떼어야 하는가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톱매니지먼트가</a:t>
            </a:r>
            <a:r>
              <a:rPr lang="ko-KR" altLang="en-US" dirty="0" smtClean="0"/>
              <a:t> 수행하는 역할과 자세가 다르다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이노베이션을 위한 활동을 관리를 위한 조직에서 독립하여 운영한다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14776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42 </a:t>
            </a:r>
            <a:r>
              <a:rPr lang="ko-KR" altLang="en-US" dirty="0" smtClean="0"/>
              <a:t>매니지먼트의 정통성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매니지먼트는 조직 사회와 지식 사회가 발전한 원인이며 결과다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매니지먼트의 첫 번째 과제는 조직 본래의 사명을 완수하는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번째 과제는 생산적인 일을 통해 인간이 성과를 올리도록 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 번째 과제는 사회와 개인의 생활을 윤택하게 해 주는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330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매니지먼트의 패러다임이 바뀌었다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 운영상의 전제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 경영상의 전제들은 모두 매니지먼트에 대한 뿌리 깊은 오해를 낳고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9556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 운영상의 전제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매니지먼트는 기업을 위한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유일하며 절대적인 조직 구조가 존재한다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사람을 </a:t>
            </a:r>
            <a:r>
              <a:rPr lang="ko-KR" altLang="en-US" dirty="0" err="1" smtClean="0"/>
              <a:t>매니지먼트하는</a:t>
            </a:r>
            <a:r>
              <a:rPr lang="ko-KR" altLang="en-US" dirty="0" smtClean="0"/>
              <a:t> 유일하며 절대적인 방법이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38704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사업 경영상의 전제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기술과 시장과 </a:t>
            </a:r>
            <a:r>
              <a:rPr lang="ko-KR" altLang="en-US" dirty="0" err="1" smtClean="0"/>
              <a:t>니즈는</a:t>
            </a:r>
            <a:r>
              <a:rPr lang="ko-KR" altLang="en-US" dirty="0" smtClean="0"/>
              <a:t> 하나의 집합이다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더 이상 특정 산업만을 위한 지식 따위는 없으며 모든 지식이 모든 산업에 연관성을 갖는다는 사실을 전제하지 않으면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비고객이</a:t>
            </a:r>
            <a:r>
              <a:rPr lang="ko-KR" altLang="en-US" dirty="0" smtClean="0"/>
              <a:t> 고객 이상으로 중요하다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더 이상 제품이나 서비스를 중심에 두어서는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고객에게 있어서의 가치를 중심에 두어야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매니지먼트의 범위는 법적으로 규정된다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매니지먼트 범위는 경제적인 프로세스 전체를 대상으로 하지 않으면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38208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사업 경영상의 전제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매니지먼트의 대상은 국내에 한정된다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매니지먼트의 영역은 조직 내부다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102519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전제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매니지먼트가 성과와 일에 관한 모든 것을 책임져야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26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목표의 실현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실행에 옮기지 않으면 목표는 목표가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단지 꿈에 불과하다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45472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에필로그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리더계층의 책무는 성과를 올리는 것만으로는 불충분하다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사회로부터 정당한 존재로 인정받아야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정통성이 없는 권한은 전횡으로 보일 수 밖에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488011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에필로그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정통성의 근거는 한 가지밖에 없다</a:t>
            </a:r>
            <a:r>
              <a:rPr lang="en-US" altLang="ko-KR" dirty="0"/>
              <a:t>. </a:t>
            </a:r>
            <a:r>
              <a:rPr lang="ko-KR" altLang="en-US" dirty="0"/>
              <a:t>바로 인간의 강점을 생산적인 것으로 만드는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조직이란 인간에게 어떤 식으로든 공헌을 해야 하며 자기실현을 이루도록 도와주어야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조직의 기초가 되는 원리는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개인의 강점은 사회를 위한 것이다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이것이 매니지먼트에게 정통성이 부여될 수 있는 근거다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58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전략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5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전략 계획이란 무엇인가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전략 계획은 위험을 동반하는 기업가적인 결정을 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실행에 필요한 활동을 체계적으로 조직하며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활동들의 성과를 기대한 것과 비교 측정하는 연속된 프로세스다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전략 계획은 미래에 훌륭한 성과를 낼 수 있는 활동에 자원을 할당함으로써 비로소 의미를 지닌다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389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전략 계획이란 무엇인가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4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공적 기관의 성과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93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다원화 사회의 도래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839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사회의 성장 부문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공적 기관이야말로 현대 사회의 주요 성장 부문이다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기업 내에서도 성장 부문은 서비스 쪽이다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91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기업이란 무엇인가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33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기관이 성과를 올리는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서비스 기관은 현대 사회의 기둥으로서 사회 구조를 떠받치고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지금 필요한 것은 서비스 기관을 폐지하는 것이 아니라 서비스 기관이 성과를 올리기 위한 방법을 발견하고 배우는 일이다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660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 smtClean="0"/>
              <a:t>공적 기관 부진의 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세 가지 오해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기업처럼 </a:t>
            </a:r>
            <a:r>
              <a:rPr lang="ko-KR" altLang="en-US" sz="2400" dirty="0" err="1" smtClean="0"/>
              <a:t>매니지먼트하라는</a:t>
            </a:r>
            <a:r>
              <a:rPr lang="ko-KR" altLang="en-US" sz="2400" dirty="0" smtClean="0"/>
              <a:t> 주문은 잘못된 처방전이다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공적 기관 문제의 핵심은 비용 의식의 결여가 아니라 성과를 올릴 수 없다는 점이다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현재 </a:t>
            </a:r>
            <a:r>
              <a:rPr lang="ko-KR" altLang="en-US" sz="2400" dirty="0" err="1" smtClean="0"/>
              <a:t>공적기관에서</a:t>
            </a:r>
            <a:r>
              <a:rPr lang="ko-KR" altLang="en-US" sz="2400" dirty="0" smtClean="0"/>
              <a:t> 일하는 이들이 애초부터 부적격하고 무능하며 불성실하고 태만했던 것은 아니다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원래 사업의 정의는 공적 기관뿐만 아니라 기업의 경우에도 추상적일 수 밖에 없다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513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공적 기관과 기업은 무엇이 다른가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기업은 고객 만족을 통해 대가를 지불 받는다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공적 기관은 예산으로 운영된다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기업 내 서비스 부문도 동일하다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예산형</a:t>
            </a:r>
            <a:r>
              <a:rPr lang="ko-KR" altLang="en-US" dirty="0" smtClean="0"/>
              <a:t> 조직에서는 성과란 더 많은 예산의 획득을 의미한다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업적이란 예산을 유지하거나 증가시키는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976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성과를 올리지 말라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예산형</a:t>
            </a:r>
            <a:r>
              <a:rPr lang="ko-KR" altLang="en-US" sz="2400" dirty="0" smtClean="0"/>
              <a:t> 조직의 지위는 예산 규모와 사람의 수로 가늠할 수 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더 적은 예산이나 인원으로 성과를 올린다 해도 업적으로 </a:t>
            </a:r>
            <a:r>
              <a:rPr lang="ko-KR" altLang="en-US" sz="2400" dirty="0" err="1" smtClean="0"/>
              <a:t>평가받지</a:t>
            </a:r>
            <a:r>
              <a:rPr lang="ko-KR" altLang="en-US" sz="2400" dirty="0" smtClean="0"/>
              <a:t> 않는다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 smtClean="0"/>
              <a:t>예산형</a:t>
            </a:r>
            <a:r>
              <a:rPr lang="ko-KR" altLang="en-US" sz="2400" dirty="0" smtClean="0"/>
              <a:t> 조직에서는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우리들의 사업은 무엇인가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라는 질문이 언제나 위험한 것으로 치부된다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질문은 논의를 불러일으키는데 그렇게 발생한 논의는 관계 당사자 간의 대립을 초래한다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결국 </a:t>
            </a:r>
            <a:r>
              <a:rPr lang="ko-KR" altLang="en-US" sz="2400" dirty="0" err="1" smtClean="0"/>
              <a:t>예산형</a:t>
            </a:r>
            <a:r>
              <a:rPr lang="ko-KR" altLang="en-US" sz="2400" dirty="0" smtClean="0"/>
              <a:t> 조직에서는 논쟁을 피하기 위해 국민과 스스로를 속일 수 밖에 없다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7704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성과를 올리지 말라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어떤 조직이든지 간에 현재 하고 있는 일의 폐기를 반기지는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기업도 예외는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그러나 기업은 비생산적이고 진부한 것은 언제라도 고객에 의해 매장되어 버린다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예산형</a:t>
            </a:r>
            <a:r>
              <a:rPr lang="ko-KR" altLang="en-US" dirty="0" smtClean="0"/>
              <a:t> 조직은 그러한 테스트를 받기는 </a:t>
            </a:r>
            <a:r>
              <a:rPr lang="ko-KR" altLang="en-US" dirty="0" err="1" smtClean="0"/>
              <a:t>커녕</a:t>
            </a:r>
            <a:r>
              <a:rPr lang="ko-KR" altLang="en-US" dirty="0" smtClean="0"/>
              <a:t> 현재 하고 있는 일이 고결한 뿐 아니라 공익에 틀림없이 합치된다고 굳게 믿는다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79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성과를 올리지 말라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예산형</a:t>
            </a:r>
            <a:r>
              <a:rPr lang="ko-KR" altLang="en-US" dirty="0" smtClean="0"/>
              <a:t> 조직은 공헌이 아닌 예산을 만들어 내는 것이야말로 성과요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업적이라고 오해한다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ko-KR" altLang="en-US" dirty="0" err="1" smtClean="0"/>
              <a:t>예산형</a:t>
            </a:r>
            <a:r>
              <a:rPr lang="ko-KR" altLang="en-US" dirty="0" smtClean="0"/>
              <a:t> 조직 특유의 성격이다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예산으로 지불을 받는 것은 그것이 아무리 필요하고 바람직한 일이라 해도 잘못된 방향 설정이 될 수 밖에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그것을 줄이고 대책을 강구할 수는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405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공적 기관 성공의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여섯 가지 규율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사업은 무엇인가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무엇이어야만 하는가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를 정의한다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목적에 관한 정의에 따라 목표를 도출한다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활동의 우선순위를 정한다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성과의 척도를 정한다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자신의 성과에 대해 피드백을 행한다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목표에 비추어 성과를 감사한다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성공은 애착을 낳고 사고와 행동을 습관화하며 과신을 부른다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이렇게 무의미해진 성공은 실패보다 더 해롭다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9504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공적 기관의 종류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자연적 독점 사업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지역 내에서 배타적인 권리를 가질 수 밖에 없는 사업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조직 구조의 단순화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업무의 체계화가 필요하기 때문에 국유화하기보다 민영화하여 규제 아래 두는 것이 좋다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예산에서 지불을 받아 사업을 행하는 공적 기관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공립학교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 내 서비스 부문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구내식당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소유는 보장하되 경쟁은 시키는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사회주의적 경쟁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성과에 관한 최소한의 기준을 설정해야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독립된 기관에서 행하는 것이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복수의 서비스 기관이 있으면 더 바람직하다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71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공적 기관의 종류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수단의 통일성이 불가결한 공적 기관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행정조직 대부분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존립 목적과 성과에 관해 독립된 감사가 필요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새로운 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계획은 기간을 정해 두어야 하며 </a:t>
            </a:r>
            <a:r>
              <a:rPr lang="ko-KR" altLang="en-US" dirty="0" err="1" smtClean="0"/>
              <a:t>그동안의</a:t>
            </a:r>
            <a:r>
              <a:rPr lang="ko-KR" altLang="en-US" dirty="0" smtClean="0"/>
              <a:t> 성과에 따라 목적과 수단의 건전함이 증명되었을 때만 연장을 인정하도록 해야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성과에 대한 평가는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기업을 모방하는 자세는 필요하지 않다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140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일와</a:t>
            </a:r>
            <a:r>
              <a:rPr lang="ko-KR" altLang="en-US" dirty="0" smtClean="0"/>
              <a:t> 인간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0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기업의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기업은 영리 조직이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이익은 기업의 목적이 아닌 조건이다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기업의 목적은 단 한 가지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고객을 창조하는 것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고객을 창조하기 위해 기업은 기본적인 기능을 가진다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smtClean="0"/>
              <a:t>마케팅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이노베이션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생산성 향상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442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 </a:t>
            </a:r>
            <a:r>
              <a:rPr lang="ko-KR" altLang="en-US" dirty="0" smtClean="0"/>
              <a:t>새로운 현실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노동 인구의 중심은 피고용자이며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그들은 대부분 지식노동자이다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육체노동자의 사회적 지위와 신분이 급속하게 추락하고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현재의 지식노동은 복잡한 </a:t>
            </a:r>
            <a:r>
              <a:rPr lang="ko-KR" altLang="en-US" dirty="0" err="1" smtClean="0"/>
              <a:t>대조직</a:t>
            </a:r>
            <a:r>
              <a:rPr lang="ko-KR" altLang="en-US" dirty="0" smtClean="0"/>
              <a:t> 속에서 이루어진다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의미에서 오늘날의 지식노동자는 지식전문가의 후손이 아니라 숙련노동자의 후손이다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693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피고용자 사회의 도래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육체노동자의 심리적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사회적 지위 변화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탈공업</a:t>
            </a:r>
            <a:r>
              <a:rPr lang="ko-KR" altLang="en-US" dirty="0" smtClean="0"/>
              <a:t> 사회의 경제적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사회적 중심으로 대두한 지식노동과 지식노동자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664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 </a:t>
            </a:r>
            <a:r>
              <a:rPr lang="ko-KR" altLang="en-US" dirty="0" smtClean="0"/>
              <a:t>일과 노동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일과 노동은 근본적으로 다르다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8527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일이란 무엇인가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일이란 일반적이며 객관적인 것이다</a:t>
            </a:r>
            <a:r>
              <a:rPr lang="en-US" altLang="ko-KR" dirty="0"/>
              <a:t>. </a:t>
            </a:r>
            <a:r>
              <a:rPr lang="ko-KR" altLang="en-US" dirty="0"/>
              <a:t>그것은 일종의 과제다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일을 이해하는 우선 필요한 것은 분석이다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일의 분석이란 기본적인 작업이 무엇인지 밝히고 이를 논리적인 순서로 늘어 놓는 것을 의미한다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다음으로 필요한 것은 프로세스의 종합이다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집단으로 이루어지는 일의 경우에 해당된다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905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일이란 무엇인가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마지막은 관리 수단을 집어넣는 작업이다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예기할 수 없는 편차를 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변경이 필요함을 알아채고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수준으로 프로세스를 유지하기 위해서는 피드백 장치가 반드시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44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노동이란 무엇인가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노동은 사람의 활동이며 인간의 본성이다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노동은 논리가 아니라 역학이다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다섯 가지 차원이 존재한다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생리적인 차원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사람은 기계가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때문에 한 가지 일만 시키면 현저하게 피로감을 느낀다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일은 균일하게 설계해야 하지만 노동에는 다양성을 부여해야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437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노동이란 무엇인가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심리적인 차원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일이란 무거운 짐인 동시에 본성이다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저주이면서 축복이다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인격의 연장이며 자기실현이다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스스로를 정의하고 자신의 가치를 측정하며 자기자신의 인간성을 알기 위한 수단이다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사회적인 차원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일이 인간과 사회를 연결하는 고리가 될 뿐 아니라 사람이 사회에서 차지하는 위치까지도 결정한다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641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노동이란 무엇인가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경제적인 차원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노동은 생계의 밑천이며 존재의 경제적인 기본이다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정치적인 차원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조직 내에서 일을 할 때는 항상 권력 관계가 동반된다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노동에 동반되는 이들 다섯 가지 차원은 서로 별개의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783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 </a:t>
            </a:r>
            <a:r>
              <a:rPr lang="ko-KR" altLang="en-US" dirty="0" smtClean="0"/>
              <a:t>일의 생산성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일을 통한 자기실현의 첫걸음은 일을 생산적으로 만드는 것이다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일을 생산적으로 해 내기 위해서는 네 가지가 필요하다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일에 필요한 작업과 수순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도구를 알아야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종합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작업을 모아 프로세스로 편성한다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관리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질과 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기준과 예외에 대한 관리 수단을 세운다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43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 중심의 사고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더 나아가 성과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일의 결과물 중심으로 생각해야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기능이나 지식 등 일의 </a:t>
            </a:r>
            <a:r>
              <a:rPr lang="ko-KR" altLang="en-US" dirty="0" err="1" smtClean="0"/>
              <a:t>투입물에서</a:t>
            </a:r>
            <a:r>
              <a:rPr lang="ko-KR" altLang="en-US" dirty="0" smtClean="0"/>
              <a:t> 시작해서는 안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에디슨은 발명을 할 때 갖고 싶은 제품을 정의하는 것에서부터 시작했다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69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마케팅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마케팅은 고객의 욕구에서 출발한다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세일즈는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팔아야하는</a:t>
            </a:r>
            <a:r>
              <a:rPr lang="ko-KR" altLang="en-US" dirty="0" smtClean="0"/>
              <a:t> 물건에서 출발한다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마케팅의 이상은 </a:t>
            </a:r>
            <a:r>
              <a:rPr lang="ko-KR" altLang="en-US" dirty="0" err="1" smtClean="0"/>
              <a:t>세일즈를</a:t>
            </a:r>
            <a:r>
              <a:rPr lang="ko-KR" altLang="en-US" dirty="0" smtClean="0"/>
              <a:t> 불필요한 것으로 만드는 데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마케팅이 추구하는 바는 고객을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제품과 서비스를 고객에 맞춤으로써 제품이 저절로 팔려나가도록 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483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 </a:t>
            </a:r>
            <a:r>
              <a:rPr lang="ko-KR" altLang="en-US" smtClean="0"/>
              <a:t>사람과 노동의 매니지먼트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이론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당근과 채찍에 의한 매니지먼트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더 이상 유효하지 않다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Y</a:t>
            </a:r>
            <a:r>
              <a:rPr lang="ko-KR" altLang="en-US" sz="2400" dirty="0" smtClean="0"/>
              <a:t>이론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산업 심리학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자기실현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창조성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인격을 강조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심리를 가지고 사람을 지배</a:t>
            </a:r>
            <a:r>
              <a:rPr lang="en-US" altLang="ko-KR" sz="2400" dirty="0" smtClean="0"/>
              <a:t>·</a:t>
            </a:r>
            <a:r>
              <a:rPr lang="ko-KR" altLang="en-US" sz="2400" dirty="0" smtClean="0"/>
              <a:t>조작하는 것은 지식의 자살 행위이며 이는 진실로 혐오스러운 지배 형태다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업무상 인간관계는 존경에 기초를 두고 있어야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일하는 것이 성과와 자기실현을 의미하는 시기가 분명 존재하는데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시기에는 일에서 얻을 수 있는 만족감과 일에 대한 충실한 태도가 이전과 완전히 달랐다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139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일본 기업의 성공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직무 설계는 현장의 몫이다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모든 인간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최고경영자까지도 퇴직할 때까지 깊이 연구하는 것을 일상의 과제로 삼는다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err="1" smtClean="0"/>
              <a:t>종신고용제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복리후생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강력한 리더를 키우는데 관심이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조직의 모든 계층이 의사결정에 동참한다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65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차이스</a:t>
            </a:r>
            <a:r>
              <a:rPr lang="ko-KR" altLang="en-US" dirty="0" smtClean="0"/>
              <a:t> 방식의 비밀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물리학자 </a:t>
            </a:r>
            <a:r>
              <a:rPr lang="ko-KR" altLang="en-US" dirty="0" err="1" smtClean="0"/>
              <a:t>에른스트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아베는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1888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차이스</a:t>
            </a:r>
            <a:r>
              <a:rPr lang="ko-KR" altLang="en-US" dirty="0" smtClean="0"/>
              <a:t> 사를 물려받았다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아베는</a:t>
            </a:r>
            <a:r>
              <a:rPr lang="ko-KR" altLang="en-US" dirty="0" smtClean="0"/>
              <a:t> 일하는 사람들이 스스로 자신의 일을 관리해야만 한다고 반복해서 말했다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차이스</a:t>
            </a:r>
            <a:r>
              <a:rPr lang="ko-KR" altLang="en-US" dirty="0" smtClean="0"/>
              <a:t> 사가 오랫동안 세계적인 독점 기업의 지위를 누릴 수 있었던 이유는 무엇보다 노동자들 스스로가 설계하거나 개량한 기계와 공구 덕택이었다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522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IBM </a:t>
            </a:r>
            <a:r>
              <a:rPr lang="ko-KR" altLang="en-US" dirty="0" smtClean="0"/>
              <a:t>사의 시행착오와 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“(</a:t>
            </a:r>
            <a:r>
              <a:rPr lang="ko-KR" altLang="en-US" dirty="0" smtClean="0"/>
              <a:t>공구를 바꾸는 일을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하지 않기로 되어 있습니다</a:t>
            </a:r>
            <a:r>
              <a:rPr lang="en-US" altLang="ko-KR" dirty="0" smtClean="0"/>
              <a:t>＂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개별 작업을 가능한 한 단순하게 설계하여 누구라도 그 작업들을 수행할 수 있도록 훈련시켰다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작업들 중 적어도 한 가지는 숙련기능이나 판단력을 필요로 하는 것으로 정했다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수요가 많아져서 불가피하게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설계는 생산현장에서 기술자와 기능 기사가 협력하여 수행하자 아주 훌륭한 설계도가 마련되었다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830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시사점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조직화가 아니라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책임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조직화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479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 </a:t>
            </a:r>
            <a:r>
              <a:rPr lang="ko-KR" altLang="en-US" dirty="0" smtClean="0"/>
              <a:t>책임과 보장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노동자들이 책임을 지도록 하려면 일에 초점을 맞춰야 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일하는 보람을 느끼도록 만들려면 일 그 자체에 책임을 지워야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이를 위해 생산성 향상을 위한 업무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피드백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지속적인 학습이 필수적이다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47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생산성 향상을 위한 업무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일을 분석하고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프로세스를 종합하고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수단과 기준을 검토하고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도구와 정보를 설계하는 등 일련의 과정을 이행하지 않으면서 일에 책임을 지우려는 행위는 소용없는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독창성도 기초적인 도구가 있어야만 비로소 힘을 발휘한다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업무의 올바른 구성은 직관적으로 알 수 있는 것이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516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피드백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노동자들로 하여금 자기 관리를 가능케 하고 스스로의 성과에 대한 정보를 알게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690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지속적인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지식노동이 성과를 올리기 위해서는 전문화되어야만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다른 전문 분야의 경험과 문제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접하면서 동시에 자신의 지식과 정보를 다른 분야에 적용할 수 있어야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어떤 형태의 지식노동이든지 간에 여기에 종사하는 집단은 지속적으로 학습해야만 성과를 기대할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145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직장 커뮤니티와 책임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/>
              <a:t>직원 식당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휴가 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레크리에이션 활동 등의 문제를 손수 처리하게 되면 자금을 투입하더라도 능률은 더 나빠지고 마찰과 불만이 야기되며 의사결정이 적절하게 이루어지지 않는 경우가 많다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활동들은 매니지먼트의 관심 영역이 아니기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직장 커뮤니티와 그 구성원들에게는 이 활동들이 중요한 문제다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활동들은 직장 커뮤니티에 맡겨야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의사결정의 책임은 그 의사결정의 영향과 직접적인 관계를 맺고 있는 곳에 부여해야만 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5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이노베이션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이노베이션은 새로운 만족을 낳는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제품과 서비스를 공급하는 데서 끝나는 것이 아니라 더 질 좋은 제품과 서비스를 개발하여 고객을 만족시킬 수 있어야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매니지먼트는 사회의 요구를 사업의 기회로 파악해야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5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누구나 매니지먼트의 일원이다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누구나 자기 자신을 매니지먼트의 일원이라고 여기는 조직을 구축해야만 성장할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2096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신분의 보장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책임을 지기 위해서는 안정적인 일자리와 수입에 대한 보장이 이어야만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이노베이션이나 변화에 대한 저항은 인간의 본성이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일과 수입이 보장된다면 저항은 찾아볼 수 없을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진정 필요한 것은 노동자에게 체계적으로 업무를 부과하는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/>
              <a:t> </a:t>
            </a:r>
            <a:r>
              <a:rPr lang="ko-KR" altLang="en-US" dirty="0" smtClean="0"/>
              <a:t>노동자를 사회의 생산적인 일원으로 만드는 시스템이다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989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 </a:t>
            </a:r>
            <a:r>
              <a:rPr lang="ko-KR" altLang="en-US" dirty="0" smtClean="0"/>
              <a:t>사람이 최대의 자산이다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노동자들이 주체적으로 성과를 올릴 수 있도록 그들에게 과제를 부여하는 데 인색한 주요 원인은 매니지먼트가 권한과 권력을 혼동하기 때문이다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매니지먼트는 노동자가 스스로 책임을 지고 싶다는 그들의 요구를 들어 주는 것이 권한의 방치를 의미한다고 오해하면서 저항하곤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권한이 위협받는다고 인식하는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9165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오해와 두려움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인간의 매니지먼트란 인간의 강점을 발휘하도록 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인간은 약한 존재로서 문제를 일으키며 잡다한 절차나 일을 필요로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인간은 곧 비용이며 위협 그 자체다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그러나 인간이 이런 사실들 때문에 고용되는 것은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그들의 강점과 능력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조직의 목적은 사람의 강점을 생산에 연결시켜 그들의 약점을 중화시키도록 하는 데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90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사람이야말로 최대의 자산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가장 중요한 것은 실제로 행하는 일이다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일과 직장에 대해 성과와 책임을 부여한다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함께 일하는 사람들을 활용해야 할 대상으로 파악한다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강점이 성과에 결부되도록 사람을 배치한다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사회적 책임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37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 </a:t>
            </a:r>
            <a:r>
              <a:rPr lang="ko-KR" altLang="en-US" dirty="0" smtClean="0"/>
              <a:t>매니지먼트와 사회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기업의 사회적 책임에 관한 논의는 이미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년 전부터 있었다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과거의 논의는 세 가지 분야에서 이루어졌다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사적인 윤리와 공적인 윤리와의 관계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노동자에 대한 책임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지역 사회에 대한 공헌이라는 의미에서의 책임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5058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기업의 사회적 책임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의미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오늘날 사회적 책임의 문제는 전혀 다른 곳에 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사회 문제에 대응하고 이를 해결하기 위해 기업은 무엇을 해야 하는가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인종 차별을 비롯한 사회 문제나 환경 문제를 해결하는 데 어떤 공헌을 할 수 있는가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같은 부분이 중점적으로 이야기되고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722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매니지먼트에 대한 과신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기업에 대한 적의가 커졌기 때문에 과도한 기대를 요구하는 것이 아니라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기업에 대한 과도한 신뢰가 그 원인이다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정부의 능력을 향한 환멸이 증대되고 생활의 질에 초점이 맞춰지면서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 활동의 중심에 사회에 대한 관심을 두라는 목소리가 커지기 시작했다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143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 가지 이야기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웨스트버지니아</a:t>
            </a:r>
            <a:r>
              <a:rPr lang="ko-KR" altLang="en-US" dirty="0" smtClean="0"/>
              <a:t> 주의 비엔나 마을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경영진은 채산에 한계가 있더라도 사회적 책임을 다한다는 생각에서 이곳에 최신 공해방지시설을 갖춘 공장을 건설했지만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 문제에 대한 관심이 높아지면서 비엔나에 거주하는 주민들이 너나 할 것 없이 재와 연기에 대해 불만을 토로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스위프트</a:t>
            </a:r>
            <a:r>
              <a:rPr lang="ko-KR" altLang="en-US" dirty="0" smtClean="0"/>
              <a:t> 데 아르헨티나의 비극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실업률이 높은 지역의 고용을 유지하기 위해 공장을 폐쇄하지 않다가 좋은 조건으로 청산하려고 했으나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정부는 이를 무효화하고 기업의 주식을 압류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83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생산성 향상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생산성에 영향을 미치는 요인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노동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원재료 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추가되어야 하는 것들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 믹스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믹스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강점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4332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 가지 이야기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공민권과 </a:t>
            </a:r>
            <a:r>
              <a:rPr lang="ko-KR" altLang="en-US" dirty="0" err="1" smtClean="0"/>
              <a:t>퀘이커의</a:t>
            </a:r>
            <a:r>
              <a:rPr lang="ko-KR" altLang="en-US" dirty="0" smtClean="0"/>
              <a:t> 양심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철강 제조업체가 흑인 숙련공을 일부 임원으로 임명하려고 했지만</a:t>
            </a:r>
            <a:r>
              <a:rPr lang="en-US" altLang="ko-KR" dirty="0"/>
              <a:t> </a:t>
            </a:r>
            <a:r>
              <a:rPr lang="ko-KR" altLang="en-US" dirty="0" smtClean="0"/>
              <a:t>조합의 반대에 부딪혀 그 계획을 중단했는데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</a:t>
            </a:r>
            <a:r>
              <a:rPr lang="ko-KR" altLang="en-US" dirty="0" err="1" smtClean="0"/>
              <a:t>년후</a:t>
            </a:r>
            <a:r>
              <a:rPr lang="ko-KR" altLang="en-US" dirty="0" smtClean="0"/>
              <a:t> 인종문제에 관해 리더십을 발휘하지 않았다며 혹독하게 공격받았다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60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 책임의 매니지먼트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매니지먼트는 사회적 책임을 회피할 수 없다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모든 기업에 있어서 사회적 책임은 자기 자신의 역할을 철저하게 검토하고 목표를 설정하며 성과를 오려야 할 중대한 문제다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사회적 책임을 매니지먼트 하지 않으면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503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 </a:t>
            </a:r>
            <a:r>
              <a:rPr lang="ko-KR" altLang="en-US" dirty="0" smtClean="0"/>
              <a:t>사회적 영향과 사회의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사회적 영향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특수강 공장의 목적은 소음을 내며 유해 가스를 배출하는 것이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목적을 위해 소음을 내고 열과 연기를 배출한다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사회문제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건전하지 못한 사회에서는 기업과 대학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병원이 제대로 기능할 수 없기 때문에 한 사회의 건강은 매니지먼트에게 반드시 필요한 것이다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5305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매니지먼트가 사회에 끼치는 영향에 대한 책임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고의든 아니든 매니지먼트는 자신의 조직이 사회에 끼치는 영향에 대해 책임이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이것이 원칙이다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374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사회에 미치는 악영향을 어떻게 해결할 것인가 </a:t>
            </a:r>
            <a:r>
              <a:rPr lang="en-US" altLang="ko-KR" dirty="0" smtClean="0"/>
              <a:t>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개인에게 미치는 영향 가운데 조직의 목적이나 사명의 달성과 관련 없는 것은 최소화하고 가능하면 제거한다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그러나 대부분의 경우에는 그 활동을 중지할 수가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이상적인 접근법은 악영향 제거를 그대로 수익 사업화하는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듀폰</a:t>
            </a:r>
            <a:r>
              <a:rPr lang="ko-KR" altLang="en-US" dirty="0" smtClean="0"/>
              <a:t> 사의 산업 유독성 연구소는 독성제거 프로세스를 개발하여 독성을 검사하고 </a:t>
            </a:r>
            <a:r>
              <a:rPr lang="ko-KR" altLang="en-US" dirty="0" err="1" smtClean="0"/>
              <a:t>무독성</a:t>
            </a:r>
            <a:r>
              <a:rPr lang="ko-KR" altLang="en-US" dirty="0" smtClean="0"/>
              <a:t> 원료를 개발하고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136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사회에 미치는 악영향을 어떻게 해결할 것인가 </a:t>
            </a:r>
            <a:r>
              <a:rPr lang="en-US" altLang="ko-KR" dirty="0" smtClean="0"/>
              <a:t>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그러한 접근이 불가능한 경우가 더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악영향 제거는 비용 증가를 의미하기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외부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사회의 부담으로 여겨지던 것이 자신의 비용이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동일한 룰이 수용되기 위해서는 정부 규제와 같은 공적 조치가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비용을 증가시키는 프로세스의 경우 최소 비용으로 최대 효과를 창출하는 규제 수단을 검토하고 스스로 방안을 마련하여야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더불어 바르고 공정한 규제의 입법화가 추진되어야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0891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사회에 미치는 악영향을 어떻게 해결할 것인가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기업의 태도는 일반적으로 규제가 없는 것이 가장 좋은 규제다 라는 것이다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사회에 대한 악영향의 제거가 규제와 법률을 필요로 한다면 책임 있는 조직에게는 정해진 룰이 오히려 이익이 될 것이다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규제와 법률이 존재하지 않는다면 책임 있는 조직이 오히려 부당한 처우를 받을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책임 있는 조직은 무책임하다고 </a:t>
            </a:r>
            <a:r>
              <a:rPr lang="ko-KR" altLang="en-US" sz="2400" dirty="0" err="1" smtClean="0"/>
              <a:t>비난받을</a:t>
            </a:r>
            <a:r>
              <a:rPr lang="ko-KR" altLang="en-US" sz="2400" dirty="0" smtClean="0"/>
              <a:t> 것이며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대신 양식 없고 탐욕적이며 어리석고 남을 속이는 조직이 이익을 얻게 될 것이다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여론이 문제시하지 않는다고 해서 그 문제를 무시해도 되는 것은 아니다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0516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 문제는 기회의 원천이다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사회 문제는 사회를 퇴화시키고 그 기능을 마비시키는 질병과도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그것은 조직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기업의 매니지먼트에게는 커다란 도전인 동시에 기회다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사회 문제 해결을 사업상의 기회로 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이익을 내는 것이야말로 기업과 여타 조직이 가진 공통의 기능이다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성공한 기업의 비밀은 언제나 사회적 이노베이션에 있는 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5845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 </a:t>
            </a:r>
            <a:r>
              <a:rPr lang="ko-KR" altLang="en-US" dirty="0" smtClean="0"/>
              <a:t>사회적 책임의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매니지먼트의 첫 번째 과제는 자신이 몸담은 조직이 기능하게 하고 그 목적하는 바를 이루기 위해 공헌하는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조직이 각자의 특수한 직무를 제대로 수행하는 것이야말로 사회가 필요로 하는 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조직이 자신의 기능을 수행하지 못한다면 이는 사회적으로 큰 손실이다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어떤 조직이든 간에 최대의 책임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본래의 기능을 제대로 수행하지 못한다면 다른 어떤 책임도 이행할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407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조직의 고유한 기능을 침식시키는 것이라면 아무리 고상한 동기가 작용한다 해도 모든 활동이 무책임한 것이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49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이익의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이익이란 원인이 아니라 결과다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이익은 마케팅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이노베이션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생산성 향상의 결과로서 얻어지는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010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능력과 가치관에 따른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업무를 맡을 능력이 없는데도 과업을 </a:t>
            </a:r>
            <a:r>
              <a:rPr lang="ko-KR" altLang="en-US" dirty="0" err="1" smtClean="0"/>
              <a:t>부여받는</a:t>
            </a:r>
            <a:r>
              <a:rPr lang="ko-KR" altLang="en-US" dirty="0" smtClean="0"/>
              <a:t> 것은 기대만 부풀렸다가 실망만 안겨 주는 무책임한 행동이다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조직은 자신의 가치 체계에 부합하지 않는 과제는 피해야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0026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권한의 한계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권한을 가진 자는 책임을 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책임을 진 자는 권한을 요구한다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사회적 책임을 진다는 것은 사회적인 권한을 요구한다는 것과 같은 의미다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204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권한의 한계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기업이 책임을 </a:t>
            </a:r>
            <a:r>
              <a:rPr lang="ko-KR" altLang="en-US" dirty="0" err="1"/>
              <a:t>요구받았을</a:t>
            </a:r>
            <a:r>
              <a:rPr lang="ko-KR" altLang="en-US" dirty="0"/>
              <a:t> 때는 반드시 그것에 관해 </a:t>
            </a:r>
            <a:r>
              <a:rPr lang="en-US" altLang="ko-KR" dirty="0"/>
              <a:t>‘</a:t>
            </a:r>
            <a:r>
              <a:rPr lang="ko-KR" altLang="en-US" dirty="0"/>
              <a:t>권한을 갖고 있는가 가져야 마땅한가</a:t>
            </a:r>
            <a:r>
              <a:rPr lang="en-US" altLang="ko-KR" dirty="0"/>
              <a:t>’</a:t>
            </a:r>
            <a:r>
              <a:rPr lang="ko-KR" altLang="en-US" dirty="0"/>
              <a:t>를 스스로 질문할 필요가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사회 문제에 대한 책임을 지는 일이 조직의 본래 기능을 방해하고 상실케 한다면 매니지먼트는 당연히 이에 저항해야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967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기업을 비롯한 모든 조직은 사회의 심각한 병폐에 늘 관심을 기울일 줄 알아야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가능하다면 그러한 문제를 조직의 공헌과 업적을 위한 기회로 전환해야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각 조직들이 수행해야 할 최대의 공헌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최대의 사회적 책임이란 스스로의 기능을 수행하는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최대의 무책임이란 능력을 상회하는 과제에 도전하거나 혹은 사회적 책임이라는 미명 하에 다른 이로부터 권한을 빼앗아 스스로의 기능을 잃는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8803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 </a:t>
            </a:r>
            <a:r>
              <a:rPr lang="ko-KR" altLang="en-US" dirty="0" smtClean="0"/>
              <a:t>기업과 정부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자유 방임 모델</a:t>
            </a:r>
            <a:r>
              <a:rPr lang="en-US" altLang="ko-KR" dirty="0" smtClean="0"/>
              <a:t>:</a:t>
            </a:r>
            <a:r>
              <a:rPr lang="ko-KR" altLang="en-US" dirty="0" smtClean="0"/>
              <a:t> 경제 이론 모델이지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정치 이론이나 정부 활동 모델이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중상주의 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기업이 정부의 하위 파트너로 간주된다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입헌주의 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정부와 기업이 대립 관계에 놓여있다고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540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중상주의나 입헌주의는 문제를 해결할 수 없게 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그것은 바로 다음과 같은 이유들 때문이다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혼합경제의 진전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글로벌 기업의 발전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사회의 다원화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매니지먼트의 대두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8072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해결책을 판단하는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새로운 모델은 다음 네 가지 기준을 만족시켜야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기업과 그 매니지먼트가 성과에 책임을 지는 자율적인 존재가 되어야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변화를 가능케 하는 자유롭고 유연한 사회를 지켜야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글로벌 경제와 국가의 정치 주권을 조화시켜야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기능을 수행하는 강력한 정부를 유지하고 강화해야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1998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18 </a:t>
            </a:r>
            <a:r>
              <a:rPr lang="ko-KR" altLang="en-US" dirty="0" smtClean="0"/>
              <a:t>프로페셔널의 윤리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첫 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속이거나 훔치거나 거짓말하거나 뇌물을 주고받아서는 안 된다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인간으로서의 기본적인 책임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두 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유혹에 진 자는 엄히 처벌해야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세 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사회의 활동에 참여할 윤리적 책임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개인의 공헌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매니지먼트의 책임 밖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563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리더의 책임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리더 그룹의 일원이라면 본질적으로 프로페셔널이다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그들은 프로페셔널의 윤리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책임의 윤리를 </a:t>
            </a:r>
            <a:r>
              <a:rPr lang="ko-KR" altLang="en-US" dirty="0" err="1" smtClean="0"/>
              <a:t>요구받는다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8302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알면서 해를 끼치지 말라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프로란 알면서도 해를 끼치는 몰상식한 일은 최소한 하지 않는 사람이라고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 믿을 수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신뢰 없이는 아무것도 이루어질 수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프로는 자립적이어야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고객에 의해 지배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지휘를 받아서는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9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사업이란 무엇인가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455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 매니지먼트의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5081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매니지먼트의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조직의 목적이 달성될 수 있는가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조직 내에서 일이 제대로 이루어지고 사람이 잘 관리되는가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하는 문제는 매니지먼트가 어떻게 실행되는지에 달려있다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2187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성질의 변화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기업이 일정한 규모에 달하게 되면 반드시 매니지먼트가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매니지먼트 팀이라는 골격이 오너 겸 기업가라는 피부를 대신해야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그것은 피부가 진화한 것이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완전히 바뀌는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매니지먼트가 없을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조직은 관리 불능이 되고 계획은 실행되지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최악의 경우 계획의 각 부분이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면에서 제멋대로 수행될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상사의 눈에 드는 일이 성과를 오리는 것보다 중요해지기도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78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성질의 변화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제품이 뛰어나고 종업원이 유능하며 동시에 헌신적이라도 나아가 상사가 아무리 위대한 능력과 매력을 지니고 있더라도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매니지먼트라는 골격을 갖춘 조직으로 변신하지 않는 한 기업은 실패를 거듭하면서 정체되어 결국 하향 곡선을 그리게 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302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매니저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925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 </a:t>
            </a:r>
            <a:r>
              <a:rPr lang="ko-KR" altLang="en-US" dirty="0" smtClean="0"/>
              <a:t>매니저란 무엇인가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지금까지의 정의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사람의 일에 책임을 지는 자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새로운 정의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조직의 성과에 책임을 지는 자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1798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전문가의 과제 </a:t>
            </a:r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전문가의 최대 과제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자신의 지식과 능력을 전체의 성과와 결부시키는 일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전문가는 전문 용어를 자주 사용하는데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사실 이들은 전문 용어 없이는 충분히 의사를 전달할 수가 없다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문제는 이것을 다른 사람이 이해해야만 유효한 지식과 정보가 된다는 점이다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매니저는 이러한 사실을 전문가에게 인식시켜야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조직의 목표를 전문가의 용어로 번역하고 반대로 전문가의 지식과 능력을 고객의 말로 바꾸는 것도 매니저의 일이다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0042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전문가의 과제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전문가는 매니저의 상사가 될 수도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사실상 상사가 되지 않으면 안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전문가는 곧 선생님이다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자신이 속한 매니지먼트를 이끌어 가면서 새로운 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기준을 나타낼 수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의미에서 그들은 조직 내의 모든 매니저보다도 높은 입장에 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8757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전문가의 기능과 지위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기능과 지위는 반드시 분리되어야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매니저에 관한 기존 정의에서는 관리하는 자가 뛰어난 사람이므로 보다 많은 보수를 받는다고 보았다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그러나 이것은 진짜 전문가라고 불려야 할 사람들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특정 조직 내에서 리더로 간주되는 사람들에게는 전혀 의미가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매니저든 전문가든 매니지먼트 그룹의 일원이란 점에서 다를 바가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3968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 </a:t>
            </a:r>
            <a:r>
              <a:rPr lang="ko-KR" altLang="en-US" dirty="0" smtClean="0"/>
              <a:t>매니저의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72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9200</Words>
  <Application>Microsoft Office PowerPoint</Application>
  <PresentationFormat>와이드스크린</PresentationFormat>
  <Paragraphs>1120</Paragraphs>
  <Slides>231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231</vt:i4>
      </vt:variant>
    </vt:vector>
  </HeadingPairs>
  <TitlesOfParts>
    <vt:vector size="234" baseType="lpstr">
      <vt:lpstr>맑은 고딕</vt:lpstr>
      <vt:lpstr>Arial</vt:lpstr>
      <vt:lpstr>Office 테마</vt:lpstr>
      <vt:lpstr>매니지먼트 </vt:lpstr>
      <vt:lpstr>1장 기업의 성과</vt:lpstr>
      <vt:lpstr>01 기업이란 무엇인가</vt:lpstr>
      <vt:lpstr>기업의 목적</vt:lpstr>
      <vt:lpstr>마케팅</vt:lpstr>
      <vt:lpstr>이노베이션</vt:lpstr>
      <vt:lpstr>생산성 향상</vt:lpstr>
      <vt:lpstr>이익의 기능</vt:lpstr>
      <vt:lpstr>02 사업이란 무엇인가</vt:lpstr>
      <vt:lpstr>우리의 사업은 무엇인가</vt:lpstr>
      <vt:lpstr>고객은 누구인가</vt:lpstr>
      <vt:lpstr>무엇이 우리의 사업이 될 것인가</vt:lpstr>
      <vt:lpstr>우리의 사업은 어떤 것이어야 하는가</vt:lpstr>
      <vt:lpstr>우리의 사업 중에서 무엇을 버릴 것인가</vt:lpstr>
      <vt:lpstr>03 사업의 목표</vt:lpstr>
      <vt:lpstr>마케팅의 목표</vt:lpstr>
      <vt:lpstr>이노베이션의 목표</vt:lpstr>
      <vt:lpstr>경영 자원의 목표</vt:lpstr>
      <vt:lpstr>생산성의 목표</vt:lpstr>
      <vt:lpstr>사회적 책임의 목표</vt:lpstr>
      <vt:lpstr>비용으로서의 이익</vt:lpstr>
      <vt:lpstr>목표액 설정에 필요한 균형</vt:lpstr>
      <vt:lpstr>목표의 실현</vt:lpstr>
      <vt:lpstr>04 전략 계획</vt:lpstr>
      <vt:lpstr>전략 계획이란 무엇인가</vt:lpstr>
      <vt:lpstr>전략 계획이란 무엇인가</vt:lpstr>
      <vt:lpstr>2장 공적 기관의 성과</vt:lpstr>
      <vt:lpstr>05 다원화 사회의 도래</vt:lpstr>
      <vt:lpstr>현재 사회의 성장 부문</vt:lpstr>
      <vt:lpstr>서비스 기관이 성과를 올리는 방법</vt:lpstr>
      <vt:lpstr>06 공적 기관 부진의 원인</vt:lpstr>
      <vt:lpstr>공적 기관과 기업은 무엇이 다른가</vt:lpstr>
      <vt:lpstr>성과를 올리지 말라 1/3</vt:lpstr>
      <vt:lpstr>성과를 올리지 말라 2/3</vt:lpstr>
      <vt:lpstr>성과를 올리지 말라 3/3</vt:lpstr>
      <vt:lpstr>07 공적 기관 성공의 조건</vt:lpstr>
      <vt:lpstr>공적 기관의 종류 1/2</vt:lpstr>
      <vt:lpstr>공적 기관의 종류 2/2</vt:lpstr>
      <vt:lpstr>3장 일와 인간</vt:lpstr>
      <vt:lpstr>08 새로운 현실</vt:lpstr>
      <vt:lpstr>새로운 도전</vt:lpstr>
      <vt:lpstr>09 일과 노동</vt:lpstr>
      <vt:lpstr>일이란 무엇인가 1/2</vt:lpstr>
      <vt:lpstr>일이란 무엇인가 2/2</vt:lpstr>
      <vt:lpstr>노동이란 무엇인가 1/3</vt:lpstr>
      <vt:lpstr>노동이란 무엇인가 2/3</vt:lpstr>
      <vt:lpstr>노동이란 무엇인가 3/3</vt:lpstr>
      <vt:lpstr>10 일의 생산성</vt:lpstr>
      <vt:lpstr>성과 중심의 사고</vt:lpstr>
      <vt:lpstr>11 사람과 노동의 매니지먼트</vt:lpstr>
      <vt:lpstr>일본 기업의 성공</vt:lpstr>
      <vt:lpstr>차이스 방식의 비밀</vt:lpstr>
      <vt:lpstr>IBM 사의 시행착오와 개선</vt:lpstr>
      <vt:lpstr>시사점</vt:lpstr>
      <vt:lpstr>12 책임과 보장</vt:lpstr>
      <vt:lpstr>생산성 향상을 위한 업무 구성</vt:lpstr>
      <vt:lpstr>피드백 정보</vt:lpstr>
      <vt:lpstr>지속적인 학습</vt:lpstr>
      <vt:lpstr>직장 커뮤니티와 책임</vt:lpstr>
      <vt:lpstr>누구나 매니지먼트의 일원이다</vt:lpstr>
      <vt:lpstr>신분의 보장</vt:lpstr>
      <vt:lpstr>13 사람이 최대의 자산이다</vt:lpstr>
      <vt:lpstr>오해와 두려움</vt:lpstr>
      <vt:lpstr>사람이야말로 최대의 자산</vt:lpstr>
      <vt:lpstr>4장 사회적 책임</vt:lpstr>
      <vt:lpstr>14 매니지먼트와 사회</vt:lpstr>
      <vt:lpstr>‘기업의 사회적 책임’의 의미 변화</vt:lpstr>
      <vt:lpstr>매니지먼트에 대한 과신</vt:lpstr>
      <vt:lpstr>세 가지 이야기 1/2</vt:lpstr>
      <vt:lpstr>세 가지 이야기 2/2</vt:lpstr>
      <vt:lpstr>사회적 책임의 매니지먼트</vt:lpstr>
      <vt:lpstr>15 사회적 영향과 사회의 문제</vt:lpstr>
      <vt:lpstr>매니지먼트가 사회에 끼치는 영향에 대한 책임</vt:lpstr>
      <vt:lpstr>사회에 미치는 악영향을 어떻게 해결할 것인가 1/3</vt:lpstr>
      <vt:lpstr>사회에 미치는 악영향을 어떻게 해결할 것인가 2/3</vt:lpstr>
      <vt:lpstr>사회에 미치는 악영향을 어떻게 해결할 것인가 3/3</vt:lpstr>
      <vt:lpstr>사회 문제는 기회의 원천이다</vt:lpstr>
      <vt:lpstr>16 사회적 책임의 한계</vt:lpstr>
      <vt:lpstr>PowerPoint 프레젠테이션</vt:lpstr>
      <vt:lpstr>능력과 가치관에 따른 한계</vt:lpstr>
      <vt:lpstr>권한의 한계 1/2</vt:lpstr>
      <vt:lpstr>권한의 한계 2/2</vt:lpstr>
      <vt:lpstr>PowerPoint 프레젠테이션</vt:lpstr>
      <vt:lpstr>17 기업과 정부</vt:lpstr>
      <vt:lpstr>새로운 문제</vt:lpstr>
      <vt:lpstr>해결책을 판단하는 기준</vt:lpstr>
      <vt:lpstr>18 프로페셔널의 윤리</vt:lpstr>
      <vt:lpstr>리더의 책임</vt:lpstr>
      <vt:lpstr>‘알면서 해를 끼치지 말라’</vt:lpstr>
      <vt:lpstr>2부 매니지먼트의 방법</vt:lpstr>
      <vt:lpstr>매니지먼트의 필요성</vt:lpstr>
      <vt:lpstr>성질의 변화 1/2</vt:lpstr>
      <vt:lpstr>성질의 변화 2/2</vt:lpstr>
      <vt:lpstr>5장 매니저</vt:lpstr>
      <vt:lpstr>19 매니저란 무엇인가</vt:lpstr>
      <vt:lpstr>전문가의 과제 1/2</vt:lpstr>
      <vt:lpstr>전문가의 과제 2/2</vt:lpstr>
      <vt:lpstr>전문가의 기능과 지위</vt:lpstr>
      <vt:lpstr>20 매니저의 일</vt:lpstr>
      <vt:lpstr>매니저의 두 가지 역할</vt:lpstr>
      <vt:lpstr>매니저의 일</vt:lpstr>
      <vt:lpstr>매니저의 자질</vt:lpstr>
      <vt:lpstr>최대의 공헌</vt:lpstr>
      <vt:lpstr>직무 설계의 실책 1/3</vt:lpstr>
      <vt:lpstr>직무 설계의 실책 2/3</vt:lpstr>
      <vt:lpstr>직무 설계의 실책 3/3</vt:lpstr>
      <vt:lpstr>매니지먼트 한계의 법칙</vt:lpstr>
      <vt:lpstr>직무 설계의 시점</vt:lpstr>
      <vt:lpstr>21 매니지먼트 개발</vt:lpstr>
      <vt:lpstr>체계적인 육성</vt:lpstr>
      <vt:lpstr>매니지먼트 개발과 관계없는 것</vt:lpstr>
      <vt:lpstr>22 자기 관리와 목표에 의한 매니지먼트</vt:lpstr>
      <vt:lpstr>네 가지 저해 요인</vt:lpstr>
      <vt:lpstr>목표 관리</vt:lpstr>
      <vt:lpstr>자기 관리</vt:lpstr>
      <vt:lpstr>23 중간 관리</vt:lpstr>
      <vt:lpstr>24 성과 중심의 정신</vt:lpstr>
      <vt:lpstr>천재에 의존하지 말라 1/2</vt:lpstr>
      <vt:lpstr>천재에 의존하지 말라 2/2</vt:lpstr>
      <vt:lpstr>성과 중심의 사고방식 1/2</vt:lpstr>
      <vt:lpstr>성과 중심의 사고방식 2/2</vt:lpstr>
      <vt:lpstr>기회에 집중하라</vt:lpstr>
      <vt:lpstr>인사에 관한 의사결정</vt:lpstr>
      <vt:lpstr>성실함 없이는 조직도 없다.</vt:lpstr>
      <vt:lpstr>6장 매니지먼트의 기능</vt:lpstr>
      <vt:lpstr>25 의사결정</vt:lpstr>
      <vt:lpstr>의사결정의 역점을 어디에 둘 것인가</vt:lpstr>
      <vt:lpstr>문제의 명확화</vt:lpstr>
      <vt:lpstr>의견 대립의 촉진</vt:lpstr>
      <vt:lpstr>의견의 차이를 인정하라</vt:lpstr>
      <vt:lpstr>행동에 대한 판단</vt:lpstr>
      <vt:lpstr>의사결정의 실행 1/2</vt:lpstr>
      <vt:lpstr>의사결정의 실행 2/2</vt:lpstr>
      <vt:lpstr>피드백의 구조</vt:lpstr>
      <vt:lpstr>PowerPoint 프레젠테이션</vt:lpstr>
      <vt:lpstr>26 커뮤니케이션</vt:lpstr>
      <vt:lpstr>위에서 아래로, 아래에서 위로</vt:lpstr>
      <vt:lpstr>커뮤니케이션의 전제</vt:lpstr>
      <vt:lpstr>27 관리</vt:lpstr>
      <vt:lpstr>관리 수단의 특성</vt:lpstr>
      <vt:lpstr>PowerPoint 프레젠테이션</vt:lpstr>
      <vt:lpstr>관리 수단의 요건</vt:lpstr>
      <vt:lpstr>진정한 관리란 무엇인가</vt:lpstr>
      <vt:lpstr>28 경영 과학</vt:lpstr>
      <vt:lpstr>경영 과학의 탄생</vt:lpstr>
      <vt:lpstr>경영 과학의 공적 기준</vt:lpstr>
      <vt:lpstr>경영 과학의 자세</vt:lpstr>
      <vt:lpstr>매니저의 책임</vt:lpstr>
      <vt:lpstr>7장 매니지먼트의 조직</vt:lpstr>
      <vt:lpstr>29 새로운 니즈</vt:lpstr>
      <vt:lpstr>파욜과 슬론의 교훈</vt:lpstr>
      <vt:lpstr>잊어야 하는 몇 가지</vt:lpstr>
      <vt:lpstr>30 조직의 기본 단위</vt:lpstr>
      <vt:lpstr>활동 분석 1/2</vt:lpstr>
      <vt:lpstr>활동 분석 2/2</vt:lpstr>
      <vt:lpstr>공헌 분석 1/3</vt:lpstr>
      <vt:lpstr>공헌 분석 2/3</vt:lpstr>
      <vt:lpstr>공헌 분석 3/3</vt:lpstr>
      <vt:lpstr>결정 분석</vt:lpstr>
      <vt:lpstr>의사 결정의 원칙</vt:lpstr>
      <vt:lpstr>관계 분석</vt:lpstr>
      <vt:lpstr>나쁜 조직 1/3</vt:lpstr>
      <vt:lpstr>나쁜 조직 2/3</vt:lpstr>
      <vt:lpstr>나쁜 조직 3/3</vt:lpstr>
      <vt:lpstr>31 조직의 조건</vt:lpstr>
      <vt:lpstr>조직의 조건 1/3</vt:lpstr>
      <vt:lpstr>조직의 조건 2/3</vt:lpstr>
      <vt:lpstr>조직의 조건 3/3</vt:lpstr>
      <vt:lpstr>트레이드오프와 균형</vt:lpstr>
      <vt:lpstr>32 다섯 가지 조직 구조</vt:lpstr>
      <vt:lpstr>직능별 조직 1/3</vt:lpstr>
      <vt:lpstr>직능별 조직 2/3</vt:lpstr>
      <vt:lpstr>직능별 조직 3/3</vt:lpstr>
      <vt:lpstr>팀형 조직 1/3</vt:lpstr>
      <vt:lpstr>팀형 조직 2/3</vt:lpstr>
      <vt:lpstr>팀형 조직 3/3</vt:lpstr>
      <vt:lpstr>연방 분권 조직 1/3</vt:lpstr>
      <vt:lpstr>연방 분권 조직 2/3</vt:lpstr>
      <vt:lpstr>연방 분권 조직 3/3</vt:lpstr>
      <vt:lpstr>유사 분권 조직 1/3</vt:lpstr>
      <vt:lpstr>유사 분권 조직 2/3</vt:lpstr>
      <vt:lpstr>유사 분권 조직 3/3</vt:lpstr>
      <vt:lpstr>시스템형 조직의 등장 1/3</vt:lpstr>
      <vt:lpstr>시스템형 조직의 등장 2/3</vt:lpstr>
      <vt:lpstr>시스템형 조직의 등장 3/3</vt:lpstr>
      <vt:lpstr>33 조직 구조에 관한 결론</vt:lpstr>
      <vt:lpstr>3부 매니지먼트의 전략</vt:lpstr>
      <vt:lpstr>톱매니지먼트의 일과 조직</vt:lpstr>
      <vt:lpstr>8장 톱매니지먼트</vt:lpstr>
      <vt:lpstr>34 톱매니지먼트의 과제</vt:lpstr>
      <vt:lpstr>톱매니지먼트에게 주어진 과제의 특징</vt:lpstr>
      <vt:lpstr>35 톱매니지먼트의 구조</vt:lpstr>
      <vt:lpstr>역할 분담</vt:lpstr>
      <vt:lpstr>톱매니지먼트를 위한 조직의 조건</vt:lpstr>
      <vt:lpstr>팀워크 1/2</vt:lpstr>
      <vt:lpstr>팀워크 2/2</vt:lpstr>
      <vt:lpstr>36 성과를 낳는 이사회</vt:lpstr>
      <vt:lpstr>사회의 요구</vt:lpstr>
      <vt:lpstr>이사회에 필요한 세 가지 조건</vt:lpstr>
      <vt:lpstr>9장 매니지먼트의 기술</vt:lpstr>
      <vt:lpstr>37 규모의 매니지먼트</vt:lpstr>
      <vt:lpstr>규모란 무엇인가 1/2</vt:lpstr>
      <vt:lpstr>규모란 무엇인가 2/2</vt:lpstr>
      <vt:lpstr>기업 규모의 파악 1/2</vt:lpstr>
      <vt:lpstr>기업 규모의 파악 2/2</vt:lpstr>
      <vt:lpstr>최대 규모와 최적 규모</vt:lpstr>
      <vt:lpstr>규모와 지역 사회</vt:lpstr>
      <vt:lpstr>38 다각화의 매니지먼트</vt:lpstr>
      <vt:lpstr>다각화의 내적인 요인</vt:lpstr>
      <vt:lpstr>다각화의 외적인 요인</vt:lpstr>
      <vt:lpstr>다각화의 조화 1/2</vt:lpstr>
      <vt:lpstr>다각화의 조화 2/2</vt:lpstr>
      <vt:lpstr>효과 없는 다각화</vt:lpstr>
      <vt:lpstr>체질의 일치</vt:lpstr>
      <vt:lpstr>다각화의 매니지먼트</vt:lpstr>
      <vt:lpstr>39 매니지먼트의 글로벌화</vt:lpstr>
      <vt:lpstr>국제적인 약속</vt:lpstr>
      <vt:lpstr>40 성장의 매니지먼트</vt:lpstr>
      <vt:lpstr>필요한 성장이란 무엇인가</vt:lpstr>
      <vt:lpstr>성장에의 준비</vt:lpstr>
      <vt:lpstr>41 이노베이션</vt:lpstr>
      <vt:lpstr>이노베이션을 행하는 조직의 공통점 1/2</vt:lpstr>
      <vt:lpstr>이노베이션을 행하는 조직의 공통점 2/2</vt:lpstr>
      <vt:lpstr>42 매니지먼트의 정통성</vt:lpstr>
      <vt:lpstr>10장 매니지먼트의 패러다임이 바뀌었다</vt:lpstr>
      <vt:lpstr>조직 운영상의 전제</vt:lpstr>
      <vt:lpstr>사업 경영상의 전제 1/2</vt:lpstr>
      <vt:lpstr>사업 경영상의 전제 2/2</vt:lpstr>
      <vt:lpstr>새로운 전제</vt:lpstr>
      <vt:lpstr>에필로그 1/2</vt:lpstr>
      <vt:lpstr>에필로그 2/2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매니지먼트</dc:title>
  <dc:creator>김동현</dc:creator>
  <cp:lastModifiedBy>김동현</cp:lastModifiedBy>
  <cp:revision>91</cp:revision>
  <dcterms:created xsi:type="dcterms:W3CDTF">2017-04-23T12:09:00Z</dcterms:created>
  <dcterms:modified xsi:type="dcterms:W3CDTF">2018-02-22T14:34:03Z</dcterms:modified>
</cp:coreProperties>
</file>