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 Bardet" initials="JB" lastIdx="1" clrIdx="0">
    <p:extLst>
      <p:ext uri="{19B8F6BF-5375-455C-9EA6-DF929625EA0E}">
        <p15:presenceInfo xmlns:p15="http://schemas.microsoft.com/office/powerpoint/2012/main" userId="S::jbardet@hollinsconsult.com::8477f306-1e1e-44ec-90ae-17f7da9f6b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55" y="3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Bardet" userId="8477f306-1e1e-44ec-90ae-17f7da9f6b8d" providerId="ADAL" clId="{A9DC6053-2265-4EE5-97F4-57B21B9541E4}"/>
    <pc:docChg chg="modSld">
      <pc:chgData name="Josh Bardet" userId="8477f306-1e1e-44ec-90ae-17f7da9f6b8d" providerId="ADAL" clId="{A9DC6053-2265-4EE5-97F4-57B21B9541E4}" dt="2020-08-03T18:45:41.929" v="1" actId="14100"/>
      <pc:docMkLst>
        <pc:docMk/>
      </pc:docMkLst>
      <pc:sldChg chg="modSp mod">
        <pc:chgData name="Josh Bardet" userId="8477f306-1e1e-44ec-90ae-17f7da9f6b8d" providerId="ADAL" clId="{A9DC6053-2265-4EE5-97F4-57B21B9541E4}" dt="2020-08-03T18:45:41.929" v="1" actId="14100"/>
        <pc:sldMkLst>
          <pc:docMk/>
          <pc:sldMk cId="3868164858" sldId="268"/>
        </pc:sldMkLst>
        <pc:spChg chg="mod">
          <ac:chgData name="Josh Bardet" userId="8477f306-1e1e-44ec-90ae-17f7da9f6b8d" providerId="ADAL" clId="{A9DC6053-2265-4EE5-97F4-57B21B9541E4}" dt="2020-08-03T18:45:41.929" v="1" actId="14100"/>
          <ac:spMkLst>
            <pc:docMk/>
            <pc:sldMk cId="3868164858" sldId="268"/>
            <ac:spMk id="73" creationId="{4561C1FF-8566-44FE-99EB-959C78A3B6F4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3T11:14:16.619" idx="1">
    <p:pos x="5747" y="1213"/>
    <p:text>Need to Verify Point of Contact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B05F-886F-423D-89C6-F8C887379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63137-7C5B-48C1-B844-BB7DDB034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73CA-9570-4744-B6F1-62940962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B139-7501-4D0D-A054-EBF0A659DEC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BFEB9-C85F-44BD-975A-28E8AEE7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6E9B8-695D-48D9-8728-6C891BC7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8519-7E90-4EE0-98F1-442F9A36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6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8166-69E9-4AC1-BC6A-CEE5AB01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A4DD-C35C-4AC0-95EF-D5E5B4C65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35487-25CA-4733-9408-05B2766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B139-7501-4D0D-A054-EBF0A659DEC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A6D2F-65BF-4A79-AD82-275B95F8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C6E7-2D1A-4500-9870-0B39AEEB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8519-7E90-4EE0-98F1-442F9A36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4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D5772-975E-4CF1-93D3-914AB6130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EAF1D-3F50-4663-927D-6B8676D33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2AF8-8035-465C-9771-1568BFD4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B139-7501-4D0D-A054-EBF0A659DEC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58831-8396-4FB4-98CA-4FED4105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0005-BB11-4D06-B98C-9E7346A9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8519-7E90-4EE0-98F1-442F9A36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C8DB-6E90-435D-BD7A-B2CD9054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7F94-0725-4A88-A02D-2958107C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E6EA3-5EAC-4AAB-82EB-3FFAE55D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B139-7501-4D0D-A054-EBF0A659DEC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D455B-2A04-47F8-9AF4-5FB633DD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8A40-433C-4892-9EA4-8BBBC44A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8519-7E90-4EE0-98F1-442F9A36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2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7403-B0FC-4B39-B938-D3713621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10466-B737-4B3B-BD1F-EC1AECDE5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F71E-E594-4819-A258-D7439401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B139-7501-4D0D-A054-EBF0A659DEC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1898-F383-4294-B598-1F523F1B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E320-19FE-4250-93FA-5EB3EBDD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8519-7E90-4EE0-98F1-442F9A36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C75A-9A87-48EB-9A85-C495CE08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D887-12E7-4E17-8B68-2B83D2826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210A3-0D81-42FE-BC21-0A7BAC207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758B7-0F15-4D57-9AC6-BB8336DD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B139-7501-4D0D-A054-EBF0A659DEC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C731D-BDB1-40D1-9372-66E8A7B7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2204C-7331-443A-949F-579A258D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8519-7E90-4EE0-98F1-442F9A36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EE3A-F26A-4520-B76B-0EAB6BCC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AC23-4E2C-4674-B8C9-B2CA0F66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B4E2-3A47-4FE7-AAD3-0F15C6B5F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5D0E5-F2DF-4E91-AEF0-7F5C7C657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DB69D-8ABD-4550-A456-A1AC85403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E7E1F-B726-48B7-838A-B7F11349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B139-7501-4D0D-A054-EBF0A659DEC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3ECB9-C595-485F-AC73-1887117E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EEDED-A1E6-49E4-B77E-AF8D5105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8519-7E90-4EE0-98F1-442F9A36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1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810E-39DD-47BF-BB5C-AAC612B8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CB9A8-9785-4735-BF02-84A6ACD2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B139-7501-4D0D-A054-EBF0A659DEC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7CA1F-68B5-484C-844C-7E70F1F9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59720-68D9-453F-8438-AC70DB8C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8519-7E90-4EE0-98F1-442F9A36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910F3-6D8E-4581-8AC6-41621DDF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B139-7501-4D0D-A054-EBF0A659DEC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06272-865C-4973-92E9-3316932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EDFA1-01B5-443D-8BA8-A9F2C987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8519-7E90-4EE0-98F1-442F9A36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30A4-A5E6-452E-BC3F-217C76E9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1C5F-9DF6-42BE-8662-19B2F6C9C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F34A4-E2F7-4D9E-815E-30040BB5E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39599-E724-42A1-82FF-49523F0F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B139-7501-4D0D-A054-EBF0A659DEC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03FB5-1B5B-4522-90F6-0EAAF94D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39CF3-2148-4774-8F2C-53326500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8519-7E90-4EE0-98F1-442F9A36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22FB-09D1-4B24-92FC-C5B52509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25C1D-1821-43AB-8339-391AA9A57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BE606-BEF9-44B9-80AD-C472FFBBE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7E908-1C3F-4450-B672-FC9D2ED9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B139-7501-4D0D-A054-EBF0A659DEC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8F61C-4240-47F4-8FB2-1BBAA178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2F7EE-213C-4FAE-BE08-BB483A69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8519-7E90-4EE0-98F1-442F9A36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22B4A-43B3-4489-99F9-F0FAF47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1BF4B-F450-433E-9C43-B9B1F2846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7447-7EAD-41AB-A2AD-F1CEBE45C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B139-7501-4D0D-A054-EBF0A659DEC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ED569-07C3-4633-A5E5-1CDFFB175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E080-3319-447E-A827-418228E3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8519-7E90-4EE0-98F1-442F9A36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cmurphy@webcor.com" TargetMode="External"/><Relationship Id="rId3" Type="http://schemas.openxmlformats.org/officeDocument/2006/relationships/hyperlink" Target="mailto:SMinden@tishmanspeyer.com" TargetMode="External"/><Relationship Id="rId7" Type="http://schemas.openxmlformats.org/officeDocument/2006/relationships/hyperlink" Target="mailto:jdallosta@bkf.com" TargetMode="External"/><Relationship Id="rId2" Type="http://schemas.openxmlformats.org/officeDocument/2006/relationships/hyperlink" Target="mailto:jpancoast@sfgiants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phil.williamson@sfport.com" TargetMode="External"/><Relationship Id="rId5" Type="http://schemas.openxmlformats.org/officeDocument/2006/relationships/hyperlink" Target="mailto:kevin.masuda@sfport.com" TargetMode="External"/><Relationship Id="rId4" Type="http://schemas.openxmlformats.org/officeDocument/2006/relationships/hyperlink" Target="mailto:jwala@lotuswater.com" TargetMode="Externa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06AE3-0EF0-4E67-9A3D-6102F0E4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31" y="62297"/>
            <a:ext cx="10582536" cy="1325563"/>
          </a:xfrm>
          <a:ln w="127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Mission Rock Construction Contacts</a:t>
            </a: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B30B8AD-A094-426A-A744-F7B0884F3457}"/>
              </a:ext>
            </a:extLst>
          </p:cNvPr>
          <p:cNvSpPr/>
          <p:nvPr/>
        </p:nvSpPr>
        <p:spPr>
          <a:xfrm>
            <a:off x="3763837" y="1348740"/>
            <a:ext cx="3388650" cy="1651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4500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Developer (Mission Rock Partners)</a:t>
            </a:r>
          </a:p>
          <a:p>
            <a:pPr algn="ctr" defTabSz="444500">
              <a:spcBef>
                <a:spcPct val="0"/>
              </a:spcBef>
            </a:pPr>
            <a:r>
              <a:rPr lang="en-US" sz="1200" dirty="0">
                <a:solidFill>
                  <a:schemeClr val="tx1"/>
                </a:solidFill>
              </a:rPr>
              <a:t>Julian Pancoast | </a:t>
            </a:r>
            <a:r>
              <a:rPr lang="en-US" sz="1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jpancoast@sfgiants.com</a:t>
            </a:r>
            <a:endParaRPr lang="en-US" sz="1200" dirty="0">
              <a:solidFill>
                <a:schemeClr val="tx1"/>
              </a:solidFill>
            </a:endParaRPr>
          </a:p>
          <a:p>
            <a:pPr algn="ctr" defTabSz="444500">
              <a:spcBef>
                <a:spcPct val="0"/>
              </a:spcBef>
            </a:pPr>
            <a:r>
              <a:rPr lang="en-US" sz="1200" dirty="0">
                <a:solidFill>
                  <a:schemeClr val="tx1"/>
                </a:solidFill>
              </a:rPr>
              <a:t>San Francisco Giants</a:t>
            </a:r>
            <a:endParaRPr lang="en-US" dirty="0">
              <a:solidFill>
                <a:schemeClr val="tx1"/>
              </a:solidFill>
            </a:endParaRPr>
          </a:p>
          <a:p>
            <a:pPr algn="ctr" defTabSz="444500">
              <a:spcBef>
                <a:spcPct val="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 algn="ctr" defTabSz="444500">
              <a:spcBef>
                <a:spcPct val="0"/>
              </a:spcBef>
            </a:pPr>
            <a:r>
              <a:rPr lang="en-US" sz="1200" dirty="0">
                <a:solidFill>
                  <a:schemeClr val="tx1"/>
                </a:solidFill>
              </a:rPr>
              <a:t>Steve Minden | </a:t>
            </a:r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SMinden@tishmanspeyer.com</a:t>
            </a:r>
            <a:endParaRPr lang="en-US" sz="1200" dirty="0">
              <a:solidFill>
                <a:schemeClr val="tx1"/>
              </a:solidFill>
            </a:endParaRPr>
          </a:p>
          <a:p>
            <a:pPr algn="ctr" defTabSz="444500">
              <a:spcBef>
                <a:spcPct val="0"/>
              </a:spcBef>
            </a:pPr>
            <a:r>
              <a:rPr lang="en-US" sz="1200" dirty="0">
                <a:solidFill>
                  <a:schemeClr val="tx1"/>
                </a:solidFill>
              </a:rPr>
              <a:t>Tishman Speyer 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5BC46AC6-BDE0-4901-9D57-71672EC59E65}"/>
              </a:ext>
            </a:extLst>
          </p:cNvPr>
          <p:cNvSpPr/>
          <p:nvPr/>
        </p:nvSpPr>
        <p:spPr>
          <a:xfrm>
            <a:off x="246504" y="5084315"/>
            <a:ext cx="2637829" cy="9053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44500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ICA Project Coordinator</a:t>
            </a:r>
          </a:p>
          <a:p>
            <a:pPr algn="ctr" defTabSz="444500">
              <a:spcBef>
                <a:spcPct val="0"/>
              </a:spcBef>
            </a:pPr>
            <a:r>
              <a:rPr lang="en-US" sz="1200" dirty="0">
                <a:solidFill>
                  <a:schemeClr val="tx1"/>
                </a:solidFill>
              </a:rPr>
              <a:t>Jess Wala|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jwala@lotuswater.com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31D0F1D1-C22A-47B6-8F4E-22E9FD997783}"/>
              </a:ext>
            </a:extLst>
          </p:cNvPr>
          <p:cNvSpPr/>
          <p:nvPr/>
        </p:nvSpPr>
        <p:spPr>
          <a:xfrm>
            <a:off x="3917506" y="5468467"/>
            <a:ext cx="2057400" cy="93193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44500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City Departments &amp; Reviewers</a:t>
            </a:r>
          </a:p>
          <a:p>
            <a:pPr algn="ctr" defTabSz="444500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(See Table)</a:t>
            </a: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9D6ABD28-8242-46F1-86FC-FA98D34F82E3}"/>
              </a:ext>
            </a:extLst>
          </p:cNvPr>
          <p:cNvSpPr/>
          <p:nvPr/>
        </p:nvSpPr>
        <p:spPr>
          <a:xfrm>
            <a:off x="2522708" y="3503329"/>
            <a:ext cx="3437886" cy="131099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4500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Port of San Francisco</a:t>
            </a:r>
          </a:p>
          <a:p>
            <a:pPr algn="ctr" defTabSz="444500">
              <a:spcBef>
                <a:spcPct val="0"/>
              </a:spcBef>
            </a:pPr>
            <a:r>
              <a:rPr lang="en-US" sz="1200" dirty="0">
                <a:solidFill>
                  <a:schemeClr val="tx1"/>
                </a:solidFill>
              </a:rPr>
              <a:t>Kevin Masuda | </a:t>
            </a:r>
            <a:r>
              <a:rPr lang="en-US" sz="1200" dirty="0">
                <a:solidFill>
                  <a:schemeClr val="tx1"/>
                </a:solidFill>
                <a:hlinkClick r:id="rId5"/>
              </a:rPr>
              <a:t>kevin.masuda@sfport.com</a:t>
            </a:r>
            <a:endParaRPr lang="en-US" sz="1200" dirty="0">
              <a:solidFill>
                <a:schemeClr val="tx1"/>
              </a:solidFill>
            </a:endParaRPr>
          </a:p>
          <a:p>
            <a:pPr algn="ctr" defTabSz="444500">
              <a:spcBef>
                <a:spcPct val="0"/>
              </a:spcBef>
            </a:pPr>
            <a:r>
              <a:rPr lang="en-US" sz="1200" dirty="0">
                <a:solidFill>
                  <a:schemeClr val="tx1"/>
                </a:solidFill>
              </a:rPr>
              <a:t>Project Manager | 415-539-9967</a:t>
            </a:r>
          </a:p>
          <a:p>
            <a:pPr algn="ctr" defTabSz="444500">
              <a:spcBef>
                <a:spcPct val="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 algn="ctr" defTabSz="444500">
              <a:spcBef>
                <a:spcPct val="0"/>
              </a:spcBef>
            </a:pPr>
            <a:r>
              <a:rPr lang="en-US" sz="1200" dirty="0">
                <a:solidFill>
                  <a:schemeClr val="tx1"/>
                </a:solidFill>
              </a:rPr>
              <a:t>Phil Williamson | </a:t>
            </a:r>
            <a:r>
              <a:rPr lang="en-US" sz="1200" dirty="0">
                <a:solidFill>
                  <a:schemeClr val="tx1"/>
                </a:solidFill>
                <a:hlinkClick r:id="rId6"/>
              </a:rPr>
              <a:t>phil.williamson@sfport.com</a:t>
            </a:r>
            <a:endParaRPr lang="en-US" sz="1200" dirty="0">
              <a:solidFill>
                <a:schemeClr val="tx1"/>
              </a:solidFill>
            </a:endParaRPr>
          </a:p>
          <a:p>
            <a:pPr algn="ctr" defTabSz="444500">
              <a:spcBef>
                <a:spcPct val="0"/>
              </a:spcBef>
            </a:pPr>
            <a:r>
              <a:rPr lang="en-US" sz="1200" dirty="0">
                <a:solidFill>
                  <a:schemeClr val="tx1"/>
                </a:solidFill>
              </a:rPr>
              <a:t>Senior Project Manager | 415-274-0453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B94F3B-1B57-4E00-8CB5-95D7ACA6C725}"/>
              </a:ext>
            </a:extLst>
          </p:cNvPr>
          <p:cNvSpPr/>
          <p:nvPr/>
        </p:nvSpPr>
        <p:spPr>
          <a:xfrm>
            <a:off x="8121972" y="1197463"/>
            <a:ext cx="2057400" cy="93603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44500">
              <a:spcBef>
                <a:spcPct val="0"/>
              </a:spcBef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Geotechnical Engineer</a:t>
            </a:r>
          </a:p>
          <a:p>
            <a:pPr lvl="0" algn="ctr" defTabSz="444500">
              <a:spcBef>
                <a:spcPct val="0"/>
              </a:spcBef>
            </a:pPr>
            <a:r>
              <a:rPr lang="en-US" sz="1200" dirty="0" err="1">
                <a:solidFill>
                  <a:prstClr val="black"/>
                </a:solidFill>
              </a:rPr>
              <a:t>Langan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F2612C-48C3-440D-AB69-7F1336AAA7D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4598113" y="2643279"/>
            <a:ext cx="503589" cy="1216511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E040AD-3E0E-4858-B5D0-FC5E79CB2F8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4266854" y="4789115"/>
            <a:ext cx="654148" cy="70455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51786823-0F4F-4BEE-ABE0-ADFAC236B62F}"/>
              </a:ext>
            </a:extLst>
          </p:cNvPr>
          <p:cNvSpPr/>
          <p:nvPr/>
        </p:nvSpPr>
        <p:spPr>
          <a:xfrm>
            <a:off x="8075980" y="2334948"/>
            <a:ext cx="2057400" cy="93603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44500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Civil Engineer</a:t>
            </a:r>
          </a:p>
          <a:p>
            <a:pPr lvl="0" algn="ctr" defTabSz="444500">
              <a:spcBef>
                <a:spcPct val="0"/>
              </a:spcBef>
            </a:pPr>
            <a:r>
              <a:rPr lang="en-US" sz="1200" dirty="0">
                <a:solidFill>
                  <a:prstClr val="black"/>
                </a:solidFill>
              </a:rPr>
              <a:t>James Dallosta, P.E.</a:t>
            </a:r>
          </a:p>
          <a:p>
            <a:pPr lvl="0" algn="ctr" defTabSz="444500">
              <a:spcBef>
                <a:spcPct val="0"/>
              </a:spcBef>
            </a:pPr>
            <a:r>
              <a:rPr lang="en-US" sz="1200" dirty="0">
                <a:solidFill>
                  <a:prstClr val="black"/>
                </a:solidFill>
              </a:rPr>
              <a:t>(BKF) </a:t>
            </a:r>
            <a:r>
              <a:rPr lang="en-US" sz="1200" dirty="0">
                <a:solidFill>
                  <a:prstClr val="black"/>
                </a:solidFill>
                <a:hlinkClick r:id="rId7"/>
              </a:rPr>
              <a:t>jdallosta@bkf.com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2CC5996F-18C5-452A-85BD-4C077C294AC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152487" y="1665480"/>
            <a:ext cx="969485" cy="508760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614909D7-BA0E-4F6C-AF43-75224276E662}"/>
              </a:ext>
            </a:extLst>
          </p:cNvPr>
          <p:cNvCxnSpPr>
            <a:cxnSpLocks/>
            <a:stCxn id="7" idx="3"/>
            <a:endCxn id="40" idx="1"/>
          </p:cNvCxnSpPr>
          <p:nvPr/>
        </p:nvCxnSpPr>
        <p:spPr>
          <a:xfrm>
            <a:off x="7152487" y="2174240"/>
            <a:ext cx="923493" cy="628725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C2340BCB-B58D-4922-8EBE-F895BB870878}"/>
              </a:ext>
            </a:extLst>
          </p:cNvPr>
          <p:cNvSpPr/>
          <p:nvPr/>
        </p:nvSpPr>
        <p:spPr>
          <a:xfrm>
            <a:off x="7381136" y="3532979"/>
            <a:ext cx="2672882" cy="105505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44500">
              <a:spcBef>
                <a:spcPct val="0"/>
              </a:spcBef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Construction Manager &amp; General Contractor</a:t>
            </a:r>
          </a:p>
          <a:p>
            <a:pPr lvl="0" algn="ctr" defTabSz="444500">
              <a:spcBef>
                <a:spcPct val="0"/>
              </a:spcBef>
            </a:pPr>
            <a:r>
              <a:rPr lang="en-US" sz="1200" dirty="0">
                <a:solidFill>
                  <a:prstClr val="black"/>
                </a:solidFill>
              </a:rPr>
              <a:t>Chris Murphy (Webcor) </a:t>
            </a:r>
            <a:r>
              <a:rPr lang="en-US" sz="1200" dirty="0">
                <a:solidFill>
                  <a:prstClr val="black"/>
                </a:solidFill>
                <a:hlinkClick r:id="rId8"/>
              </a:rPr>
              <a:t>cmurphy@webcor.com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5F7A7734-1B65-46CF-B827-98EDC5540354}"/>
              </a:ext>
            </a:extLst>
          </p:cNvPr>
          <p:cNvSpPr/>
          <p:nvPr/>
        </p:nvSpPr>
        <p:spPr>
          <a:xfrm>
            <a:off x="9188945" y="4967280"/>
            <a:ext cx="2057400" cy="115202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44500">
              <a:spcBef>
                <a:spcPct val="0"/>
              </a:spcBef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Third Party Inspections / Testing</a:t>
            </a:r>
          </a:p>
          <a:p>
            <a:pPr algn="ctr" defTabSz="444500">
              <a:spcBef>
                <a:spcPct val="0"/>
              </a:spcBef>
            </a:pPr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(Need to Verify)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8A10E2B-18ED-41FD-8CFE-5B6B7264C6C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9277987" y="4027621"/>
            <a:ext cx="379249" cy="150006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75619D6-2694-43B7-94AA-39A4F04710E3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152487" y="2174240"/>
            <a:ext cx="228649" cy="188626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F36E6447-B9DB-4C87-A0F8-148E47E6817A}"/>
              </a:ext>
            </a:extLst>
          </p:cNvPr>
          <p:cNvSpPr/>
          <p:nvPr/>
        </p:nvSpPr>
        <p:spPr>
          <a:xfrm>
            <a:off x="6094507" y="4709695"/>
            <a:ext cx="1608682" cy="931930"/>
          </a:xfrm>
          <a:custGeom>
            <a:avLst/>
            <a:gdLst>
              <a:gd name="connsiteX0" fmla="*/ 2214880 w 2214880"/>
              <a:gd name="connsiteY0" fmla="*/ 0 h 914400"/>
              <a:gd name="connsiteX1" fmla="*/ 1534160 w 2214880"/>
              <a:gd name="connsiteY1" fmla="*/ 538480 h 914400"/>
              <a:gd name="connsiteX2" fmla="*/ 0 w 221488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880" h="914400">
                <a:moveTo>
                  <a:pt x="2214880" y="0"/>
                </a:moveTo>
                <a:cubicBezTo>
                  <a:pt x="2059093" y="193040"/>
                  <a:pt x="1903307" y="386080"/>
                  <a:pt x="1534160" y="538480"/>
                </a:cubicBezTo>
                <a:cubicBezTo>
                  <a:pt x="1165013" y="690880"/>
                  <a:pt x="582506" y="802640"/>
                  <a:pt x="0" y="914400"/>
                </a:cubicBezTo>
              </a:path>
            </a:pathLst>
          </a:cu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1FFC454-E4FB-42B5-A6C6-0FA4F191BD6E}"/>
              </a:ext>
            </a:extLst>
          </p:cNvPr>
          <p:cNvSpPr/>
          <p:nvPr/>
        </p:nvSpPr>
        <p:spPr>
          <a:xfrm>
            <a:off x="10225559" y="1815775"/>
            <a:ext cx="635044" cy="2443480"/>
          </a:xfrm>
          <a:custGeom>
            <a:avLst/>
            <a:gdLst>
              <a:gd name="connsiteX0" fmla="*/ 25400 w 624884"/>
              <a:gd name="connsiteY0" fmla="*/ 2448560 h 2448560"/>
              <a:gd name="connsiteX1" fmla="*/ 624840 w 624884"/>
              <a:gd name="connsiteY1" fmla="*/ 1178560 h 2448560"/>
              <a:gd name="connsiteX2" fmla="*/ 0 w 624884"/>
              <a:gd name="connsiteY2" fmla="*/ 0 h 244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884" h="2448560">
                <a:moveTo>
                  <a:pt x="25400" y="2448560"/>
                </a:moveTo>
                <a:cubicBezTo>
                  <a:pt x="327236" y="2017606"/>
                  <a:pt x="629073" y="1586653"/>
                  <a:pt x="624840" y="1178560"/>
                </a:cubicBezTo>
                <a:cubicBezTo>
                  <a:pt x="620607" y="770467"/>
                  <a:pt x="310303" y="385233"/>
                  <a:pt x="0" y="0"/>
                </a:cubicBezTo>
              </a:path>
            </a:pathLst>
          </a:cu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9E34044-9089-4781-967E-4572932E89FA}"/>
              </a:ext>
            </a:extLst>
          </p:cNvPr>
          <p:cNvSpPr/>
          <p:nvPr/>
        </p:nvSpPr>
        <p:spPr>
          <a:xfrm>
            <a:off x="10225559" y="2872415"/>
            <a:ext cx="300037" cy="1386840"/>
          </a:xfrm>
          <a:custGeom>
            <a:avLst/>
            <a:gdLst>
              <a:gd name="connsiteX0" fmla="*/ 45720 w 300037"/>
              <a:gd name="connsiteY0" fmla="*/ 1386840 h 1386840"/>
              <a:gd name="connsiteX1" fmla="*/ 299720 w 300037"/>
              <a:gd name="connsiteY1" fmla="*/ 462280 h 1386840"/>
              <a:gd name="connsiteX2" fmla="*/ 0 w 300037"/>
              <a:gd name="connsiteY2" fmla="*/ 0 h 13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37" h="1386840">
                <a:moveTo>
                  <a:pt x="45720" y="1386840"/>
                </a:moveTo>
                <a:cubicBezTo>
                  <a:pt x="176530" y="1040130"/>
                  <a:pt x="307340" y="693420"/>
                  <a:pt x="299720" y="462280"/>
                </a:cubicBezTo>
                <a:cubicBezTo>
                  <a:pt x="292100" y="231140"/>
                  <a:pt x="146050" y="115570"/>
                  <a:pt x="0" y="0"/>
                </a:cubicBezTo>
              </a:path>
            </a:pathLst>
          </a:cu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61C1FF-8566-44FE-99EB-959C78A3B6F4}"/>
              </a:ext>
            </a:extLst>
          </p:cNvPr>
          <p:cNvSpPr txBox="1"/>
          <p:nvPr/>
        </p:nvSpPr>
        <p:spPr>
          <a:xfrm>
            <a:off x="6493310" y="5589750"/>
            <a:ext cx="20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CM/GC responsible for routing and logging all construction documents (RFI/Submittal/Inspections)</a:t>
            </a:r>
          </a:p>
        </p:txBody>
      </p:sp>
      <p:cxnSp>
        <p:nvCxnSpPr>
          <p:cNvPr id="82" name="Straight Connector 16">
            <a:extLst>
              <a:ext uri="{FF2B5EF4-FFF2-40B4-BE49-F238E27FC236}">
                <a16:creationId xmlns:a16="http://schemas.microsoft.com/office/drawing/2014/main" id="{8CE18A7A-F885-4CB5-84AB-B0C8E796F490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rot="5400000">
            <a:off x="3201651" y="4497001"/>
            <a:ext cx="722682" cy="1357318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16">
            <a:extLst>
              <a:ext uri="{FF2B5EF4-FFF2-40B4-BE49-F238E27FC236}">
                <a16:creationId xmlns:a16="http://schemas.microsoft.com/office/drawing/2014/main" id="{A274F6EC-7CEA-4F9F-A4C8-389E38FA5DD4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rot="10800000">
            <a:off x="2884334" y="5537002"/>
            <a:ext cx="1033173" cy="39743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936AD89-7286-4955-B252-07C7E208C725}"/>
              </a:ext>
            </a:extLst>
          </p:cNvPr>
          <p:cNvSpPr txBox="1"/>
          <p:nvPr/>
        </p:nvSpPr>
        <p:spPr>
          <a:xfrm>
            <a:off x="308885" y="3329106"/>
            <a:ext cx="1980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 ICA 6.2: Project Coordinator responsible for facilitating interagency cooperation, incl: acquisition/acceptance, plan review/revisions, infrastructure reimbursement review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CAB882-1F7D-4B59-B27C-BD70A18A73A4}"/>
              </a:ext>
            </a:extLst>
          </p:cNvPr>
          <p:cNvSpPr txBox="1"/>
          <p:nvPr/>
        </p:nvSpPr>
        <p:spPr>
          <a:xfrm>
            <a:off x="10911645" y="2547706"/>
            <a:ext cx="12572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CM/GC responsible for routing and logging all construction documents (RFI/Submittal/Inspections)</a:t>
            </a:r>
          </a:p>
        </p:txBody>
      </p:sp>
    </p:spTree>
    <p:extLst>
      <p:ext uri="{BB962C8B-B14F-4D97-AF65-F5344CB8AC3E}">
        <p14:creationId xmlns:p14="http://schemas.microsoft.com/office/powerpoint/2010/main" val="386816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06af08-3ee4-41e8-8fae-6e3c64df843e" xsi:nil="true"/>
    <lcf76f155ced4ddcb4097134ff3c332f xmlns="ea441208-d648-4563-908c-0eca2506a693">
      <Terms xmlns="http://schemas.microsoft.com/office/infopath/2007/PartnerControls"/>
    </lcf76f155ced4ddcb4097134ff3c332f>
    <SharedWithUsers xmlns="6506af08-3ee4-41e8-8fae-6e3c64df843e">
      <UserInfo>
        <DisplayName/>
        <AccountId xsi:nil="true"/>
        <AccountType/>
      </UserInfo>
    </SharedWithUsers>
    <Description xmlns="ea441208-d648-4563-908c-0eca2506a69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BFF856CA7A4F4CBB79AC633C50D32A" ma:contentTypeVersion="17" ma:contentTypeDescription="Create a new document." ma:contentTypeScope="" ma:versionID="f6210ca17a8175eb6970b30c3f7f61e0">
  <xsd:schema xmlns:xsd="http://www.w3.org/2001/XMLSchema" xmlns:xs="http://www.w3.org/2001/XMLSchema" xmlns:p="http://schemas.microsoft.com/office/2006/metadata/properties" xmlns:ns2="6506af08-3ee4-41e8-8fae-6e3c64df843e" xmlns:ns3="ea441208-d648-4563-908c-0eca2506a693" targetNamespace="http://schemas.microsoft.com/office/2006/metadata/properties" ma:root="true" ma:fieldsID="2fd25ccab9842fb9031cdbda695a184c" ns2:_="" ns3:_="">
    <xsd:import namespace="6506af08-3ee4-41e8-8fae-6e3c64df843e"/>
    <xsd:import namespace="ea441208-d648-4563-908c-0eca2506a6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Descrip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6af08-3ee4-41e8-8fae-6e3c64df843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c1a0b2b-25fe-4159-bf3e-226af44dfc54}" ma:internalName="TaxCatchAll" ma:showField="CatchAllData" ma:web="6506af08-3ee4-41e8-8fae-6e3c64df84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441208-d648-4563-908c-0eca2506a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escription" ma:index="17" nillable="true" ma:displayName="Description" ma:format="Dropdown" ma:internalName="Description">
      <xsd:simpleType>
        <xsd:restriction base="dms:Text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b278eec-cad9-4ec1-bf87-f68f02c44e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E3BB6D71FC0B4FA64C949AF6AF1BA5" ma:contentTypeVersion="10" ma:contentTypeDescription="Create a new document." ma:contentTypeScope="" ma:versionID="97ac779d9dfaef0987743c58652d2d83">
  <xsd:schema xmlns:xsd="http://www.w3.org/2001/XMLSchema" xmlns:xs="http://www.w3.org/2001/XMLSchema" xmlns:p="http://schemas.microsoft.com/office/2006/metadata/properties" xmlns:ns2="136f98aa-484c-42f5-a519-0adb1134dfb0" xmlns:ns3="5b04410d-096e-41a2-96e9-400ce1a08a32" targetNamespace="http://schemas.microsoft.com/office/2006/metadata/properties" ma:root="true" ma:fieldsID="0276bd06e4915ec33811b07ab7ed0751" ns2:_="" ns3:_="">
    <xsd:import namespace="136f98aa-484c-42f5-a519-0adb1134dfb0"/>
    <xsd:import namespace="5b04410d-096e-41a2-96e9-400ce1a08a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_dlc_DocId" minOccurs="0"/>
                <xsd:element ref="ns3:_dlc_DocIdUrl" minOccurs="0"/>
                <xsd:element ref="ns3:_dlc_DocIdPersistId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6f98aa-484c-42f5-a519-0adb1134d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4410d-096e-41a2-96e9-400ce1a08a3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0C64FE-B23C-4FAB-82FE-B7DCF780A15C}">
  <ds:schemaRefs>
    <ds:schemaRef ds:uri="http://purl.org/dc/elements/1.1/"/>
    <ds:schemaRef ds:uri="http://schemas.microsoft.com/office/2006/metadata/properties"/>
    <ds:schemaRef ds:uri="136f98aa-484c-42f5-a519-0adb1134dfb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b04410d-096e-41a2-96e9-400ce1a08a3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EEA7E11-BD0F-4455-8B04-5E1AEF34CA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3D81DB-A69E-4936-A2B9-1A1F6D262CF0}"/>
</file>

<file path=customXml/itemProps4.xml><?xml version="1.0" encoding="utf-8"?>
<ds:datastoreItem xmlns:ds="http://schemas.openxmlformats.org/officeDocument/2006/customXml" ds:itemID="{63CEB5C1-E10E-4952-8C0F-B7FE08EC78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6f98aa-484c-42f5-a519-0adb1134dfb0"/>
    <ds:schemaRef ds:uri="5b04410d-096e-41a2-96e9-400ce1a08a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Franklin Gothic Medium</vt:lpstr>
      <vt:lpstr>Office Theme</vt:lpstr>
      <vt:lpstr>Mission Rock Construction 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Rock Project Contacts</dc:title>
  <dc:creator>Josh Bardet</dc:creator>
  <cp:lastModifiedBy>Josh Bardet</cp:lastModifiedBy>
  <cp:revision>13</cp:revision>
  <dcterms:created xsi:type="dcterms:W3CDTF">2019-02-13T20:24:47Z</dcterms:created>
  <dcterms:modified xsi:type="dcterms:W3CDTF">2020-08-03T18:45:45Z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0x010100CBBFF856CA7A4F4CBB79AC633C50D32A</vt:lpwstr>
  </property>
  <property fmtid="{D5CDD505-2E9C-101B-9397-08002B2CF9AE}" pid="3" name="AuthorIds_UIVersion_1536">
    <vt:lpwstr>6</vt:lpwstr>
  </property>
  <property fmtid="{D5CDD505-2E9C-101B-9397-08002B2CF9AE}" pid="4" name="_dlc_DocIdItemGuid">
    <vt:lpwstr>b350bd9c-fb5e-4ccb-9b60-ee61c7afb1cc</vt:lpwstr>
  </property>
  <property fmtid="{D5CDD505-2E9C-101B-9397-08002B2CF9AE}" pid="5" name="MediaServiceImageTags">
    <vt:lpwstr/>
  </property>
  <property fmtid="{D5CDD505-2E9C-101B-9397-08002B2CF9AE}" pid="6" name="Order">
    <vt:r8>36100</vt:r8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City Response">
    <vt:lpwstr>NET</vt:lpwstr>
  </property>
  <property fmtid="{D5CDD505-2E9C-101B-9397-08002B2CF9AE}" pid="14" name="_ExtendedDescription">
    <vt:lpwstr/>
  </property>
  <property fmtid="{D5CDD505-2E9C-101B-9397-08002B2CF9AE}" pid="15" name="TriggerFlowInfo">
    <vt:lpwstr/>
  </property>
</Properties>
</file>