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1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34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>
            <a:extLst>
              <a:ext uri="{FF2B5EF4-FFF2-40B4-BE49-F238E27FC236}">
                <a16:creationId xmlns:a16="http://schemas.microsoft.com/office/drawing/2014/main" id="{42FBE579-0229-4681-B015-08F4D36A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39" b="4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BC17DF-E8FD-4120-A78E-0B5D0574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pl-PL" sz="11500" dirty="0"/>
              <a:t>Archer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F646208-9B65-41E0-AE89-703EDE00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04198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4000" dirty="0"/>
              <a:t>Prezentacja interfejsu</a:t>
            </a:r>
          </a:p>
        </p:txBody>
      </p:sp>
    </p:spTree>
    <p:extLst>
      <p:ext uri="{BB962C8B-B14F-4D97-AF65-F5344CB8AC3E}">
        <p14:creationId xmlns:p14="http://schemas.microsoft.com/office/powerpoint/2010/main" val="37294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AEFB58-6399-450E-B32B-A0A3B5E6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Symulacja programu przy pomocy arkusza kalkulacyjnego Excel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155D99-3047-406B-88EF-0D8F402384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30" y="2609998"/>
            <a:ext cx="10911739" cy="3605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CFB73D7-5D42-44AB-A60A-46E4EBA721E0}"/>
              </a:ext>
            </a:extLst>
          </p:cNvPr>
          <p:cNvSpPr txBox="1"/>
          <p:nvPr/>
        </p:nvSpPr>
        <p:spPr>
          <a:xfrm>
            <a:off x="846337" y="1866253"/>
            <a:ext cx="1065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Obliczenia zostały wykonane dla różnych kątów nachylenia, prędkości początkowych, stałych sił oporu powietrza oraz mas grotu. Symulacja będzie przydatna przy sprawdzeniu czy program działa poprawnie.</a:t>
            </a:r>
          </a:p>
        </p:txBody>
      </p:sp>
    </p:spTree>
    <p:extLst>
      <p:ext uri="{BB962C8B-B14F-4D97-AF65-F5344CB8AC3E}">
        <p14:creationId xmlns:p14="http://schemas.microsoft.com/office/powerpoint/2010/main" val="158636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473E85A-244C-4B1B-8DE7-6A78AE16B0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" y="2303462"/>
            <a:ext cx="10805161" cy="3802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16ED7B4-DA31-4EDA-8FED-FCA95C017B3F}"/>
              </a:ext>
            </a:extLst>
          </p:cNvPr>
          <p:cNvSpPr txBox="1"/>
          <p:nvPr/>
        </p:nvSpPr>
        <p:spPr>
          <a:xfrm>
            <a:off x="681988" y="576325"/>
            <a:ext cx="10805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Wyniki symulacji prezentują się w poniższej tabeli. Za przyśpieszenie ziemskie przyjęliśmy wartość 9,81 m/s</a:t>
            </a:r>
            <a:r>
              <a:rPr lang="pl-PL" baseline="30000" dirty="0"/>
              <a:t>2</a:t>
            </a:r>
          </a:p>
          <a:p>
            <a:r>
              <a:rPr lang="pl-PL" dirty="0"/>
              <a:t>Dla kąta nachylenia 6°, prędkości początkowej strzały 0,56 m/s, masy grotu 7kg, równej 5 stałej siły oporu powietrza, stałej przyśpieszenia ziemskiego równej 9,81 m/s</a:t>
            </a:r>
            <a:r>
              <a:rPr lang="pl-PL" baseline="30000" dirty="0"/>
              <a:t>2 </a:t>
            </a:r>
            <a:r>
              <a:rPr lang="pl-PL" dirty="0"/>
              <a:t> oraz dla czasu równego 2s	</a:t>
            </a:r>
            <a:r>
              <a:rPr lang="pl-PL" dirty="0" err="1"/>
              <a:t>Vox</a:t>
            </a:r>
            <a:r>
              <a:rPr lang="pl-PL" dirty="0"/>
              <a:t>=0,553m/s;	 </a:t>
            </a:r>
            <a:r>
              <a:rPr lang="pl-PL" dirty="0" err="1"/>
              <a:t>Voy</a:t>
            </a:r>
            <a:r>
              <a:rPr lang="pl-PL" dirty="0"/>
              <a:t>=0,058 m/s;  itd.</a:t>
            </a:r>
          </a:p>
          <a:p>
            <a:r>
              <a:rPr lang="pl-PL" dirty="0"/>
              <a:t>Analogicznie dla wszystkich przykładów.</a:t>
            </a:r>
          </a:p>
        </p:txBody>
      </p:sp>
    </p:spTree>
    <p:extLst>
      <p:ext uri="{BB962C8B-B14F-4D97-AF65-F5344CB8AC3E}">
        <p14:creationId xmlns:p14="http://schemas.microsoft.com/office/powerpoint/2010/main" val="419767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86ABE-B020-4002-893F-9AE9D2B9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779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6861E2-29DF-4DE1-871C-A0211E3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78" y="5317860"/>
            <a:ext cx="3906757" cy="1233860"/>
          </a:xfrm>
        </p:spPr>
        <p:txBody>
          <a:bodyPr/>
          <a:lstStyle/>
          <a:p>
            <a:pPr marL="0" indent="0" algn="r">
              <a:buNone/>
            </a:pPr>
            <a:r>
              <a:rPr lang="pl-PL" dirty="0"/>
              <a:t>Twórcy:</a:t>
            </a:r>
          </a:p>
          <a:p>
            <a:pPr marL="0" indent="0" algn="r">
              <a:buNone/>
            </a:pPr>
            <a:r>
              <a:rPr lang="pl-PL" dirty="0"/>
              <a:t>Aleksandra Trela </a:t>
            </a:r>
          </a:p>
          <a:p>
            <a:pPr marL="0" indent="0" algn="r">
              <a:buNone/>
            </a:pPr>
            <a:r>
              <a:rPr lang="pl-PL" dirty="0"/>
              <a:t>Bartosz Kucharski</a:t>
            </a:r>
          </a:p>
        </p:txBody>
      </p:sp>
    </p:spTree>
    <p:extLst>
      <p:ext uri="{BB962C8B-B14F-4D97-AF65-F5344CB8AC3E}">
        <p14:creationId xmlns:p14="http://schemas.microsoft.com/office/powerpoint/2010/main" val="7860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60D605-95C0-40BE-9303-B858156A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03B78B-0DB9-400F-9B00-01E07536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22472"/>
          </a:xfrm>
        </p:spPr>
        <p:txBody>
          <a:bodyPr/>
          <a:lstStyle/>
          <a:p>
            <a:pPr algn="just"/>
            <a:r>
              <a:rPr lang="pl-PL" i="1" dirty="0"/>
              <a:t>Interaktywna symulacja w formie gry z łucznikiem w roli głównej, pokazująca tor ruchu strzały, mająca na celu ukazać zjawisko rzutu ukośnego. Program powinien umożliwić symulowanie rzutu ukośnego na podstawie wybranych parametrów: wartości prędkości początkowej, masy, oporu powietrza i kąta jaki tworzy z poziomem. Wynik obliczeń zostanie przedstawiony w formie animacji - wizualizacji toru obiektu zmieniającego się  w czasie. Ustawione przez użytkownika parametry mogą zostać zapisane do pliku tekstowego i wczytane przy kolejnym uruchomieniu programu.</a:t>
            </a:r>
            <a:endParaRPr lang="pl-PL" dirty="0"/>
          </a:p>
          <a:p>
            <a:pPr algn="just"/>
            <a:r>
              <a:rPr lang="pl-PL" i="1" dirty="0"/>
              <a:t>Dzięki programowi w formie interaktywnej gry, użytkownik może zobaczyć jak zachowuje się ciało w tym przypadku strzała w rzucie ukośnym. Projekt ma cele edukacyjne o charakterze fizycznym. Obsługa programu powinna być intuicyjna, by każdy mógł z niego korzystać bez dodatkowej instrukcji.</a:t>
            </a:r>
            <a:endParaRPr lang="pl-PL" dirty="0"/>
          </a:p>
          <a:p>
            <a:pPr algn="just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07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8A3ECF-8D3D-4136-9F41-3C46882D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matematyczny, czyli wykorzystane wzory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EDC6E20-99F3-4ACA-9C39-7E7DD8E66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944210"/>
                <a:ext cx="10058400" cy="450097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Warunki </a:t>
                </a:r>
                <a:r>
                  <a:rPr lang="en-US" dirty="0" err="1"/>
                  <a:t>początkowe</a:t>
                </a:r>
                <a:r>
                  <a:rPr lang="en-US" dirty="0"/>
                  <a:t> (</a:t>
                </a:r>
                <a:r>
                  <a:rPr lang="en-US" dirty="0" err="1"/>
                  <a:t>dla</a:t>
                </a:r>
                <a:r>
                  <a:rPr lang="en-US" dirty="0"/>
                  <a:t> t=0): 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Składowe siły oporu powietrza: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i="1" dirty="0"/>
                  <a:t>	→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i="1" dirty="0"/>
                  <a:t>	→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i="1" dirty="0"/>
                  <a:t>	→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i="1" dirty="0"/>
                  <a:t>	→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Rozwiązania </a:t>
                </a:r>
                <a:r>
                  <a:rPr lang="pl-PL" i="1" dirty="0" err="1"/>
                  <a:t>V</a:t>
                </a:r>
                <a:r>
                  <a:rPr lang="pl-PL" i="1" baseline="-25000" dirty="0" err="1"/>
                  <a:t>x</a:t>
                </a:r>
                <a:r>
                  <a:rPr lang="pl-PL" i="1" dirty="0"/>
                  <a:t>(t)</a:t>
                </a:r>
                <a:r>
                  <a:rPr lang="pl-PL" dirty="0"/>
                  <a:t> i </a:t>
                </a:r>
                <a:r>
                  <a:rPr lang="pl-PL" i="1" dirty="0" err="1"/>
                  <a:t>V</a:t>
                </a:r>
                <a:r>
                  <a:rPr lang="pl-PL" i="1" baseline="-25000" dirty="0" err="1"/>
                  <a:t>y</a:t>
                </a:r>
                <a:r>
                  <a:rPr lang="pl-PL" i="1" dirty="0"/>
                  <a:t>(t)</a:t>
                </a:r>
                <a:r>
                  <a:rPr lang="pl-PL" dirty="0"/>
                  <a:t> z warunkami początkowymi: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EDC6E20-99F3-4ACA-9C39-7E7DD8E66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944210"/>
                <a:ext cx="10058400" cy="4500978"/>
              </a:xfrm>
              <a:blipFill>
                <a:blip r:embed="rId2"/>
                <a:stretch>
                  <a:fillRect l="-303" t="-1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7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7B71EE-68C4-4235-95FF-438A21666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523783"/>
                <a:ext cx="10058400" cy="542896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l-PL" sz="1700" dirty="0"/>
              </a:p>
              <a:p>
                <a:r>
                  <a:rPr lang="en-US" sz="1700" dirty="0"/>
                  <a:t>Tor </a:t>
                </a:r>
                <a:r>
                  <a:rPr lang="en-US" sz="1700" dirty="0" err="1"/>
                  <a:t>ruchu</a:t>
                </a:r>
                <a:r>
                  <a:rPr lang="en-US" sz="1700" dirty="0"/>
                  <a:t>:</a:t>
                </a:r>
                <a:endParaRPr lang="pl-P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l-PL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pl-PL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l-PL" sz="1700" dirty="0"/>
              </a:p>
              <a:p>
                <a:r>
                  <a:rPr lang="en-US" sz="1700" dirty="0" err="1"/>
                  <a:t>Czas</a:t>
                </a:r>
                <a:r>
                  <a:rPr lang="en-US" dirty="0"/>
                  <a:t> </a:t>
                </a:r>
                <a:r>
                  <a:rPr lang="en-US" dirty="0" err="1"/>
                  <a:t>lotu</a:t>
                </a:r>
                <a:r>
                  <a:rPr lang="en-US" dirty="0"/>
                  <a:t>: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2∙</m:t>
                          </m:r>
                          <m:sSub>
                            <m:sSub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pl-PL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pl-PL" sz="1700" dirty="0"/>
              </a:p>
              <a:p>
                <a:r>
                  <a:rPr lang="en-US" dirty="0"/>
                  <a:t>Ma</a:t>
                </a:r>
                <a:r>
                  <a:rPr lang="pl-PL" dirty="0" err="1"/>
                  <a:t>ks</a:t>
                </a:r>
                <a:r>
                  <a:rPr lang="en-US" dirty="0" err="1"/>
                  <a:t>malna</a:t>
                </a:r>
                <a:r>
                  <a:rPr lang="en-US" dirty="0"/>
                  <a:t> </a:t>
                </a:r>
                <a:r>
                  <a:rPr lang="en-US" dirty="0" err="1"/>
                  <a:t>wysokość</a:t>
                </a:r>
                <a:r>
                  <a:rPr lang="en-US" dirty="0"/>
                  <a:t>: 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r>
                  <a:rPr lang="en-US" dirty="0" err="1"/>
                  <a:t>Zasięg</a:t>
                </a:r>
                <a:r>
                  <a:rPr lang="en-US" dirty="0"/>
                  <a:t>:</a:t>
                </a: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7B71EE-68C4-4235-95FF-438A21666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523783"/>
                <a:ext cx="10058400" cy="5428961"/>
              </a:xfr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446C3FC-6A29-4B08-88D6-ACDE825ED369}"/>
                  </a:ext>
                </a:extLst>
              </p:cNvPr>
              <p:cNvSpPr txBox="1"/>
              <p:nvPr/>
            </p:nvSpPr>
            <p:spPr>
              <a:xfrm>
                <a:off x="8692719" y="2591861"/>
                <a:ext cx="3105705" cy="406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gdzie:</a:t>
                </a:r>
              </a:p>
              <a:p>
                <a:r>
                  <a:rPr lang="pl-PL" dirty="0"/>
                  <a:t>k – stała siły oporu powietrza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=9,8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dirty="0"/>
                  <a:t>  – przyspieszenie ziemskie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– kąt nachylenia łuku do ziemi</a:t>
                </a:r>
              </a:p>
              <a:p>
                <a:r>
                  <a:rPr lang="pl-PL" dirty="0"/>
                  <a:t>t – czas lotu strzały </a:t>
                </a:r>
              </a:p>
              <a:p>
                <a:r>
                  <a:rPr lang="pl-PL" dirty="0"/>
                  <a:t>x, y współrzędne położenia strzały</a:t>
                </a:r>
              </a:p>
              <a:p>
                <a:r>
                  <a:rPr lang="pl-PL" dirty="0"/>
                  <a:t>V</a:t>
                </a:r>
                <a:r>
                  <a:rPr lang="pl-PL" baseline="-25000" dirty="0"/>
                  <a:t>0x</a:t>
                </a:r>
                <a:r>
                  <a:rPr lang="pl-PL" dirty="0"/>
                  <a:t> , V</a:t>
                </a:r>
                <a:r>
                  <a:rPr lang="pl-PL" baseline="-25000" dirty="0"/>
                  <a:t>0y</a:t>
                </a:r>
                <a:r>
                  <a:rPr lang="pl-PL" dirty="0"/>
                  <a:t> – składowe prędkości początkowej strzały</a:t>
                </a:r>
              </a:p>
              <a:p>
                <a:r>
                  <a:rPr lang="pl-PL" dirty="0" err="1"/>
                  <a:t>V</a:t>
                </a:r>
                <a:r>
                  <a:rPr lang="pl-PL" baseline="-25000" dirty="0" err="1"/>
                  <a:t>x</a:t>
                </a:r>
                <a:r>
                  <a:rPr lang="pl-PL" dirty="0"/>
                  <a:t> , </a:t>
                </a:r>
                <a:r>
                  <a:rPr lang="pl-PL" dirty="0" err="1"/>
                  <a:t>V</a:t>
                </a:r>
                <a:r>
                  <a:rPr lang="pl-PL" baseline="-25000" dirty="0" err="1"/>
                  <a:t>y</a:t>
                </a:r>
                <a:r>
                  <a:rPr lang="pl-PL" dirty="0"/>
                  <a:t> – składowe prędkości  </a:t>
                </a:r>
              </a:p>
              <a:p>
                <a:r>
                  <a:rPr lang="pl-PL" dirty="0"/>
                  <a:t>m – masa strzały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446C3FC-6A29-4B08-88D6-ACDE825ED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19" y="2591861"/>
                <a:ext cx="3105705" cy="4063933"/>
              </a:xfrm>
              <a:prstGeom prst="rect">
                <a:avLst/>
              </a:prstGeom>
              <a:blipFill>
                <a:blip r:embed="rId3"/>
                <a:stretch>
                  <a:fillRect l="-1768" t="-7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4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A50805-021F-4260-A3D4-6BB581E9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801"/>
            <a:ext cx="10058400" cy="1371600"/>
          </a:xfrm>
        </p:spPr>
        <p:txBody>
          <a:bodyPr/>
          <a:lstStyle/>
          <a:p>
            <a:r>
              <a:rPr lang="pl-PL" dirty="0"/>
              <a:t>Interfejs aplikacji-wygląd</a:t>
            </a:r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43A504C0-E83A-4CBF-8487-B9F2288C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78" y="1206826"/>
            <a:ext cx="10260748" cy="50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42C7D-99E1-443B-B854-1B5C6551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1470"/>
            <a:ext cx="10058400" cy="1371600"/>
          </a:xfrm>
        </p:spPr>
        <p:txBody>
          <a:bodyPr/>
          <a:lstStyle/>
          <a:p>
            <a:r>
              <a:rPr lang="pl-PL" dirty="0"/>
              <a:t>Działanie interfejsu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AEB7F4-9CE6-4419-BBFD-B28449CE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409700"/>
            <a:ext cx="10544175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/>
              <a:t>Stworzenie </a:t>
            </a:r>
            <a:r>
              <a:rPr lang="pl-PL" sz="2400" dirty="0" err="1"/>
              <a:t>MenuBar</a:t>
            </a:r>
            <a:r>
              <a:rPr lang="pl-PL" sz="2400" dirty="0"/>
              <a:t>, w którym zawarte jest:</a:t>
            </a:r>
          </a:p>
          <a:p>
            <a:r>
              <a:rPr lang="pl-PL" sz="2000" dirty="0"/>
              <a:t>Menu: Dodanie 4 opcji umożliwiających podejmowanie działań przez użytkownika:</a:t>
            </a:r>
          </a:p>
          <a:p>
            <a:endParaRPr lang="pl-PL" sz="2000" dirty="0"/>
          </a:p>
          <a:p>
            <a:pPr lvl="2"/>
            <a:r>
              <a:rPr lang="pl-PL" sz="1600" dirty="0"/>
              <a:t>Nowa gra</a:t>
            </a:r>
          </a:p>
          <a:p>
            <a:pPr lvl="2"/>
            <a:r>
              <a:rPr lang="pl-PL" sz="1600" dirty="0"/>
              <a:t>Zapisz stan gry</a:t>
            </a:r>
          </a:p>
          <a:p>
            <a:pPr lvl="2"/>
            <a:r>
              <a:rPr lang="pl-PL" sz="1600" dirty="0"/>
              <a:t>Wczytaj grę</a:t>
            </a:r>
          </a:p>
          <a:p>
            <a:pPr lvl="2"/>
            <a:r>
              <a:rPr lang="pl-PL" sz="1600" dirty="0"/>
              <a:t>Wyjście</a:t>
            </a:r>
          </a:p>
          <a:p>
            <a:pPr lvl="2"/>
            <a:endParaRPr lang="pl-PL" sz="1600" dirty="0"/>
          </a:p>
          <a:p>
            <a:r>
              <a:rPr lang="pl-PL" sz="2000" dirty="0" err="1"/>
              <a:t>More</a:t>
            </a:r>
            <a:r>
              <a:rPr lang="pl-PL" sz="2000" dirty="0"/>
              <a:t>: Dodanie wiadomości na temat twórców programu </a:t>
            </a:r>
          </a:p>
          <a:p>
            <a:pPr marL="0" indent="0">
              <a:buNone/>
            </a:pPr>
            <a:r>
              <a:rPr lang="pl-PL" sz="2400" dirty="0"/>
              <a:t>Stworzenie niezbędnych komponentów, czyli:</a:t>
            </a:r>
          </a:p>
          <a:p>
            <a:r>
              <a:rPr lang="pl-PL" sz="2000" dirty="0"/>
              <a:t>2 suwaki:</a:t>
            </a:r>
          </a:p>
          <a:p>
            <a:pPr lvl="2"/>
            <a:r>
              <a:rPr lang="pl-PL" sz="1600" dirty="0"/>
              <a:t>Pierwszy z nich pozwala na ustawienie Kąta nachylenia łuku do ziemi. Zakres kąta wynosi od 0° do 90°.</a:t>
            </a:r>
          </a:p>
          <a:p>
            <a:pPr lvl="2"/>
            <a:r>
              <a:rPr lang="pl-PL" sz="1600" dirty="0"/>
              <a:t>Drugi z nich pozwala na ustawienie Prędkości początkowej strzały. Zakres prędkości wynosi od 0 km/h do 30 km/h.</a:t>
            </a:r>
          </a:p>
          <a:p>
            <a:pPr marL="548640" lvl="2" indent="0">
              <a:buNone/>
            </a:pPr>
            <a:r>
              <a:rPr lang="pl-PL" sz="1600" dirty="0"/>
              <a:t>Każdy z suwaków posiada </a:t>
            </a:r>
            <a:r>
              <a:rPr lang="pl-PL" sz="1600" dirty="0" err="1"/>
              <a:t>ChangeListener</a:t>
            </a:r>
            <a:r>
              <a:rPr lang="pl-PL" sz="1600" dirty="0"/>
              <a:t>, dzięki czemu w etykietach nad nimi, ukazuje się aktualne położenie suwaków.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6AA2E6-22BA-4A1D-A939-2D86530B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6" y="2509837"/>
            <a:ext cx="1152525" cy="1428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AC6540-F7EC-4E01-A8BB-09560279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2" y="2509837"/>
            <a:ext cx="3381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9CC9D9-A6AF-4AC1-AA8A-28AFE2C26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7149"/>
            <a:ext cx="10058400" cy="592140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Etykiety</a:t>
            </a:r>
          </a:p>
          <a:p>
            <a:pPr marL="0" indent="0">
              <a:buNone/>
            </a:pPr>
            <a:r>
              <a:rPr lang="pl-PL" dirty="0"/>
              <a:t>Każde pole tekstowe jest podpisane przy pomocy etykiety. </a:t>
            </a:r>
          </a:p>
          <a:p>
            <a:pPr marL="0" indent="0">
              <a:buNone/>
            </a:pPr>
            <a:r>
              <a:rPr lang="pl-PL" dirty="0"/>
              <a:t>Dodatkowo etykiety nad suwakami ukazują informacje o ich aktualnym położeniu.</a:t>
            </a:r>
          </a:p>
          <a:p>
            <a:r>
              <a:rPr lang="pl-PL" dirty="0"/>
              <a:t>Panele</a:t>
            </a:r>
          </a:p>
          <a:p>
            <a:pPr marL="0" indent="0">
              <a:buNone/>
            </a:pPr>
            <a:r>
              <a:rPr lang="pl-PL" dirty="0"/>
              <a:t>Program posiada 2 panele:</a:t>
            </a:r>
          </a:p>
          <a:p>
            <a:pPr lvl="3"/>
            <a:r>
              <a:rPr lang="pl-PL" sz="1600" dirty="0" err="1"/>
              <a:t>animationPanel</a:t>
            </a:r>
            <a:r>
              <a:rPr lang="pl-PL" sz="1600" dirty="0"/>
              <a:t>, w którym będzie pojawiać się strzelający łucznik</a:t>
            </a:r>
          </a:p>
          <a:p>
            <a:pPr lvl="3"/>
            <a:r>
              <a:rPr lang="pl-PL" sz="1600" dirty="0" err="1"/>
              <a:t>controlPanel</a:t>
            </a:r>
            <a:r>
              <a:rPr lang="pl-PL" sz="1600" dirty="0"/>
              <a:t>, w którym znajdują się wszystkie komponenty</a:t>
            </a:r>
          </a:p>
          <a:p>
            <a:r>
              <a:rPr lang="pl-PL" dirty="0"/>
              <a:t>Pole wyboru</a:t>
            </a:r>
          </a:p>
          <a:p>
            <a:pPr marL="0" indent="0">
              <a:buNone/>
            </a:pPr>
            <a:r>
              <a:rPr lang="pl-PL" dirty="0"/>
              <a:t>Umożliwia wybranie rodzaju grotu strzały. Ze względu na różniącą ich masę, będą </a:t>
            </a:r>
          </a:p>
          <a:p>
            <a:pPr marL="0" indent="0">
              <a:buNone/>
            </a:pPr>
            <a:r>
              <a:rPr lang="pl-PL" dirty="0"/>
              <a:t>miały wpływ na pojawiające się w polach tekstowych wartości.</a:t>
            </a:r>
          </a:p>
          <a:p>
            <a:r>
              <a:rPr lang="pl-PL" dirty="0"/>
              <a:t>Pola tekstowe</a:t>
            </a:r>
          </a:p>
          <a:p>
            <a:pPr marL="0" indent="0">
              <a:buNone/>
            </a:pPr>
            <a:r>
              <a:rPr lang="pl-PL" dirty="0"/>
              <a:t>W 3 polach tekstowych będzie wyświetlana obliczona przez program wartość:</a:t>
            </a:r>
          </a:p>
          <a:p>
            <a:pPr lvl="3"/>
            <a:r>
              <a:rPr lang="pl-PL" sz="1600" dirty="0"/>
              <a:t>Czas lotu strzały</a:t>
            </a:r>
          </a:p>
          <a:p>
            <a:pPr lvl="3"/>
            <a:r>
              <a:rPr lang="pl-PL" sz="1600" dirty="0"/>
              <a:t>Maksymalna wysokość</a:t>
            </a:r>
          </a:p>
          <a:p>
            <a:pPr lvl="3"/>
            <a:r>
              <a:rPr lang="pl-PL" sz="1600" dirty="0"/>
              <a:t>Zasięg strzały</a:t>
            </a:r>
          </a:p>
          <a:p>
            <a:pPr marL="0" indent="0">
              <a:buNone/>
            </a:pPr>
            <a:r>
              <a:rPr lang="pl-PL" dirty="0"/>
              <a:t>Natomiast w polu tekstowym podpisanym jako Opór powietrza nad przyciskiem Losuj będzie pojawiać się zwrócona liczba losowa z przedziału 1-100.</a:t>
            </a:r>
            <a:endParaRPr lang="pl-PL" sz="2000" dirty="0"/>
          </a:p>
          <a:p>
            <a:pPr marL="822960" lvl="3" indent="0">
              <a:buNone/>
            </a:pPr>
            <a:endParaRPr lang="pl-PL" sz="1600" u="sng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3792AAC-15F2-4E20-B273-E0421112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89" y="3429000"/>
            <a:ext cx="1533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F795BF-B64B-4BF6-A236-53AEC937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2761"/>
            <a:ext cx="10058400" cy="5499983"/>
          </a:xfrm>
        </p:spPr>
        <p:txBody>
          <a:bodyPr/>
          <a:lstStyle/>
          <a:p>
            <a:endParaRPr lang="pl-PL" dirty="0"/>
          </a:p>
          <a:p>
            <a:r>
              <a:rPr lang="pl-PL" dirty="0"/>
              <a:t>Przyciski</a:t>
            </a:r>
          </a:p>
          <a:p>
            <a:pPr marL="0" indent="0">
              <a:buNone/>
            </a:pPr>
            <a:r>
              <a:rPr lang="pl-PL" dirty="0"/>
              <a:t>W interfejsie znajdują się 2 przyciski:</a:t>
            </a:r>
          </a:p>
          <a:p>
            <a:pPr lvl="4"/>
            <a:r>
              <a:rPr lang="pl-PL" sz="1600" dirty="0"/>
              <a:t>Losuj, który losuje liczbę z zakresu 1-100, a następnie umieszcza ją w polu tekstowym znajdującym się nad nim</a:t>
            </a:r>
          </a:p>
          <a:p>
            <a:pPr lvl="4"/>
            <a:r>
              <a:rPr lang="pl-PL" sz="1600" dirty="0"/>
              <a:t>Start/Stop, który uruchamia i zatrzymuje grę</a:t>
            </a:r>
          </a:p>
          <a:p>
            <a:pPr marL="1097280" lvl="4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dirty="0"/>
              <a:t>Więcej na temat działania aplikacji Archer jest zawarte w kodzie. (Archer.zip)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27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C3B3A5-6BDD-41E4-830F-D503780C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70" y="701156"/>
            <a:ext cx="10058400" cy="1371600"/>
          </a:xfrm>
        </p:spPr>
        <p:txBody>
          <a:bodyPr/>
          <a:lstStyle/>
          <a:p>
            <a:r>
              <a:rPr lang="pl-PL" dirty="0"/>
              <a:t>Scenariusz: Symulacja rzutu ukośnego</a:t>
            </a:r>
            <a:br>
              <a:rPr lang="pl-PL" dirty="0"/>
            </a:b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1219A7-1330-4C20-B713-961DAE711078}"/>
              </a:ext>
            </a:extLst>
          </p:cNvPr>
          <p:cNvSpPr txBox="1"/>
          <p:nvPr/>
        </p:nvSpPr>
        <p:spPr>
          <a:xfrm>
            <a:off x="729448" y="1632529"/>
            <a:ext cx="10921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1" dirty="0"/>
              <a:t>1.Ustawienie parametrów rzutu:</a:t>
            </a:r>
            <a:endParaRPr lang="pl-PL" dirty="0"/>
          </a:p>
          <a:p>
            <a:pPr lvl="1"/>
            <a:r>
              <a:rPr lang="pl-PL" i="1" dirty="0"/>
              <a:t>a) Poprzez wczytanie z pliku (Wczytaj grę…)</a:t>
            </a:r>
            <a:endParaRPr lang="pl-PL" dirty="0"/>
          </a:p>
          <a:p>
            <a:pPr lvl="1"/>
            <a:r>
              <a:rPr lang="pl-PL" i="1" dirty="0"/>
              <a:t>b) Poprzez wybranie parametrów:</a:t>
            </a:r>
            <a:endParaRPr lang="pl-PL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l-PL" dirty="0"/>
              <a:t>masa grotu strzały (rodzaj)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l-PL" dirty="0"/>
              <a:t>kąt nachylenia łuku do ziemi (osi OX)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l-PL" dirty="0"/>
              <a:t>stała siły oporu powietrza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l-PL" dirty="0"/>
              <a:t>prędkość początkowa strzały</a:t>
            </a:r>
          </a:p>
          <a:p>
            <a:pPr lvl="3"/>
            <a:endParaRPr lang="pl-PL" dirty="0"/>
          </a:p>
          <a:p>
            <a:pPr lvl="0"/>
            <a:r>
              <a:rPr lang="pl-PL" dirty="0"/>
              <a:t> </a:t>
            </a:r>
            <a:r>
              <a:rPr lang="pl-PL" i="1" dirty="0"/>
              <a:t>2. Włączenie symulacji nastąpi po naciśnięciu przycisku </a:t>
            </a:r>
            <a:r>
              <a:rPr lang="pl-PL" b="1" i="1" dirty="0"/>
              <a:t>START/STOP</a:t>
            </a:r>
            <a:r>
              <a:rPr lang="pl-PL" i="1" dirty="0"/>
              <a:t>, zatrzymanie nastąpi automatycznie kiedy strzała dotknie osi OX  lub po naciśnięciu przycisku </a:t>
            </a:r>
            <a:r>
              <a:rPr lang="pl-PL" b="1" i="1" dirty="0"/>
              <a:t>START/STOP</a:t>
            </a:r>
            <a:r>
              <a:rPr lang="pl-PL" i="1" dirty="0"/>
              <a:t> w dowolnym momencie</a:t>
            </a:r>
          </a:p>
          <a:p>
            <a:pPr lvl="0"/>
            <a:endParaRPr lang="pl-PL" dirty="0"/>
          </a:p>
          <a:p>
            <a:pPr lvl="0"/>
            <a:r>
              <a:rPr lang="pl-PL" i="1" dirty="0"/>
              <a:t>3. Zapisanie wykonanej symulacji poprzez wybranie </a:t>
            </a:r>
            <a:r>
              <a:rPr lang="pl-PL" b="1" i="1" dirty="0"/>
              <a:t>Zapisz stan gry</a:t>
            </a:r>
          </a:p>
          <a:p>
            <a:pPr lvl="0"/>
            <a:endParaRPr lang="pl-PL" dirty="0"/>
          </a:p>
          <a:p>
            <a:pPr lvl="0"/>
            <a:r>
              <a:rPr lang="pl-PL" i="1" dirty="0"/>
              <a:t>4. Wyczyszczenie wszystkich danych poprzez wybranie </a:t>
            </a:r>
            <a:r>
              <a:rPr lang="pl-PL" b="1" i="1" dirty="0"/>
              <a:t>Nowa gra</a:t>
            </a:r>
          </a:p>
          <a:p>
            <a:pPr lvl="0"/>
            <a:endParaRPr lang="pl-PL" dirty="0"/>
          </a:p>
          <a:p>
            <a:pPr lvl="0"/>
            <a:r>
              <a:rPr lang="pl-PL" i="1" dirty="0"/>
              <a:t>5. Zamknięcie programu następuje po kliknięciu na krzyżyk w prawym górnym rogu.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627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850</Words>
  <Application>Microsoft Office PowerPoint</Application>
  <PresentationFormat>Panoramiczny</PresentationFormat>
  <Paragraphs>99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Garamond</vt:lpstr>
      <vt:lpstr>Gill Sans MT</vt:lpstr>
      <vt:lpstr>SavonVTI</vt:lpstr>
      <vt:lpstr>Archer</vt:lpstr>
      <vt:lpstr>Opis projektu</vt:lpstr>
      <vt:lpstr>Model matematyczny, czyli wykorzystane wzory</vt:lpstr>
      <vt:lpstr>Prezentacja programu PowerPoint</vt:lpstr>
      <vt:lpstr>Interfejs aplikacji-wygląd</vt:lpstr>
      <vt:lpstr>Działanie interfejsu</vt:lpstr>
      <vt:lpstr>Prezentacja programu PowerPoint</vt:lpstr>
      <vt:lpstr>Prezentacja programu PowerPoint</vt:lpstr>
      <vt:lpstr>Scenariusz: Symulacja rzutu ukośnego </vt:lpstr>
      <vt:lpstr>Symulacja programu przy pomocy arkusza kalkulacyjnego Excel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Archer</dc:title>
  <dc:creator>Aleksandra Trela</dc:creator>
  <cp:lastModifiedBy>Aleksandra Trela</cp:lastModifiedBy>
  <cp:revision>15</cp:revision>
  <dcterms:created xsi:type="dcterms:W3CDTF">2020-03-29T17:05:24Z</dcterms:created>
  <dcterms:modified xsi:type="dcterms:W3CDTF">2020-03-30T12:51:15Z</dcterms:modified>
</cp:coreProperties>
</file>