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73"/>
  </p:notesMasterIdLst>
  <p:handoutMasterIdLst>
    <p:handoutMasterId r:id="rId74"/>
  </p:handoutMasterIdLst>
  <p:sldIdLst>
    <p:sldId id="387" r:id="rId9"/>
    <p:sldId id="548" r:id="rId10"/>
    <p:sldId id="474" r:id="rId11"/>
    <p:sldId id="461" r:id="rId12"/>
    <p:sldId id="462" r:id="rId13"/>
    <p:sldId id="472" r:id="rId14"/>
    <p:sldId id="522" r:id="rId15"/>
    <p:sldId id="465" r:id="rId16"/>
    <p:sldId id="466" r:id="rId17"/>
    <p:sldId id="467" r:id="rId18"/>
    <p:sldId id="468" r:id="rId19"/>
    <p:sldId id="512" r:id="rId20"/>
    <p:sldId id="470" r:id="rId21"/>
    <p:sldId id="476" r:id="rId22"/>
    <p:sldId id="477" r:id="rId23"/>
    <p:sldId id="478" r:id="rId24"/>
    <p:sldId id="479" r:id="rId25"/>
    <p:sldId id="481" r:id="rId26"/>
    <p:sldId id="482" r:id="rId27"/>
    <p:sldId id="483" r:id="rId28"/>
    <p:sldId id="452" r:id="rId29"/>
    <p:sldId id="497" r:id="rId30"/>
    <p:sldId id="549" r:id="rId31"/>
    <p:sldId id="550" r:id="rId32"/>
    <p:sldId id="454" r:id="rId33"/>
    <p:sldId id="488" r:id="rId34"/>
    <p:sldId id="457" r:id="rId35"/>
    <p:sldId id="460" r:id="rId36"/>
    <p:sldId id="494" r:id="rId37"/>
    <p:sldId id="523" r:id="rId38"/>
    <p:sldId id="524" r:id="rId39"/>
    <p:sldId id="563" r:id="rId40"/>
    <p:sldId id="498" r:id="rId41"/>
    <p:sldId id="506" r:id="rId42"/>
    <p:sldId id="507" r:id="rId43"/>
    <p:sldId id="500" r:id="rId44"/>
    <p:sldId id="516" r:id="rId45"/>
    <p:sldId id="501" r:id="rId46"/>
    <p:sldId id="513" r:id="rId47"/>
    <p:sldId id="519" r:id="rId48"/>
    <p:sldId id="521" r:id="rId49"/>
    <p:sldId id="525" r:id="rId50"/>
    <p:sldId id="526" r:id="rId51"/>
    <p:sldId id="527" r:id="rId52"/>
    <p:sldId id="565" r:id="rId53"/>
    <p:sldId id="566" r:id="rId54"/>
    <p:sldId id="535" r:id="rId55"/>
    <p:sldId id="536" r:id="rId56"/>
    <p:sldId id="532" r:id="rId57"/>
    <p:sldId id="533" r:id="rId58"/>
    <p:sldId id="534" r:id="rId59"/>
    <p:sldId id="545" r:id="rId60"/>
    <p:sldId id="552" r:id="rId61"/>
    <p:sldId id="553" r:id="rId62"/>
    <p:sldId id="554" r:id="rId63"/>
    <p:sldId id="555" r:id="rId64"/>
    <p:sldId id="559" r:id="rId65"/>
    <p:sldId id="556" r:id="rId66"/>
    <p:sldId id="557" r:id="rId67"/>
    <p:sldId id="558" r:id="rId68"/>
    <p:sldId id="561" r:id="rId69"/>
    <p:sldId id="562" r:id="rId70"/>
    <p:sldId id="544" r:id="rId71"/>
    <p:sldId id="546" r:id="rId72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519">
          <p15:clr>
            <a:srgbClr val="A4A3A4"/>
          </p15:clr>
        </p15:guide>
        <p15:guide id="4" pos="2880">
          <p15:clr>
            <a:srgbClr val="A4A3A4"/>
          </p15:clr>
        </p15:guide>
        <p15:guide id="5" pos="1920">
          <p15:clr>
            <a:srgbClr val="A4A3A4"/>
          </p15:clr>
        </p15:guide>
        <p15:guide id="6" pos="960">
          <p15:clr>
            <a:srgbClr val="A4A3A4"/>
          </p15:clr>
        </p15:guide>
        <p15:guide id="7" pos="3840">
          <p15:clr>
            <a:srgbClr val="A4A3A4"/>
          </p15:clr>
        </p15:guide>
        <p15:guide id="8" pos="4800">
          <p15:clr>
            <a:srgbClr val="A4A3A4"/>
          </p15:clr>
        </p15:guide>
        <p15:guide id="9" pos="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E0044"/>
    <a:srgbClr val="FFFFCC"/>
    <a:srgbClr val="FF7C80"/>
    <a:srgbClr val="ACB9C2"/>
    <a:srgbClr val="BB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AE740-CC12-4C36-B013-A526165946A8}" v="2" dt="2024-05-13T18:18:0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95" y="45"/>
      </p:cViewPr>
      <p:guideLst>
        <p:guide orient="horz" pos="2160"/>
        <p:guide orient="horz" pos="384"/>
        <p:guide orient="horz" pos="3519"/>
        <p:guide pos="2880"/>
        <p:guide pos="1920"/>
        <p:guide pos="960"/>
        <p:guide pos="3840"/>
        <p:guide pos="4800"/>
        <p:guide pos="1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das Magalhaes, J. (Joana)" userId="f65935fc-33e4-4fd5-ad3c-015411c25312" providerId="ADAL" clId="{D5852A76-A2F0-48D2-AC44-370DC2AE480E}"/>
    <pc:docChg chg="custSel modSld">
      <pc:chgData name="Caldas Magalhaes, J. (Joana)" userId="f65935fc-33e4-4fd5-ad3c-015411c25312" providerId="ADAL" clId="{D5852A76-A2F0-48D2-AC44-370DC2AE480E}" dt="2023-11-28T16:18:47.518" v="15" actId="20577"/>
      <pc:docMkLst>
        <pc:docMk/>
      </pc:docMkLst>
      <pc:sldChg chg="delSp mod">
        <pc:chgData name="Caldas Magalhaes, J. (Joana)" userId="f65935fc-33e4-4fd5-ad3c-015411c25312" providerId="ADAL" clId="{D5852A76-A2F0-48D2-AC44-370DC2AE480E}" dt="2023-11-27T18:24:09.864" v="10" actId="478"/>
        <pc:sldMkLst>
          <pc:docMk/>
          <pc:sldMk cId="1634090506" sldId="452"/>
        </pc:sldMkLst>
        <pc:spChg chg="del">
          <ac:chgData name="Caldas Magalhaes, J. (Joana)" userId="f65935fc-33e4-4fd5-ad3c-015411c25312" providerId="ADAL" clId="{D5852A76-A2F0-48D2-AC44-370DC2AE480E}" dt="2023-11-27T18:24:09.864" v="10" actId="478"/>
          <ac:spMkLst>
            <pc:docMk/>
            <pc:sldMk cId="1634090506" sldId="452"/>
            <ac:spMk id="14" creationId="{153F68B5-C55D-4A80-AFC4-8C33EAF23B0D}"/>
          </ac:spMkLst>
        </pc:spChg>
      </pc:sldChg>
      <pc:sldChg chg="modSp mod">
        <pc:chgData name="Caldas Magalhaes, J. (Joana)" userId="f65935fc-33e4-4fd5-ad3c-015411c25312" providerId="ADAL" clId="{D5852A76-A2F0-48D2-AC44-370DC2AE480E}" dt="2023-11-27T18:22:57.788" v="3" actId="20577"/>
        <pc:sldMkLst>
          <pc:docMk/>
          <pc:sldMk cId="1010853050" sldId="461"/>
        </pc:sldMkLst>
        <pc:spChg chg="mod">
          <ac:chgData name="Caldas Magalhaes, J. (Joana)" userId="f65935fc-33e4-4fd5-ad3c-015411c25312" providerId="ADAL" clId="{D5852A76-A2F0-48D2-AC44-370DC2AE480E}" dt="2023-11-27T18:22:57.788" v="3" actId="20577"/>
          <ac:spMkLst>
            <pc:docMk/>
            <pc:sldMk cId="1010853050" sldId="461"/>
            <ac:spMk id="2" creationId="{FB3B1FD4-C6D4-4E6F-A9A5-ACA4BAA43238}"/>
          </ac:spMkLst>
        </pc:spChg>
      </pc:sldChg>
      <pc:sldChg chg="modSp mod">
        <pc:chgData name="Caldas Magalhaes, J. (Joana)" userId="f65935fc-33e4-4fd5-ad3c-015411c25312" providerId="ADAL" clId="{D5852A76-A2F0-48D2-AC44-370DC2AE480E}" dt="2023-11-27T18:23:02.951" v="5" actId="20577"/>
        <pc:sldMkLst>
          <pc:docMk/>
          <pc:sldMk cId="2077490898" sldId="462"/>
        </pc:sldMkLst>
        <pc:spChg chg="mod">
          <ac:chgData name="Caldas Magalhaes, J. (Joana)" userId="f65935fc-33e4-4fd5-ad3c-015411c25312" providerId="ADAL" clId="{D5852A76-A2F0-48D2-AC44-370DC2AE480E}" dt="2023-11-27T18:23:02.951" v="5" actId="20577"/>
          <ac:spMkLst>
            <pc:docMk/>
            <pc:sldMk cId="2077490898" sldId="462"/>
            <ac:spMk id="2" creationId="{FB3B1FD4-C6D4-4E6F-A9A5-ACA4BAA43238}"/>
          </ac:spMkLst>
        </pc:spChg>
      </pc:sldChg>
      <pc:sldChg chg="modSp mod">
        <pc:chgData name="Caldas Magalhaes, J. (Joana)" userId="f65935fc-33e4-4fd5-ad3c-015411c25312" providerId="ADAL" clId="{D5852A76-A2F0-48D2-AC44-370DC2AE480E}" dt="2023-11-27T18:23:06.991" v="7" actId="20577"/>
        <pc:sldMkLst>
          <pc:docMk/>
          <pc:sldMk cId="1215354904" sldId="472"/>
        </pc:sldMkLst>
        <pc:spChg chg="mod">
          <ac:chgData name="Caldas Magalhaes, J. (Joana)" userId="f65935fc-33e4-4fd5-ad3c-015411c25312" providerId="ADAL" clId="{D5852A76-A2F0-48D2-AC44-370DC2AE480E}" dt="2023-11-27T18:23:06.991" v="7" actId="20577"/>
          <ac:spMkLst>
            <pc:docMk/>
            <pc:sldMk cId="1215354904" sldId="472"/>
            <ac:spMk id="2" creationId="{D759FA9A-31C2-4C34-8940-58E8E41BE722}"/>
          </ac:spMkLst>
        </pc:spChg>
      </pc:sldChg>
      <pc:sldChg chg="modSp mod">
        <pc:chgData name="Caldas Magalhaes, J. (Joana)" userId="f65935fc-33e4-4fd5-ad3c-015411c25312" providerId="ADAL" clId="{D5852A76-A2F0-48D2-AC44-370DC2AE480E}" dt="2023-11-27T18:23:12.152" v="9" actId="20577"/>
        <pc:sldMkLst>
          <pc:docMk/>
          <pc:sldMk cId="155757312" sldId="522"/>
        </pc:sldMkLst>
        <pc:spChg chg="mod">
          <ac:chgData name="Caldas Magalhaes, J. (Joana)" userId="f65935fc-33e4-4fd5-ad3c-015411c25312" providerId="ADAL" clId="{D5852A76-A2F0-48D2-AC44-370DC2AE480E}" dt="2023-11-27T18:23:12.152" v="9" actId="20577"/>
          <ac:spMkLst>
            <pc:docMk/>
            <pc:sldMk cId="155757312" sldId="522"/>
            <ac:spMk id="2" creationId="{D759FA9A-31C2-4C34-8940-58E8E41BE722}"/>
          </ac:spMkLst>
        </pc:spChg>
      </pc:sldChg>
      <pc:sldChg chg="modSp mod">
        <pc:chgData name="Caldas Magalhaes, J. (Joana)" userId="f65935fc-33e4-4fd5-ad3c-015411c25312" providerId="ADAL" clId="{D5852A76-A2F0-48D2-AC44-370DC2AE480E}" dt="2023-11-28T16:18:47.518" v="15" actId="20577"/>
        <pc:sldMkLst>
          <pc:docMk/>
          <pc:sldMk cId="3106082568" sldId="546"/>
        </pc:sldMkLst>
        <pc:spChg chg="mod">
          <ac:chgData name="Caldas Magalhaes, J. (Joana)" userId="f65935fc-33e4-4fd5-ad3c-015411c25312" providerId="ADAL" clId="{D5852A76-A2F0-48D2-AC44-370DC2AE480E}" dt="2023-11-28T16:18:47.518" v="15" actId="20577"/>
          <ac:spMkLst>
            <pc:docMk/>
            <pc:sldMk cId="3106082568" sldId="546"/>
            <ac:spMk id="2" creationId="{9C3395C0-8B3B-47F4-B87C-DCEC31FB30C5}"/>
          </ac:spMkLst>
        </pc:spChg>
      </pc:sldChg>
      <pc:sldChg chg="delSp mod">
        <pc:chgData name="Caldas Magalhaes, J. (Joana)" userId="f65935fc-33e4-4fd5-ad3c-015411c25312" providerId="ADAL" clId="{D5852A76-A2F0-48D2-AC44-370DC2AE480E}" dt="2023-11-27T18:22:50.036" v="1" actId="478"/>
        <pc:sldMkLst>
          <pc:docMk/>
          <pc:sldMk cId="4135455888" sldId="548"/>
        </pc:sldMkLst>
        <pc:grpChg chg="del">
          <ac:chgData name="Caldas Magalhaes, J. (Joana)" userId="f65935fc-33e4-4fd5-ad3c-015411c25312" providerId="ADAL" clId="{D5852A76-A2F0-48D2-AC44-370DC2AE480E}" dt="2023-11-27T18:22:44.894" v="0" actId="478"/>
          <ac:grpSpMkLst>
            <pc:docMk/>
            <pc:sldMk cId="4135455888" sldId="548"/>
            <ac:grpSpMk id="3" creationId="{1141DB02-D647-427B-AF3B-B4D5962521E3}"/>
          </ac:grpSpMkLst>
        </pc:grpChg>
        <pc:picChg chg="del">
          <ac:chgData name="Caldas Magalhaes, J. (Joana)" userId="f65935fc-33e4-4fd5-ad3c-015411c25312" providerId="ADAL" clId="{D5852A76-A2F0-48D2-AC44-370DC2AE480E}" dt="2023-11-27T18:22:50.036" v="1" actId="478"/>
          <ac:picMkLst>
            <pc:docMk/>
            <pc:sldMk cId="4135455888" sldId="548"/>
            <ac:picMk id="13" creationId="{A097FF9E-0246-46DB-AE21-B992323CCEF0}"/>
          </ac:picMkLst>
        </pc:picChg>
      </pc:sldChg>
    </pc:docChg>
  </pc:docChgLst>
  <pc:docChgLst>
    <pc:chgData name="Caldas Magalhaes, J. (Joana)" userId="f65935fc-33e4-4fd5-ad3c-015411c25312" providerId="ADAL" clId="{022AE740-CC12-4C36-B013-A526165946A8}"/>
    <pc:docChg chg="undo custSel addSld delSld modSld">
      <pc:chgData name="Caldas Magalhaes, J. (Joana)" userId="f65935fc-33e4-4fd5-ad3c-015411c25312" providerId="ADAL" clId="{022AE740-CC12-4C36-B013-A526165946A8}" dt="2024-05-13T18:21:51.742" v="49" actId="729"/>
      <pc:docMkLst>
        <pc:docMk/>
      </pc:docMkLst>
      <pc:sldChg chg="add del">
        <pc:chgData name="Caldas Magalhaes, J. (Joana)" userId="f65935fc-33e4-4fd5-ad3c-015411c25312" providerId="ADAL" clId="{022AE740-CC12-4C36-B013-A526165946A8}" dt="2024-05-13T18:18:52.177" v="37" actId="47"/>
        <pc:sldMkLst>
          <pc:docMk/>
          <pc:sldMk cId="1689754698" sldId="358"/>
        </pc:sldMkLst>
      </pc:sldChg>
      <pc:sldChg chg="modSp mod">
        <pc:chgData name="Caldas Magalhaes, J. (Joana)" userId="f65935fc-33e4-4fd5-ad3c-015411c25312" providerId="ADAL" clId="{022AE740-CC12-4C36-B013-A526165946A8}" dt="2024-05-13T18:17:27.416" v="3" actId="20577"/>
        <pc:sldMkLst>
          <pc:docMk/>
          <pc:sldMk cId="630324256" sldId="387"/>
        </pc:sldMkLst>
        <pc:spChg chg="mod">
          <ac:chgData name="Caldas Magalhaes, J. (Joana)" userId="f65935fc-33e4-4fd5-ad3c-015411c25312" providerId="ADAL" clId="{022AE740-CC12-4C36-B013-A526165946A8}" dt="2024-05-13T18:17:27.416" v="3" actId="20577"/>
          <ac:spMkLst>
            <pc:docMk/>
            <pc:sldMk cId="630324256" sldId="387"/>
            <ac:spMk id="2" creationId="{15BEC951-5E1D-49E4-A3D8-0182E7467975}"/>
          </ac:spMkLst>
        </pc:spChg>
      </pc:sldChg>
      <pc:sldChg chg="mod modShow">
        <pc:chgData name="Caldas Magalhaes, J. (Joana)" userId="f65935fc-33e4-4fd5-ad3c-015411c25312" providerId="ADAL" clId="{022AE740-CC12-4C36-B013-A526165946A8}" dt="2024-05-13T18:19:06.987" v="38" actId="729"/>
        <pc:sldMkLst>
          <pc:docMk/>
          <pc:sldMk cId="1010853050" sldId="461"/>
        </pc:sldMkLst>
      </pc:sldChg>
      <pc:sldChg chg="mod modShow">
        <pc:chgData name="Caldas Magalhaes, J. (Joana)" userId="f65935fc-33e4-4fd5-ad3c-015411c25312" providerId="ADAL" clId="{022AE740-CC12-4C36-B013-A526165946A8}" dt="2024-05-13T18:19:11.077" v="39" actId="729"/>
        <pc:sldMkLst>
          <pc:docMk/>
          <pc:sldMk cId="2077490898" sldId="462"/>
        </pc:sldMkLst>
      </pc:sldChg>
      <pc:sldChg chg="mod modShow">
        <pc:chgData name="Caldas Magalhaes, J. (Joana)" userId="f65935fc-33e4-4fd5-ad3c-015411c25312" providerId="ADAL" clId="{022AE740-CC12-4C36-B013-A526165946A8}" dt="2024-05-13T18:19:26.594" v="42" actId="729"/>
        <pc:sldMkLst>
          <pc:docMk/>
          <pc:sldMk cId="291909910" sldId="465"/>
        </pc:sldMkLst>
      </pc:sldChg>
      <pc:sldChg chg="mod modShow">
        <pc:chgData name="Caldas Magalhaes, J. (Joana)" userId="f65935fc-33e4-4fd5-ad3c-015411c25312" providerId="ADAL" clId="{022AE740-CC12-4C36-B013-A526165946A8}" dt="2024-05-13T18:19:31.708" v="43" actId="729"/>
        <pc:sldMkLst>
          <pc:docMk/>
          <pc:sldMk cId="1126649347" sldId="466"/>
        </pc:sldMkLst>
      </pc:sldChg>
      <pc:sldChg chg="mod modShow">
        <pc:chgData name="Caldas Magalhaes, J. (Joana)" userId="f65935fc-33e4-4fd5-ad3c-015411c25312" providerId="ADAL" clId="{022AE740-CC12-4C36-B013-A526165946A8}" dt="2024-05-13T18:19:35.507" v="44" actId="729"/>
        <pc:sldMkLst>
          <pc:docMk/>
          <pc:sldMk cId="3451469663" sldId="467"/>
        </pc:sldMkLst>
      </pc:sldChg>
      <pc:sldChg chg="mod modShow">
        <pc:chgData name="Caldas Magalhaes, J. (Joana)" userId="f65935fc-33e4-4fd5-ad3c-015411c25312" providerId="ADAL" clId="{022AE740-CC12-4C36-B013-A526165946A8}" dt="2024-05-13T18:19:38.548" v="45" actId="729"/>
        <pc:sldMkLst>
          <pc:docMk/>
          <pc:sldMk cId="2618443227" sldId="468"/>
        </pc:sldMkLst>
      </pc:sldChg>
      <pc:sldChg chg="mod modShow">
        <pc:chgData name="Caldas Magalhaes, J. (Joana)" userId="f65935fc-33e4-4fd5-ad3c-015411c25312" providerId="ADAL" clId="{022AE740-CC12-4C36-B013-A526165946A8}" dt="2024-05-13T18:19:15.076" v="40" actId="729"/>
        <pc:sldMkLst>
          <pc:docMk/>
          <pc:sldMk cId="1215354904" sldId="472"/>
        </pc:sldMkLst>
      </pc:sldChg>
      <pc:sldChg chg="add del">
        <pc:chgData name="Caldas Magalhaes, J. (Joana)" userId="f65935fc-33e4-4fd5-ad3c-015411c25312" providerId="ADAL" clId="{022AE740-CC12-4C36-B013-A526165946A8}" dt="2024-05-13T18:17:45.484" v="10" actId="47"/>
        <pc:sldMkLst>
          <pc:docMk/>
          <pc:sldMk cId="3464988964" sldId="485"/>
        </pc:sldMkLst>
      </pc:sldChg>
      <pc:sldChg chg="mod modShow">
        <pc:chgData name="Caldas Magalhaes, J. (Joana)" userId="f65935fc-33e4-4fd5-ad3c-015411c25312" providerId="ADAL" clId="{022AE740-CC12-4C36-B013-A526165946A8}" dt="2024-05-13T18:21:41.959" v="48" actId="729"/>
        <pc:sldMkLst>
          <pc:docMk/>
          <pc:sldMk cId="2848417655" sldId="498"/>
        </pc:sldMkLst>
      </pc:sldChg>
      <pc:sldChg chg="mod modShow">
        <pc:chgData name="Caldas Magalhaes, J. (Joana)" userId="f65935fc-33e4-4fd5-ad3c-015411c25312" providerId="ADAL" clId="{022AE740-CC12-4C36-B013-A526165946A8}" dt="2024-05-13T18:21:51.742" v="49" actId="729"/>
        <pc:sldMkLst>
          <pc:docMk/>
          <pc:sldMk cId="2950244831" sldId="506"/>
        </pc:sldMkLst>
      </pc:sldChg>
      <pc:sldChg chg="mod modShow">
        <pc:chgData name="Caldas Magalhaes, J. (Joana)" userId="f65935fc-33e4-4fd5-ad3c-015411c25312" providerId="ADAL" clId="{022AE740-CC12-4C36-B013-A526165946A8}" dt="2024-05-13T18:19:23.240" v="41" actId="729"/>
        <pc:sldMkLst>
          <pc:docMk/>
          <pc:sldMk cId="155757312" sldId="522"/>
        </pc:sldMkLst>
      </pc:sldChg>
      <pc:sldChg chg="modSp mod">
        <pc:chgData name="Caldas Magalhaes, J. (Joana)" userId="f65935fc-33e4-4fd5-ad3c-015411c25312" providerId="ADAL" clId="{022AE740-CC12-4C36-B013-A526165946A8}" dt="2024-05-13T18:20:56.162" v="46" actId="20577"/>
        <pc:sldMkLst>
          <pc:docMk/>
          <pc:sldMk cId="2731468977" sldId="523"/>
        </pc:sldMkLst>
        <pc:spChg chg="mod">
          <ac:chgData name="Caldas Magalhaes, J. (Joana)" userId="f65935fc-33e4-4fd5-ad3c-015411c25312" providerId="ADAL" clId="{022AE740-CC12-4C36-B013-A526165946A8}" dt="2024-05-13T18:20:56.162" v="46" actId="20577"/>
          <ac:spMkLst>
            <pc:docMk/>
            <pc:sldMk cId="2731468977" sldId="523"/>
            <ac:spMk id="7" creationId="{AC9AF593-5388-499C-BF21-DA623ECFFF18}"/>
          </ac:spMkLst>
        </pc:spChg>
      </pc:sldChg>
      <pc:sldChg chg="delSp modSp add del mod">
        <pc:chgData name="Caldas Magalhaes, J. (Joana)" userId="f65935fc-33e4-4fd5-ad3c-015411c25312" providerId="ADAL" clId="{022AE740-CC12-4C36-B013-A526165946A8}" dt="2024-05-13T18:18:45.384" v="36" actId="255"/>
        <pc:sldMkLst>
          <pc:docMk/>
          <pc:sldMk cId="4135455888" sldId="548"/>
        </pc:sldMkLst>
        <pc:spChg chg="mod">
          <ac:chgData name="Caldas Magalhaes, J. (Joana)" userId="f65935fc-33e4-4fd5-ad3c-015411c25312" providerId="ADAL" clId="{022AE740-CC12-4C36-B013-A526165946A8}" dt="2024-05-13T18:18:08.321" v="16" actId="1076"/>
          <ac:spMkLst>
            <pc:docMk/>
            <pc:sldMk cId="4135455888" sldId="548"/>
            <ac:spMk id="2" creationId="{C662EB48-2383-4BCB-9337-3BCBFEFA60FF}"/>
          </ac:spMkLst>
        </pc:spChg>
        <pc:spChg chg="mod">
          <ac:chgData name="Caldas Magalhaes, J. (Joana)" userId="f65935fc-33e4-4fd5-ad3c-015411c25312" providerId="ADAL" clId="{022AE740-CC12-4C36-B013-A526165946A8}" dt="2024-05-13T18:18:03.471" v="15" actId="1076"/>
          <ac:spMkLst>
            <pc:docMk/>
            <pc:sldMk cId="4135455888" sldId="548"/>
            <ac:spMk id="8" creationId="{EDE2F114-B2B3-4BBA-842C-839EC97815B6}"/>
          </ac:spMkLst>
        </pc:spChg>
        <pc:spChg chg="del">
          <ac:chgData name="Caldas Magalhaes, J. (Joana)" userId="f65935fc-33e4-4fd5-ad3c-015411c25312" providerId="ADAL" clId="{022AE740-CC12-4C36-B013-A526165946A8}" dt="2024-05-13T18:17:55.459" v="12" actId="478"/>
          <ac:spMkLst>
            <pc:docMk/>
            <pc:sldMk cId="4135455888" sldId="548"/>
            <ac:spMk id="14" creationId="{36F0FE1D-E088-4E03-98CA-D667A1694249}"/>
          </ac:spMkLst>
        </pc:spChg>
        <pc:spChg chg="mod">
          <ac:chgData name="Caldas Magalhaes, J. (Joana)" userId="f65935fc-33e4-4fd5-ad3c-015411c25312" providerId="ADAL" clId="{022AE740-CC12-4C36-B013-A526165946A8}" dt="2024-05-13T18:18:45.384" v="36" actId="255"/>
          <ac:spMkLst>
            <pc:docMk/>
            <pc:sldMk cId="4135455888" sldId="548"/>
            <ac:spMk id="18" creationId="{EFA7C489-8436-4F57-A85F-93FF775861BF}"/>
          </ac:spMkLst>
        </pc:spChg>
        <pc:picChg chg="del">
          <ac:chgData name="Caldas Magalhaes, J. (Joana)" userId="f65935fc-33e4-4fd5-ad3c-015411c25312" providerId="ADAL" clId="{022AE740-CC12-4C36-B013-A526165946A8}" dt="2024-05-13T18:17:52.699" v="11" actId="478"/>
          <ac:picMkLst>
            <pc:docMk/>
            <pc:sldMk cId="4135455888" sldId="548"/>
            <ac:picMk id="7" creationId="{69E7D6B3-A679-415B-BA11-6BA3C3470CEA}"/>
          </ac:picMkLst>
        </pc:picChg>
      </pc:sldChg>
      <pc:sldChg chg="mod modShow">
        <pc:chgData name="Caldas Magalhaes, J. (Joana)" userId="f65935fc-33e4-4fd5-ad3c-015411c25312" providerId="ADAL" clId="{022AE740-CC12-4C36-B013-A526165946A8}" dt="2024-05-13T18:21:24.191" v="47" actId="729"/>
        <pc:sldMkLst>
          <pc:docMk/>
          <pc:sldMk cId="1721317705" sldId="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25A3EAC-B1CB-4928-B46E-732DED35F1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859D3C5-E35D-4276-98FC-D03BB57B5C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0960AD65-A13C-43B6-8CF1-EBD35ADEB0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51D45BE-FB60-47F2-842C-71EE025FC3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CC0ECD5-5DA3-4BC8-8924-B4C7053BCD8A}" type="slidenum">
              <a:rPr lang="en-GB" altLang="nl-NL"/>
              <a:pPr>
                <a:defRPr/>
              </a:pPr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CFE740-A230-4C8A-99F5-832F2F2A98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73CE2F2-772D-4293-AFF1-0E1570894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EC871E5-8926-4761-9FC6-51FAE1E42F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206A8B-522F-40A4-93DC-0FB50A9536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1188"/>
            <a:ext cx="514667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33583A-D98A-4E09-9178-39D7D7D620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A4A3013-F6BA-45D5-B1E7-0469AD3CC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0788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22B75C5-5B33-4D79-9023-6800564353C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17958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39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3578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Obviscate</a:t>
            </a:r>
            <a:r>
              <a:rPr lang="en-IE" dirty="0"/>
              <a:t> – lass to think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41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202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42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5811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51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5547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52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46027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62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78597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9222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28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4385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24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733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Abstraction -&gt; taking our coding skills to another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31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1165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36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2569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37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0761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B75C5-5B33-4D79-9023-6800564353C2}" type="slidenum">
              <a:rPr lang="en-US" altLang="nl-NL" smtClean="0"/>
              <a:pPr>
                <a:defRPr/>
              </a:pPr>
              <a:t>38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2440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3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7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49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22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9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93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87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89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696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4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2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161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455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339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49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0866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47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764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122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038" y="2133600"/>
            <a:ext cx="3885776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446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81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925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8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312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021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51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352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2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3247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043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860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906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033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75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22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651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532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4182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286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66032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242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133600"/>
            <a:ext cx="3811588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381317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776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620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382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01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750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03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949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773113"/>
            <a:ext cx="1943100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773113"/>
            <a:ext cx="5681663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3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73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4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D996606F-C7BE-4105-9A7B-EF3A6F96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4E34BBDB-F5F8-42F7-B96B-362A664A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1028" name="Picture 8" descr="ppt_format_image2">
            <a:extLst>
              <a:ext uri="{FF2B5EF4-FFF2-40B4-BE49-F238E27FC236}">
                <a16:creationId xmlns:a16="http://schemas.microsoft.com/office/drawing/2014/main" id="{E5C96358-30A7-4F16-A503-3F0353E83E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HR_Logo_websafe_punt#1015D2">
            <a:extLst>
              <a:ext uri="{FF2B5EF4-FFF2-40B4-BE49-F238E27FC236}">
                <a16:creationId xmlns:a16="http://schemas.microsoft.com/office/drawing/2014/main" id="{6DC3C212-2507-463A-ABF3-532F00792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 descr="OJ-rood_websafe">
            <a:extLst>
              <a:ext uri="{FF2B5EF4-FFF2-40B4-BE49-F238E27FC236}">
                <a16:creationId xmlns:a16="http://schemas.microsoft.com/office/drawing/2014/main" id="{A9CE6064-1346-4935-9E1C-2780FD751B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fond_rood_websafe">
            <a:extLst>
              <a:ext uri="{FF2B5EF4-FFF2-40B4-BE49-F238E27FC236}">
                <a16:creationId xmlns:a16="http://schemas.microsoft.com/office/drawing/2014/main" id="{FC433CFA-2D5F-48EF-B331-CD3132405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_formate_image3">
            <a:extLst>
              <a:ext uri="{FF2B5EF4-FFF2-40B4-BE49-F238E27FC236}">
                <a16:creationId xmlns:a16="http://schemas.microsoft.com/office/drawing/2014/main" id="{C7E5D55A-6B56-42D1-BF0C-D2B286D7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8A73B163-9E23-4A0D-95CD-62C64197C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A105891-BF82-4F86-8907-2B495DE05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2053" name="Picture 5" descr="HR_Logo_websafe_punt#1015D2">
            <a:extLst>
              <a:ext uri="{FF2B5EF4-FFF2-40B4-BE49-F238E27FC236}">
                <a16:creationId xmlns:a16="http://schemas.microsoft.com/office/drawing/2014/main" id="{DC7462AA-C498-4CDB-B6EB-99738251D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OJ-rood_websafe">
            <a:extLst>
              <a:ext uri="{FF2B5EF4-FFF2-40B4-BE49-F238E27FC236}">
                <a16:creationId xmlns:a16="http://schemas.microsoft.com/office/drawing/2014/main" id="{8BAEBA37-A6CB-49EC-8BC6-C0D823FAA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fond_rood_websafe">
            <a:extLst>
              <a:ext uri="{FF2B5EF4-FFF2-40B4-BE49-F238E27FC236}">
                <a16:creationId xmlns:a16="http://schemas.microsoft.com/office/drawing/2014/main" id="{C00AE5D0-4C65-4C15-8A01-B4FDCF233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D93EA5D-E34D-44AA-A75E-1427440D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773113"/>
            <a:ext cx="79212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C19878B-E4A5-4D8E-8BB2-98A2D1B9F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2133600"/>
            <a:ext cx="792125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err="1"/>
              <a:t>Klik</a:t>
            </a:r>
            <a:r>
              <a:rPr lang="en-US" altLang="nl-NL"/>
              <a:t> om de </a:t>
            </a:r>
            <a:r>
              <a:rPr lang="en-US" altLang="nl-NL" err="1"/>
              <a:t>opmaakprofielen</a:t>
            </a:r>
            <a:r>
              <a:rPr lang="en-US" altLang="nl-NL"/>
              <a:t> van de </a:t>
            </a:r>
            <a:r>
              <a:rPr lang="en-US" altLang="nl-NL" err="1"/>
              <a:t>modeltekst</a:t>
            </a:r>
            <a:r>
              <a:rPr lang="en-US" altLang="nl-NL"/>
              <a:t> </a:t>
            </a:r>
            <a:r>
              <a:rPr lang="en-US" altLang="nl-NL" err="1"/>
              <a:t>te</a:t>
            </a:r>
            <a:r>
              <a:rPr lang="en-US" altLang="nl-NL"/>
              <a:t> </a:t>
            </a:r>
            <a:r>
              <a:rPr lang="en-US" altLang="nl-NL" err="1"/>
              <a:t>bewerken</a:t>
            </a:r>
            <a:endParaRPr lang="en-US" altLang="nl-NL"/>
          </a:p>
          <a:p>
            <a:pPr lvl="1"/>
            <a:r>
              <a:rPr lang="en-US" altLang="nl-NL" err="1"/>
              <a:t>Tweede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  <a:p>
            <a:pPr lvl="2"/>
            <a:r>
              <a:rPr lang="en-US" altLang="nl-NL" err="1"/>
              <a:t>Derde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</p:txBody>
      </p:sp>
      <p:pic>
        <p:nvPicPr>
          <p:cNvPr id="3077" name="Picture 5" descr="HR_Logo_websafe_punt#1015D2">
            <a:extLst>
              <a:ext uri="{FF2B5EF4-FFF2-40B4-BE49-F238E27FC236}">
                <a16:creationId xmlns:a16="http://schemas.microsoft.com/office/drawing/2014/main" id="{5CF8D809-8B1D-4002-92FF-32D48043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OJ-rood_websafe">
            <a:extLst>
              <a:ext uri="{FF2B5EF4-FFF2-40B4-BE49-F238E27FC236}">
                <a16:creationId xmlns:a16="http://schemas.microsoft.com/office/drawing/2014/main" id="{11B69C8E-01BF-4FF1-BC24-6E6521A08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fond_rood_websafe">
            <a:extLst>
              <a:ext uri="{FF2B5EF4-FFF2-40B4-BE49-F238E27FC236}">
                <a16:creationId xmlns:a16="http://schemas.microsoft.com/office/drawing/2014/main" id="{924B161E-2691-4A2E-9C88-AD2AAC251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994F44B-04E6-4EED-A634-5A2A1E922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2BDEE-635C-4D8E-8184-791C81469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4100" name="Picture 4" descr="ppt_format_image2">
            <a:extLst>
              <a:ext uri="{FF2B5EF4-FFF2-40B4-BE49-F238E27FC236}">
                <a16:creationId xmlns:a16="http://schemas.microsoft.com/office/drawing/2014/main" id="{95A5DEF5-14F6-4538-9752-86DDADC87F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R_Logo_websafe_punt#1015D2">
            <a:extLst>
              <a:ext uri="{FF2B5EF4-FFF2-40B4-BE49-F238E27FC236}">
                <a16:creationId xmlns:a16="http://schemas.microsoft.com/office/drawing/2014/main" id="{B0CB4D0D-3754-46F0-9D6D-7AD9F6050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OJ-rood_websafe">
            <a:extLst>
              <a:ext uri="{FF2B5EF4-FFF2-40B4-BE49-F238E27FC236}">
                <a16:creationId xmlns:a16="http://schemas.microsoft.com/office/drawing/2014/main" id="{A1D690C3-0BAB-453C-A4B3-EB0DF189B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fond_rood_websafe">
            <a:extLst>
              <a:ext uri="{FF2B5EF4-FFF2-40B4-BE49-F238E27FC236}">
                <a16:creationId xmlns:a16="http://schemas.microsoft.com/office/drawing/2014/main" id="{2AE582F1-7FC9-4335-9A93-B51ABA60E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342EEE-AB06-4034-9AAC-A65D05718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773113"/>
            <a:ext cx="7777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197E01-4659-4A63-A519-11C77C049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133600"/>
            <a:ext cx="77771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5124" name="Picture 5" descr="HR_Logo_websafe_punt#1015D2">
            <a:extLst>
              <a:ext uri="{FF2B5EF4-FFF2-40B4-BE49-F238E27FC236}">
                <a16:creationId xmlns:a16="http://schemas.microsoft.com/office/drawing/2014/main" id="{EF546425-D66A-4FE3-B659-A369CC40FF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OJ-rood_websafe">
            <a:extLst>
              <a:ext uri="{FF2B5EF4-FFF2-40B4-BE49-F238E27FC236}">
                <a16:creationId xmlns:a16="http://schemas.microsoft.com/office/drawing/2014/main" id="{F0D065C2-53D4-478C-83D0-95D91BDFA8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fond_rood_websafe">
            <a:extLst>
              <a:ext uri="{FF2B5EF4-FFF2-40B4-BE49-F238E27FC236}">
                <a16:creationId xmlns:a16="http://schemas.microsoft.com/office/drawing/2014/main" id="{716B3672-610C-4539-A72D-6EE86D81C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jpe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31.jpeg"/><Relationship Id="rId4" Type="http://schemas.openxmlformats.org/officeDocument/2006/relationships/image" Target="../media/image17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png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C951-5E1D-49E4-A3D8-0182E74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OODP Lesson</a:t>
            </a:r>
            <a:endParaRPr lang="en-IE" dirty="0"/>
          </a:p>
        </p:txBody>
      </p:sp>
      <p:pic>
        <p:nvPicPr>
          <p:cNvPr id="1026" name="Picture 2" descr="8 Types of Memory... to Remember! - KnowledgeOne">
            <a:extLst>
              <a:ext uri="{FF2B5EF4-FFF2-40B4-BE49-F238E27FC236}">
                <a16:creationId xmlns:a16="http://schemas.microsoft.com/office/drawing/2014/main" id="{99A33E39-7EBD-4F8F-A5E2-8C52925C2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8E927B"/>
              </a:clrFrom>
              <a:clrTo>
                <a:srgbClr val="8E927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2" r="16113"/>
          <a:stretch/>
        </p:blipFill>
        <p:spPr bwMode="auto">
          <a:xfrm>
            <a:off x="1184064" y="3429000"/>
            <a:ext cx="7457514" cy="26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BC96E0D-AB72-4716-9C14-B4F7EA8F9871}"/>
              </a:ext>
            </a:extLst>
          </p:cNvPr>
          <p:cNvSpPr/>
          <p:nvPr/>
        </p:nvSpPr>
        <p:spPr bwMode="auto">
          <a:xfrm>
            <a:off x="947450" y="2175642"/>
            <a:ext cx="5299114" cy="1334813"/>
          </a:xfrm>
          <a:prstGeom prst="cloudCallout">
            <a:avLst>
              <a:gd name="adj1" fmla="val 34374"/>
              <a:gd name="adj2" fmla="val 6288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IE" sz="1600" dirty="0">
                <a:latin typeface="Arial" charset="0"/>
              </a:rPr>
              <a:t>How do you feel about recursion?</a:t>
            </a:r>
          </a:p>
          <a:p>
            <a:pPr algn="ctr">
              <a:lnSpc>
                <a:spcPct val="150000"/>
              </a:lnSpc>
            </a:pPr>
            <a:r>
              <a:rPr lang="en-IE" sz="1600" dirty="0">
                <a:latin typeface="Arial" charset="0"/>
              </a:rPr>
              <a:t>Send a </a:t>
            </a:r>
            <a:r>
              <a:rPr lang="en-IE" sz="1600" i="1" dirty="0">
                <a:latin typeface="Arial" charset="0"/>
              </a:rPr>
              <a:t>tasteful</a:t>
            </a:r>
            <a:r>
              <a:rPr lang="en-IE" sz="1600" dirty="0">
                <a:latin typeface="Arial" charset="0"/>
              </a:rPr>
              <a:t> pic/gif</a:t>
            </a:r>
            <a:endParaRPr kumimoji="0" lang="en-I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050" name="Picture 2" descr="To understand recursion one must first understand recursion - Fibonacci |  Meme Generator">
            <a:extLst>
              <a:ext uri="{FF2B5EF4-FFF2-40B4-BE49-F238E27FC236}">
                <a16:creationId xmlns:a16="http://schemas.microsoft.com/office/drawing/2014/main" id="{3E894059-FBB0-4808-99E1-512D437F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50" y="3759639"/>
            <a:ext cx="2531520" cy="232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2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3FFF6-8500-4AF7-B812-40D427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E27-BC1D-4A03-B170-4297FC6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saySomething(s)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486BB-1F28-43DF-A55B-30F05B47D44E}"/>
              </a:ext>
            </a:extLst>
          </p:cNvPr>
          <p:cNvSpPr/>
          <p:nvPr/>
        </p:nvSpPr>
        <p:spPr>
          <a:xfrm>
            <a:off x="3966325" y="2133600"/>
            <a:ext cx="3392942" cy="510448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6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3FFF6-8500-4AF7-B812-40D427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E27-BC1D-4A03-B170-4297FC6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saySomething(s)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1E09F-1AB4-4F2A-BB9E-F5CD3F13C9FF}"/>
              </a:ext>
            </a:extLst>
          </p:cNvPr>
          <p:cNvSpPr/>
          <p:nvPr/>
        </p:nvSpPr>
        <p:spPr>
          <a:xfrm>
            <a:off x="2291761" y="2692861"/>
            <a:ext cx="1035333" cy="413895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4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4DB1-F179-49B2-B0C6-57C7C583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Higher Order Functions (HOFs)</a:t>
            </a:r>
            <a:br>
              <a:rPr lang="en-IE" dirty="0"/>
            </a:br>
            <a:r>
              <a:rPr lang="en-US" sz="1800" b="0" dirty="0"/>
              <a:t>A function which takes in a function and/or returns a function</a:t>
            </a:r>
            <a:endParaRPr lang="en-IE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C428F-DE68-4D2F-AD0A-4FCAD6918154}"/>
              </a:ext>
            </a:extLst>
          </p:cNvPr>
          <p:cNvGrpSpPr/>
          <p:nvPr/>
        </p:nvGrpSpPr>
        <p:grpSpPr>
          <a:xfrm>
            <a:off x="747630" y="2762451"/>
            <a:ext cx="7705055" cy="2001352"/>
            <a:chOff x="747630" y="2762451"/>
            <a:chExt cx="7705055" cy="20013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D714E18-451C-40B1-82DC-402ED860B639}"/>
                </a:ext>
              </a:extLst>
            </p:cNvPr>
            <p:cNvGrpSpPr/>
            <p:nvPr/>
          </p:nvGrpSpPr>
          <p:grpSpPr>
            <a:xfrm>
              <a:off x="3039839" y="2762451"/>
              <a:ext cx="3093199" cy="2001352"/>
              <a:chOff x="3039839" y="2762451"/>
              <a:chExt cx="3093199" cy="200135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4034FE-0037-4109-AED1-F071BC8B810D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8" name="Flowchart: Manual Operation 47">
                <a:extLst>
                  <a:ext uri="{FF2B5EF4-FFF2-40B4-BE49-F238E27FC236}">
                    <a16:creationId xmlns:a16="http://schemas.microsoft.com/office/drawing/2014/main" id="{A7E4AE82-DC3D-4734-8AB6-11C501EAA2C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9" name="Flowchart: Manual Operation 48">
                <a:extLst>
                  <a:ext uri="{FF2B5EF4-FFF2-40B4-BE49-F238E27FC236}">
                    <a16:creationId xmlns:a16="http://schemas.microsoft.com/office/drawing/2014/main" id="{A204E47B-1E5E-458D-8357-F68CEAB4A315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0CFCEB-BC7C-47EC-B6E7-44D0AA6AEE95}"/>
                </a:ext>
              </a:extLst>
            </p:cNvPr>
            <p:cNvGrpSpPr/>
            <p:nvPr/>
          </p:nvGrpSpPr>
          <p:grpSpPr>
            <a:xfrm>
              <a:off x="747630" y="2835835"/>
              <a:ext cx="1653756" cy="1070008"/>
              <a:chOff x="3039839" y="2762451"/>
              <a:chExt cx="3093199" cy="20013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B6C2FA8-3184-4112-ACA2-56709E1EAD90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5" name="Flowchart: Manual Operation 44">
                <a:extLst>
                  <a:ext uri="{FF2B5EF4-FFF2-40B4-BE49-F238E27FC236}">
                    <a16:creationId xmlns:a16="http://schemas.microsoft.com/office/drawing/2014/main" id="{9EEB3D69-4F5D-489B-A5B7-222AF398D402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6" name="Flowchart: Manual Operation 45">
                <a:extLst>
                  <a:ext uri="{FF2B5EF4-FFF2-40B4-BE49-F238E27FC236}">
                    <a16:creationId xmlns:a16="http://schemas.microsoft.com/office/drawing/2014/main" id="{CA1BD3D3-0284-4EF5-8901-416DFA475E6C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56085D-D991-4E78-8B8A-076D9EC0152D}"/>
                </a:ext>
              </a:extLst>
            </p:cNvPr>
            <p:cNvGrpSpPr/>
            <p:nvPr/>
          </p:nvGrpSpPr>
          <p:grpSpPr>
            <a:xfrm>
              <a:off x="6798929" y="2835835"/>
              <a:ext cx="1653756" cy="1070009"/>
              <a:chOff x="3039839" y="2762449"/>
              <a:chExt cx="3093199" cy="200135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B516F94-D16D-4002-BBE9-A01DA5E77E5F}"/>
                  </a:ext>
                </a:extLst>
              </p:cNvPr>
              <p:cNvSpPr/>
              <p:nvPr/>
            </p:nvSpPr>
            <p:spPr bwMode="auto">
              <a:xfrm>
                <a:off x="3580598" y="2762449"/>
                <a:ext cx="2011680" cy="2001351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2" name="Flowchart: Manual Operation 41">
                <a:extLst>
                  <a:ext uri="{FF2B5EF4-FFF2-40B4-BE49-F238E27FC236}">
                    <a16:creationId xmlns:a16="http://schemas.microsoft.com/office/drawing/2014/main" id="{76035C58-47E3-4B51-9D9D-075B5D3DA65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3" name="Flowchart: Manual Operation 42">
                <a:extLst>
                  <a:ext uri="{FF2B5EF4-FFF2-40B4-BE49-F238E27FC236}">
                    <a16:creationId xmlns:a16="http://schemas.microsoft.com/office/drawing/2014/main" id="{28D34092-5C11-4255-BDAB-AE1DD51C53BB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8B2AB7-E84A-41D5-A54A-EEB1DA0E8431}"/>
                </a:ext>
              </a:extLst>
            </p:cNvPr>
            <p:cNvSpPr/>
            <p:nvPr/>
          </p:nvSpPr>
          <p:spPr bwMode="auto">
            <a:xfrm>
              <a:off x="1036743" y="4307608"/>
              <a:ext cx="1075530" cy="43914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Input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89B817-E29F-4671-9AD9-5CF30853E508}"/>
                </a:ext>
              </a:extLst>
            </p:cNvPr>
            <p:cNvSpPr/>
            <p:nvPr/>
          </p:nvSpPr>
          <p:spPr bwMode="auto">
            <a:xfrm>
              <a:off x="7088042" y="4307607"/>
              <a:ext cx="1075530" cy="439143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Output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795051D-7446-4B79-8D66-C42213ADC933}"/>
                </a:ext>
              </a:extLst>
            </p:cNvPr>
            <p:cNvSpPr/>
            <p:nvPr/>
          </p:nvSpPr>
          <p:spPr bwMode="auto">
            <a:xfrm>
              <a:off x="2732222" y="3494362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999923F-2208-4F59-B11C-B0ABC856DF0B}"/>
                </a:ext>
              </a:extLst>
            </p:cNvPr>
            <p:cNvSpPr/>
            <p:nvPr/>
          </p:nvSpPr>
          <p:spPr bwMode="auto">
            <a:xfrm>
              <a:off x="6000093" y="3480316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85E053-24E6-4B13-8A5A-AA5972E62E43}"/>
                </a:ext>
              </a:extLst>
            </p:cNvPr>
            <p:cNvSpPr/>
            <p:nvPr/>
          </p:nvSpPr>
          <p:spPr bwMode="auto">
            <a:xfrm>
              <a:off x="1033746" y="3961579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AND/OR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69EBBF-D81D-44BE-9721-E578FDDB0E9B}"/>
                </a:ext>
              </a:extLst>
            </p:cNvPr>
            <p:cNvSpPr/>
            <p:nvPr/>
          </p:nvSpPr>
          <p:spPr bwMode="auto">
            <a:xfrm>
              <a:off x="7088042" y="3961577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52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23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79112-82B1-4559-8864-9BD6ADD95697}"/>
              </a:ext>
            </a:extLst>
          </p:cNvPr>
          <p:cNvSpPr/>
          <p:nvPr/>
        </p:nvSpPr>
        <p:spPr>
          <a:xfrm>
            <a:off x="1498547" y="5028437"/>
            <a:ext cx="1156518" cy="380845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FFE20B2-B1A5-4DDB-A499-E53B0C01840D}"/>
              </a:ext>
            </a:extLst>
          </p:cNvPr>
          <p:cNvSpPr/>
          <p:nvPr/>
        </p:nvSpPr>
        <p:spPr bwMode="auto">
          <a:xfrm>
            <a:off x="1977527" y="2516150"/>
            <a:ext cx="2054647" cy="2702709"/>
          </a:xfrm>
          <a:prstGeom prst="arc">
            <a:avLst>
              <a:gd name="adj1" fmla="val 16143490"/>
              <a:gd name="adj2" fmla="val 53829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533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 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79112-82B1-4559-8864-9BD6ADD95697}"/>
              </a:ext>
            </a:extLst>
          </p:cNvPr>
          <p:cNvSpPr/>
          <p:nvPr/>
        </p:nvSpPr>
        <p:spPr>
          <a:xfrm>
            <a:off x="2071423" y="3238578"/>
            <a:ext cx="1729395" cy="441056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FFE20B2-B1A5-4DDB-A499-E53B0C01840D}"/>
              </a:ext>
            </a:extLst>
          </p:cNvPr>
          <p:cNvSpPr/>
          <p:nvPr/>
        </p:nvSpPr>
        <p:spPr bwMode="auto">
          <a:xfrm>
            <a:off x="1977527" y="2516151"/>
            <a:ext cx="2076680" cy="1262635"/>
          </a:xfrm>
          <a:prstGeom prst="arc">
            <a:avLst>
              <a:gd name="adj1" fmla="val 16143490"/>
              <a:gd name="adj2" fmla="val 933895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15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79112-82B1-4559-8864-9BD6ADD95697}"/>
              </a:ext>
            </a:extLst>
          </p:cNvPr>
          <p:cNvSpPr/>
          <p:nvPr/>
        </p:nvSpPr>
        <p:spPr>
          <a:xfrm>
            <a:off x="969737" y="3571878"/>
            <a:ext cx="2054646" cy="416228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0C8-5BDC-4FBC-8FBD-319ADCA6B111}"/>
              </a:ext>
            </a:extLst>
          </p:cNvPr>
          <p:cNvSpPr/>
          <p:nvPr/>
        </p:nvSpPr>
        <p:spPr bwMode="auto">
          <a:xfrm>
            <a:off x="4459202" y="2250772"/>
            <a:ext cx="3712684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IE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tart</a:t>
            </a:r>
          </a:p>
        </p:txBody>
      </p:sp>
    </p:spTree>
    <p:extLst>
      <p:ext uri="{BB962C8B-B14F-4D97-AF65-F5344CB8AC3E}">
        <p14:creationId xmlns:p14="http://schemas.microsoft.com/office/powerpoint/2010/main" val="334509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79112-82B1-4559-8864-9BD6ADD95697}"/>
              </a:ext>
            </a:extLst>
          </p:cNvPr>
          <p:cNvSpPr/>
          <p:nvPr/>
        </p:nvSpPr>
        <p:spPr>
          <a:xfrm>
            <a:off x="980754" y="3933825"/>
            <a:ext cx="2054646" cy="416228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0C8-5BDC-4FBC-8FBD-319ADCA6B111}"/>
              </a:ext>
            </a:extLst>
          </p:cNvPr>
          <p:cNvSpPr/>
          <p:nvPr/>
        </p:nvSpPr>
        <p:spPr bwMode="auto">
          <a:xfrm>
            <a:off x="4459202" y="2250772"/>
            <a:ext cx="3712684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0869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79112-82B1-4559-8864-9BD6ADD95697}"/>
              </a:ext>
            </a:extLst>
          </p:cNvPr>
          <p:cNvSpPr/>
          <p:nvPr/>
        </p:nvSpPr>
        <p:spPr>
          <a:xfrm>
            <a:off x="972114" y="2482244"/>
            <a:ext cx="2054646" cy="416228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0C8-5BDC-4FBC-8FBD-319ADCA6B111}"/>
              </a:ext>
            </a:extLst>
          </p:cNvPr>
          <p:cNvSpPr/>
          <p:nvPr/>
        </p:nvSpPr>
        <p:spPr bwMode="auto">
          <a:xfrm>
            <a:off x="4459202" y="2250772"/>
            <a:ext cx="3712684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Hello</a:t>
            </a:r>
            <a:endParaRPr kumimoji="0" lang="en-IE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2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9E2-0FE6-4DCF-8051-4E831A8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6226-7C77-4C5F-863B-04F7D438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f()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runIt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79112-82B1-4559-8864-9BD6ADD95697}"/>
              </a:ext>
            </a:extLst>
          </p:cNvPr>
          <p:cNvSpPr/>
          <p:nvPr/>
        </p:nvSpPr>
        <p:spPr>
          <a:xfrm>
            <a:off x="850929" y="4355112"/>
            <a:ext cx="2054646" cy="416228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0C8-5BDC-4FBC-8FBD-319ADCA6B111}"/>
              </a:ext>
            </a:extLst>
          </p:cNvPr>
          <p:cNvSpPr/>
          <p:nvPr/>
        </p:nvSpPr>
        <p:spPr bwMode="auto">
          <a:xfrm>
            <a:off x="4459202" y="2250772"/>
            <a:ext cx="3712684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Hello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828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73E75AB-2A1C-4848-8670-2DFD94AE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/>
          <a:lstStyle/>
          <a:p>
            <a:r>
              <a:rPr lang="en-IE" dirty="0"/>
              <a:t>What we will cover this week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E2F114-B2B3-4BBA-842C-839EC978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8224" y="5149517"/>
            <a:ext cx="3885776" cy="1708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endParaRPr lang="en-IE" b="1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A686116-6BCE-409E-829F-EA1116105773}"/>
              </a:ext>
            </a:extLst>
          </p:cNvPr>
          <p:cNvSpPr txBox="1">
            <a:spLocks/>
          </p:cNvSpPr>
          <p:nvPr/>
        </p:nvSpPr>
        <p:spPr bwMode="auto">
          <a:xfrm>
            <a:off x="440143" y="4147918"/>
            <a:ext cx="1399673" cy="10015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C662EB48-2383-4BCB-9337-3BCBFEFA60FF}"/>
              </a:ext>
            </a:extLst>
          </p:cNvPr>
          <p:cNvSpPr/>
          <p:nvPr/>
        </p:nvSpPr>
        <p:spPr bwMode="auto">
          <a:xfrm>
            <a:off x="3843488" y="3775170"/>
            <a:ext cx="269834" cy="92513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026" name="Picture 2" descr="Free photo: Why - Blue, Bspo06, Child - Free Download - Jooinn">
            <a:extLst>
              <a:ext uri="{FF2B5EF4-FFF2-40B4-BE49-F238E27FC236}">
                <a16:creationId xmlns:a16="http://schemas.microsoft.com/office/drawing/2014/main" id="{D14A6059-9620-4E49-8702-1782D6A2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2" y="5176231"/>
            <a:ext cx="5054026" cy="16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A7C489-8436-4F57-A85F-93FF775861BF}"/>
              </a:ext>
            </a:extLst>
          </p:cNvPr>
          <p:cNvSpPr txBox="1"/>
          <p:nvPr/>
        </p:nvSpPr>
        <p:spPr>
          <a:xfrm>
            <a:off x="611560" y="2117749"/>
            <a:ext cx="81913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4000" cap="all" dirty="0">
                <a:solidFill>
                  <a:srgbClr val="0070C0"/>
                </a:solidFill>
                <a:latin typeface="Bauhaus 93" panose="04030905020B02020C02" pitchFamily="82" charset="0"/>
              </a:rPr>
              <a:t>Lambdas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4000" cap="all" dirty="0">
                <a:solidFill>
                  <a:srgbClr val="0070C0"/>
                </a:solidFill>
                <a:latin typeface="Bauhaus 93" panose="04030905020B02020C02" pitchFamily="82" charset="0"/>
              </a:rPr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413545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D11D96B-2CEC-45AB-866E-E9689DB8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/>
          <a:lstStyle/>
          <a:p>
            <a:r>
              <a:rPr lang="en-US" dirty="0"/>
              <a:t>Consider the next scenario and see if you can figure out why.</a:t>
            </a:r>
          </a:p>
        </p:txBody>
      </p:sp>
      <p:pic>
        <p:nvPicPr>
          <p:cNvPr id="4098" name="Picture 2" descr="Bytecode Alliance">
            <a:extLst>
              <a:ext uri="{FF2B5EF4-FFF2-40B4-BE49-F238E27FC236}">
                <a16:creationId xmlns:a16="http://schemas.microsoft.com/office/drawing/2014/main" id="{510C265B-31E5-4AB3-895B-F33E7F68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4346" y="2133600"/>
            <a:ext cx="5815680" cy="3600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98A63-3AD8-4B60-904A-C447A125550E}"/>
              </a:ext>
            </a:extLst>
          </p:cNvPr>
          <p:cNvSpPr txBox="1"/>
          <p:nvPr/>
        </p:nvSpPr>
        <p:spPr>
          <a:xfrm>
            <a:off x="348342" y="6259058"/>
            <a:ext cx="5943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LATER I will ask you for your answers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13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will this code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8" y="2133600"/>
            <a:ext cx="3130870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Vertical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Square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Horizontal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Triangle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 startAt="3"/>
            </a:pPr>
            <a:endParaRPr lang="en-US" dirty="0"/>
          </a:p>
          <a:p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841A8-D8B7-43DB-A040-DB7E7DC7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47" y="2714049"/>
            <a:ext cx="287484" cy="417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B687D-9F9C-4195-9461-D9454D1C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69" y="4304575"/>
            <a:ext cx="391687" cy="579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ACDDB-9F7A-49D7-857A-2409F6A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98" y="3649615"/>
            <a:ext cx="429830" cy="132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675C8-1BF4-471A-9B6F-4F7037DE1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04" y="1964714"/>
            <a:ext cx="4358072" cy="3284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2619A6-2C35-41AC-A360-F195C73F7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356" y="1916113"/>
            <a:ext cx="152092" cy="6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will this code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8" y="2133600"/>
            <a:ext cx="3130870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Vertical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Square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Horizontal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Triangle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 startAt="3"/>
            </a:pPr>
            <a:endParaRPr lang="en-US" dirty="0"/>
          </a:p>
          <a:p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841A8-D8B7-43DB-A040-DB7E7DC7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47" y="2714049"/>
            <a:ext cx="287484" cy="417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B687D-9F9C-4195-9461-D9454D1C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69" y="4304575"/>
            <a:ext cx="391687" cy="579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ACDDB-9F7A-49D7-857A-2409F6A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98" y="3649615"/>
            <a:ext cx="429830" cy="132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675C8-1BF4-471A-9B6F-4F7037DE1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04" y="1964714"/>
            <a:ext cx="4358072" cy="3284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0894B-3274-4380-9B66-C740C619A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48" y="5700197"/>
            <a:ext cx="1534923" cy="10847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ADF6AA-12C4-42EA-ABA6-E45F26B11B3B}"/>
              </a:ext>
            </a:extLst>
          </p:cNvPr>
          <p:cNvSpPr txBox="1"/>
          <p:nvPr/>
        </p:nvSpPr>
        <p:spPr>
          <a:xfrm>
            <a:off x="600543" y="5395496"/>
            <a:ext cx="377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rc</a:t>
            </a:r>
            <a:endParaRPr lang="en-I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1C5E4-CCCA-4128-BB64-634700540CAB}"/>
              </a:ext>
            </a:extLst>
          </p:cNvPr>
          <p:cNvSpPr txBox="1"/>
          <p:nvPr/>
        </p:nvSpPr>
        <p:spPr>
          <a:xfrm>
            <a:off x="3474965" y="5300087"/>
            <a:ext cx="39038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000" b="0" dirty="0">
                <a:latin typeface="Consolas" panose="020B0609020204030204" pitchFamily="49" charset="0"/>
              </a:rPr>
              <a:t>'****\n    \n    \n    \n'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F2CF60-C340-47D0-AF4E-92E3AC931416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2820202" y="4932826"/>
            <a:ext cx="654763" cy="567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FB63770-C68F-4E33-A870-184A57962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356" y="1916113"/>
            <a:ext cx="152092" cy="6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will this code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8" y="2133600"/>
            <a:ext cx="3130870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Vertical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Square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Horizontal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Triangle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 startAt="3"/>
            </a:pPr>
            <a:endParaRPr lang="en-US" dirty="0"/>
          </a:p>
          <a:p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841A8-D8B7-43DB-A040-DB7E7DC7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47" y="2714049"/>
            <a:ext cx="287484" cy="417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B687D-9F9C-4195-9461-D9454D1C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69" y="4304575"/>
            <a:ext cx="391687" cy="579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ACDDB-9F7A-49D7-857A-2409F6A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98" y="3649615"/>
            <a:ext cx="429830" cy="132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675C8-1BF4-471A-9B6F-4F7037DE1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04" y="1964714"/>
            <a:ext cx="4358072" cy="3284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8003C-52B2-4533-A3CB-813E50371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149" y="3154984"/>
            <a:ext cx="438150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4A13CE-C1C3-45DB-BA21-1F202752C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48" y="5700197"/>
            <a:ext cx="1534923" cy="10847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0AF4BE-2A90-49BE-BE6C-370F96A42FB9}"/>
              </a:ext>
            </a:extLst>
          </p:cNvPr>
          <p:cNvSpPr txBox="1"/>
          <p:nvPr/>
        </p:nvSpPr>
        <p:spPr>
          <a:xfrm>
            <a:off x="600543" y="5395496"/>
            <a:ext cx="377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rc</a:t>
            </a:r>
            <a:endParaRPr lang="en-IE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50A7E0-5140-46E7-A615-65F028946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8356" y="1916113"/>
            <a:ext cx="152092" cy="6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will this code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8" y="2133600"/>
            <a:ext cx="3130870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Vertical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Square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Horizontal line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Triangle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 startAt="3"/>
            </a:pPr>
            <a:endParaRPr lang="en-US" dirty="0"/>
          </a:p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71F77-2325-4FA5-B7BC-79F25878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356" y="1916113"/>
            <a:ext cx="152092" cy="666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C841A8-D8B7-43DB-A040-DB7E7DC7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447" y="2714049"/>
            <a:ext cx="287484" cy="417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B687D-9F9C-4195-9461-D9454D1CA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869" y="4304575"/>
            <a:ext cx="391687" cy="579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ACDDB-9F7A-49D7-857A-2409F6A5C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98" y="3649615"/>
            <a:ext cx="429830" cy="132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675C8-1BF4-471A-9B6F-4F7037DE1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04" y="1964714"/>
            <a:ext cx="4358072" cy="3284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8003C-52B2-4533-A3CB-813E50371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1149" y="3154984"/>
            <a:ext cx="438150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4A13CE-C1C3-45DB-BA21-1F202752C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248" y="5700197"/>
            <a:ext cx="1534923" cy="10847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0AF4BE-2A90-49BE-BE6C-370F96A42FB9}"/>
              </a:ext>
            </a:extLst>
          </p:cNvPr>
          <p:cNvSpPr txBox="1"/>
          <p:nvPr/>
        </p:nvSpPr>
        <p:spPr>
          <a:xfrm>
            <a:off x="600543" y="5395496"/>
            <a:ext cx="377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rc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8068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25921"/>
            <a:ext cx="7921253" cy="1143000"/>
          </a:xfrm>
        </p:spPr>
        <p:txBody>
          <a:bodyPr/>
          <a:lstStyle/>
          <a:p>
            <a:r>
              <a:rPr lang="en-IE" dirty="0"/>
              <a:t>To draw a </a:t>
            </a:r>
            <a:r>
              <a:rPr lang="en-US" dirty="0"/>
              <a:t>forward slash (diagonal line)</a:t>
            </a:r>
            <a:br>
              <a:rPr lang="en-US" dirty="0"/>
            </a:br>
            <a:r>
              <a:rPr lang="en-IE" dirty="0"/>
              <a:t>which line of code would you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8" y="2133600"/>
            <a:ext cx="3130870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5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6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8 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 startAt="3"/>
            </a:pPr>
            <a:endParaRPr lang="en-US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384BE-F358-4595-8EFE-F7FF5ED7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48" y="217758"/>
            <a:ext cx="755859" cy="1216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17B5CA-146D-4B37-8266-00BFF776F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17"/>
          <a:stretch/>
        </p:blipFill>
        <p:spPr>
          <a:xfrm>
            <a:off x="465329" y="1968921"/>
            <a:ext cx="4358072" cy="30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7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B64AB9-8773-42BD-800A-3A897EB2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5" y="1972373"/>
            <a:ext cx="4463372" cy="2943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25921"/>
            <a:ext cx="7921253" cy="1143000"/>
          </a:xfrm>
        </p:spPr>
        <p:txBody>
          <a:bodyPr/>
          <a:lstStyle/>
          <a:p>
            <a:r>
              <a:rPr lang="en-IE" dirty="0"/>
              <a:t>To draw a </a:t>
            </a:r>
            <a:r>
              <a:rPr lang="en-US" dirty="0"/>
              <a:t>forward slash (diagonal line)</a:t>
            </a:r>
            <a:br>
              <a:rPr lang="en-US" dirty="0"/>
            </a:br>
            <a:r>
              <a:rPr lang="en-IE" dirty="0"/>
              <a:t>which line of code would you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8" y="2133600"/>
            <a:ext cx="3130870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5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6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8 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 startAt="3"/>
            </a:pPr>
            <a:endParaRPr lang="en-US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384BE-F358-4595-8EFE-F7FF5ED7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48" y="217758"/>
            <a:ext cx="755859" cy="1216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666624-B096-49EA-8578-529AA7B0EAD7}"/>
              </a:ext>
            </a:extLst>
          </p:cNvPr>
          <p:cNvSpPr/>
          <p:nvPr/>
        </p:nvSpPr>
        <p:spPr>
          <a:xfrm>
            <a:off x="2208994" y="3170104"/>
            <a:ext cx="2513355" cy="258896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83FA68-6CA3-41A7-8609-02B40E40D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266" y="4767484"/>
            <a:ext cx="1981200" cy="1400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7478C8-4BB9-406F-8604-B5E2EF60934D}"/>
              </a:ext>
            </a:extLst>
          </p:cNvPr>
          <p:cNvSpPr txBox="1"/>
          <p:nvPr/>
        </p:nvSpPr>
        <p:spPr>
          <a:xfrm>
            <a:off x="4999578" y="43562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14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EE62456-B2A9-452F-BFAC-27E7DF85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8" y="1972673"/>
            <a:ext cx="4381708" cy="2942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86B5C0-7C6D-42B7-B5CA-948C2683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09" y="363118"/>
            <a:ext cx="953181" cy="1034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25921"/>
            <a:ext cx="7921253" cy="1143000"/>
          </a:xfrm>
        </p:spPr>
        <p:txBody>
          <a:bodyPr/>
          <a:lstStyle/>
          <a:p>
            <a:r>
              <a:rPr lang="en-IE" dirty="0"/>
              <a:t>To draw a backslash (diagonal line) </a:t>
            </a:r>
            <a:br>
              <a:rPr lang="en-IE" dirty="0"/>
            </a:br>
            <a:r>
              <a:rPr lang="en-IE" dirty="0"/>
              <a:t>what condition would you use on line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7" y="2133600"/>
            <a:ext cx="3821613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col</a:t>
            </a:r>
          </a:p>
          <a:p>
            <a:pPr marL="457200" indent="-457200">
              <a:buFont typeface="+mj-lt"/>
              <a:buAutoNum type="alphaUcPeriod"/>
            </a:pP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col</a:t>
            </a:r>
          </a:p>
          <a:p>
            <a:pPr marL="457200" indent="-457200">
              <a:buFont typeface="+mj-lt"/>
              <a:buAutoNum type="alphaUcPeriod"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/>
          </a:p>
          <a:p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5DA7EA-1539-4C44-B623-F2B84B1C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266" y="4767484"/>
            <a:ext cx="1981200" cy="140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E76D50-0C04-493F-84DE-CF030A96833A}"/>
              </a:ext>
            </a:extLst>
          </p:cNvPr>
          <p:cNvSpPr txBox="1"/>
          <p:nvPr/>
        </p:nvSpPr>
        <p:spPr>
          <a:xfrm>
            <a:off x="4999578" y="43562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rc</a:t>
            </a:r>
            <a:endParaRPr lang="en-IE" dirty="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15448A9A-349B-43AF-A194-BE9C2CE30F0F}"/>
              </a:ext>
            </a:extLst>
          </p:cNvPr>
          <p:cNvSpPr txBox="1">
            <a:spLocks/>
          </p:cNvSpPr>
          <p:nvPr/>
        </p:nvSpPr>
        <p:spPr bwMode="auto">
          <a:xfrm>
            <a:off x="2154559" y="3180279"/>
            <a:ext cx="1349038" cy="26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E" sz="1400" b="1" kern="0" dirty="0"/>
              <a:t>____</a:t>
            </a:r>
            <a:r>
              <a:rPr lang="en-IE" sz="1400" kern="0" dirty="0"/>
              <a:t>_____</a:t>
            </a:r>
            <a:endParaRPr lang="en-IE" sz="1400" b="1" kern="0" dirty="0"/>
          </a:p>
        </p:txBody>
      </p:sp>
    </p:spTree>
    <p:extLst>
      <p:ext uri="{BB962C8B-B14F-4D97-AF65-F5344CB8AC3E}">
        <p14:creationId xmlns:p14="http://schemas.microsoft.com/office/powerpoint/2010/main" val="26823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AC62-7942-442A-B3DF-DFAC07FD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25921"/>
            <a:ext cx="7921253" cy="1143000"/>
          </a:xfrm>
        </p:spPr>
        <p:txBody>
          <a:bodyPr/>
          <a:lstStyle/>
          <a:p>
            <a:r>
              <a:rPr lang="en-IE" dirty="0"/>
              <a:t>To draw a backslash (diagonal line) </a:t>
            </a:r>
            <a:br>
              <a:rPr lang="en-IE" dirty="0"/>
            </a:br>
            <a:r>
              <a:rPr lang="en-IE" dirty="0"/>
              <a:t>what condition would you use on line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A2E5-96A0-4DE0-914C-F4D0C000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4035478" cy="36004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6E43-8A82-42A3-AF6D-2D55753A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9577" y="2133600"/>
            <a:ext cx="3821613" cy="360045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col</a:t>
            </a:r>
          </a:p>
          <a:p>
            <a:pPr marL="457200" indent="-457200">
              <a:buFont typeface="+mj-lt"/>
              <a:buAutoNum type="alphaUcPeriod"/>
            </a:pP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nl-NL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col</a:t>
            </a:r>
          </a:p>
          <a:p>
            <a:pPr marL="457200" indent="-457200">
              <a:buFont typeface="+mj-lt"/>
              <a:buAutoNum type="alphaUcPeriod"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/>
          </a:p>
          <a:p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5DA7EA-1539-4C44-B623-F2B84B1C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6" y="4767484"/>
            <a:ext cx="1981200" cy="140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E76D50-0C04-493F-84DE-CF030A96833A}"/>
              </a:ext>
            </a:extLst>
          </p:cNvPr>
          <p:cNvSpPr txBox="1"/>
          <p:nvPr/>
        </p:nvSpPr>
        <p:spPr>
          <a:xfrm>
            <a:off x="4999578" y="43562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rc</a:t>
            </a:r>
            <a:endParaRPr lang="en-I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53D0FF-6DD2-4AC5-8030-46E521DA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78" y="1972673"/>
            <a:ext cx="4381708" cy="29429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FF59B-7095-4D3F-8469-0A8086D12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09" y="363118"/>
            <a:ext cx="953181" cy="10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8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90BE-4526-4FD6-99A3-9A6423DA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Each function is very similar…</a:t>
            </a:r>
          </a:p>
        </p:txBody>
      </p:sp>
      <p:pic>
        <p:nvPicPr>
          <p:cNvPr id="5122" name="Picture 2" descr="Mega Function – One Function To Rule Them All - TestProject">
            <a:extLst>
              <a:ext uri="{FF2B5EF4-FFF2-40B4-BE49-F238E27FC236}">
                <a16:creationId xmlns:a16="http://schemas.microsoft.com/office/drawing/2014/main" id="{BA0C4A6B-3C9C-4BAF-819A-C1B41FE77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9814" r="15914" b="8182"/>
          <a:stretch/>
        </p:blipFill>
        <p:spPr bwMode="auto">
          <a:xfrm>
            <a:off x="2808514" y="2155502"/>
            <a:ext cx="3750906" cy="295252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124" name="Picture 4" descr="Visual Studio Code - YouTube">
            <a:extLst>
              <a:ext uri="{FF2B5EF4-FFF2-40B4-BE49-F238E27FC236}">
                <a16:creationId xmlns:a16="http://schemas.microsoft.com/office/drawing/2014/main" id="{41C51C29-89F4-4F9A-B3EB-0DA82986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18" y="0"/>
            <a:ext cx="1523082" cy="15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ytecode Alliance">
            <a:extLst>
              <a:ext uri="{FF2B5EF4-FFF2-40B4-BE49-F238E27FC236}">
                <a16:creationId xmlns:a16="http://schemas.microsoft.com/office/drawing/2014/main" id="{6087FFCB-4394-4B2B-958C-85BD3736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638" y="5403743"/>
            <a:ext cx="2200454" cy="136228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2" descr="1,237 Reminder Stamp Illustrations &amp;amp; Clip Art - iStock">
            <a:extLst>
              <a:ext uri="{FF2B5EF4-FFF2-40B4-BE49-F238E27FC236}">
                <a16:creationId xmlns:a16="http://schemas.microsoft.com/office/drawing/2014/main" id="{2495FFE1-62D2-44F3-A99F-C88BE603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3" y="5485870"/>
            <a:ext cx="958914" cy="6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C82CE-458C-40B4-A43E-A3DCA4D33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388" y="3673346"/>
            <a:ext cx="2274998" cy="152798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90184-FE42-4360-8D4E-7EC6B84ED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388" y="2009421"/>
            <a:ext cx="2274998" cy="15258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64DCB-408E-4C9C-82BF-E0C286F077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86" y="2033736"/>
            <a:ext cx="2274998" cy="150559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23338-8738-4AD4-9BD3-75EBEF7FD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548" y="3673346"/>
            <a:ext cx="2274998" cy="152974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562BBF-A901-45F7-924B-7B3BA4003F44}"/>
              </a:ext>
            </a:extLst>
          </p:cNvPr>
          <p:cNvSpPr/>
          <p:nvPr/>
        </p:nvSpPr>
        <p:spPr>
          <a:xfrm>
            <a:off x="1331647" y="2602941"/>
            <a:ext cx="553137" cy="168251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9E4FE-900F-42C5-B6C6-CBE172ECFCD2}"/>
              </a:ext>
            </a:extLst>
          </p:cNvPr>
          <p:cNvSpPr/>
          <p:nvPr/>
        </p:nvSpPr>
        <p:spPr>
          <a:xfrm>
            <a:off x="1331646" y="4269087"/>
            <a:ext cx="553137" cy="168251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1A3C2-3658-44CB-A9AE-92A6FEF5787F}"/>
              </a:ext>
            </a:extLst>
          </p:cNvPr>
          <p:cNvSpPr/>
          <p:nvPr/>
        </p:nvSpPr>
        <p:spPr>
          <a:xfrm>
            <a:off x="7532318" y="2626479"/>
            <a:ext cx="1414068" cy="144714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40BC27-A08B-4536-A1E3-48E8F26773BE}"/>
              </a:ext>
            </a:extLst>
          </p:cNvPr>
          <p:cNvSpPr/>
          <p:nvPr/>
        </p:nvSpPr>
        <p:spPr>
          <a:xfrm>
            <a:off x="7611587" y="4269087"/>
            <a:ext cx="664666" cy="168251"/>
          </a:xfrm>
          <a:prstGeom prst="rect">
            <a:avLst/>
          </a:prstGeom>
          <a:solidFill>
            <a:srgbClr val="FFFF00">
              <a:alpha val="26000"/>
            </a:srgb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4DB1-F179-49B2-B0C6-57C7C583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Higher Order Functions (HOFs)</a:t>
            </a:r>
            <a:br>
              <a:rPr lang="en-IE" dirty="0"/>
            </a:br>
            <a:r>
              <a:rPr lang="en-US" sz="1800" b="0" dirty="0"/>
              <a:t>A function which takes in a function and/or returns a function</a:t>
            </a:r>
            <a:endParaRPr lang="en-IE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C428F-DE68-4D2F-AD0A-4FCAD6918154}"/>
              </a:ext>
            </a:extLst>
          </p:cNvPr>
          <p:cNvGrpSpPr/>
          <p:nvPr/>
        </p:nvGrpSpPr>
        <p:grpSpPr>
          <a:xfrm>
            <a:off x="747630" y="2762451"/>
            <a:ext cx="7705055" cy="2001352"/>
            <a:chOff x="747630" y="2762451"/>
            <a:chExt cx="7705055" cy="20013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D714E18-451C-40B1-82DC-402ED860B639}"/>
                </a:ext>
              </a:extLst>
            </p:cNvPr>
            <p:cNvGrpSpPr/>
            <p:nvPr/>
          </p:nvGrpSpPr>
          <p:grpSpPr>
            <a:xfrm>
              <a:off x="3039839" y="2762451"/>
              <a:ext cx="3093199" cy="2001352"/>
              <a:chOff x="3039839" y="2762451"/>
              <a:chExt cx="3093199" cy="200135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4034FE-0037-4109-AED1-F071BC8B810D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8" name="Flowchart: Manual Operation 47">
                <a:extLst>
                  <a:ext uri="{FF2B5EF4-FFF2-40B4-BE49-F238E27FC236}">
                    <a16:creationId xmlns:a16="http://schemas.microsoft.com/office/drawing/2014/main" id="{A7E4AE82-DC3D-4734-8AB6-11C501EAA2C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9" name="Flowchart: Manual Operation 48">
                <a:extLst>
                  <a:ext uri="{FF2B5EF4-FFF2-40B4-BE49-F238E27FC236}">
                    <a16:creationId xmlns:a16="http://schemas.microsoft.com/office/drawing/2014/main" id="{A204E47B-1E5E-458D-8357-F68CEAB4A315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0CFCEB-BC7C-47EC-B6E7-44D0AA6AEE95}"/>
                </a:ext>
              </a:extLst>
            </p:cNvPr>
            <p:cNvGrpSpPr/>
            <p:nvPr/>
          </p:nvGrpSpPr>
          <p:grpSpPr>
            <a:xfrm>
              <a:off x="747630" y="2835835"/>
              <a:ext cx="1653756" cy="1070008"/>
              <a:chOff x="3039839" y="2762451"/>
              <a:chExt cx="3093199" cy="20013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B6C2FA8-3184-4112-ACA2-56709E1EAD90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5" name="Flowchart: Manual Operation 44">
                <a:extLst>
                  <a:ext uri="{FF2B5EF4-FFF2-40B4-BE49-F238E27FC236}">
                    <a16:creationId xmlns:a16="http://schemas.microsoft.com/office/drawing/2014/main" id="{9EEB3D69-4F5D-489B-A5B7-222AF398D402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6" name="Flowchart: Manual Operation 45">
                <a:extLst>
                  <a:ext uri="{FF2B5EF4-FFF2-40B4-BE49-F238E27FC236}">
                    <a16:creationId xmlns:a16="http://schemas.microsoft.com/office/drawing/2014/main" id="{CA1BD3D3-0284-4EF5-8901-416DFA475E6C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56085D-D991-4E78-8B8A-076D9EC0152D}"/>
                </a:ext>
              </a:extLst>
            </p:cNvPr>
            <p:cNvGrpSpPr/>
            <p:nvPr/>
          </p:nvGrpSpPr>
          <p:grpSpPr>
            <a:xfrm>
              <a:off x="6798929" y="2835835"/>
              <a:ext cx="1653756" cy="1070009"/>
              <a:chOff x="3039839" y="2762449"/>
              <a:chExt cx="3093199" cy="200135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B516F94-D16D-4002-BBE9-A01DA5E77E5F}"/>
                  </a:ext>
                </a:extLst>
              </p:cNvPr>
              <p:cNvSpPr/>
              <p:nvPr/>
            </p:nvSpPr>
            <p:spPr bwMode="auto">
              <a:xfrm>
                <a:off x="3580598" y="2762449"/>
                <a:ext cx="2011680" cy="2001351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2" name="Flowchart: Manual Operation 41">
                <a:extLst>
                  <a:ext uri="{FF2B5EF4-FFF2-40B4-BE49-F238E27FC236}">
                    <a16:creationId xmlns:a16="http://schemas.microsoft.com/office/drawing/2014/main" id="{76035C58-47E3-4B51-9D9D-075B5D3DA65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3" name="Flowchart: Manual Operation 42">
                <a:extLst>
                  <a:ext uri="{FF2B5EF4-FFF2-40B4-BE49-F238E27FC236}">
                    <a16:creationId xmlns:a16="http://schemas.microsoft.com/office/drawing/2014/main" id="{28D34092-5C11-4255-BDAB-AE1DD51C53BB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8B2AB7-E84A-41D5-A54A-EEB1DA0E8431}"/>
                </a:ext>
              </a:extLst>
            </p:cNvPr>
            <p:cNvSpPr/>
            <p:nvPr/>
          </p:nvSpPr>
          <p:spPr bwMode="auto">
            <a:xfrm>
              <a:off x="1036743" y="4307608"/>
              <a:ext cx="1075530" cy="43914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Input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89B817-E29F-4671-9AD9-5CF30853E508}"/>
                </a:ext>
              </a:extLst>
            </p:cNvPr>
            <p:cNvSpPr/>
            <p:nvPr/>
          </p:nvSpPr>
          <p:spPr bwMode="auto">
            <a:xfrm>
              <a:off x="7088042" y="4307607"/>
              <a:ext cx="1075530" cy="43914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Output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795051D-7446-4B79-8D66-C42213ADC933}"/>
                </a:ext>
              </a:extLst>
            </p:cNvPr>
            <p:cNvSpPr/>
            <p:nvPr/>
          </p:nvSpPr>
          <p:spPr bwMode="auto">
            <a:xfrm>
              <a:off x="2732222" y="3494362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999923F-2208-4F59-B11C-B0ABC856DF0B}"/>
                </a:ext>
              </a:extLst>
            </p:cNvPr>
            <p:cNvSpPr/>
            <p:nvPr/>
          </p:nvSpPr>
          <p:spPr bwMode="auto">
            <a:xfrm>
              <a:off x="6000093" y="3480316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85E053-24E6-4B13-8A5A-AA5972E62E43}"/>
                </a:ext>
              </a:extLst>
            </p:cNvPr>
            <p:cNvSpPr/>
            <p:nvPr/>
          </p:nvSpPr>
          <p:spPr bwMode="auto">
            <a:xfrm>
              <a:off x="1033746" y="3961579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AND/OR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69EBBF-D81D-44BE-9721-E578FDDB0E9B}"/>
                </a:ext>
              </a:extLst>
            </p:cNvPr>
            <p:cNvSpPr/>
            <p:nvPr/>
          </p:nvSpPr>
          <p:spPr bwMode="auto">
            <a:xfrm>
              <a:off x="7088042" y="3961577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10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D11D96B-2CEC-45AB-866E-E9689DB8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/>
          <a:lstStyle/>
          <a:p>
            <a:r>
              <a:rPr lang="en-US" dirty="0"/>
              <a:t>Why are </a:t>
            </a:r>
            <a:r>
              <a:rPr lang="en-IE" dirty="0"/>
              <a:t>HOFs that take in functions as parameters useful</a:t>
            </a:r>
            <a:r>
              <a:rPr lang="en-US" dirty="0"/>
              <a:t>?</a:t>
            </a:r>
          </a:p>
        </p:txBody>
      </p:sp>
      <p:pic>
        <p:nvPicPr>
          <p:cNvPr id="4098" name="Picture 2" descr="Bytecode Alliance">
            <a:extLst>
              <a:ext uri="{FF2B5EF4-FFF2-40B4-BE49-F238E27FC236}">
                <a16:creationId xmlns:a16="http://schemas.microsoft.com/office/drawing/2014/main" id="{510C265B-31E5-4AB3-895B-F33E7F685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/>
          <a:stretch/>
        </p:blipFill>
        <p:spPr bwMode="auto">
          <a:xfrm>
            <a:off x="716900" y="2145689"/>
            <a:ext cx="3006801" cy="199772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4" descr="What do you think? | Westheights">
            <a:extLst>
              <a:ext uri="{FF2B5EF4-FFF2-40B4-BE49-F238E27FC236}">
                <a16:creationId xmlns:a16="http://schemas.microsoft.com/office/drawing/2014/main" id="{CE3B1744-A5FE-48A7-A473-E9C66F59B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11102" r="5142" b="20040"/>
          <a:stretch/>
        </p:blipFill>
        <p:spPr bwMode="auto">
          <a:xfrm>
            <a:off x="4286366" y="2380717"/>
            <a:ext cx="4350858" cy="17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AF593-5388-499C-BF21-DA623ECFFF18}"/>
              </a:ext>
            </a:extLst>
          </p:cNvPr>
          <p:cNvSpPr txBox="1"/>
          <p:nvPr/>
        </p:nvSpPr>
        <p:spPr>
          <a:xfrm>
            <a:off x="347031" y="4711055"/>
            <a:ext cx="8449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Give examples if you like.</a:t>
            </a: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2731468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456F-DAAA-4123-A26B-06E4105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</a:t>
            </a:r>
            <a:r>
              <a:rPr lang="en-IE" dirty="0"/>
              <a:t>HOFs that take in functions as parameters useful</a:t>
            </a:r>
            <a:r>
              <a:rPr lang="en-US" dirty="0"/>
              <a:t>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12D8-5439-4C74-A03A-4E588D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6516353" cy="360045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Functions encapsulate behaviour. </a:t>
            </a:r>
          </a:p>
          <a:p>
            <a:pPr marL="0" indent="0">
              <a:buNone/>
            </a:pPr>
            <a:r>
              <a:rPr lang="en-IE" dirty="0"/>
              <a:t>Higher order functions which accept functions as parameters allow us to inject custom behaviour.</a:t>
            </a:r>
          </a:p>
          <a:p>
            <a:endParaRPr lang="en-IE" dirty="0"/>
          </a:p>
          <a:p>
            <a:r>
              <a:rPr lang="en-IE" dirty="0"/>
              <a:t>Abstraction / Reduce code duplication</a:t>
            </a:r>
          </a:p>
          <a:p>
            <a:pPr lvl="1"/>
            <a:r>
              <a:rPr lang="en-IE" dirty="0"/>
              <a:t>We reduced several functions into one</a:t>
            </a:r>
          </a:p>
          <a:p>
            <a:r>
              <a:rPr lang="en-IE" dirty="0"/>
              <a:t>Scalability / reusability</a:t>
            </a:r>
          </a:p>
          <a:p>
            <a:pPr lvl="1"/>
            <a:r>
              <a:rPr lang="en-IE" dirty="0"/>
              <a:t>The functions we created can be used to create other shapes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5A058-AC4F-4142-8658-212B1802A4D3}"/>
              </a:ext>
            </a:extLst>
          </p:cNvPr>
          <p:cNvSpPr txBox="1"/>
          <p:nvPr/>
        </p:nvSpPr>
        <p:spPr>
          <a:xfrm>
            <a:off x="6665204" y="3284093"/>
            <a:ext cx="244574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600" b="0" dirty="0"/>
              <a:t>Duplicate code </a:t>
            </a:r>
            <a:r>
              <a:rPr lang="nl-NL" sz="1200" b="0" i="0" dirty="0">
                <a:solidFill>
                  <a:srgbClr val="666666"/>
                </a:solidFill>
                <a:effectLst/>
                <a:latin typeface="fira sans" panose="020B0604020202020204" pitchFamily="34" charset="0"/>
              </a:rPr>
              <a:t>→ </a:t>
            </a:r>
            <a:r>
              <a:rPr lang="en-IE" sz="1600" b="0" dirty="0"/>
              <a:t>Duplicate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/>
              <a:t>Find a bug, fix it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0" dirty="0"/>
              <a:t>Changes needed, change it everywhere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55375-ABBD-4376-8F3D-68F62CD6DC1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004193" y="3877937"/>
            <a:ext cx="661011" cy="190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46680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12 BEST 5 Minute Break IMAGES, STOCK PHOTOS &amp;amp; VECTORS | Adobe Stock">
            <a:extLst>
              <a:ext uri="{FF2B5EF4-FFF2-40B4-BE49-F238E27FC236}">
                <a16:creationId xmlns:a16="http://schemas.microsoft.com/office/drawing/2014/main" id="{032252EC-F9C1-4633-9392-25B8B32F5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10301" r="8960" b="11926"/>
          <a:stretch/>
        </p:blipFill>
        <p:spPr bwMode="auto">
          <a:xfrm>
            <a:off x="1735494" y="508194"/>
            <a:ext cx="6008913" cy="58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1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8F92C-4C4C-4307-8319-9B73B6F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 we achieve similar functionality?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4B1E-1E6E-4E16-BA1D-2FD63A7F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</a:rPr>
              <a:t>Before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s4 = backslash(</a:t>
            </a:r>
            <a:r>
              <a:rPr lang="nl-NL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s5 = backslash(</a:t>
            </a:r>
            <a:r>
              <a:rPr lang="nl-NL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s6 = backslash(</a:t>
            </a:r>
            <a:r>
              <a:rPr lang="nl-NL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</a:rPr>
              <a:t>After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s4 = draw(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dirty="0"/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s5 = draw(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dirty="0"/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s6 = draw(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E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841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4DB1-F179-49B2-B0C6-57C7C583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Higher Order Functions (HOFs)</a:t>
            </a:r>
            <a:br>
              <a:rPr lang="en-IE" dirty="0"/>
            </a:br>
            <a:r>
              <a:rPr lang="en-US" sz="1800" b="0" dirty="0"/>
              <a:t>A function which takes in a function and/or returns a function</a:t>
            </a:r>
            <a:endParaRPr lang="en-IE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C428F-DE68-4D2F-AD0A-4FCAD6918154}"/>
              </a:ext>
            </a:extLst>
          </p:cNvPr>
          <p:cNvGrpSpPr/>
          <p:nvPr/>
        </p:nvGrpSpPr>
        <p:grpSpPr>
          <a:xfrm>
            <a:off x="747630" y="2762451"/>
            <a:ext cx="7705055" cy="2001352"/>
            <a:chOff x="747630" y="2762451"/>
            <a:chExt cx="7705055" cy="20013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D714E18-451C-40B1-82DC-402ED860B639}"/>
                </a:ext>
              </a:extLst>
            </p:cNvPr>
            <p:cNvGrpSpPr/>
            <p:nvPr/>
          </p:nvGrpSpPr>
          <p:grpSpPr>
            <a:xfrm>
              <a:off x="3039839" y="2762451"/>
              <a:ext cx="3093199" cy="2001352"/>
              <a:chOff x="3039839" y="2762451"/>
              <a:chExt cx="3093199" cy="200135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4034FE-0037-4109-AED1-F071BC8B810D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8" name="Flowchart: Manual Operation 47">
                <a:extLst>
                  <a:ext uri="{FF2B5EF4-FFF2-40B4-BE49-F238E27FC236}">
                    <a16:creationId xmlns:a16="http://schemas.microsoft.com/office/drawing/2014/main" id="{A7E4AE82-DC3D-4734-8AB6-11C501EAA2C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9" name="Flowchart: Manual Operation 48">
                <a:extLst>
                  <a:ext uri="{FF2B5EF4-FFF2-40B4-BE49-F238E27FC236}">
                    <a16:creationId xmlns:a16="http://schemas.microsoft.com/office/drawing/2014/main" id="{A204E47B-1E5E-458D-8357-F68CEAB4A315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0CFCEB-BC7C-47EC-B6E7-44D0AA6AEE95}"/>
                </a:ext>
              </a:extLst>
            </p:cNvPr>
            <p:cNvGrpSpPr/>
            <p:nvPr/>
          </p:nvGrpSpPr>
          <p:grpSpPr>
            <a:xfrm>
              <a:off x="747630" y="2835835"/>
              <a:ext cx="1653756" cy="1070008"/>
              <a:chOff x="3039839" y="2762451"/>
              <a:chExt cx="3093199" cy="20013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B6C2FA8-3184-4112-ACA2-56709E1EAD90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5" name="Flowchart: Manual Operation 44">
                <a:extLst>
                  <a:ext uri="{FF2B5EF4-FFF2-40B4-BE49-F238E27FC236}">
                    <a16:creationId xmlns:a16="http://schemas.microsoft.com/office/drawing/2014/main" id="{9EEB3D69-4F5D-489B-A5B7-222AF398D402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6" name="Flowchart: Manual Operation 45">
                <a:extLst>
                  <a:ext uri="{FF2B5EF4-FFF2-40B4-BE49-F238E27FC236}">
                    <a16:creationId xmlns:a16="http://schemas.microsoft.com/office/drawing/2014/main" id="{CA1BD3D3-0284-4EF5-8901-416DFA475E6C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56085D-D991-4E78-8B8A-076D9EC0152D}"/>
                </a:ext>
              </a:extLst>
            </p:cNvPr>
            <p:cNvGrpSpPr/>
            <p:nvPr/>
          </p:nvGrpSpPr>
          <p:grpSpPr>
            <a:xfrm>
              <a:off x="6798929" y="2835835"/>
              <a:ext cx="1653756" cy="1070009"/>
              <a:chOff x="3039839" y="2762449"/>
              <a:chExt cx="3093199" cy="200135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B516F94-D16D-4002-BBE9-A01DA5E77E5F}"/>
                  </a:ext>
                </a:extLst>
              </p:cNvPr>
              <p:cNvSpPr/>
              <p:nvPr/>
            </p:nvSpPr>
            <p:spPr bwMode="auto">
              <a:xfrm>
                <a:off x="3580598" y="2762449"/>
                <a:ext cx="2011680" cy="200135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2" name="Flowchart: Manual Operation 41">
                <a:extLst>
                  <a:ext uri="{FF2B5EF4-FFF2-40B4-BE49-F238E27FC236}">
                    <a16:creationId xmlns:a16="http://schemas.microsoft.com/office/drawing/2014/main" id="{76035C58-47E3-4B51-9D9D-075B5D3DA65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3" name="Flowchart: Manual Operation 42">
                <a:extLst>
                  <a:ext uri="{FF2B5EF4-FFF2-40B4-BE49-F238E27FC236}">
                    <a16:creationId xmlns:a16="http://schemas.microsoft.com/office/drawing/2014/main" id="{28D34092-5C11-4255-BDAB-AE1DD51C53BB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8B2AB7-E84A-41D5-A54A-EEB1DA0E8431}"/>
                </a:ext>
              </a:extLst>
            </p:cNvPr>
            <p:cNvSpPr/>
            <p:nvPr/>
          </p:nvSpPr>
          <p:spPr bwMode="auto">
            <a:xfrm>
              <a:off x="1036743" y="4307608"/>
              <a:ext cx="1075530" cy="439143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Input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89B817-E29F-4671-9AD9-5CF30853E508}"/>
                </a:ext>
              </a:extLst>
            </p:cNvPr>
            <p:cNvSpPr/>
            <p:nvPr/>
          </p:nvSpPr>
          <p:spPr bwMode="auto">
            <a:xfrm>
              <a:off x="7088042" y="4307607"/>
              <a:ext cx="1075530" cy="439143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Output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795051D-7446-4B79-8D66-C42213ADC933}"/>
                </a:ext>
              </a:extLst>
            </p:cNvPr>
            <p:cNvSpPr/>
            <p:nvPr/>
          </p:nvSpPr>
          <p:spPr bwMode="auto">
            <a:xfrm>
              <a:off x="2732222" y="3494362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999923F-2208-4F59-B11C-B0ABC856DF0B}"/>
                </a:ext>
              </a:extLst>
            </p:cNvPr>
            <p:cNvSpPr/>
            <p:nvPr/>
          </p:nvSpPr>
          <p:spPr bwMode="auto">
            <a:xfrm>
              <a:off x="6000093" y="3480316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85E053-24E6-4B13-8A5A-AA5972E62E43}"/>
                </a:ext>
              </a:extLst>
            </p:cNvPr>
            <p:cNvSpPr/>
            <p:nvPr/>
          </p:nvSpPr>
          <p:spPr bwMode="auto">
            <a:xfrm>
              <a:off x="1033746" y="3961579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AND/OR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69EBBF-D81D-44BE-9721-E578FDDB0E9B}"/>
                </a:ext>
              </a:extLst>
            </p:cNvPr>
            <p:cNvSpPr/>
            <p:nvPr/>
          </p:nvSpPr>
          <p:spPr bwMode="auto">
            <a:xfrm>
              <a:off x="7088042" y="3961577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24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4DB1-F179-49B2-B0C6-57C7C583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Higher Order Functions (HOFs)</a:t>
            </a:r>
            <a:br>
              <a:rPr lang="en-IE" dirty="0"/>
            </a:br>
            <a:r>
              <a:rPr lang="en-US" sz="1800" b="0" dirty="0"/>
              <a:t>A function which takes in a function and/or returns a function</a:t>
            </a:r>
            <a:endParaRPr lang="en-IE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C428F-DE68-4D2F-AD0A-4FCAD6918154}"/>
              </a:ext>
            </a:extLst>
          </p:cNvPr>
          <p:cNvGrpSpPr/>
          <p:nvPr/>
        </p:nvGrpSpPr>
        <p:grpSpPr>
          <a:xfrm>
            <a:off x="747630" y="2762451"/>
            <a:ext cx="7705055" cy="2001352"/>
            <a:chOff x="747630" y="2762451"/>
            <a:chExt cx="7705055" cy="20013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D714E18-451C-40B1-82DC-402ED860B639}"/>
                </a:ext>
              </a:extLst>
            </p:cNvPr>
            <p:cNvGrpSpPr/>
            <p:nvPr/>
          </p:nvGrpSpPr>
          <p:grpSpPr>
            <a:xfrm>
              <a:off x="3039839" y="2762451"/>
              <a:ext cx="3093199" cy="2001352"/>
              <a:chOff x="3039839" y="2762451"/>
              <a:chExt cx="3093199" cy="200135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4034FE-0037-4109-AED1-F071BC8B810D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8" name="Flowchart: Manual Operation 47">
                <a:extLst>
                  <a:ext uri="{FF2B5EF4-FFF2-40B4-BE49-F238E27FC236}">
                    <a16:creationId xmlns:a16="http://schemas.microsoft.com/office/drawing/2014/main" id="{A7E4AE82-DC3D-4734-8AB6-11C501EAA2C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9" name="Flowchart: Manual Operation 48">
                <a:extLst>
                  <a:ext uri="{FF2B5EF4-FFF2-40B4-BE49-F238E27FC236}">
                    <a16:creationId xmlns:a16="http://schemas.microsoft.com/office/drawing/2014/main" id="{A204E47B-1E5E-458D-8357-F68CEAB4A315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0CFCEB-BC7C-47EC-B6E7-44D0AA6AEE95}"/>
                </a:ext>
              </a:extLst>
            </p:cNvPr>
            <p:cNvGrpSpPr/>
            <p:nvPr/>
          </p:nvGrpSpPr>
          <p:grpSpPr>
            <a:xfrm>
              <a:off x="747630" y="2835835"/>
              <a:ext cx="1653756" cy="1070008"/>
              <a:chOff x="3039839" y="2762451"/>
              <a:chExt cx="3093199" cy="20013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B6C2FA8-3184-4112-ACA2-56709E1EAD90}"/>
                  </a:ext>
                </a:extLst>
              </p:cNvPr>
              <p:cNvSpPr/>
              <p:nvPr/>
            </p:nvSpPr>
            <p:spPr bwMode="auto">
              <a:xfrm>
                <a:off x="3580598" y="2762451"/>
                <a:ext cx="2011680" cy="2001352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5" name="Flowchart: Manual Operation 44">
                <a:extLst>
                  <a:ext uri="{FF2B5EF4-FFF2-40B4-BE49-F238E27FC236}">
                    <a16:creationId xmlns:a16="http://schemas.microsoft.com/office/drawing/2014/main" id="{9EEB3D69-4F5D-489B-A5B7-222AF398D402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6" name="Flowchart: Manual Operation 45">
                <a:extLst>
                  <a:ext uri="{FF2B5EF4-FFF2-40B4-BE49-F238E27FC236}">
                    <a16:creationId xmlns:a16="http://schemas.microsoft.com/office/drawing/2014/main" id="{CA1BD3D3-0284-4EF5-8901-416DFA475E6C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56085D-D991-4E78-8B8A-076D9EC0152D}"/>
                </a:ext>
              </a:extLst>
            </p:cNvPr>
            <p:cNvGrpSpPr/>
            <p:nvPr/>
          </p:nvGrpSpPr>
          <p:grpSpPr>
            <a:xfrm>
              <a:off x="6798929" y="2835835"/>
              <a:ext cx="1653756" cy="1070009"/>
              <a:chOff x="3039839" y="2762449"/>
              <a:chExt cx="3093199" cy="200135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B516F94-D16D-4002-BBE9-A01DA5E77E5F}"/>
                  </a:ext>
                </a:extLst>
              </p:cNvPr>
              <p:cNvSpPr/>
              <p:nvPr/>
            </p:nvSpPr>
            <p:spPr bwMode="auto">
              <a:xfrm>
                <a:off x="3580598" y="2762449"/>
                <a:ext cx="2011680" cy="2001351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34" charset="-128"/>
                  </a:rPr>
                  <a:t>Function</a:t>
                </a:r>
              </a:p>
            </p:txBody>
          </p:sp>
          <p:sp>
            <p:nvSpPr>
              <p:cNvPr id="42" name="Flowchart: Manual Operation 41">
                <a:extLst>
                  <a:ext uri="{FF2B5EF4-FFF2-40B4-BE49-F238E27FC236}">
                    <a16:creationId xmlns:a16="http://schemas.microsoft.com/office/drawing/2014/main" id="{76035C58-47E3-4B51-9D9D-075B5D3DA657}"/>
                  </a:ext>
                </a:extLst>
              </p:cNvPr>
              <p:cNvSpPr/>
              <p:nvPr/>
            </p:nvSpPr>
            <p:spPr bwMode="auto">
              <a:xfrm rot="16200000">
                <a:off x="2309544" y="3492747"/>
                <a:ext cx="2001350" cy="540759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43" name="Flowchart: Manual Operation 42">
                <a:extLst>
                  <a:ext uri="{FF2B5EF4-FFF2-40B4-BE49-F238E27FC236}">
                    <a16:creationId xmlns:a16="http://schemas.microsoft.com/office/drawing/2014/main" id="{28D34092-5C11-4255-BDAB-AE1DD51C53BB}"/>
                  </a:ext>
                </a:extLst>
              </p:cNvPr>
              <p:cNvSpPr/>
              <p:nvPr/>
            </p:nvSpPr>
            <p:spPr bwMode="auto">
              <a:xfrm rot="16200000" flipV="1">
                <a:off x="4861983" y="3492746"/>
                <a:ext cx="2001350" cy="540761"/>
              </a:xfrm>
              <a:prstGeom prst="flowChartManualOperat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8B2AB7-E84A-41D5-A54A-EEB1DA0E8431}"/>
                </a:ext>
              </a:extLst>
            </p:cNvPr>
            <p:cNvSpPr/>
            <p:nvPr/>
          </p:nvSpPr>
          <p:spPr bwMode="auto">
            <a:xfrm>
              <a:off x="1036743" y="4307608"/>
              <a:ext cx="1075530" cy="43914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Input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89B817-E29F-4671-9AD9-5CF30853E508}"/>
                </a:ext>
              </a:extLst>
            </p:cNvPr>
            <p:cNvSpPr/>
            <p:nvPr/>
          </p:nvSpPr>
          <p:spPr bwMode="auto">
            <a:xfrm>
              <a:off x="7088042" y="4307607"/>
              <a:ext cx="1075530" cy="43914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Output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795051D-7446-4B79-8D66-C42213ADC933}"/>
                </a:ext>
              </a:extLst>
            </p:cNvPr>
            <p:cNvSpPr/>
            <p:nvPr/>
          </p:nvSpPr>
          <p:spPr bwMode="auto">
            <a:xfrm>
              <a:off x="2732222" y="3494362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999923F-2208-4F59-B11C-B0ABC856DF0B}"/>
                </a:ext>
              </a:extLst>
            </p:cNvPr>
            <p:cNvSpPr/>
            <p:nvPr/>
          </p:nvSpPr>
          <p:spPr bwMode="auto">
            <a:xfrm>
              <a:off x="6000093" y="3480316"/>
              <a:ext cx="527643" cy="4812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85E053-24E6-4B13-8A5A-AA5972E62E43}"/>
                </a:ext>
              </a:extLst>
            </p:cNvPr>
            <p:cNvSpPr/>
            <p:nvPr/>
          </p:nvSpPr>
          <p:spPr bwMode="auto">
            <a:xfrm>
              <a:off x="1033746" y="3961579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AND/OR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69EBBF-D81D-44BE-9721-E578FDDB0E9B}"/>
                </a:ext>
              </a:extLst>
            </p:cNvPr>
            <p:cNvSpPr/>
            <p:nvPr/>
          </p:nvSpPr>
          <p:spPr bwMode="auto">
            <a:xfrm>
              <a:off x="7088042" y="3961577"/>
              <a:ext cx="1075530" cy="34602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OR</a:t>
              </a:r>
            </a:p>
          </p:txBody>
        </p:sp>
      </p:grpSp>
      <p:pic>
        <p:nvPicPr>
          <p:cNvPr id="22" name="Picture 4" descr="Visual Studio Code - YouTube">
            <a:extLst>
              <a:ext uri="{FF2B5EF4-FFF2-40B4-BE49-F238E27FC236}">
                <a16:creationId xmlns:a16="http://schemas.microsoft.com/office/drawing/2014/main" id="{CDBFCFF7-A0DB-46B7-8AA6-209DB8DF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18" y="0"/>
            <a:ext cx="1523082" cy="15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Bytecode Alliance">
            <a:extLst>
              <a:ext uri="{FF2B5EF4-FFF2-40B4-BE49-F238E27FC236}">
                <a16:creationId xmlns:a16="http://schemas.microsoft.com/office/drawing/2014/main" id="{CC0957E8-9228-4EAB-A291-04655986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638" y="5403743"/>
            <a:ext cx="2200454" cy="136228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6" name="Picture 2" descr="1,237 Reminder Stamp Illustrations &amp;amp; Clip Art - iStock">
            <a:extLst>
              <a:ext uri="{FF2B5EF4-FFF2-40B4-BE49-F238E27FC236}">
                <a16:creationId xmlns:a16="http://schemas.microsoft.com/office/drawing/2014/main" id="{9961D5FC-EB5B-42D9-A7D9-916726AE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3" y="5485870"/>
            <a:ext cx="958914" cy="6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EF62880-2FA7-4FF7-81A6-86740C74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4048419"/>
            <a:ext cx="807003" cy="6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2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CA44C-FD5F-4A58-B301-F4E85353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200236"/>
            <a:ext cx="7921253" cy="1143000"/>
          </a:xfrm>
        </p:spPr>
        <p:txBody>
          <a:bodyPr/>
          <a:lstStyle/>
          <a:p>
            <a:r>
              <a:rPr lang="en-US" sz="2400" dirty="0"/>
              <a:t>Hands up if you think </a:t>
            </a:r>
            <a:r>
              <a:rPr lang="en-US" sz="2400" dirty="0">
                <a:latin typeface="Consolas" panose="020B0609020204030204" pitchFamily="49" charset="0"/>
              </a:rPr>
              <a:t>backslash</a:t>
            </a:r>
            <a:r>
              <a:rPr lang="en-US" sz="2400" dirty="0"/>
              <a:t> is a function</a:t>
            </a:r>
            <a:endParaRPr lang="en-IE" sz="24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AECBF-9747-4910-A0F1-87A1F6A0D066}"/>
              </a:ext>
            </a:extLst>
          </p:cNvPr>
          <p:cNvSpPr txBox="1">
            <a:spLocks/>
          </p:cNvSpPr>
          <p:nvPr/>
        </p:nvSpPr>
        <p:spPr bwMode="auto">
          <a:xfrm>
            <a:off x="5258224" y="5149517"/>
            <a:ext cx="3885776" cy="17084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FA46B-F504-409C-A590-FE11FEF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6" y="1088948"/>
            <a:ext cx="7921253" cy="5568816"/>
          </a:xfrm>
        </p:spPr>
        <p:txBody>
          <a:bodyPr/>
          <a:lstStyle/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(requirements):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drawing 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requirements(row,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</a:p>
          <a:p>
            <a:pPr marL="0" indent="0">
              <a:buNone/>
            </a:pPr>
            <a:b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backslash = 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926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CA44C-FD5F-4A58-B301-F4E85353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200236"/>
            <a:ext cx="7921253" cy="1143000"/>
          </a:xfrm>
        </p:spPr>
        <p:txBody>
          <a:bodyPr/>
          <a:lstStyle/>
          <a:p>
            <a:r>
              <a:rPr lang="en-US" sz="2400" dirty="0"/>
              <a:t>Hands up if you think </a:t>
            </a:r>
            <a:r>
              <a:rPr lang="en-US" sz="2400" dirty="0">
                <a:latin typeface="Consolas" panose="020B0609020204030204" pitchFamily="49" charset="0"/>
              </a:rPr>
              <a:t>backslash</a:t>
            </a:r>
            <a:r>
              <a:rPr lang="en-US" sz="2400" dirty="0"/>
              <a:t> is a function</a:t>
            </a:r>
            <a:endParaRPr lang="en-IE" sz="24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AECBF-9747-4910-A0F1-87A1F6A0D066}"/>
              </a:ext>
            </a:extLst>
          </p:cNvPr>
          <p:cNvSpPr txBox="1">
            <a:spLocks/>
          </p:cNvSpPr>
          <p:nvPr/>
        </p:nvSpPr>
        <p:spPr bwMode="auto">
          <a:xfrm>
            <a:off x="5258224" y="5149517"/>
            <a:ext cx="3885776" cy="17084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FA46B-F504-409C-A590-FE11FEF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6" y="1088948"/>
            <a:ext cx="7921253" cy="5568816"/>
          </a:xfrm>
        </p:spPr>
        <p:txBody>
          <a:bodyPr/>
          <a:lstStyle/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(requirements):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drawing 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requirements(row,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</a:p>
          <a:p>
            <a:pPr marL="0" indent="0">
              <a:buNone/>
            </a:pPr>
            <a:b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backslash = 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0D0233-A40B-4AF4-97B7-4291C8053BD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29648" y="4627084"/>
            <a:ext cx="3800819" cy="139914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30449F-2D5B-4DDE-A875-099363394B60}"/>
              </a:ext>
            </a:extLst>
          </p:cNvPr>
          <p:cNvSpPr txBox="1"/>
          <p:nvPr/>
        </p:nvSpPr>
        <p:spPr>
          <a:xfrm>
            <a:off x="5530467" y="4426846"/>
            <a:ext cx="18838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3200" b="0" dirty="0">
                <a:latin typeface="+mn-lt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576431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CA44C-FD5F-4A58-B301-F4E85353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-20104"/>
            <a:ext cx="7921253" cy="1143000"/>
          </a:xfrm>
        </p:spPr>
        <p:txBody>
          <a:bodyPr/>
          <a:lstStyle/>
          <a:p>
            <a:r>
              <a:rPr lang="en-IE" sz="2400" dirty="0"/>
              <a:t>How would you invoke the </a:t>
            </a:r>
            <a:r>
              <a:rPr lang="en-IE" sz="2400" dirty="0">
                <a:latin typeface="Consolas" panose="020B0609020204030204" pitchFamily="49" charset="0"/>
              </a:rPr>
              <a:t>backslash</a:t>
            </a:r>
            <a:r>
              <a:rPr lang="en-IE" sz="2400" dirty="0"/>
              <a:t> function so that it draws a backslash of size 4?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AECBF-9747-4910-A0F1-87A1F6A0D066}"/>
              </a:ext>
            </a:extLst>
          </p:cNvPr>
          <p:cNvSpPr txBox="1">
            <a:spLocks/>
          </p:cNvSpPr>
          <p:nvPr/>
        </p:nvSpPr>
        <p:spPr bwMode="auto">
          <a:xfrm>
            <a:off x="5258224" y="5149517"/>
            <a:ext cx="3885776" cy="17084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FA46B-F504-409C-A590-FE11FEF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72" y="1184668"/>
            <a:ext cx="7921253" cy="5568816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(requirements):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drawing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requirements(row, col, 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drawing +=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</a:p>
          <a:p>
            <a:pPr marL="0" indent="0">
              <a:buNone/>
            </a:pPr>
            <a:b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backslash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5FB818E-3622-41C6-890A-1970EDC68475}"/>
              </a:ext>
            </a:extLst>
          </p:cNvPr>
          <p:cNvSpPr txBox="1">
            <a:spLocks/>
          </p:cNvSpPr>
          <p:nvPr/>
        </p:nvSpPr>
        <p:spPr>
          <a:xfrm>
            <a:off x="770807" y="5294744"/>
            <a:ext cx="5673688" cy="156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draw(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backslash(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pixels_in_backslash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backslash(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b="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pixels_in_backslash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E" b="0" kern="0" dirty="0"/>
          </a:p>
        </p:txBody>
      </p:sp>
    </p:spTree>
    <p:extLst>
      <p:ext uri="{BB962C8B-B14F-4D97-AF65-F5344CB8AC3E}">
        <p14:creationId xmlns:p14="http://schemas.microsoft.com/office/powerpoint/2010/main" val="1322559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CA44C-FD5F-4A58-B301-F4E85353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-20104"/>
            <a:ext cx="7921253" cy="1143000"/>
          </a:xfrm>
        </p:spPr>
        <p:txBody>
          <a:bodyPr/>
          <a:lstStyle/>
          <a:p>
            <a:r>
              <a:rPr lang="en-IE" sz="2400" dirty="0"/>
              <a:t>How would you invoke the </a:t>
            </a:r>
            <a:r>
              <a:rPr lang="en-IE" sz="2400" dirty="0">
                <a:latin typeface="Consolas" panose="020B0609020204030204" pitchFamily="49" charset="0"/>
              </a:rPr>
              <a:t>backslash</a:t>
            </a:r>
            <a:r>
              <a:rPr lang="en-IE" sz="2400" dirty="0"/>
              <a:t> function so that it draws a backslash of size 4?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AECBF-9747-4910-A0F1-87A1F6A0D066}"/>
              </a:ext>
            </a:extLst>
          </p:cNvPr>
          <p:cNvSpPr txBox="1">
            <a:spLocks/>
          </p:cNvSpPr>
          <p:nvPr/>
        </p:nvSpPr>
        <p:spPr bwMode="auto">
          <a:xfrm>
            <a:off x="5258224" y="5149517"/>
            <a:ext cx="3885776" cy="17084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FA46B-F504-409C-A590-FE11FEF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72" y="1184668"/>
            <a:ext cx="7921253" cy="5568816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(requirements):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drawing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requirements(row, col, size):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drawing +=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</a:p>
          <a:p>
            <a:pPr marL="0" indent="0">
              <a:buNone/>
            </a:pPr>
            <a:b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backslash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5FB818E-3622-41C6-890A-1970EDC68475}"/>
              </a:ext>
            </a:extLst>
          </p:cNvPr>
          <p:cNvSpPr txBox="1">
            <a:spLocks/>
          </p:cNvSpPr>
          <p:nvPr/>
        </p:nvSpPr>
        <p:spPr>
          <a:xfrm>
            <a:off x="770807" y="5294744"/>
            <a:ext cx="5673688" cy="156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draw(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backslash(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pixels_in_backslash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9875" indent="-269875">
              <a:buFont typeface="+mj-lt"/>
              <a:buAutoNum type="alphaUcPeriod"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s = backslash(</a:t>
            </a:r>
            <a:r>
              <a:rPr lang="en-US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9875" indent="-269875">
              <a:buFont typeface="+mj-lt"/>
              <a:buAutoNum type="alphaUcPeriod"/>
            </a:pP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b="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pixels_in_backslash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E" b="0" kern="0" dirty="0"/>
          </a:p>
        </p:txBody>
      </p:sp>
    </p:spTree>
    <p:extLst>
      <p:ext uri="{BB962C8B-B14F-4D97-AF65-F5344CB8AC3E}">
        <p14:creationId xmlns:p14="http://schemas.microsoft.com/office/powerpoint/2010/main" val="19388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1FD4-C6D4-4E6F-A9A5-ACA4BAA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“Function types/code block types are just kind of variables...”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5E4D67-9D3C-4F27-93B6-7E6F0C9DA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is the type of the variables f1 and f2?</a:t>
            </a:r>
          </a:p>
          <a:p>
            <a:pPr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>
              <a:buFont typeface="+mj-lt"/>
              <a:buAutoNum type="alphaUcPeriod"/>
            </a:pPr>
            <a:r>
              <a:rPr lang="en-IE" dirty="0"/>
              <a:t>string</a:t>
            </a:r>
          </a:p>
          <a:p>
            <a:pPr>
              <a:buFont typeface="+mj-lt"/>
              <a:buAutoNum type="alphaUcPeriod"/>
            </a:pPr>
            <a:r>
              <a:rPr lang="en-IE" dirty="0"/>
              <a:t>function</a:t>
            </a:r>
          </a:p>
          <a:p>
            <a:pPr>
              <a:buFont typeface="+mj-lt"/>
              <a:buAutoNum type="alphaUcPeriod"/>
            </a:pPr>
            <a:r>
              <a:rPr lang="en-IE" dirty="0"/>
              <a:t>None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0A7863B-C5B4-4F99-B549-3187F1C128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186" y="2133600"/>
            <a:ext cx="2715908" cy="3646358"/>
          </a:xfrm>
        </p:spPr>
      </p:pic>
    </p:spTree>
    <p:extLst>
      <p:ext uri="{BB962C8B-B14F-4D97-AF65-F5344CB8AC3E}">
        <p14:creationId xmlns:p14="http://schemas.microsoft.com/office/powerpoint/2010/main" val="1010853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D11D96B-2CEC-45AB-866E-E9689DB8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/>
          <a:lstStyle/>
          <a:p>
            <a:r>
              <a:rPr lang="en-IE" dirty="0"/>
              <a:t>Why are HOFs that return functions useful?</a:t>
            </a:r>
            <a:endParaRPr lang="en-US" dirty="0"/>
          </a:p>
        </p:txBody>
      </p:sp>
      <p:pic>
        <p:nvPicPr>
          <p:cNvPr id="4098" name="Picture 2" descr="Bytecode Alliance">
            <a:extLst>
              <a:ext uri="{FF2B5EF4-FFF2-40B4-BE49-F238E27FC236}">
                <a16:creationId xmlns:a16="http://schemas.microsoft.com/office/drawing/2014/main" id="{510C265B-31E5-4AB3-895B-F33E7F685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/>
          <a:stretch/>
        </p:blipFill>
        <p:spPr bwMode="auto">
          <a:xfrm>
            <a:off x="716900" y="2145689"/>
            <a:ext cx="3006801" cy="199772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4" descr="What do you think? | Westheights">
            <a:extLst>
              <a:ext uri="{FF2B5EF4-FFF2-40B4-BE49-F238E27FC236}">
                <a16:creationId xmlns:a16="http://schemas.microsoft.com/office/drawing/2014/main" id="{CE3B1744-A5FE-48A7-A473-E9C66F59B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11102" r="5142" b="20040"/>
          <a:stretch/>
        </p:blipFill>
        <p:spPr bwMode="auto">
          <a:xfrm>
            <a:off x="4286366" y="2380717"/>
            <a:ext cx="4350858" cy="17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AF593-5388-499C-BF21-DA623ECFFF18}"/>
              </a:ext>
            </a:extLst>
          </p:cNvPr>
          <p:cNvSpPr txBox="1"/>
          <p:nvPr/>
        </p:nvSpPr>
        <p:spPr>
          <a:xfrm>
            <a:off x="347031" y="4711055"/>
            <a:ext cx="8449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Type your answers in the chat. Give examples if you like.</a:t>
            </a: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201057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456F-DAAA-4123-A26B-06E4105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HOFs that return functions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12D8-5439-4C74-A03A-4E588D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7921253" cy="443230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Higher order functions which return functions allow us to generate new functions (function factories)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backslash(</a:t>
            </a:r>
            <a:r>
              <a:rPr lang="nl-NL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NL" dirty="0">
                <a:solidFill>
                  <a:srgbClr val="000000"/>
                </a:solidFill>
              </a:rPr>
              <a:t>VS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draw(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pixels_in_backslash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E" dirty="0"/>
          </a:p>
          <a:p>
            <a:endParaRPr lang="en-IE" dirty="0"/>
          </a:p>
          <a:p>
            <a:r>
              <a:rPr lang="en-IE" dirty="0"/>
              <a:t>Abstraction (Less to think about)</a:t>
            </a:r>
          </a:p>
          <a:p>
            <a:r>
              <a:rPr lang="en-IE" dirty="0"/>
              <a:t>Reduce code duplication</a:t>
            </a:r>
          </a:p>
          <a:p>
            <a:r>
              <a:rPr lang="en-IE" dirty="0"/>
              <a:t>Improved code readability?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4630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CA44C-FD5F-4A58-B301-F4E85353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200236"/>
            <a:ext cx="7921253" cy="1143000"/>
          </a:xfrm>
        </p:spPr>
        <p:txBody>
          <a:bodyPr/>
          <a:lstStyle/>
          <a:p>
            <a:r>
              <a:rPr lang="en-US" sz="2400" dirty="0"/>
              <a:t>Do I really need to define a function for this?</a:t>
            </a:r>
            <a:endParaRPr lang="en-IE" sz="24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AECBF-9747-4910-A0F1-87A1F6A0D066}"/>
              </a:ext>
            </a:extLst>
          </p:cNvPr>
          <p:cNvSpPr txBox="1">
            <a:spLocks/>
          </p:cNvSpPr>
          <p:nvPr/>
        </p:nvSpPr>
        <p:spPr bwMode="auto">
          <a:xfrm>
            <a:off x="5258224" y="5149517"/>
            <a:ext cx="3885776" cy="17084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FA46B-F504-409C-A590-FE11FEF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6" y="1088948"/>
            <a:ext cx="7921253" cy="5568816"/>
          </a:xfrm>
        </p:spPr>
        <p:txBody>
          <a:bodyPr/>
          <a:lstStyle/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(requirements):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drawing 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requirements(row,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</a:p>
          <a:p>
            <a:pPr marL="0" indent="0">
              <a:buNone/>
            </a:pPr>
            <a:b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backslash = 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107F05-74F7-41F1-B762-012BC8EC333D}"/>
              </a:ext>
            </a:extLst>
          </p:cNvPr>
          <p:cNvSpPr/>
          <p:nvPr/>
        </p:nvSpPr>
        <p:spPr bwMode="auto">
          <a:xfrm>
            <a:off x="317500" y="965200"/>
            <a:ext cx="5689600" cy="8255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987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3FFF6-8500-4AF7-B812-40D427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need to store actual parameter in a variable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E27-BC1D-4A03-B170-4297FC6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saySomething(s)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6518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3FFF6-8500-4AF7-B812-40D427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need to store actual parameter in a variable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E27-BC1D-4A03-B170-4297FC6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saySomething(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yo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558B2-7041-4B75-A307-8E853799F5A7}"/>
              </a:ext>
            </a:extLst>
          </p:cNvPr>
          <p:cNvSpPr txBox="1"/>
          <p:nvPr/>
        </p:nvSpPr>
        <p:spPr>
          <a:xfrm>
            <a:off x="611187" y="4836468"/>
            <a:ext cx="74803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Can we get similar functionality with functions?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509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FF183E4-3DDB-46C6-BD04-DF1D8E9FCC4C}"/>
              </a:ext>
            </a:extLst>
          </p:cNvPr>
          <p:cNvSpPr txBox="1">
            <a:spLocks/>
          </p:cNvSpPr>
          <p:nvPr/>
        </p:nvSpPr>
        <p:spPr bwMode="auto">
          <a:xfrm>
            <a:off x="5258224" y="5102385"/>
            <a:ext cx="3885776" cy="17556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sz="2400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sz="2400" b="1" kern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6DB39-AFDE-4D76-B399-983FC88B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Lambdas aka Anonymous functions</a:t>
            </a:r>
            <a:br>
              <a:rPr lang="en-IE" dirty="0"/>
            </a:br>
            <a:r>
              <a:rPr lang="en-US" sz="1600" dirty="0"/>
              <a:t>A function that can be defined without being bound to a name.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D0FCB-A5EE-4678-BD6C-3AF8A1185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571359"/>
            <a:ext cx="4940722" cy="1498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add(a, b, c):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 + c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</a:t>
            </a:r>
            <a:r>
              <a:rPr lang="nl-N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nl-N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c : a + b + c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92685A0-CA81-49D8-A6BD-3A1BDCFC1AF7}"/>
              </a:ext>
            </a:extLst>
          </p:cNvPr>
          <p:cNvSpPr txBox="1">
            <a:spLocks/>
          </p:cNvSpPr>
          <p:nvPr/>
        </p:nvSpPr>
        <p:spPr bwMode="auto">
          <a:xfrm>
            <a:off x="6004713" y="2571359"/>
            <a:ext cx="2595569" cy="149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add(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addL(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EB781D4-9E65-439B-85A9-1042DF262814}"/>
              </a:ext>
            </a:extLst>
          </p:cNvPr>
          <p:cNvSpPr txBox="1">
            <a:spLocks/>
          </p:cNvSpPr>
          <p:nvPr/>
        </p:nvSpPr>
        <p:spPr bwMode="auto">
          <a:xfrm>
            <a:off x="611560" y="1934771"/>
            <a:ext cx="4940722" cy="41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0" kern="0" dirty="0"/>
              <a:t>Definition</a:t>
            </a:r>
            <a:endParaRPr lang="en-IE" sz="2400" b="0" kern="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3276E0D-B514-4674-8C92-7C081BB63F32}"/>
              </a:ext>
            </a:extLst>
          </p:cNvPr>
          <p:cNvSpPr txBox="1">
            <a:spLocks/>
          </p:cNvSpPr>
          <p:nvPr/>
        </p:nvSpPr>
        <p:spPr bwMode="auto">
          <a:xfrm>
            <a:off x="6004713" y="1934771"/>
            <a:ext cx="2140911" cy="41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0" kern="0" dirty="0"/>
              <a:t>Function call</a:t>
            </a:r>
            <a:endParaRPr lang="en-IE" sz="2400" b="0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DDC33-2770-497C-B86B-C3F1F67C6A12}"/>
              </a:ext>
            </a:extLst>
          </p:cNvPr>
          <p:cNvSpPr txBox="1"/>
          <p:nvPr/>
        </p:nvSpPr>
        <p:spPr>
          <a:xfrm>
            <a:off x="172291" y="4069959"/>
            <a:ext cx="8799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0">
              <a:buNone/>
            </a:pPr>
            <a:r>
              <a:rPr lang="en-US" sz="1400" b="0" dirty="0"/>
              <a:t>Can have multiple parameters but only one expression</a:t>
            </a:r>
          </a:p>
          <a:p>
            <a:pPr marL="533400" indent="0">
              <a:buNone/>
            </a:pPr>
            <a:endParaRPr lang="en-US" sz="1400" b="0" dirty="0"/>
          </a:p>
          <a:p>
            <a:pPr marL="533400"/>
            <a:r>
              <a:rPr lang="en-US" sz="1400" b="0" dirty="0"/>
              <a:t>Tip: The </a:t>
            </a:r>
            <a:r>
              <a:rPr lang="en-US" sz="1400" b="0" i="1" dirty="0"/>
              <a:t>one expression </a:t>
            </a:r>
            <a:r>
              <a:rPr lang="en-US" sz="1400" b="0" dirty="0"/>
              <a:t>can be a conditional expression:</a:t>
            </a:r>
            <a:endParaRPr lang="en-IE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FCB79-0C54-430C-8AF1-A310EDA2B6F9}"/>
              </a:ext>
            </a:extLst>
          </p:cNvPr>
          <p:cNvSpPr txBox="1"/>
          <p:nvPr/>
        </p:nvSpPr>
        <p:spPr>
          <a:xfrm>
            <a:off x="717699" y="4821311"/>
            <a:ext cx="885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'Even'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%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'Odd'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14691C-1D48-42EE-9B47-63F48FE0D6AA}"/>
              </a:ext>
            </a:extLst>
          </p:cNvPr>
          <p:cNvGrpSpPr/>
          <p:nvPr/>
        </p:nvGrpSpPr>
        <p:grpSpPr>
          <a:xfrm>
            <a:off x="3957811" y="5297444"/>
            <a:ext cx="1594471" cy="1358617"/>
            <a:chOff x="1082350" y="4612980"/>
            <a:chExt cx="1594471" cy="1358617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37CC8269-8A59-4E7E-9177-EB4FAA4456BA}"/>
                </a:ext>
              </a:extLst>
            </p:cNvPr>
            <p:cNvSpPr/>
            <p:nvPr/>
          </p:nvSpPr>
          <p:spPr bwMode="auto">
            <a:xfrm rot="5400000">
              <a:off x="1200277" y="4495054"/>
              <a:ext cx="1358617" cy="1594470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6EC36-424B-4364-A8BD-CE1C44F311C5}"/>
                </a:ext>
              </a:extLst>
            </p:cNvPr>
            <p:cNvSpPr txBox="1"/>
            <p:nvPr/>
          </p:nvSpPr>
          <p:spPr>
            <a:xfrm>
              <a:off x="1082350" y="5450207"/>
              <a:ext cx="1383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Equivalent to</a:t>
              </a:r>
              <a:endParaRPr lang="en-IE" sz="1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867B28-6203-4239-92CF-294F53A96A5C}"/>
              </a:ext>
            </a:extLst>
          </p:cNvPr>
          <p:cNvSpPr txBox="1"/>
          <p:nvPr/>
        </p:nvSpPr>
        <p:spPr>
          <a:xfrm>
            <a:off x="5764482" y="5297444"/>
            <a:ext cx="30760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even(x):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%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'Even'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'Odd'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5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FF183E4-3DDB-46C6-BD04-DF1D8E9FCC4C}"/>
              </a:ext>
            </a:extLst>
          </p:cNvPr>
          <p:cNvSpPr txBox="1">
            <a:spLocks/>
          </p:cNvSpPr>
          <p:nvPr/>
        </p:nvSpPr>
        <p:spPr bwMode="auto">
          <a:xfrm>
            <a:off x="5258224" y="5102385"/>
            <a:ext cx="3885776" cy="17556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sz="2400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sz="2400" b="1" kern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6DB39-AFDE-4D76-B399-983FC88B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Lambdas aka Anonymous functions</a:t>
            </a:r>
            <a:br>
              <a:rPr lang="en-IE" dirty="0"/>
            </a:br>
            <a:r>
              <a:rPr lang="en-US" sz="1600" dirty="0">
                <a:highlight>
                  <a:srgbClr val="FFFF00"/>
                </a:highlight>
              </a:rPr>
              <a:t>A function that can be defined without being bound to a name.</a:t>
            </a:r>
            <a:endParaRPr lang="en-IE" dirty="0">
              <a:highlight>
                <a:srgbClr val="FF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D0FCB-A5EE-4678-BD6C-3AF8A1185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571359"/>
            <a:ext cx="4940722" cy="1498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add(a, b, c):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 + c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</a:t>
            </a:r>
            <a:r>
              <a:rPr lang="nl-N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nl-N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c : a + b + c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92685A0-CA81-49D8-A6BD-3A1BDCFC1AF7}"/>
              </a:ext>
            </a:extLst>
          </p:cNvPr>
          <p:cNvSpPr txBox="1">
            <a:spLocks/>
          </p:cNvSpPr>
          <p:nvPr/>
        </p:nvSpPr>
        <p:spPr bwMode="auto">
          <a:xfrm>
            <a:off x="6004713" y="2571359"/>
            <a:ext cx="2595569" cy="149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add(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addL(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EB781D4-9E65-439B-85A9-1042DF262814}"/>
              </a:ext>
            </a:extLst>
          </p:cNvPr>
          <p:cNvSpPr txBox="1">
            <a:spLocks/>
          </p:cNvSpPr>
          <p:nvPr/>
        </p:nvSpPr>
        <p:spPr bwMode="auto">
          <a:xfrm>
            <a:off x="611560" y="1934771"/>
            <a:ext cx="4940722" cy="41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0" kern="0" dirty="0"/>
              <a:t>Definition</a:t>
            </a:r>
            <a:endParaRPr lang="en-IE" sz="2400" b="0" kern="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3276E0D-B514-4674-8C92-7C081BB63F32}"/>
              </a:ext>
            </a:extLst>
          </p:cNvPr>
          <p:cNvSpPr txBox="1">
            <a:spLocks/>
          </p:cNvSpPr>
          <p:nvPr/>
        </p:nvSpPr>
        <p:spPr bwMode="auto">
          <a:xfrm>
            <a:off x="6004713" y="1934771"/>
            <a:ext cx="2140911" cy="41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0" kern="0" dirty="0"/>
              <a:t>Function call</a:t>
            </a:r>
            <a:endParaRPr lang="en-IE" sz="2400" b="0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DDC33-2770-497C-B86B-C3F1F67C6A12}"/>
              </a:ext>
            </a:extLst>
          </p:cNvPr>
          <p:cNvSpPr txBox="1"/>
          <p:nvPr/>
        </p:nvSpPr>
        <p:spPr>
          <a:xfrm>
            <a:off x="172291" y="4069959"/>
            <a:ext cx="8799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0">
              <a:buNone/>
            </a:pPr>
            <a:r>
              <a:rPr lang="en-US" sz="1400" b="0" dirty="0"/>
              <a:t>Can have multiple parameters but only one expression</a:t>
            </a:r>
          </a:p>
          <a:p>
            <a:pPr marL="533400" indent="0">
              <a:buNone/>
            </a:pPr>
            <a:endParaRPr lang="en-US" sz="1400" b="0" dirty="0"/>
          </a:p>
          <a:p>
            <a:pPr marL="533400"/>
            <a:r>
              <a:rPr lang="en-US" sz="1400" b="0" dirty="0"/>
              <a:t>Tip: The </a:t>
            </a:r>
            <a:r>
              <a:rPr lang="en-US" sz="1400" b="0" i="1" dirty="0"/>
              <a:t>one expression </a:t>
            </a:r>
            <a:r>
              <a:rPr lang="en-US" sz="1400" b="0" dirty="0"/>
              <a:t>can be a conditional expression:</a:t>
            </a:r>
            <a:endParaRPr lang="en-IE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FCB79-0C54-430C-8AF1-A310EDA2B6F9}"/>
              </a:ext>
            </a:extLst>
          </p:cNvPr>
          <p:cNvSpPr txBox="1"/>
          <p:nvPr/>
        </p:nvSpPr>
        <p:spPr>
          <a:xfrm>
            <a:off x="717699" y="4821311"/>
            <a:ext cx="885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'Even'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%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'Odd'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14691C-1D48-42EE-9B47-63F48FE0D6AA}"/>
              </a:ext>
            </a:extLst>
          </p:cNvPr>
          <p:cNvGrpSpPr/>
          <p:nvPr/>
        </p:nvGrpSpPr>
        <p:grpSpPr>
          <a:xfrm>
            <a:off x="3957811" y="5297444"/>
            <a:ext cx="1594471" cy="1358617"/>
            <a:chOff x="1082350" y="4612980"/>
            <a:chExt cx="1594471" cy="1358617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37CC8269-8A59-4E7E-9177-EB4FAA4456BA}"/>
                </a:ext>
              </a:extLst>
            </p:cNvPr>
            <p:cNvSpPr/>
            <p:nvPr/>
          </p:nvSpPr>
          <p:spPr bwMode="auto">
            <a:xfrm rot="5400000">
              <a:off x="1200277" y="4495054"/>
              <a:ext cx="1358617" cy="1594470"/>
            </a:xfrm>
            <a:prstGeom prst="bent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6EC36-424B-4364-A8BD-CE1C44F311C5}"/>
                </a:ext>
              </a:extLst>
            </p:cNvPr>
            <p:cNvSpPr txBox="1"/>
            <p:nvPr/>
          </p:nvSpPr>
          <p:spPr>
            <a:xfrm>
              <a:off x="1082350" y="5450207"/>
              <a:ext cx="1383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Equivalent to</a:t>
              </a:r>
              <a:endParaRPr lang="en-IE" sz="1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867B28-6203-4239-92CF-294F53A96A5C}"/>
              </a:ext>
            </a:extLst>
          </p:cNvPr>
          <p:cNvSpPr txBox="1"/>
          <p:nvPr/>
        </p:nvSpPr>
        <p:spPr>
          <a:xfrm>
            <a:off x="5764482" y="5297444"/>
            <a:ext cx="30760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even(x):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%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'Even'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'Odd'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9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C81A-85B5-4775-8DDA-0B5A107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Chapter 5: MCQ Intro 9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EA3C77-2433-4684-B64F-E9D5244B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33" y="2133600"/>
            <a:ext cx="7059707" cy="360045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B5F2E-561C-4936-BFDD-B07AE74B11BF}"/>
              </a:ext>
            </a:extLst>
          </p:cNvPr>
          <p:cNvSpPr txBox="1"/>
          <p:nvPr/>
        </p:nvSpPr>
        <p:spPr>
          <a:xfrm>
            <a:off x="789360" y="3570406"/>
            <a:ext cx="442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E" dirty="0"/>
              <a:t>A</a:t>
            </a:r>
          </a:p>
          <a:p>
            <a:pPr>
              <a:spcAft>
                <a:spcPts val="1200"/>
              </a:spcAft>
            </a:pPr>
            <a:r>
              <a:rPr lang="en-IE" dirty="0"/>
              <a:t>B</a:t>
            </a:r>
          </a:p>
          <a:p>
            <a:pPr>
              <a:spcAft>
                <a:spcPts val="1200"/>
              </a:spcAft>
            </a:pPr>
            <a:r>
              <a:rPr lang="en-IE" dirty="0"/>
              <a:t>C</a:t>
            </a:r>
          </a:p>
          <a:p>
            <a:pPr>
              <a:spcAft>
                <a:spcPts val="1200"/>
              </a:spcAft>
            </a:pPr>
            <a:r>
              <a:rPr lang="en-I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76023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C81A-85B5-4775-8DDA-0B5A107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 dirty="0"/>
              <a:t>Chapter 5: MCQ Intro 9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EA3C77-2433-4684-B64F-E9D5244B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33" y="2133600"/>
            <a:ext cx="7059707" cy="360045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B5F2E-561C-4936-BFDD-B07AE74B11BF}"/>
              </a:ext>
            </a:extLst>
          </p:cNvPr>
          <p:cNvSpPr txBox="1"/>
          <p:nvPr/>
        </p:nvSpPr>
        <p:spPr>
          <a:xfrm>
            <a:off x="789360" y="3570406"/>
            <a:ext cx="442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E" dirty="0"/>
              <a:t>A</a:t>
            </a:r>
          </a:p>
          <a:p>
            <a:pPr>
              <a:spcAft>
                <a:spcPts val="1200"/>
              </a:spcAft>
            </a:pPr>
            <a:r>
              <a:rPr lang="en-IE" dirty="0"/>
              <a:t>B</a:t>
            </a:r>
          </a:p>
          <a:p>
            <a:pPr>
              <a:spcAft>
                <a:spcPts val="1200"/>
              </a:spcAft>
            </a:pPr>
            <a:r>
              <a:rPr lang="en-IE" dirty="0"/>
              <a:t>C</a:t>
            </a:r>
          </a:p>
          <a:p>
            <a:pPr>
              <a:spcAft>
                <a:spcPts val="1200"/>
              </a:spcAft>
            </a:pPr>
            <a:r>
              <a:rPr lang="en-IE" dirty="0"/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1421C-3FF9-4E1D-BAC2-5B665AAF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52" y="3636445"/>
            <a:ext cx="382028" cy="4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25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ACB-B177-45E5-8987-28F5FCDA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Rewrite this function as a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B188-A3CD-45C9-800C-2794C135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172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D3F71-709D-4859-B5D0-A868A24D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7" b="16704"/>
          <a:stretch/>
        </p:blipFill>
        <p:spPr>
          <a:xfrm>
            <a:off x="5882222" y="4856186"/>
            <a:ext cx="3168472" cy="1847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B1FD4-C6D4-4E6F-A9A5-ACA4BAA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“Function types/code block types are just kind of variables...”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5E4D67-9D3C-4F27-93B6-7E6F0C9DA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is the type of the variables f1 and f2?</a:t>
            </a:r>
          </a:p>
          <a:p>
            <a:pPr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>
              <a:buFont typeface="+mj-lt"/>
              <a:buAutoNum type="alphaUcPeriod"/>
            </a:pPr>
            <a:r>
              <a:rPr lang="en-IE" dirty="0"/>
              <a:t>string</a:t>
            </a:r>
          </a:p>
          <a:p>
            <a:pPr>
              <a:buFont typeface="+mj-lt"/>
              <a:buAutoNum type="alphaUcPeriod"/>
            </a:pPr>
            <a:r>
              <a:rPr lang="en-IE" b="1" dirty="0"/>
              <a:t>function</a:t>
            </a:r>
          </a:p>
          <a:p>
            <a:pPr>
              <a:buFont typeface="+mj-lt"/>
              <a:buAutoNum type="alphaUcPeriod"/>
            </a:pPr>
            <a:r>
              <a:rPr lang="en-IE" dirty="0"/>
              <a:t>None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0A7863B-C5B4-4F99-B549-3187F1C128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1186" y="2133600"/>
            <a:ext cx="2715908" cy="3646358"/>
          </a:xfrm>
        </p:spPr>
      </p:pic>
    </p:spTree>
    <p:extLst>
      <p:ext uri="{BB962C8B-B14F-4D97-AF65-F5344CB8AC3E}">
        <p14:creationId xmlns:p14="http://schemas.microsoft.com/office/powerpoint/2010/main" val="2077490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ACB-B177-45E5-8987-28F5FCDA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Rewrite this function as a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B188-A3CD-45C9-800C-2794C135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col, size):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== col  </a:t>
            </a:r>
          </a:p>
          <a:p>
            <a:endParaRPr lang="en-IE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pixels_in_backslash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row, col, size: row == col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8851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CA44C-FD5F-4A58-B301-F4E85353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200236"/>
            <a:ext cx="7921253" cy="1143000"/>
          </a:xfrm>
        </p:spPr>
        <p:txBody>
          <a:bodyPr/>
          <a:lstStyle/>
          <a:p>
            <a:r>
              <a:rPr lang="en-US" sz="2400" dirty="0"/>
              <a:t>Using this in our program</a:t>
            </a:r>
            <a:endParaRPr lang="en-IE" sz="24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AECBF-9747-4910-A0F1-87A1F6A0D066}"/>
              </a:ext>
            </a:extLst>
          </p:cNvPr>
          <p:cNvSpPr txBox="1">
            <a:spLocks/>
          </p:cNvSpPr>
          <p:nvPr/>
        </p:nvSpPr>
        <p:spPr bwMode="auto">
          <a:xfrm>
            <a:off x="5258224" y="5149517"/>
            <a:ext cx="3885776" cy="17084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2925" indent="-542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922338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30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44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383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146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6035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0607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5179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9751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E" b="1" kern="0"/>
          </a:p>
          <a:p>
            <a:pPr marL="0" indent="0">
              <a:buFont typeface="Wingdings" panose="05000000000000000000" pitchFamily="2" charset="2"/>
              <a:buNone/>
            </a:pPr>
            <a:endParaRPr lang="en-IE" b="1" kern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FA46B-F504-409C-A590-FE11FEF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43236"/>
            <a:ext cx="8547100" cy="5314528"/>
          </a:xfrm>
        </p:spPr>
        <p:txBody>
          <a:bodyPr/>
          <a:lstStyle/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(requirements):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drawing 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requirements(row, col, size):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drawing +=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</a:p>
          <a:p>
            <a:pPr marL="0" indent="0">
              <a:buNone/>
            </a:pPr>
            <a:b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backslash =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create_draw_function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row, col, size: row == col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s = backslash(</a:t>
            </a:r>
            <a:r>
              <a:rPr lang="en-US" sz="1700" b="0" kern="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700" b="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E9A1A-DE38-4B7C-8C5F-7924E9DB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3666464"/>
            <a:ext cx="3713584" cy="15924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10303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Visual Studio Code - YouTube">
            <a:extLst>
              <a:ext uri="{FF2B5EF4-FFF2-40B4-BE49-F238E27FC236}">
                <a16:creationId xmlns:a16="http://schemas.microsoft.com/office/drawing/2014/main" id="{5C9041DC-D2C3-4468-8943-13784A51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18" y="0"/>
            <a:ext cx="1523082" cy="15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DABD8-D64B-4F44-92FE-C196B026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Combining simple functions to build more complicated ones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749B-064A-496B-9FCB-5978A77D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Think of a number.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Add 3.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Double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Subtract 4.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Cut it in half.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Subtract your original number.</a:t>
            </a:r>
          </a:p>
          <a:p>
            <a:endParaRPr lang="en-IE" dirty="0"/>
          </a:p>
        </p:txBody>
      </p:sp>
      <p:pic>
        <p:nvPicPr>
          <p:cNvPr id="4" name="Picture 3" descr="What Is A Data Pipeline? Considerations &amp;amp; Examples - Hazelcast">
            <a:extLst>
              <a:ext uri="{FF2B5EF4-FFF2-40B4-BE49-F238E27FC236}">
                <a16:creationId xmlns:a16="http://schemas.microsoft.com/office/drawing/2014/main" id="{F6F07B6C-E0E1-43B3-A781-B7516C9C4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44"/>
          <a:stretch/>
        </p:blipFill>
        <p:spPr bwMode="auto">
          <a:xfrm>
            <a:off x="611187" y="4499697"/>
            <a:ext cx="8285561" cy="119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F08E9-44FE-46C7-A90E-CF1D1DF76CE1}"/>
              </a:ext>
            </a:extLst>
          </p:cNvPr>
          <p:cNvSpPr txBox="1"/>
          <p:nvPr/>
        </p:nvSpPr>
        <p:spPr>
          <a:xfrm>
            <a:off x="4142781" y="5692792"/>
            <a:ext cx="129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Pipeline</a:t>
            </a:r>
            <a:endParaRPr lang="en-I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C3EB0B-3C1D-4D2F-8866-205D49289BA9}"/>
              </a:ext>
            </a:extLst>
          </p:cNvPr>
          <p:cNvSpPr/>
          <p:nvPr/>
        </p:nvSpPr>
        <p:spPr bwMode="auto">
          <a:xfrm>
            <a:off x="1474448" y="4665872"/>
            <a:ext cx="345232" cy="4537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F62394-729A-4DBD-BEC7-88E9019B93AB}"/>
              </a:ext>
            </a:extLst>
          </p:cNvPr>
          <p:cNvSpPr/>
          <p:nvPr/>
        </p:nvSpPr>
        <p:spPr bwMode="auto">
          <a:xfrm>
            <a:off x="3903308" y="4665872"/>
            <a:ext cx="345232" cy="4537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345346-724F-4E78-8C06-4A6556ECFDEB}"/>
              </a:ext>
            </a:extLst>
          </p:cNvPr>
          <p:cNvSpPr/>
          <p:nvPr/>
        </p:nvSpPr>
        <p:spPr bwMode="auto">
          <a:xfrm>
            <a:off x="5573487" y="4665872"/>
            <a:ext cx="345232" cy="45371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5E39F30-CDB1-44B5-ADB9-256C98FAD3EB}"/>
              </a:ext>
            </a:extLst>
          </p:cNvPr>
          <p:cNvSpPr/>
          <p:nvPr/>
        </p:nvSpPr>
        <p:spPr bwMode="auto">
          <a:xfrm>
            <a:off x="7660431" y="4642532"/>
            <a:ext cx="345232" cy="453712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5EF07-8F7D-494C-80D3-32D0930D5EFE}"/>
              </a:ext>
            </a:extLst>
          </p:cNvPr>
          <p:cNvSpPr/>
          <p:nvPr/>
        </p:nvSpPr>
        <p:spPr bwMode="auto">
          <a:xfrm>
            <a:off x="8070565" y="4655975"/>
            <a:ext cx="826183" cy="497049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  <a:endParaRPr kumimoji="0" lang="en-I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DFFCB-F844-4A2F-844F-9676015E67AA}"/>
              </a:ext>
            </a:extLst>
          </p:cNvPr>
          <p:cNvSpPr/>
          <p:nvPr/>
        </p:nvSpPr>
        <p:spPr bwMode="auto">
          <a:xfrm>
            <a:off x="604710" y="4644203"/>
            <a:ext cx="826183" cy="49704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  <a:endParaRPr kumimoji="0" lang="en-I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436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then(add3,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592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 = add3, g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then(add3,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BB1D5-80D5-4774-94AE-AB5E8DA28ED8}"/>
              </a:ext>
            </a:extLst>
          </p:cNvPr>
          <p:cNvSpPr/>
          <p:nvPr/>
        </p:nvSpPr>
        <p:spPr>
          <a:xfrm>
            <a:off x="1895845" y="2133600"/>
            <a:ext cx="3124024" cy="416228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77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then(add3,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5C26E-2750-4269-A6B4-85862F6D5910}"/>
              </a:ext>
            </a:extLst>
          </p:cNvPr>
          <p:cNvSpPr/>
          <p:nvPr/>
        </p:nvSpPr>
        <p:spPr>
          <a:xfrm>
            <a:off x="1905175" y="2525485"/>
            <a:ext cx="3991772" cy="469641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21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(add3(x))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4C12-CE78-4585-B104-998594358020}"/>
              </a:ext>
            </a:extLst>
          </p:cNvPr>
          <p:cNvSpPr/>
          <p:nvPr/>
        </p:nvSpPr>
        <p:spPr>
          <a:xfrm>
            <a:off x="2035803" y="4214326"/>
            <a:ext cx="3991772" cy="469641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174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(add3(x))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4C12-CE78-4585-B104-998594358020}"/>
              </a:ext>
            </a:extLst>
          </p:cNvPr>
          <p:cNvSpPr/>
          <p:nvPr/>
        </p:nvSpPr>
        <p:spPr>
          <a:xfrm>
            <a:off x="3192799" y="4531567"/>
            <a:ext cx="1453846" cy="469641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56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x=4: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(add3(x))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4C12-CE78-4585-B104-998594358020}"/>
              </a:ext>
            </a:extLst>
          </p:cNvPr>
          <p:cNvSpPr/>
          <p:nvPr/>
        </p:nvSpPr>
        <p:spPr>
          <a:xfrm>
            <a:off x="2035803" y="4214326"/>
            <a:ext cx="4253030" cy="469641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53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(add3(4))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4C12-CE78-4585-B104-998594358020}"/>
              </a:ext>
            </a:extLst>
          </p:cNvPr>
          <p:cNvSpPr/>
          <p:nvPr/>
        </p:nvSpPr>
        <p:spPr>
          <a:xfrm>
            <a:off x="2035803" y="4214326"/>
            <a:ext cx="3991772" cy="469641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5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FA9A-31C2-4C34-8940-58E8E41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“Function types/code block types are just kind of variables...”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2949-E21B-48F4-8D68-EC96C74A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umber = 1</a:t>
            </a:r>
          </a:p>
          <a:p>
            <a:pPr marL="0" indent="0"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E" dirty="0"/>
              <a:t>A variable binds a name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umber) </a:t>
            </a:r>
            <a:r>
              <a:rPr lang="en-IE" dirty="0"/>
              <a:t>to some data 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</a:t>
            </a: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endParaRPr lang="en-IE" sz="800" dirty="0"/>
          </a:p>
          <a:p>
            <a:r>
              <a:rPr lang="en-IE" dirty="0"/>
              <a:t>A function binds a name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saySomething) </a:t>
            </a:r>
            <a:r>
              <a:rPr lang="en-IE" dirty="0"/>
              <a:t>to some behaviour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print(something))</a:t>
            </a:r>
          </a:p>
          <a:p>
            <a:r>
              <a:rPr lang="en-IE" dirty="0"/>
              <a:t>We can think of the </a:t>
            </a:r>
            <a:r>
              <a:rPr lang="en-IE" i="1" dirty="0"/>
              <a:t>behaviour</a:t>
            </a:r>
            <a:r>
              <a:rPr lang="en-IE" dirty="0"/>
              <a:t> as the “data” that name is bound to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5354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g(f(x))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(7)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4C12-CE78-4585-B104-998594358020}"/>
              </a:ext>
            </a:extLst>
          </p:cNvPr>
          <p:cNvSpPr/>
          <p:nvPr/>
        </p:nvSpPr>
        <p:spPr>
          <a:xfrm>
            <a:off x="2035803" y="4214326"/>
            <a:ext cx="3991772" cy="469641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24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B8-44A6-423B-ACD9-2EC1DCD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slow motion…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60E8-EBA2-4434-9687-636A52A4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then(f, g):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add3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x: x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x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then(add3,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perform_two_ops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5C26E-2750-4269-A6B4-85862F6D5910}"/>
              </a:ext>
            </a:extLst>
          </p:cNvPr>
          <p:cNvSpPr/>
          <p:nvPr/>
        </p:nvSpPr>
        <p:spPr>
          <a:xfrm>
            <a:off x="3202130" y="4559558"/>
            <a:ext cx="2190964" cy="422989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77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Visual Studio Code - YouTube">
            <a:extLst>
              <a:ext uri="{FF2B5EF4-FFF2-40B4-BE49-F238E27FC236}">
                <a16:creationId xmlns:a16="http://schemas.microsoft.com/office/drawing/2014/main" id="{5C9041DC-D2C3-4468-8943-13784A51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18" y="0"/>
            <a:ext cx="1523082" cy="15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DABD8-D64B-4F44-92FE-C196B026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Combining simple functions to build more complicated ones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749B-064A-496B-9FCB-5978A77D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Think of a number.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Add 3.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Double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Subtract 4.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Cut it in half.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Subtract your original number.</a:t>
            </a:r>
          </a:p>
          <a:p>
            <a:endParaRPr lang="en-IE" dirty="0"/>
          </a:p>
        </p:txBody>
      </p:sp>
      <p:pic>
        <p:nvPicPr>
          <p:cNvPr id="4" name="Picture 3" descr="What Is A Data Pipeline? Considerations &amp;amp; Examples - Hazelcast">
            <a:extLst>
              <a:ext uri="{FF2B5EF4-FFF2-40B4-BE49-F238E27FC236}">
                <a16:creationId xmlns:a16="http://schemas.microsoft.com/office/drawing/2014/main" id="{F6F07B6C-E0E1-43B3-A781-B7516C9C4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44"/>
          <a:stretch/>
        </p:blipFill>
        <p:spPr bwMode="auto">
          <a:xfrm>
            <a:off x="611187" y="4499697"/>
            <a:ext cx="8285561" cy="119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F08E9-44FE-46C7-A90E-CF1D1DF76CE1}"/>
              </a:ext>
            </a:extLst>
          </p:cNvPr>
          <p:cNvSpPr txBox="1"/>
          <p:nvPr/>
        </p:nvSpPr>
        <p:spPr>
          <a:xfrm>
            <a:off x="4142781" y="5692792"/>
            <a:ext cx="129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Pipeline</a:t>
            </a:r>
            <a:endParaRPr lang="en-I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C3EB0B-3C1D-4D2F-8866-205D49289BA9}"/>
              </a:ext>
            </a:extLst>
          </p:cNvPr>
          <p:cNvSpPr/>
          <p:nvPr/>
        </p:nvSpPr>
        <p:spPr bwMode="auto">
          <a:xfrm>
            <a:off x="1474448" y="4665872"/>
            <a:ext cx="345232" cy="4537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F62394-729A-4DBD-BEC7-88E9019B93AB}"/>
              </a:ext>
            </a:extLst>
          </p:cNvPr>
          <p:cNvSpPr/>
          <p:nvPr/>
        </p:nvSpPr>
        <p:spPr bwMode="auto">
          <a:xfrm>
            <a:off x="3903308" y="4665872"/>
            <a:ext cx="345232" cy="4537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345346-724F-4E78-8C06-4A6556ECFDEB}"/>
              </a:ext>
            </a:extLst>
          </p:cNvPr>
          <p:cNvSpPr/>
          <p:nvPr/>
        </p:nvSpPr>
        <p:spPr bwMode="auto">
          <a:xfrm>
            <a:off x="5573487" y="4665872"/>
            <a:ext cx="345232" cy="45371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5E39F30-CDB1-44B5-ADB9-256C98FAD3EB}"/>
              </a:ext>
            </a:extLst>
          </p:cNvPr>
          <p:cNvSpPr/>
          <p:nvPr/>
        </p:nvSpPr>
        <p:spPr bwMode="auto">
          <a:xfrm>
            <a:off x="7660431" y="4642532"/>
            <a:ext cx="345232" cy="453712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5EF07-8F7D-494C-80D3-32D0930D5EFE}"/>
              </a:ext>
            </a:extLst>
          </p:cNvPr>
          <p:cNvSpPr/>
          <p:nvPr/>
        </p:nvSpPr>
        <p:spPr bwMode="auto">
          <a:xfrm>
            <a:off x="8070565" y="4655975"/>
            <a:ext cx="826183" cy="497049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  <a:endParaRPr kumimoji="0" lang="en-I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DFFCB-F844-4A2F-844F-9676015E67AA}"/>
              </a:ext>
            </a:extLst>
          </p:cNvPr>
          <p:cNvSpPr/>
          <p:nvPr/>
        </p:nvSpPr>
        <p:spPr bwMode="auto">
          <a:xfrm>
            <a:off x="604710" y="4644203"/>
            <a:ext cx="826183" cy="49704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  <a:endParaRPr kumimoji="0" lang="en-I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21CFB-A31D-4BEE-8054-E56043853474}"/>
              </a:ext>
            </a:extLst>
          </p:cNvPr>
          <p:cNvSpPr txBox="1"/>
          <p:nvPr/>
        </p:nvSpPr>
        <p:spPr>
          <a:xfrm>
            <a:off x="774855" y="1669657"/>
            <a:ext cx="812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sub_my_num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halfIt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(sub4(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(add3(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)))))</a:t>
            </a:r>
          </a:p>
        </p:txBody>
      </p:sp>
    </p:spTree>
    <p:extLst>
      <p:ext uri="{BB962C8B-B14F-4D97-AF65-F5344CB8AC3E}">
        <p14:creationId xmlns:p14="http://schemas.microsoft.com/office/powerpoint/2010/main" val="1171690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84BC-2038-4E26-8AFA-7485E131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6420-5E88-4A92-9F64-366BC091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Why HOFs</a:t>
            </a:r>
          </a:p>
          <a:p>
            <a:r>
              <a:rPr lang="en-IE" dirty="0"/>
              <a:t>HOFs that take in functions </a:t>
            </a:r>
          </a:p>
          <a:p>
            <a:r>
              <a:rPr lang="en-IE" dirty="0"/>
              <a:t>HOFs that return functions</a:t>
            </a:r>
          </a:p>
          <a:p>
            <a:r>
              <a:rPr lang="en-IE" dirty="0"/>
              <a:t>Lambdas</a:t>
            </a:r>
          </a:p>
          <a:p>
            <a:r>
              <a:rPr lang="en-IE" dirty="0"/>
              <a:t>Selection statement (briefly)</a:t>
            </a:r>
          </a:p>
        </p:txBody>
      </p:sp>
    </p:spTree>
    <p:extLst>
      <p:ext uri="{BB962C8B-B14F-4D97-AF65-F5344CB8AC3E}">
        <p14:creationId xmlns:p14="http://schemas.microsoft.com/office/powerpoint/2010/main" val="1730594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95C0-8B3B-47F4-B87C-DCEC31FB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</a:t>
            </a:r>
            <a:r>
              <a:rPr lang="en-IE"/>
              <a:t>Time 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A70A-6EE3-4C90-A181-05276886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More time to digest HOFs</a:t>
            </a:r>
          </a:p>
          <a:p>
            <a:r>
              <a:rPr lang="en-IE" dirty="0"/>
              <a:t>More HOF examples (map, filter, reduce)</a:t>
            </a:r>
          </a:p>
        </p:txBody>
      </p:sp>
      <p:pic>
        <p:nvPicPr>
          <p:cNvPr id="2050" name="Picture 2" descr="map vs filter vs reduce : r/learnjavascript">
            <a:extLst>
              <a:ext uri="{FF2B5EF4-FFF2-40B4-BE49-F238E27FC236}">
                <a16:creationId xmlns:a16="http://schemas.microsoft.com/office/drawing/2014/main" id="{958BC90A-F1C9-4331-BE6C-4FE27514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3141594"/>
            <a:ext cx="4497354" cy="229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9CEE9-34C0-448D-BFF9-98C312E3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893" y="4018967"/>
            <a:ext cx="326232" cy="30538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9BF332-C269-4C5A-A528-2B6ED063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363137"/>
              </a:clrFrom>
              <a:clrTo>
                <a:srgbClr val="36313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3" y="3964831"/>
            <a:ext cx="289248" cy="2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8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FA9A-31C2-4C34-8940-58E8E41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“Function types/code block types are just kind of variables...”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2949-E21B-48F4-8D68-EC96C74A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umber = 1</a:t>
            </a:r>
          </a:p>
          <a:p>
            <a:pPr marL="0" indent="0"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E" dirty="0"/>
              <a:t>A variable binds a name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umber) </a:t>
            </a:r>
            <a:r>
              <a:rPr lang="en-IE" dirty="0"/>
              <a:t>to some data 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</a:t>
            </a: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endParaRPr lang="en-IE" sz="800" dirty="0"/>
          </a:p>
          <a:p>
            <a:r>
              <a:rPr lang="en-IE" dirty="0"/>
              <a:t>A function binds a name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saySomething) </a:t>
            </a:r>
            <a:r>
              <a:rPr lang="en-IE" dirty="0"/>
              <a:t>to some behaviour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print(something))</a:t>
            </a:r>
          </a:p>
          <a:p>
            <a:r>
              <a:rPr lang="en-IE" dirty="0"/>
              <a:t>We can think of the </a:t>
            </a:r>
            <a:r>
              <a:rPr lang="en-IE" i="1" dirty="0"/>
              <a:t>behaviour</a:t>
            </a:r>
            <a:r>
              <a:rPr lang="en-IE" dirty="0"/>
              <a:t> as the “data” that name is bound to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E" dirty="0"/>
          </a:p>
        </p:txBody>
      </p:sp>
      <p:pic>
        <p:nvPicPr>
          <p:cNvPr id="4098" name="Picture 2" descr="I ACCEPT MY FATE - Happy Squirrel | Make a Meme">
            <a:extLst>
              <a:ext uri="{FF2B5EF4-FFF2-40B4-BE49-F238E27FC236}">
                <a16:creationId xmlns:a16="http://schemas.microsoft.com/office/drawing/2014/main" id="{967A03A5-805F-43F7-B453-4AA94EC07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r="16394" b="11273"/>
          <a:stretch/>
        </p:blipFill>
        <p:spPr bwMode="auto">
          <a:xfrm>
            <a:off x="7830651" y="0"/>
            <a:ext cx="1313349" cy="204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Goodness or Otherwise of Live Reactions in Teams Meetings - Office 365  for IT Pros">
            <a:extLst>
              <a:ext uri="{FF2B5EF4-FFF2-40B4-BE49-F238E27FC236}">
                <a16:creationId xmlns:a16="http://schemas.microsoft.com/office/drawing/2014/main" id="{CB0ACBCD-99A7-4593-848B-534FA984F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5" t="44248" r="47384" b="22794"/>
          <a:stretch/>
        </p:blipFill>
        <p:spPr bwMode="auto">
          <a:xfrm>
            <a:off x="7826313" y="2049137"/>
            <a:ext cx="1313348" cy="11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3FFF6-8500-4AF7-B812-40D427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E27-BC1D-4A03-B170-4297FC6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saySomething(s)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90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3FFF6-8500-4AF7-B812-40D4271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pass data to a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EE27-BC1D-4A03-B170-4297FC6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saySomething(something):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print(something)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saySomething(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C8F6C-47FB-494F-977C-6A794DE44F9B}"/>
              </a:ext>
            </a:extLst>
          </p:cNvPr>
          <p:cNvSpPr/>
          <p:nvPr/>
        </p:nvSpPr>
        <p:spPr>
          <a:xfrm>
            <a:off x="3206161" y="4169121"/>
            <a:ext cx="1035333" cy="413895"/>
          </a:xfrm>
          <a:prstGeom prst="rect">
            <a:avLst/>
          </a:prstGeom>
          <a:solidFill>
            <a:schemeClr val="accent5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49347"/>
      </p:ext>
    </p:extLst>
  </p:cSld>
  <p:clrMapOvr>
    <a:masterClrMapping/>
  </p:clrMapOvr>
</p:sld>
</file>

<file path=ppt/theme/theme1.xml><?xml version="1.0" encoding="utf-8"?>
<a:theme xmlns:a="http://schemas.openxmlformats.org/drawingml/2006/main" name="1_Lege presentatie">
  <a:themeElements>
    <a:clrScheme name="1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ege presentatie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Lege presentatie">
  <a:themeElements>
    <a:clrScheme name="4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4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ge presentatie">
  <a:themeElements>
    <a:clrScheme name="2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Lege presentatie">
  <a:themeElements>
    <a:clrScheme name="5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5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C1797F649C2D47A8C9C74B856BB83C" ma:contentTypeVersion="2" ma:contentTypeDescription="Create a new document." ma:contentTypeScope="" ma:versionID="87f65afbd35d4a6931e42683776b7b38">
  <xsd:schema xmlns:xsd="http://www.w3.org/2001/XMLSchema" xmlns:xs="http://www.w3.org/2001/XMLSchema" xmlns:p="http://schemas.microsoft.com/office/2006/metadata/properties" xmlns:ns2="7478ac09-6f2f-4851-ba97-9445db6b73c0" targetNamespace="http://schemas.microsoft.com/office/2006/metadata/properties" ma:root="true" ma:fieldsID="3d6b424563c03f1ad1945a15495c08c0" ns2:_="">
    <xsd:import namespace="7478ac09-6f2f-4851-ba97-9445db6b7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8ac09-6f2f-4851-ba97-9445db6b73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493E22-A679-4555-9EA2-21FC369CA0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FFA560-4984-4507-9F5F-2BBD1BEA05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1C354F-DFD6-48B1-9BF9-14371E62E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8ac09-6f2f-4851-ba97-9445db6b7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19367</TotalTime>
  <Words>3075</Words>
  <Application>Microsoft Office PowerPoint</Application>
  <PresentationFormat>On-screen Show (4:3)</PresentationFormat>
  <Paragraphs>560</Paragraphs>
  <Slides>64</Slides>
  <Notes>15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Bauhaus 93</vt:lpstr>
      <vt:lpstr>Consolas</vt:lpstr>
      <vt:lpstr>fira sans</vt:lpstr>
      <vt:lpstr>Lato</vt:lpstr>
      <vt:lpstr>Verdana</vt:lpstr>
      <vt:lpstr>Wingdings</vt:lpstr>
      <vt:lpstr>1_Lege presentatie</vt:lpstr>
      <vt:lpstr>3_Lege presentatie</vt:lpstr>
      <vt:lpstr>4_Lege presentatie</vt:lpstr>
      <vt:lpstr>2_Lege presentatie</vt:lpstr>
      <vt:lpstr>5_Lege presentatie</vt:lpstr>
      <vt:lpstr>Welcome to the OODP Lesson</vt:lpstr>
      <vt:lpstr>What we will cover this week</vt:lpstr>
      <vt:lpstr>Higher Order Functions (HOFs) A function which takes in a function and/or returns a function</vt:lpstr>
      <vt:lpstr>“Function types/code block types are just kind of variables...”</vt:lpstr>
      <vt:lpstr>“Function types/code block types are just kind of variables...”</vt:lpstr>
      <vt:lpstr>“Function types/code block types are just kind of variables...”</vt:lpstr>
      <vt:lpstr>“Function types/code block types are just kind of variables...”</vt:lpstr>
      <vt:lpstr>We can pass data to a function</vt:lpstr>
      <vt:lpstr>We can pass data to a function</vt:lpstr>
      <vt:lpstr>We can pass data to a function</vt:lpstr>
      <vt:lpstr>We can pass data to a function</vt:lpstr>
      <vt:lpstr>Higher Order Functions (HOFs) A function which takes in a function and/or returns a function</vt:lpstr>
      <vt:lpstr>We can pass data to a function</vt:lpstr>
      <vt:lpstr>We can pass data to a function</vt:lpstr>
      <vt:lpstr>We can pass data to a function</vt:lpstr>
      <vt:lpstr>We can pass data to a function</vt:lpstr>
      <vt:lpstr>We can pass data to a function</vt:lpstr>
      <vt:lpstr>We can pass data to a function</vt:lpstr>
      <vt:lpstr>We can pass data to a function</vt:lpstr>
      <vt:lpstr>Consider the next scenario and see if you can figure out why.</vt:lpstr>
      <vt:lpstr>What will this code print?</vt:lpstr>
      <vt:lpstr>What will this code print?</vt:lpstr>
      <vt:lpstr>What will this code print?</vt:lpstr>
      <vt:lpstr>What will this code print?</vt:lpstr>
      <vt:lpstr>To draw a forward slash (diagonal line) which line of code would you change?</vt:lpstr>
      <vt:lpstr>To draw a forward slash (diagonal line) which line of code would you change?</vt:lpstr>
      <vt:lpstr>To draw a backslash (diagonal line)  what condition would you use on line 5?</vt:lpstr>
      <vt:lpstr>To draw a backslash (diagonal line)  what condition would you use on line 5?</vt:lpstr>
      <vt:lpstr>Each function is very similar…</vt:lpstr>
      <vt:lpstr>Why are HOFs that take in functions as parameters useful?</vt:lpstr>
      <vt:lpstr>Why are HOFs that take in functions as parameters useful?</vt:lpstr>
      <vt:lpstr>PowerPoint Presentation</vt:lpstr>
      <vt:lpstr>Can we achieve similar functionality?</vt:lpstr>
      <vt:lpstr>Higher Order Functions (HOFs) A function which takes in a function and/or returns a function</vt:lpstr>
      <vt:lpstr>Higher Order Functions (HOFs) A function which takes in a function and/or returns a function</vt:lpstr>
      <vt:lpstr>Hands up if you think backslash is a function</vt:lpstr>
      <vt:lpstr>Hands up if you think backslash is a function</vt:lpstr>
      <vt:lpstr>How would you invoke the backslash function so that it draws a backslash of size 4?</vt:lpstr>
      <vt:lpstr>How would you invoke the backslash function so that it draws a backslash of size 4?</vt:lpstr>
      <vt:lpstr>Why are HOFs that return functions useful?</vt:lpstr>
      <vt:lpstr>Why are HOFs that return functions useful?</vt:lpstr>
      <vt:lpstr>Do I really need to define a function for this?</vt:lpstr>
      <vt:lpstr>No need to store actual parameter in a variable</vt:lpstr>
      <vt:lpstr>No need to store actual parameter in a variable</vt:lpstr>
      <vt:lpstr>Lambdas aka Anonymous functions A function that can be defined without being bound to a name.</vt:lpstr>
      <vt:lpstr>Lambdas aka Anonymous functions A function that can be defined without being bound to a name.</vt:lpstr>
      <vt:lpstr>Chapter 5: MCQ Intro 9</vt:lpstr>
      <vt:lpstr>Chapter 5: MCQ Intro 9</vt:lpstr>
      <vt:lpstr>Rewrite this function as a lambda</vt:lpstr>
      <vt:lpstr>Rewrite this function as a lambda</vt:lpstr>
      <vt:lpstr>Using this in our program</vt:lpstr>
      <vt:lpstr>Combining simple functions to build more complicated ones</vt:lpstr>
      <vt:lpstr>In slow motion…</vt:lpstr>
      <vt:lpstr>In slow motion…</vt:lpstr>
      <vt:lpstr>In slow motion…</vt:lpstr>
      <vt:lpstr>In slow motion…</vt:lpstr>
      <vt:lpstr>In slow motion…</vt:lpstr>
      <vt:lpstr>In slow motion…</vt:lpstr>
      <vt:lpstr>In slow motion…</vt:lpstr>
      <vt:lpstr>In slow motion…</vt:lpstr>
      <vt:lpstr>In slow motion…</vt:lpstr>
      <vt:lpstr>Combining simple functions to build more complicated ones</vt:lpstr>
      <vt:lpstr>Recap</vt:lpstr>
      <vt:lpstr>Next Time …</vt:lpstr>
    </vt:vector>
  </TitlesOfParts>
  <Company>Chiel van de 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Chiel van de Ven</dc:creator>
  <cp:lastModifiedBy>Caldas Magalhaes, J. (Joana)</cp:lastModifiedBy>
  <cp:revision>79</cp:revision>
  <cp:lastPrinted>2015-07-08T12:40:29Z</cp:lastPrinted>
  <dcterms:created xsi:type="dcterms:W3CDTF">2007-10-29T13:53:54Z</dcterms:created>
  <dcterms:modified xsi:type="dcterms:W3CDTF">2024-05-13T19:16:38Z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0x0101002FC1797F649C2D47A8C9C74B856BB83C</vt:lpwstr>
  </property>
</Properties>
</file>