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31"/>
  </p:notesMasterIdLst>
  <p:handoutMasterIdLst>
    <p:handoutMasterId r:id="rId32"/>
  </p:handoutMasterIdLst>
  <p:sldIdLst>
    <p:sldId id="256" r:id="rId2"/>
    <p:sldId id="257" r:id="rId3"/>
    <p:sldId id="258" r:id="rId4"/>
    <p:sldId id="259" r:id="rId5"/>
    <p:sldId id="289" r:id="rId6"/>
    <p:sldId id="261" r:id="rId7"/>
    <p:sldId id="262" r:id="rId8"/>
    <p:sldId id="290" r:id="rId9"/>
    <p:sldId id="273" r:id="rId10"/>
    <p:sldId id="274" r:id="rId11"/>
    <p:sldId id="275" r:id="rId12"/>
    <p:sldId id="276" r:id="rId13"/>
    <p:sldId id="277" r:id="rId14"/>
    <p:sldId id="278" r:id="rId15"/>
    <p:sldId id="279" r:id="rId16"/>
    <p:sldId id="280" r:id="rId17"/>
    <p:sldId id="288" r:id="rId18"/>
    <p:sldId id="267" r:id="rId19"/>
    <p:sldId id="268" r:id="rId20"/>
    <p:sldId id="269" r:id="rId21"/>
    <p:sldId id="270" r:id="rId22"/>
    <p:sldId id="271" r:id="rId23"/>
    <p:sldId id="282" r:id="rId24"/>
    <p:sldId id="283" r:id="rId25"/>
    <p:sldId id="284" r:id="rId26"/>
    <p:sldId id="285" r:id="rId27"/>
    <p:sldId id="286" r:id="rId28"/>
    <p:sldId id="287" r:id="rId29"/>
    <p:sldId id="266"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p:restoredTop sz="94648"/>
  </p:normalViewPr>
  <p:slideViewPr>
    <p:cSldViewPr snapToGrid="0" snapToObjects="1">
      <p:cViewPr>
        <p:scale>
          <a:sx n="109" d="100"/>
          <a:sy n="109" d="100"/>
        </p:scale>
        <p:origin x="504" y="456"/>
      </p:cViewPr>
      <p:guideLst/>
    </p:cSldViewPr>
  </p:slideViewPr>
  <p:outlineViewPr>
    <p:cViewPr>
      <p:scale>
        <a:sx n="33" d="100"/>
        <a:sy n="33" d="100"/>
      </p:scale>
      <p:origin x="0" y="-979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6" d="100"/>
          <a:sy n="86" d="100"/>
        </p:scale>
        <p:origin x="2720" y="20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4C115F-D02B-4446-9BA3-5C7CC7CF9ED5}" type="datetimeFigureOut">
              <a:rPr lang="it-IT" smtClean="0"/>
              <a:t>08/02/17</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6868A4-D39A-FD47-B309-7103873B44CD}" type="slidenum">
              <a:rPr lang="it-IT" smtClean="0"/>
              <a:t>‹n.›</a:t>
            </a:fld>
            <a:endParaRPr lang="it-IT"/>
          </a:p>
        </p:txBody>
      </p:sp>
    </p:spTree>
    <p:extLst>
      <p:ext uri="{BB962C8B-B14F-4D97-AF65-F5344CB8AC3E}">
        <p14:creationId xmlns:p14="http://schemas.microsoft.com/office/powerpoint/2010/main" val="1092857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190D4-71AF-844C-83DF-0A5E17962591}" type="datetimeFigureOut">
              <a:rPr lang="it-IT" smtClean="0"/>
              <a:t>08/02/17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BC113-C51F-2740-ABDC-48FA022134DE}" type="slidenum">
              <a:rPr lang="it-IT" smtClean="0"/>
              <a:t>‹n.›</a:t>
            </a:fld>
            <a:endParaRPr lang="it-IT"/>
          </a:p>
        </p:txBody>
      </p:sp>
    </p:spTree>
    <p:extLst>
      <p:ext uri="{BB962C8B-B14F-4D97-AF65-F5344CB8AC3E}">
        <p14:creationId xmlns:p14="http://schemas.microsoft.com/office/powerpoint/2010/main" val="170008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carmen</a:t>
            </a:r>
            <a:endParaRPr lang="en-US" dirty="0"/>
          </a:p>
        </p:txBody>
      </p:sp>
      <p:sp>
        <p:nvSpPr>
          <p:cNvPr id="4" name="Segnaposto numero diapositiva 3"/>
          <p:cNvSpPr>
            <a:spLocks noGrp="1"/>
          </p:cNvSpPr>
          <p:nvPr>
            <p:ph type="sldNum" sz="quarter" idx="10"/>
          </p:nvPr>
        </p:nvSpPr>
        <p:spPr/>
        <p:txBody>
          <a:bodyPr/>
          <a:lstStyle/>
          <a:p>
            <a:fld id="{C68BC113-C51F-2740-ABDC-48FA022134DE}" type="slidenum">
              <a:rPr lang="it-IT" smtClean="0"/>
              <a:t>6</a:t>
            </a:fld>
            <a:endParaRPr lang="it-IT"/>
          </a:p>
        </p:txBody>
      </p:sp>
    </p:spTree>
    <p:extLst>
      <p:ext uri="{BB962C8B-B14F-4D97-AF65-F5344CB8AC3E}">
        <p14:creationId xmlns:p14="http://schemas.microsoft.com/office/powerpoint/2010/main" val="207644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carmen</a:t>
            </a:r>
            <a:endParaRPr lang="en-US" dirty="0"/>
          </a:p>
        </p:txBody>
      </p:sp>
      <p:sp>
        <p:nvSpPr>
          <p:cNvPr id="4" name="Segnaposto numero diapositiva 3"/>
          <p:cNvSpPr>
            <a:spLocks noGrp="1"/>
          </p:cNvSpPr>
          <p:nvPr>
            <p:ph type="sldNum" sz="quarter" idx="10"/>
          </p:nvPr>
        </p:nvSpPr>
        <p:spPr/>
        <p:txBody>
          <a:bodyPr/>
          <a:lstStyle/>
          <a:p>
            <a:fld id="{C68BC113-C51F-2740-ABDC-48FA022134DE}" type="slidenum">
              <a:rPr lang="it-IT" smtClean="0"/>
              <a:t>11</a:t>
            </a:fld>
            <a:endParaRPr lang="it-IT"/>
          </a:p>
        </p:txBody>
      </p:sp>
    </p:spTree>
    <p:extLst>
      <p:ext uri="{BB962C8B-B14F-4D97-AF65-F5344CB8AC3E}">
        <p14:creationId xmlns:p14="http://schemas.microsoft.com/office/powerpoint/2010/main" val="149382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C68BC113-C51F-2740-ABDC-48FA022134DE}" type="slidenum">
              <a:rPr lang="it-IT" smtClean="0"/>
              <a:t>13</a:t>
            </a:fld>
            <a:endParaRPr lang="it-IT"/>
          </a:p>
        </p:txBody>
      </p:sp>
    </p:spTree>
    <p:extLst>
      <p:ext uri="{BB962C8B-B14F-4D97-AF65-F5344CB8AC3E}">
        <p14:creationId xmlns:p14="http://schemas.microsoft.com/office/powerpoint/2010/main" val="1833225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C68BC113-C51F-2740-ABDC-48FA022134DE}" type="slidenum">
              <a:rPr lang="it-IT" smtClean="0"/>
              <a:t>14</a:t>
            </a:fld>
            <a:endParaRPr lang="it-IT"/>
          </a:p>
        </p:txBody>
      </p:sp>
    </p:spTree>
    <p:extLst>
      <p:ext uri="{BB962C8B-B14F-4D97-AF65-F5344CB8AC3E}">
        <p14:creationId xmlns:p14="http://schemas.microsoft.com/office/powerpoint/2010/main" val="1290142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carmen</a:t>
            </a:r>
            <a:endParaRPr lang="en-US" dirty="0"/>
          </a:p>
        </p:txBody>
      </p:sp>
      <p:sp>
        <p:nvSpPr>
          <p:cNvPr id="4" name="Segnaposto numero diapositiva 3"/>
          <p:cNvSpPr>
            <a:spLocks noGrp="1"/>
          </p:cNvSpPr>
          <p:nvPr>
            <p:ph type="sldNum" sz="quarter" idx="10"/>
          </p:nvPr>
        </p:nvSpPr>
        <p:spPr/>
        <p:txBody>
          <a:bodyPr/>
          <a:lstStyle/>
          <a:p>
            <a:fld id="{C68BC113-C51F-2740-ABDC-48FA022134DE}" type="slidenum">
              <a:rPr lang="it-IT" smtClean="0"/>
              <a:t>15</a:t>
            </a:fld>
            <a:endParaRPr lang="it-IT"/>
          </a:p>
        </p:txBody>
      </p:sp>
    </p:spTree>
    <p:extLst>
      <p:ext uri="{BB962C8B-B14F-4D97-AF65-F5344CB8AC3E}">
        <p14:creationId xmlns:p14="http://schemas.microsoft.com/office/powerpoint/2010/main" val="176672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carmen</a:t>
            </a:r>
            <a:endParaRPr lang="en-US" dirty="0"/>
          </a:p>
        </p:txBody>
      </p:sp>
      <p:sp>
        <p:nvSpPr>
          <p:cNvPr id="4" name="Segnaposto numero diapositiva 3"/>
          <p:cNvSpPr>
            <a:spLocks noGrp="1"/>
          </p:cNvSpPr>
          <p:nvPr>
            <p:ph type="sldNum" sz="quarter" idx="10"/>
          </p:nvPr>
        </p:nvSpPr>
        <p:spPr/>
        <p:txBody>
          <a:bodyPr/>
          <a:lstStyle/>
          <a:p>
            <a:fld id="{C68BC113-C51F-2740-ABDC-48FA022134DE}" type="slidenum">
              <a:rPr lang="it-IT" smtClean="0"/>
              <a:t>18</a:t>
            </a:fld>
            <a:endParaRPr lang="it-IT"/>
          </a:p>
        </p:txBody>
      </p:sp>
    </p:spTree>
    <p:extLst>
      <p:ext uri="{BB962C8B-B14F-4D97-AF65-F5344CB8AC3E}">
        <p14:creationId xmlns:p14="http://schemas.microsoft.com/office/powerpoint/2010/main" val="1448305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carmen</a:t>
            </a:r>
            <a:endParaRPr lang="en-US" dirty="0"/>
          </a:p>
        </p:txBody>
      </p:sp>
      <p:sp>
        <p:nvSpPr>
          <p:cNvPr id="4" name="Segnaposto numero diapositiva 3"/>
          <p:cNvSpPr>
            <a:spLocks noGrp="1"/>
          </p:cNvSpPr>
          <p:nvPr>
            <p:ph type="sldNum" sz="quarter" idx="10"/>
          </p:nvPr>
        </p:nvSpPr>
        <p:spPr/>
        <p:txBody>
          <a:bodyPr/>
          <a:lstStyle/>
          <a:p>
            <a:fld id="{C68BC113-C51F-2740-ABDC-48FA022134DE}" type="slidenum">
              <a:rPr lang="it-IT" smtClean="0"/>
              <a:t>24</a:t>
            </a:fld>
            <a:endParaRPr lang="it-IT"/>
          </a:p>
        </p:txBody>
      </p:sp>
    </p:spTree>
    <p:extLst>
      <p:ext uri="{BB962C8B-B14F-4D97-AF65-F5344CB8AC3E}">
        <p14:creationId xmlns:p14="http://schemas.microsoft.com/office/powerpoint/2010/main" val="2103251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smtClean="0"/>
              <a:t>Ei</a:t>
            </a:r>
            <a:r>
              <a:rPr lang="en-US" dirty="0" smtClean="0"/>
              <a:t>:</a:t>
            </a:r>
            <a:r>
              <a:rPr lang="en-US" baseline="0" dirty="0" smtClean="0"/>
              <a:t> elementary operations that are performed to elaborate data coming from the external environment </a:t>
            </a:r>
            <a:endParaRPr lang="en-US" dirty="0"/>
          </a:p>
        </p:txBody>
      </p:sp>
      <p:sp>
        <p:nvSpPr>
          <p:cNvPr id="4" name="Segnaposto numero diapositiva 3"/>
          <p:cNvSpPr>
            <a:spLocks noGrp="1"/>
          </p:cNvSpPr>
          <p:nvPr>
            <p:ph type="sldNum" sz="quarter" idx="10"/>
          </p:nvPr>
        </p:nvSpPr>
        <p:spPr/>
        <p:txBody>
          <a:bodyPr/>
          <a:lstStyle/>
          <a:p>
            <a:fld id="{C68BC113-C51F-2740-ABDC-48FA022134DE}" type="slidenum">
              <a:rPr lang="it-IT" smtClean="0"/>
              <a:t>25</a:t>
            </a:fld>
            <a:endParaRPr lang="it-IT"/>
          </a:p>
        </p:txBody>
      </p:sp>
    </p:spTree>
    <p:extLst>
      <p:ext uri="{BB962C8B-B14F-4D97-AF65-F5344CB8AC3E}">
        <p14:creationId xmlns:p14="http://schemas.microsoft.com/office/powerpoint/2010/main" val="1705361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smtClean="0"/>
              <a:t>carmen</a:t>
            </a:r>
            <a:endParaRPr lang="en-US" dirty="0"/>
          </a:p>
        </p:txBody>
      </p:sp>
      <p:sp>
        <p:nvSpPr>
          <p:cNvPr id="4" name="Segnaposto numero diapositiva 3"/>
          <p:cNvSpPr>
            <a:spLocks noGrp="1"/>
          </p:cNvSpPr>
          <p:nvPr>
            <p:ph type="sldNum" sz="quarter" idx="10"/>
          </p:nvPr>
        </p:nvSpPr>
        <p:spPr/>
        <p:txBody>
          <a:bodyPr/>
          <a:lstStyle/>
          <a:p>
            <a:fld id="{C68BC113-C51F-2740-ABDC-48FA022134DE}" type="slidenum">
              <a:rPr lang="it-IT" smtClean="0"/>
              <a:t>27</a:t>
            </a:fld>
            <a:endParaRPr lang="it-IT"/>
          </a:p>
        </p:txBody>
      </p:sp>
    </p:spTree>
    <p:extLst>
      <p:ext uri="{BB962C8B-B14F-4D97-AF65-F5344CB8AC3E}">
        <p14:creationId xmlns:p14="http://schemas.microsoft.com/office/powerpoint/2010/main" val="117091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stile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52BFB9-77F1-7049-9DEC-5D77F0EB2A49}" type="datetimeFigureOut">
              <a:rPr lang="it-IT" smtClean="0"/>
              <a:t>08/02/17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20C46CD-FFEE-3240-8ACF-10DCBD6D4597}"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52BFB9-77F1-7049-9DEC-5D77F0EB2A49}" type="datetimeFigureOut">
              <a:rPr lang="it-IT" smtClean="0"/>
              <a:t>08/02/17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20C46CD-FFEE-3240-8ACF-10DCBD6D4597}"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stile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52BFB9-77F1-7049-9DEC-5D77F0EB2A49}" type="datetimeFigureOut">
              <a:rPr lang="it-IT" smtClean="0"/>
              <a:t>08/02/17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20C46CD-FFEE-3240-8ACF-10DCBD6D4597}"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52BFB9-77F1-7049-9DEC-5D77F0EB2A49}" type="datetimeFigureOut">
              <a:rPr lang="it-IT" smtClean="0"/>
              <a:t>08/02/17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20C46CD-FFEE-3240-8ACF-10DCBD6D4597}"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stile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52BFB9-77F1-7049-9DEC-5D77F0EB2A49}" type="datetimeFigureOut">
              <a:rPr lang="it-IT" smtClean="0"/>
              <a:t>08/02/17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20C46CD-FFEE-3240-8ACF-10DCBD6D4597}"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stile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52BFB9-77F1-7049-9DEC-5D77F0EB2A49}" type="datetimeFigureOut">
              <a:rPr lang="it-IT" smtClean="0"/>
              <a:t>08/02/17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20C46CD-FFEE-3240-8ACF-10DCBD6D4597}"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stile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52BFB9-77F1-7049-9DEC-5D77F0EB2A49}" type="datetimeFigureOut">
              <a:rPr lang="it-IT" smtClean="0"/>
              <a:t>08/02/17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20C46CD-FFEE-3240-8ACF-10DCBD6D4597}"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stile</a:t>
            </a:r>
            <a:endParaRPr lang="en-US" dirty="0"/>
          </a:p>
        </p:txBody>
      </p:sp>
      <p:sp>
        <p:nvSpPr>
          <p:cNvPr id="3" name="Date Placeholder 2"/>
          <p:cNvSpPr>
            <a:spLocks noGrp="1"/>
          </p:cNvSpPr>
          <p:nvPr>
            <p:ph type="dt" sz="half" idx="10"/>
          </p:nvPr>
        </p:nvSpPr>
        <p:spPr/>
        <p:txBody>
          <a:bodyPr/>
          <a:lstStyle/>
          <a:p>
            <a:fld id="{8B52BFB9-77F1-7049-9DEC-5D77F0EB2A49}" type="datetimeFigureOut">
              <a:rPr lang="it-IT" smtClean="0"/>
              <a:t>08/02/17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20C46CD-FFEE-3240-8ACF-10DCBD6D4597}"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52BFB9-77F1-7049-9DEC-5D77F0EB2A49}" type="datetimeFigureOut">
              <a:rPr lang="it-IT" smtClean="0"/>
              <a:t>08/02/17</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220C46CD-FFEE-3240-8ACF-10DCBD6D4597}"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stile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52BFB9-77F1-7049-9DEC-5D77F0EB2A49}" type="datetimeFigureOut">
              <a:rPr lang="it-IT" smtClean="0"/>
              <a:t>08/02/17</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0C46CD-FFEE-3240-8ACF-10DCBD6D4597}" type="slidenum">
              <a:rPr lang="it-IT" smtClean="0"/>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stile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Trascinare l'immagine su un segnaposto o fare clic sull'icona per aggiungerla</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52BFB9-77F1-7049-9DEC-5D77F0EB2A49}" type="datetimeFigureOut">
              <a:rPr lang="it-IT" smtClean="0"/>
              <a:t>08/02/17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20C46CD-FFEE-3240-8ACF-10DCBD6D4597}"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stile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52BFB9-77F1-7049-9DEC-5D77F0EB2A49}" type="datetimeFigureOut">
              <a:rPr lang="it-IT" smtClean="0"/>
              <a:t>08/02/17</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0C46CD-FFEE-3240-8ACF-10DCBD6D4597}"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0399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pPr algn="ctr"/>
            <a:r>
              <a:rPr lang="en-GB" b="1" dirty="0" err="1" smtClean="0"/>
              <a:t>PowerEnJoy</a:t>
            </a:r>
            <a:r>
              <a:rPr lang="en-GB" dirty="0" smtClean="0"/>
              <a:t> </a:t>
            </a:r>
            <a:br>
              <a:rPr lang="en-GB" dirty="0" smtClean="0"/>
            </a:br>
            <a:r>
              <a:rPr lang="en-GB" dirty="0" smtClean="0"/>
              <a:t>Project presentation</a:t>
            </a:r>
            <a:endParaRPr lang="en-GB" dirty="0"/>
          </a:p>
        </p:txBody>
      </p:sp>
      <p:sp>
        <p:nvSpPr>
          <p:cNvPr id="3" name="Sottotitolo 2"/>
          <p:cNvSpPr>
            <a:spLocks noGrp="1"/>
          </p:cNvSpPr>
          <p:nvPr>
            <p:ph type="subTitle" idx="1"/>
          </p:nvPr>
        </p:nvSpPr>
        <p:spPr/>
        <p:txBody>
          <a:bodyPr>
            <a:normAutofit fontScale="85000" lnSpcReduction="20000"/>
          </a:bodyPr>
          <a:lstStyle/>
          <a:p>
            <a:endParaRPr lang="it-IT" dirty="0"/>
          </a:p>
          <a:p>
            <a:r>
              <a:rPr lang="it-IT" dirty="0"/>
              <a:t>Bagna Francesco</a:t>
            </a:r>
          </a:p>
          <a:p>
            <a:r>
              <a:rPr lang="it-IT" dirty="0"/>
              <a:t>Barletta </a:t>
            </a:r>
            <a:r>
              <a:rPr lang="en-US" dirty="0" smtClean="0"/>
              <a:t>carmen</a:t>
            </a:r>
            <a:endParaRPr lang="en-US" dirty="0"/>
          </a:p>
        </p:txBody>
      </p:sp>
    </p:spTree>
    <p:extLst>
      <p:ext uri="{BB962C8B-B14F-4D97-AF65-F5344CB8AC3E}">
        <p14:creationId xmlns:p14="http://schemas.microsoft.com/office/powerpoint/2010/main" val="216337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chemeClr val="accent2">
                    <a:lumMod val="50000"/>
                  </a:schemeClr>
                </a:solidFill>
              </a:rPr>
              <a:t>Overview</a:t>
            </a: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540" y="1823960"/>
            <a:ext cx="7067880" cy="4387269"/>
          </a:xfrm>
        </p:spPr>
      </p:pic>
    </p:spTree>
    <p:extLst>
      <p:ext uri="{BB962C8B-B14F-4D97-AF65-F5344CB8AC3E}">
        <p14:creationId xmlns:p14="http://schemas.microsoft.com/office/powerpoint/2010/main" val="112946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chemeClr val="accent2">
                    <a:lumMod val="50000"/>
                  </a:schemeClr>
                </a:solidFill>
              </a:rPr>
              <a:t>High level components and their </a:t>
            </a:r>
            <a:r>
              <a:rPr lang="en-US" dirty="0" smtClean="0">
                <a:solidFill>
                  <a:schemeClr val="accent2">
                    <a:lumMod val="50000"/>
                  </a:schemeClr>
                </a:solidFill>
              </a:rPr>
              <a:t>interaction</a:t>
            </a:r>
            <a:endParaRPr lang="en-US" dirty="0">
              <a:solidFill>
                <a:schemeClr val="accent2">
                  <a:lumMod val="50000"/>
                </a:schemeClr>
              </a:solidFill>
            </a:endParaRPr>
          </a:p>
        </p:txBody>
      </p:sp>
      <p:pic>
        <p:nvPicPr>
          <p:cNvPr id="4" name="Segnaposto contenut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9386" y="1835112"/>
            <a:ext cx="6695068" cy="4439422"/>
          </a:xfrm>
        </p:spPr>
      </p:pic>
    </p:spTree>
    <p:extLst>
      <p:ext uri="{BB962C8B-B14F-4D97-AF65-F5344CB8AC3E}">
        <p14:creationId xmlns:p14="http://schemas.microsoft.com/office/powerpoint/2010/main" val="1163442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solidFill>
                  <a:schemeClr val="accent2">
                    <a:lumMod val="50000"/>
                  </a:schemeClr>
                </a:solidFill>
              </a:rPr>
              <a:t>Component view </a:t>
            </a: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948" y="1835112"/>
            <a:ext cx="9154732" cy="4463643"/>
          </a:xfrm>
        </p:spPr>
      </p:pic>
    </p:spTree>
    <p:extLst>
      <p:ext uri="{BB962C8B-B14F-4D97-AF65-F5344CB8AC3E}">
        <p14:creationId xmlns:p14="http://schemas.microsoft.com/office/powerpoint/2010/main" val="1065895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Segnaposto contenut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058" y="640080"/>
            <a:ext cx="6095999" cy="5577840"/>
          </a:xfrm>
          <a:prstGeom prst="rect">
            <a:avLst/>
          </a:prstGeom>
        </p:spPr>
      </p:pic>
      <p:sp>
        <p:nvSpPr>
          <p:cNvPr id="2" name="Titolo 1"/>
          <p:cNvSpPr>
            <a:spLocks noGrp="1"/>
          </p:cNvSpPr>
          <p:nvPr>
            <p:ph type="title"/>
          </p:nvPr>
        </p:nvSpPr>
        <p:spPr>
          <a:xfrm>
            <a:off x="492370" y="516835"/>
            <a:ext cx="3084844" cy="2103875"/>
          </a:xfrm>
        </p:spPr>
        <p:txBody>
          <a:bodyPr>
            <a:normAutofit/>
          </a:bodyPr>
          <a:lstStyle/>
          <a:p>
            <a:r>
              <a:rPr lang="en-US" sz="3600" dirty="0" smtClean="0">
                <a:solidFill>
                  <a:schemeClr val="accent2">
                    <a:lumMod val="50000"/>
                  </a:schemeClr>
                </a:solidFill>
              </a:rPr>
              <a:t>Deployment view</a:t>
            </a:r>
            <a:endParaRPr lang="en-US" sz="3600" dirty="0">
              <a:solidFill>
                <a:schemeClr val="accent2">
                  <a:lumMod val="50000"/>
                </a:schemeClr>
              </a:solidFill>
            </a:endParaRPr>
          </a:p>
        </p:txBody>
      </p:sp>
      <p:pic>
        <p:nvPicPr>
          <p:cNvPr id="3" name="Segnaposto contenuto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4798" y="334322"/>
            <a:ext cx="6452128" cy="5983611"/>
          </a:xfrm>
        </p:spPr>
      </p:pic>
    </p:spTree>
    <p:extLst>
      <p:ext uri="{BB962C8B-B14F-4D97-AF65-F5344CB8AC3E}">
        <p14:creationId xmlns:p14="http://schemas.microsoft.com/office/powerpoint/2010/main" val="865067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Segnaposto contenut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276" y="334536"/>
            <a:ext cx="7431716" cy="5908213"/>
          </a:xfrm>
          <a:prstGeom prst="rect">
            <a:avLst/>
          </a:prstGeom>
        </p:spPr>
      </p:pic>
      <p:sp>
        <p:nvSpPr>
          <p:cNvPr id="2" name="Titolo 1"/>
          <p:cNvSpPr>
            <a:spLocks noGrp="1"/>
          </p:cNvSpPr>
          <p:nvPr>
            <p:ph type="title"/>
          </p:nvPr>
        </p:nvSpPr>
        <p:spPr>
          <a:xfrm>
            <a:off x="492370" y="516835"/>
            <a:ext cx="3084844" cy="2103875"/>
          </a:xfrm>
        </p:spPr>
        <p:txBody>
          <a:bodyPr>
            <a:normAutofit/>
          </a:bodyPr>
          <a:lstStyle/>
          <a:p>
            <a:r>
              <a:rPr lang="en-US" sz="3600" b="1" dirty="0">
                <a:solidFill>
                  <a:schemeClr val="accent2">
                    <a:lumMod val="50000"/>
                  </a:schemeClr>
                </a:solidFill>
              </a:rPr>
              <a:t>Runtime View:</a:t>
            </a:r>
            <a:br>
              <a:rPr lang="en-US" sz="3600" b="1" dirty="0">
                <a:solidFill>
                  <a:schemeClr val="accent2">
                    <a:lumMod val="50000"/>
                  </a:schemeClr>
                </a:solidFill>
              </a:rPr>
            </a:br>
            <a:r>
              <a:rPr lang="en-US" sz="3600" b="1" dirty="0">
                <a:solidFill>
                  <a:schemeClr val="accent2">
                    <a:lumMod val="50000"/>
                  </a:schemeClr>
                </a:solidFill>
              </a:rPr>
              <a:t>User makes a reservation</a:t>
            </a:r>
          </a:p>
        </p:txBody>
      </p:sp>
      <p:sp>
        <p:nvSpPr>
          <p:cNvPr id="8" name="Content Placeholder 7"/>
          <p:cNvSpPr>
            <a:spLocks noGrp="1"/>
          </p:cNvSpPr>
          <p:nvPr>
            <p:ph idx="1"/>
          </p:nvPr>
        </p:nvSpPr>
        <p:spPr>
          <a:xfrm>
            <a:off x="492371" y="2653800"/>
            <a:ext cx="3084844" cy="3335519"/>
          </a:xfrm>
        </p:spPr>
        <p:txBody>
          <a:bodyPr>
            <a:normAutofit fontScale="85000" lnSpcReduction="20000"/>
          </a:bodyPr>
          <a:lstStyle/>
          <a:p>
            <a:r>
              <a:rPr lang="en-US" sz="1600" dirty="0">
                <a:solidFill>
                  <a:schemeClr val="accent2">
                    <a:lumMod val="50000"/>
                  </a:schemeClr>
                </a:solidFill>
              </a:rPr>
              <a:t>After having seen the reservation form, the user fills it (with an address from where to do a search or with his GPS position) and the form is sent to the Reservation Manager. The information is controlled to be valid, then using the Car Search component all the available cars in the proximity are reached and a response containing the available cars (if any) is sent to the User App. If the information was valid, or if there were no available cars, an error message is shown. Otherwise, the user must choose a car by trying to reserve it. The request is sent to the Reservation Manager, that controls another time that the car chosen by the user is in fact available (in order to avoid double reservations), and reserves the car if bookable. Then a notification of the success/fail of the operation is sent to the user. </a:t>
            </a:r>
          </a:p>
          <a:p>
            <a:endParaRPr lang="en-US" sz="1500" dirty="0">
              <a:solidFill>
                <a:srgbClr val="FFFFFF"/>
              </a:solidFill>
            </a:endParaRPr>
          </a:p>
        </p:txBody>
      </p:sp>
    </p:spTree>
    <p:extLst>
      <p:ext uri="{BB962C8B-B14F-4D97-AF65-F5344CB8AC3E}">
        <p14:creationId xmlns:p14="http://schemas.microsoft.com/office/powerpoint/2010/main" val="849178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Algorithm design: User makes a reservation</a:t>
            </a:r>
          </a:p>
        </p:txBody>
      </p:sp>
      <p:pic>
        <p:nvPicPr>
          <p:cNvPr id="4" name="Segnaposto contenut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1297" y="1846263"/>
            <a:ext cx="6929732" cy="4022725"/>
          </a:xfrm>
        </p:spPr>
      </p:pic>
    </p:spTree>
    <p:extLst>
      <p:ext uri="{BB962C8B-B14F-4D97-AF65-F5344CB8AC3E}">
        <p14:creationId xmlns:p14="http://schemas.microsoft.com/office/powerpoint/2010/main" val="466868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Component interfaces </a:t>
            </a:r>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3300" y="1874838"/>
            <a:ext cx="6126360" cy="4383087"/>
          </a:xfrm>
        </p:spPr>
      </p:pic>
    </p:spTree>
    <p:extLst>
      <p:ext uri="{BB962C8B-B14F-4D97-AF65-F5344CB8AC3E}">
        <p14:creationId xmlns:p14="http://schemas.microsoft.com/office/powerpoint/2010/main" val="1170838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pPr algn="ctr"/>
            <a:r>
              <a:rPr lang="en-US" b="1" dirty="0" smtClean="0"/>
              <a:t>Power </a:t>
            </a:r>
            <a:r>
              <a:rPr lang="en-US" b="1" dirty="0" err="1" smtClean="0"/>
              <a:t>EnJoy</a:t>
            </a:r>
            <a:r>
              <a:rPr lang="en-US" dirty="0" smtClean="0"/>
              <a:t/>
            </a:r>
            <a:br>
              <a:rPr lang="en-US" dirty="0" smtClean="0"/>
            </a:br>
            <a:r>
              <a:rPr lang="en-US" dirty="0" smtClean="0"/>
              <a:t>Integration Test Plan</a:t>
            </a:r>
            <a:endParaRPr lang="en-US" dirty="0"/>
          </a:p>
        </p:txBody>
      </p:sp>
      <p:sp>
        <p:nvSpPr>
          <p:cNvPr id="3" name="Sottotito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2830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ITP</a:t>
            </a:r>
            <a:endParaRPr lang="it-IT" dirty="0"/>
          </a:p>
        </p:txBody>
      </p:sp>
      <p:sp>
        <p:nvSpPr>
          <p:cNvPr id="5" name="CasellaDiTesto 4"/>
          <p:cNvSpPr txBox="1"/>
          <p:nvPr/>
        </p:nvSpPr>
        <p:spPr>
          <a:xfrm>
            <a:off x="1097280" y="2068945"/>
            <a:ext cx="10058400" cy="3539430"/>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GB" sz="2800" dirty="0" smtClean="0"/>
              <a:t>Integration test is a delicate and essential part of the process.</a:t>
            </a:r>
          </a:p>
          <a:p>
            <a:pPr marL="342900" indent="-342900">
              <a:buClr>
                <a:schemeClr val="accent1"/>
              </a:buClr>
              <a:buFont typeface="Wingdings" panose="05000000000000000000" pitchFamily="2" charset="2"/>
              <a:buChar char="Ø"/>
            </a:pPr>
            <a:r>
              <a:rPr lang="en-GB" sz="2800" dirty="0" smtClean="0"/>
              <a:t>We chose to use a bottom-up testing strategy for our system. This because it’s the most appropriate strategy to test the components as soon as they are developed and to develop the others at the same time, so that we could work in parallel and optimize the time at our disposal.</a:t>
            </a:r>
          </a:p>
          <a:p>
            <a:pPr marL="342900" indent="-342900">
              <a:buClr>
                <a:schemeClr val="accent1"/>
              </a:buClr>
              <a:buFont typeface="Wingdings" panose="05000000000000000000" pitchFamily="2" charset="2"/>
              <a:buChar char="Ø"/>
            </a:pPr>
            <a:r>
              <a:rPr lang="en-GB" sz="2800" dirty="0" smtClean="0"/>
              <a:t>We assume that the external components have been already tested and must only be integrated with our system.</a:t>
            </a:r>
            <a:endParaRPr lang="en-GB" sz="2800" dirty="0"/>
          </a:p>
        </p:txBody>
      </p:sp>
    </p:spTree>
    <p:extLst>
      <p:ext uri="{BB962C8B-B14F-4D97-AF65-F5344CB8AC3E}">
        <p14:creationId xmlns:p14="http://schemas.microsoft.com/office/powerpoint/2010/main" val="2545379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Phases of Integration-1° phase</a:t>
            </a:r>
            <a:endParaRPr lang="en-GB" dirty="0"/>
          </a:p>
        </p:txBody>
      </p:sp>
      <p:sp>
        <p:nvSpPr>
          <p:cNvPr id="3" name="Segnaposto contenuto 2"/>
          <p:cNvSpPr>
            <a:spLocks noGrp="1"/>
          </p:cNvSpPr>
          <p:nvPr>
            <p:ph idx="1"/>
          </p:nvPr>
        </p:nvSpPr>
        <p:spPr/>
        <p:txBody>
          <a:bodyPr/>
          <a:lstStyle/>
          <a:p>
            <a:pPr>
              <a:buFont typeface="Wingdings" panose="05000000000000000000" pitchFamily="2" charset="2"/>
              <a:buChar char="Ø"/>
            </a:pPr>
            <a:r>
              <a:rPr lang="en-GB" dirty="0" smtClean="0"/>
              <a:t> The Car Controller. It’s the main subsystem of our system, and will need a number of other components to be integrated. These components are the Location Manager, the Operator App and the external Database and GEB system. </a:t>
            </a:r>
          </a:p>
          <a:p>
            <a:pPr>
              <a:buFont typeface="Wingdings" panose="05000000000000000000" pitchFamily="2" charset="2"/>
              <a:buChar char="Ø"/>
            </a:pPr>
            <a:r>
              <a:rPr lang="en-GB" dirty="0" smtClean="0"/>
              <a:t>After developing the Car Manager and Car Search subcomponents, we can integrate the full Car Controller subsystem.</a:t>
            </a:r>
            <a:endParaRPr lang="en-GB" dirty="0"/>
          </a:p>
        </p:txBody>
      </p:sp>
      <p:sp>
        <p:nvSpPr>
          <p:cNvPr id="4" name="Rettangolo 3"/>
          <p:cNvSpPr/>
          <p:nvPr/>
        </p:nvSpPr>
        <p:spPr>
          <a:xfrm>
            <a:off x="2557463" y="3428999"/>
            <a:ext cx="6586537" cy="2886075"/>
          </a:xfrm>
          <a:prstGeom prst="rect">
            <a:avLst/>
          </a:prstGeom>
          <a:solidFill>
            <a:schemeClr val="accent2">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C:\Users\pc\Downloads\IntegrationSeq5v2.png"/>
          <p:cNvPicPr/>
          <p:nvPr/>
        </p:nvPicPr>
        <p:blipFill>
          <a:blip r:embed="rId2">
            <a:extLst>
              <a:ext uri="{28A0092B-C50C-407E-A947-70E740481C1C}">
                <a14:useLocalDpi xmlns:a14="http://schemas.microsoft.com/office/drawing/2010/main" val="0"/>
              </a:ext>
            </a:extLst>
          </a:blip>
          <a:srcRect/>
          <a:stretch>
            <a:fillRect/>
          </a:stretch>
        </p:blipFill>
        <p:spPr bwMode="auto">
          <a:xfrm>
            <a:off x="2701017" y="3428999"/>
            <a:ext cx="6115050" cy="2886075"/>
          </a:xfrm>
          <a:prstGeom prst="rect">
            <a:avLst/>
          </a:prstGeom>
          <a:noFill/>
          <a:ln>
            <a:noFill/>
          </a:ln>
        </p:spPr>
      </p:pic>
    </p:spTree>
    <p:extLst>
      <p:ext uri="{BB962C8B-B14F-4D97-AF65-F5344CB8AC3E}">
        <p14:creationId xmlns:p14="http://schemas.microsoft.com/office/powerpoint/2010/main" val="306397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Introduction</a:t>
            </a:r>
            <a:endParaRPr lang="it-IT" b="1" dirty="0"/>
          </a:p>
        </p:txBody>
      </p:sp>
      <p:sp>
        <p:nvSpPr>
          <p:cNvPr id="3" name="Segnaposto contenuto 2"/>
          <p:cNvSpPr>
            <a:spLocks noGrp="1"/>
          </p:cNvSpPr>
          <p:nvPr>
            <p:ph idx="1"/>
          </p:nvPr>
        </p:nvSpPr>
        <p:spPr/>
        <p:txBody>
          <a:bodyPr>
            <a:normAutofit lnSpcReduction="10000"/>
          </a:bodyPr>
          <a:lstStyle/>
          <a:p>
            <a:pPr>
              <a:buFont typeface="Wingdings" charset="2"/>
              <a:buChar char="Ø"/>
            </a:pPr>
            <a:r>
              <a:rPr lang="en-US" dirty="0" err="1"/>
              <a:t>PowerEnJoy</a:t>
            </a:r>
            <a:r>
              <a:rPr lang="en-US" dirty="0">
                <a:sym typeface="Wingdings"/>
              </a:rPr>
              <a:t></a:t>
            </a:r>
            <a:r>
              <a:rPr lang="en-US" dirty="0"/>
              <a:t> an electric car-sharing system, based on a web page and on a smartphone application</a:t>
            </a:r>
          </a:p>
          <a:p>
            <a:pPr lvl="0">
              <a:buFont typeface="Wingdings" charset="2"/>
              <a:buChar char="Ø"/>
            </a:pPr>
            <a:r>
              <a:rPr lang="en-US" dirty="0"/>
              <a:t>Objectives </a:t>
            </a:r>
            <a:r>
              <a:rPr lang="en-US" dirty="0">
                <a:sym typeface="Wingdings"/>
              </a:rPr>
              <a:t> </a:t>
            </a:r>
          </a:p>
          <a:p>
            <a:pPr marL="1814300" lvl="8" indent="-342900">
              <a:buFont typeface="+mj-lt"/>
              <a:buAutoNum type="arabicPeriod"/>
            </a:pPr>
            <a:r>
              <a:rPr lang="en-US" sz="1800" dirty="0">
                <a:sym typeface="Wingdings"/>
              </a:rPr>
              <a:t>Sensitize people in using environmental-friendly means of transport.</a:t>
            </a:r>
          </a:p>
          <a:p>
            <a:pPr marL="1814300" lvl="8" indent="-342900">
              <a:buFont typeface="+mj-lt"/>
              <a:buAutoNum type="arabicPeriod"/>
            </a:pPr>
            <a:r>
              <a:rPr lang="en-US" sz="1800" dirty="0">
                <a:sym typeface="Wingdings"/>
              </a:rPr>
              <a:t>Make people gain a correct behavior towards people who live in their same environment</a:t>
            </a:r>
          </a:p>
          <a:p>
            <a:pPr marL="1814300" lvl="8" indent="-342900">
              <a:buFont typeface="+mj-lt"/>
              <a:buAutoNum type="arabicPeriod"/>
            </a:pPr>
            <a:r>
              <a:rPr lang="en-US" sz="1800" dirty="0">
                <a:sym typeface="Wingdings"/>
              </a:rPr>
              <a:t>Offer a reliable and widely distributed service of car-sharing.</a:t>
            </a:r>
            <a:endParaRPr lang="en-US" sz="1800" dirty="0"/>
          </a:p>
          <a:p>
            <a:pPr marL="1814300" lvl="8" indent="-342900">
              <a:buFont typeface="+mj-lt"/>
              <a:buAutoNum type="arabicPeriod"/>
            </a:pPr>
            <a:endParaRPr lang="en-US" dirty="0">
              <a:sym typeface="Wingdings"/>
            </a:endParaRPr>
          </a:p>
          <a:p>
            <a:pPr>
              <a:buFont typeface="Wingdings" charset="2"/>
              <a:buChar char="Ø"/>
            </a:pPr>
            <a:r>
              <a:rPr lang="en-US" dirty="0"/>
              <a:t>Users </a:t>
            </a:r>
            <a:r>
              <a:rPr lang="en-US" dirty="0">
                <a:sym typeface="Wingdings"/>
              </a:rPr>
              <a:t> people with a driving license and a credit card </a:t>
            </a:r>
          </a:p>
          <a:p>
            <a:pPr>
              <a:buFont typeface="Wingdings" charset="2"/>
              <a:buChar char="Ø"/>
            </a:pPr>
            <a:r>
              <a:rPr lang="en-US" dirty="0">
                <a:sym typeface="Wingdings"/>
              </a:rPr>
              <a:t>Operators employees of the company who maintain the cars</a:t>
            </a:r>
          </a:p>
          <a:p>
            <a:pPr>
              <a:buFont typeface="Wingdings" charset="2"/>
              <a:buChar char="Ø"/>
            </a:pPr>
            <a:r>
              <a:rPr lang="en-US" dirty="0">
                <a:sym typeface="Wingdings"/>
              </a:rPr>
              <a:t>Administrator </a:t>
            </a:r>
            <a:r>
              <a:rPr lang="en-US" dirty="0">
                <a:sym typeface="Wingdings" panose="05000000000000000000" pitchFamily="2" charset="2"/>
              </a:rPr>
              <a:t> a person of the company that administrates the system.</a:t>
            </a:r>
            <a:endParaRPr lang="en-US" dirty="0">
              <a:sym typeface="Wingdings"/>
            </a:endParaRPr>
          </a:p>
          <a:p>
            <a:pPr>
              <a:buFont typeface="Wingdings" charset="2"/>
              <a:buChar char="Ø"/>
            </a:pPr>
            <a:r>
              <a:rPr lang="en-US" dirty="0">
                <a:sym typeface="Wingdings"/>
              </a:rPr>
              <a:t>Embedded Technologies  </a:t>
            </a:r>
            <a:r>
              <a:rPr lang="en-US" dirty="0"/>
              <a:t>GEB (Green e-Box) </a:t>
            </a:r>
            <a:endParaRPr lang="en-US" dirty="0">
              <a:sym typeface="Wingdings"/>
            </a:endParaRPr>
          </a:p>
          <a:p>
            <a:pPr>
              <a:buFont typeface="Wingdings" charset="2"/>
              <a:buChar char="Ø"/>
            </a:pPr>
            <a:endParaRPr lang="it-IT" dirty="0"/>
          </a:p>
        </p:txBody>
      </p:sp>
    </p:spTree>
    <p:extLst>
      <p:ext uri="{BB962C8B-B14F-4D97-AF65-F5344CB8AC3E}">
        <p14:creationId xmlns:p14="http://schemas.microsoft.com/office/powerpoint/2010/main" val="933008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163127" y="286603"/>
            <a:ext cx="5992551" cy="1450757"/>
          </a:xfrm>
        </p:spPr>
        <p:txBody>
          <a:bodyPr/>
          <a:lstStyle/>
          <a:p>
            <a:r>
              <a:rPr lang="it-IT" dirty="0" err="1"/>
              <a:t>Phases</a:t>
            </a:r>
            <a:r>
              <a:rPr lang="it-IT" dirty="0"/>
              <a:t> of integration-2° </a:t>
            </a:r>
            <a:r>
              <a:rPr lang="it-IT" dirty="0" err="1"/>
              <a:t>phase</a:t>
            </a:r>
            <a:endParaRPr lang="it-IT" dirty="0"/>
          </a:p>
        </p:txBody>
      </p:sp>
      <p:sp>
        <p:nvSpPr>
          <p:cNvPr id="3" name="Segnaposto contenuto 2"/>
          <p:cNvSpPr>
            <a:spLocks noGrp="1"/>
          </p:cNvSpPr>
          <p:nvPr>
            <p:ph idx="1"/>
          </p:nvPr>
        </p:nvSpPr>
        <p:spPr>
          <a:xfrm>
            <a:off x="5237018" y="1845734"/>
            <a:ext cx="5918662" cy="4023360"/>
          </a:xfrm>
        </p:spPr>
        <p:txBody>
          <a:bodyPr/>
          <a:lstStyle/>
          <a:p>
            <a:pPr>
              <a:buFont typeface="Wingdings" panose="05000000000000000000" pitchFamily="2" charset="2"/>
              <a:buChar char="Ø"/>
            </a:pPr>
            <a:r>
              <a:rPr lang="it-IT" dirty="0"/>
              <a:t>Central System. </a:t>
            </a:r>
            <a:r>
              <a:rPr lang="it-IT" dirty="0" err="1"/>
              <a:t>After</a:t>
            </a:r>
            <a:r>
              <a:rPr lang="it-IT" dirty="0"/>
              <a:t> </a:t>
            </a:r>
            <a:r>
              <a:rPr lang="it-IT" dirty="0" err="1"/>
              <a:t>having</a:t>
            </a:r>
            <a:r>
              <a:rPr lang="it-IT" dirty="0"/>
              <a:t> </a:t>
            </a:r>
            <a:r>
              <a:rPr lang="it-IT" dirty="0" err="1"/>
              <a:t>integrated</a:t>
            </a:r>
            <a:r>
              <a:rPr lang="it-IT" dirty="0"/>
              <a:t> the </a:t>
            </a:r>
            <a:r>
              <a:rPr lang="it-IT" dirty="0" err="1"/>
              <a:t>main</a:t>
            </a:r>
            <a:r>
              <a:rPr lang="it-IT" dirty="0"/>
              <a:t> component, </a:t>
            </a:r>
            <a:r>
              <a:rPr lang="it-IT" dirty="0" err="1"/>
              <a:t>we</a:t>
            </a:r>
            <a:r>
              <a:rPr lang="it-IT" dirty="0"/>
              <a:t> can integrate the </a:t>
            </a:r>
            <a:r>
              <a:rPr lang="it-IT" dirty="0" err="1"/>
              <a:t>rest</a:t>
            </a:r>
            <a:r>
              <a:rPr lang="it-IT" dirty="0"/>
              <a:t> of the </a:t>
            </a:r>
            <a:r>
              <a:rPr lang="it-IT" dirty="0" err="1"/>
              <a:t>main</a:t>
            </a:r>
            <a:r>
              <a:rPr lang="it-IT" dirty="0"/>
              <a:t> </a:t>
            </a:r>
            <a:r>
              <a:rPr lang="it-IT" dirty="0" err="1"/>
              <a:t>system</a:t>
            </a:r>
            <a:r>
              <a:rPr lang="it-IT" dirty="0"/>
              <a:t> for </a:t>
            </a:r>
            <a:r>
              <a:rPr lang="it-IT" dirty="0" err="1"/>
              <a:t>our</a:t>
            </a:r>
            <a:r>
              <a:rPr lang="it-IT" dirty="0"/>
              <a:t> </a:t>
            </a:r>
            <a:r>
              <a:rPr lang="it-IT" dirty="0" err="1"/>
              <a:t>project</a:t>
            </a:r>
            <a:r>
              <a:rPr lang="it-IT" dirty="0"/>
              <a:t>.</a:t>
            </a:r>
          </a:p>
          <a:p>
            <a:pPr>
              <a:buFont typeface="Wingdings" panose="05000000000000000000" pitchFamily="2" charset="2"/>
              <a:buChar char="Ø"/>
            </a:pPr>
            <a:r>
              <a:rPr lang="it-IT" dirty="0" err="1"/>
              <a:t>This</a:t>
            </a:r>
            <a:r>
              <a:rPr lang="it-IT" dirty="0"/>
              <a:t> </a:t>
            </a:r>
            <a:r>
              <a:rPr lang="it-IT" dirty="0" err="1"/>
              <a:t>is</a:t>
            </a:r>
            <a:r>
              <a:rPr lang="it-IT" dirty="0"/>
              <a:t> </a:t>
            </a:r>
            <a:r>
              <a:rPr lang="it-IT" dirty="0" err="1"/>
              <a:t>shaped</a:t>
            </a:r>
            <a:r>
              <a:rPr lang="it-IT" dirty="0"/>
              <a:t> by the Car Controller plus the </a:t>
            </a:r>
            <a:r>
              <a:rPr lang="it-IT" dirty="0" err="1"/>
              <a:t>Reservation</a:t>
            </a:r>
            <a:r>
              <a:rPr lang="it-IT" dirty="0"/>
              <a:t> Manager, Ride Manager, User Manager, Administration Manager, Location Manager and </a:t>
            </a:r>
            <a:r>
              <a:rPr lang="it-IT" dirty="0" err="1"/>
              <a:t>Safe</a:t>
            </a:r>
            <a:r>
              <a:rPr lang="it-IT" dirty="0"/>
              <a:t> Area </a:t>
            </a:r>
            <a:r>
              <a:rPr lang="it-IT" dirty="0" err="1"/>
              <a:t>components</a:t>
            </a:r>
            <a:r>
              <a:rPr lang="it-IT" dirty="0"/>
              <a:t>.</a:t>
            </a:r>
          </a:p>
        </p:txBody>
      </p:sp>
      <p:pic>
        <p:nvPicPr>
          <p:cNvPr id="4" name="Immagine 3" descr="C:\Users\pc\Downloads\IntegrationSeq10.png"/>
          <p:cNvPicPr/>
          <p:nvPr/>
        </p:nvPicPr>
        <p:blipFill>
          <a:blip r:embed="rId2">
            <a:extLst>
              <a:ext uri="{28A0092B-C50C-407E-A947-70E740481C1C}">
                <a14:useLocalDpi xmlns:a14="http://schemas.microsoft.com/office/drawing/2010/main" val="0"/>
              </a:ext>
            </a:extLst>
          </a:blip>
          <a:srcRect/>
          <a:stretch>
            <a:fillRect/>
          </a:stretch>
        </p:blipFill>
        <p:spPr bwMode="auto">
          <a:xfrm>
            <a:off x="78682" y="485507"/>
            <a:ext cx="5084445" cy="5037837"/>
          </a:xfrm>
          <a:prstGeom prst="rect">
            <a:avLst/>
          </a:prstGeom>
          <a:noFill/>
          <a:ln>
            <a:noFill/>
          </a:ln>
        </p:spPr>
      </p:pic>
    </p:spTree>
    <p:extLst>
      <p:ext uri="{BB962C8B-B14F-4D97-AF65-F5344CB8AC3E}">
        <p14:creationId xmlns:p14="http://schemas.microsoft.com/office/powerpoint/2010/main" val="2633260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63782" y="286603"/>
            <a:ext cx="9991898" cy="1450757"/>
          </a:xfrm>
        </p:spPr>
        <p:txBody>
          <a:bodyPr/>
          <a:lstStyle/>
          <a:p>
            <a:r>
              <a:rPr lang="it-IT" dirty="0" err="1"/>
              <a:t>Phases</a:t>
            </a:r>
            <a:r>
              <a:rPr lang="it-IT" dirty="0"/>
              <a:t> of integration-3° </a:t>
            </a:r>
            <a:r>
              <a:rPr lang="it-IT" dirty="0" err="1"/>
              <a:t>phase</a:t>
            </a:r>
            <a:endParaRPr lang="it-IT" dirty="0"/>
          </a:p>
        </p:txBody>
      </p:sp>
      <p:sp>
        <p:nvSpPr>
          <p:cNvPr id="3" name="Segnaposto contenuto 2"/>
          <p:cNvSpPr>
            <a:spLocks noGrp="1"/>
          </p:cNvSpPr>
          <p:nvPr>
            <p:ph idx="1"/>
          </p:nvPr>
        </p:nvSpPr>
        <p:spPr/>
        <p:txBody>
          <a:bodyPr/>
          <a:lstStyle/>
          <a:p>
            <a:pPr>
              <a:buFont typeface="Wingdings" panose="05000000000000000000" pitchFamily="2" charset="2"/>
              <a:buChar char="Ø"/>
            </a:pPr>
            <a:r>
              <a:rPr lang="it-IT" dirty="0" err="1"/>
              <a:t>Finally</a:t>
            </a:r>
            <a:r>
              <a:rPr lang="it-IT" dirty="0"/>
              <a:t> </a:t>
            </a:r>
            <a:r>
              <a:rPr lang="it-IT" dirty="0" err="1"/>
              <a:t>we</a:t>
            </a:r>
            <a:r>
              <a:rPr lang="it-IT" dirty="0"/>
              <a:t> can integrate the </a:t>
            </a:r>
            <a:r>
              <a:rPr lang="it-IT" dirty="0" err="1"/>
              <a:t>rest</a:t>
            </a:r>
            <a:r>
              <a:rPr lang="it-IT" dirty="0"/>
              <a:t> of the </a:t>
            </a:r>
            <a:r>
              <a:rPr lang="it-IT" dirty="0" err="1"/>
              <a:t>external</a:t>
            </a:r>
            <a:r>
              <a:rPr lang="it-IT" dirty="0"/>
              <a:t> component and the </a:t>
            </a:r>
            <a:r>
              <a:rPr lang="it-IT" dirty="0" err="1"/>
              <a:t>final</a:t>
            </a:r>
            <a:r>
              <a:rPr lang="it-IT" dirty="0"/>
              <a:t> </a:t>
            </a:r>
            <a:r>
              <a:rPr lang="it-IT" dirty="0" err="1"/>
              <a:t>components</a:t>
            </a:r>
            <a:r>
              <a:rPr lang="it-IT" dirty="0"/>
              <a:t> </a:t>
            </a:r>
            <a:r>
              <a:rPr lang="it-IT" dirty="0" err="1"/>
              <a:t>developed</a:t>
            </a:r>
            <a:r>
              <a:rPr lang="it-IT" dirty="0"/>
              <a:t> by </a:t>
            </a:r>
            <a:r>
              <a:rPr lang="it-IT" dirty="0" err="1"/>
              <a:t>us</a:t>
            </a:r>
            <a:r>
              <a:rPr lang="it-IT" dirty="0"/>
              <a:t>. </a:t>
            </a:r>
            <a:r>
              <a:rPr lang="it-IT" dirty="0" err="1"/>
              <a:t>We</a:t>
            </a:r>
            <a:r>
              <a:rPr lang="it-IT" dirty="0"/>
              <a:t> </a:t>
            </a:r>
            <a:r>
              <a:rPr lang="it-IT" dirty="0" err="1"/>
              <a:t>then</a:t>
            </a:r>
            <a:r>
              <a:rPr lang="it-IT" dirty="0"/>
              <a:t> </a:t>
            </a:r>
            <a:r>
              <a:rPr lang="it-IT" dirty="0" err="1"/>
              <a:t>obtain</a:t>
            </a:r>
            <a:r>
              <a:rPr lang="it-IT" dirty="0"/>
              <a:t> </a:t>
            </a:r>
            <a:r>
              <a:rPr lang="it-IT" dirty="0" err="1"/>
              <a:t>our</a:t>
            </a:r>
            <a:r>
              <a:rPr lang="it-IT" dirty="0"/>
              <a:t> </a:t>
            </a:r>
            <a:r>
              <a:rPr lang="it-IT" dirty="0" err="1"/>
              <a:t>final</a:t>
            </a:r>
            <a:r>
              <a:rPr lang="it-IT" dirty="0"/>
              <a:t> </a:t>
            </a:r>
            <a:r>
              <a:rPr lang="it-IT" dirty="0" err="1"/>
              <a:t>system</a:t>
            </a:r>
            <a:r>
              <a:rPr lang="it-IT" dirty="0"/>
              <a:t>.</a:t>
            </a:r>
          </a:p>
        </p:txBody>
      </p:sp>
      <p:pic>
        <p:nvPicPr>
          <p:cNvPr id="4" name="Immagine 3" descr="C:\Users\pc\Downloads\IntegrationSeq17.png"/>
          <p:cNvPicPr/>
          <p:nvPr/>
        </p:nvPicPr>
        <p:blipFill>
          <a:blip r:embed="rId2">
            <a:extLst>
              <a:ext uri="{28A0092B-C50C-407E-A947-70E740481C1C}">
                <a14:useLocalDpi xmlns:a14="http://schemas.microsoft.com/office/drawing/2010/main" val="0"/>
              </a:ext>
            </a:extLst>
          </a:blip>
          <a:srcRect/>
          <a:stretch>
            <a:fillRect/>
          </a:stretch>
        </p:blipFill>
        <p:spPr bwMode="auto">
          <a:xfrm>
            <a:off x="2136003" y="2613252"/>
            <a:ext cx="6439535" cy="3590925"/>
          </a:xfrm>
          <a:prstGeom prst="rect">
            <a:avLst/>
          </a:prstGeom>
          <a:noFill/>
          <a:ln>
            <a:noFill/>
          </a:ln>
        </p:spPr>
      </p:pic>
    </p:spTree>
    <p:extLst>
      <p:ext uri="{BB962C8B-B14F-4D97-AF65-F5344CB8AC3E}">
        <p14:creationId xmlns:p14="http://schemas.microsoft.com/office/powerpoint/2010/main" val="2215064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Tools and Test Data</a:t>
            </a:r>
          </a:p>
        </p:txBody>
      </p:sp>
      <p:sp>
        <p:nvSpPr>
          <p:cNvPr id="3" name="Segnaposto contenuto 2"/>
          <p:cNvSpPr>
            <a:spLocks noGrp="1"/>
          </p:cNvSpPr>
          <p:nvPr>
            <p:ph idx="1"/>
          </p:nvPr>
        </p:nvSpPr>
        <p:spPr/>
        <p:txBody>
          <a:bodyPr/>
          <a:lstStyle/>
          <a:p>
            <a:pPr>
              <a:buFont typeface="Wingdings" panose="05000000000000000000" pitchFamily="2" charset="2"/>
              <a:buChar char="Ø"/>
            </a:pPr>
            <a:r>
              <a:rPr lang="it-IT" dirty="0" err="1"/>
              <a:t>We</a:t>
            </a:r>
            <a:r>
              <a:rPr lang="it-IT" dirty="0"/>
              <a:t> </a:t>
            </a:r>
            <a:r>
              <a:rPr lang="it-IT" dirty="0" err="1"/>
              <a:t>decided</a:t>
            </a:r>
            <a:r>
              <a:rPr lang="it-IT" dirty="0"/>
              <a:t> to use </a:t>
            </a:r>
            <a:r>
              <a:rPr lang="it-IT" dirty="0" err="1"/>
              <a:t>Rspec</a:t>
            </a:r>
            <a:r>
              <a:rPr lang="it-IT" dirty="0"/>
              <a:t>, </a:t>
            </a:r>
            <a:r>
              <a:rPr lang="en-US" dirty="0"/>
              <a:t>a testing software explicitly developed for the Ruby on Rails Framework, which we have used for the main server. Being an already compatible software, it’s the best choice for testing the components of our system.</a:t>
            </a:r>
          </a:p>
          <a:p>
            <a:pPr>
              <a:buFont typeface="Wingdings" panose="05000000000000000000" pitchFamily="2" charset="2"/>
              <a:buChar char="Ø"/>
            </a:pPr>
            <a:r>
              <a:rPr lang="en-US" dirty="0"/>
              <a:t>Also used is the JUnit framework, useful for testing the interactions between components and unit testing.</a:t>
            </a:r>
          </a:p>
          <a:p>
            <a:pPr>
              <a:buFont typeface="Wingdings" panose="05000000000000000000" pitchFamily="2" charset="2"/>
              <a:buChar char="Ø"/>
            </a:pPr>
            <a:r>
              <a:rPr lang="en-US" dirty="0"/>
              <a:t>Also manual testing will be used for some parts of the system, being it a good method to find faults or bad programming  in the software.</a:t>
            </a:r>
          </a:p>
          <a:p>
            <a:pPr>
              <a:buFont typeface="Wingdings" panose="05000000000000000000" pitchFamily="2" charset="2"/>
              <a:buChar char="Ø"/>
            </a:pPr>
            <a:r>
              <a:rPr lang="en-US" dirty="0"/>
              <a:t>Test data will be used in integration testing to test the most crucial parts of the system: each group of data will contain both “good” data and “bad” data (like null or incorrectly formatted objects). A full list is available in the main document.</a:t>
            </a:r>
            <a:endParaRPr lang="it-IT" dirty="0"/>
          </a:p>
        </p:txBody>
      </p:sp>
    </p:spTree>
    <p:extLst>
      <p:ext uri="{BB962C8B-B14F-4D97-AF65-F5344CB8AC3E}">
        <p14:creationId xmlns:p14="http://schemas.microsoft.com/office/powerpoint/2010/main" val="1516014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p:txBody>
          <a:bodyPr/>
          <a:lstStyle/>
          <a:p>
            <a:pPr algn="ctr"/>
            <a:r>
              <a:rPr lang="en-US" b="1" dirty="0"/>
              <a:t>Power </a:t>
            </a:r>
            <a:r>
              <a:rPr lang="en-US" b="1" dirty="0" err="1"/>
              <a:t>EnJoy</a:t>
            </a:r>
            <a:r>
              <a:rPr lang="en-US" dirty="0"/>
              <a:t/>
            </a:r>
            <a:br>
              <a:rPr lang="en-US" dirty="0"/>
            </a:br>
            <a:r>
              <a:rPr lang="en-US" dirty="0"/>
              <a:t>Project Plan </a:t>
            </a:r>
          </a:p>
        </p:txBody>
      </p:sp>
      <p:sp>
        <p:nvSpPr>
          <p:cNvPr id="5" name="Sottotitolo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30391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Project size</a:t>
            </a:r>
          </a:p>
        </p:txBody>
      </p:sp>
      <p:graphicFrame>
        <p:nvGraphicFramePr>
          <p:cNvPr id="6" name="Segnaposto contenuto 5"/>
          <p:cNvGraphicFramePr>
            <a:graphicFrameLocks noGrp="1"/>
          </p:cNvGraphicFramePr>
          <p:nvPr>
            <p:ph sz="half" idx="1"/>
            <p:extLst/>
          </p:nvPr>
        </p:nvGraphicFramePr>
        <p:xfrm>
          <a:off x="1115758" y="3400425"/>
          <a:ext cx="4938713" cy="2414016"/>
        </p:xfrm>
        <a:graphic>
          <a:graphicData uri="http://schemas.openxmlformats.org/drawingml/2006/table">
            <a:tbl>
              <a:tblPr firstRow="1" firstCol="1" bandRow="1">
                <a:tableStyleId>{69012ECD-51FC-41F1-AA8D-1B2483CD663E}</a:tableStyleId>
              </a:tblPr>
              <a:tblGrid>
                <a:gridCol w="1649525">
                  <a:extLst>
                    <a:ext uri="{9D8B030D-6E8A-4147-A177-3AD203B41FA5}">
                      <a16:colId xmlns="" xmlns:a16="http://schemas.microsoft.com/office/drawing/2014/main" val="20000"/>
                    </a:ext>
                  </a:extLst>
                </a:gridCol>
                <a:gridCol w="1647449">
                  <a:extLst>
                    <a:ext uri="{9D8B030D-6E8A-4147-A177-3AD203B41FA5}">
                      <a16:colId xmlns="" xmlns:a16="http://schemas.microsoft.com/office/drawing/2014/main" val="20001"/>
                    </a:ext>
                  </a:extLst>
                </a:gridCol>
                <a:gridCol w="1641739">
                  <a:extLst>
                    <a:ext uri="{9D8B030D-6E8A-4147-A177-3AD203B41FA5}">
                      <a16:colId xmlns="" xmlns:a16="http://schemas.microsoft.com/office/drawing/2014/main" val="20002"/>
                    </a:ext>
                  </a:extLst>
                </a:gridCol>
              </a:tblGrid>
              <a:tr h="0">
                <a:tc>
                  <a:txBody>
                    <a:bodyPr/>
                    <a:lstStyle/>
                    <a:p>
                      <a:pPr>
                        <a:lnSpc>
                          <a:spcPct val="120000"/>
                        </a:lnSpc>
                        <a:spcAft>
                          <a:spcPts val="0"/>
                        </a:spcAft>
                      </a:pPr>
                      <a:r>
                        <a:rPr lang="en-US" sz="1200">
                          <a:effectLst/>
                        </a:rPr>
                        <a:t>ILF </a:t>
                      </a:r>
                      <a:endParaRPr lang="it-IT" sz="1050">
                        <a:effectLst/>
                        <a:latin typeface="Calibri" charset="0"/>
                        <a:ea typeface="Times New Roman" charset="0"/>
                        <a:cs typeface="Times New Roman" charset="0"/>
                      </a:endParaRPr>
                    </a:p>
                  </a:txBody>
                  <a:tcPr marL="56057" marR="56057" marT="0" marB="0"/>
                </a:tc>
                <a:tc>
                  <a:txBody>
                    <a:bodyPr/>
                    <a:lstStyle/>
                    <a:p>
                      <a:pPr>
                        <a:lnSpc>
                          <a:spcPct val="120000"/>
                        </a:lnSpc>
                        <a:spcAft>
                          <a:spcPts val="0"/>
                        </a:spcAft>
                      </a:pPr>
                      <a:r>
                        <a:rPr lang="en-US" sz="1200">
                          <a:effectLst/>
                        </a:rPr>
                        <a:t>Complexity </a:t>
                      </a:r>
                      <a:endParaRPr lang="it-IT" sz="1050">
                        <a:effectLst/>
                        <a:latin typeface="Calibri" charset="0"/>
                        <a:ea typeface="Times New Roman" charset="0"/>
                        <a:cs typeface="Times New Roman" charset="0"/>
                      </a:endParaRPr>
                    </a:p>
                  </a:txBody>
                  <a:tcPr marL="56057" marR="56057" marT="0" marB="0"/>
                </a:tc>
                <a:tc>
                  <a:txBody>
                    <a:bodyPr/>
                    <a:lstStyle/>
                    <a:p>
                      <a:pPr>
                        <a:lnSpc>
                          <a:spcPct val="120000"/>
                        </a:lnSpc>
                        <a:spcAft>
                          <a:spcPts val="0"/>
                        </a:spcAft>
                      </a:pPr>
                      <a:r>
                        <a:rPr lang="en-US" sz="1200" dirty="0">
                          <a:effectLst/>
                        </a:rPr>
                        <a:t>FPs</a:t>
                      </a:r>
                      <a:endParaRPr lang="it-IT" sz="1050" dirty="0">
                        <a:effectLst/>
                        <a:latin typeface="Calibri" charset="0"/>
                        <a:ea typeface="Times New Roman" charset="0"/>
                        <a:cs typeface="Times New Roman" charset="0"/>
                      </a:endParaRPr>
                    </a:p>
                  </a:txBody>
                  <a:tcPr marL="56057" marR="56057" marT="0" marB="0"/>
                </a:tc>
                <a:extLst>
                  <a:ext uri="{0D108BD9-81ED-4DB2-BD59-A6C34878D82A}">
                    <a16:rowId xmlns="" xmlns:a16="http://schemas.microsoft.com/office/drawing/2014/main" val="10000"/>
                  </a:ext>
                </a:extLst>
              </a:tr>
              <a:tr h="1167130">
                <a:tc>
                  <a:txBody>
                    <a:bodyPr/>
                    <a:lstStyle/>
                    <a:p>
                      <a:pPr>
                        <a:lnSpc>
                          <a:spcPct val="120000"/>
                        </a:lnSpc>
                        <a:spcAft>
                          <a:spcPts val="0"/>
                        </a:spcAft>
                      </a:pPr>
                      <a:r>
                        <a:rPr lang="en-US" sz="1200" dirty="0">
                          <a:effectLst/>
                        </a:rPr>
                        <a:t>User’s info </a:t>
                      </a:r>
                      <a:endParaRPr lang="it-IT" sz="1050" dirty="0">
                        <a:effectLst/>
                      </a:endParaRPr>
                    </a:p>
                    <a:p>
                      <a:pPr>
                        <a:lnSpc>
                          <a:spcPct val="120000"/>
                        </a:lnSpc>
                        <a:spcAft>
                          <a:spcPts val="0"/>
                        </a:spcAft>
                      </a:pPr>
                      <a:r>
                        <a:rPr lang="en-US" sz="1200" dirty="0">
                          <a:effectLst/>
                        </a:rPr>
                        <a:t>Driving license info </a:t>
                      </a:r>
                      <a:endParaRPr lang="it-IT" sz="1050" dirty="0">
                        <a:effectLst/>
                      </a:endParaRPr>
                    </a:p>
                    <a:p>
                      <a:pPr>
                        <a:lnSpc>
                          <a:spcPct val="120000"/>
                        </a:lnSpc>
                        <a:spcAft>
                          <a:spcPts val="0"/>
                        </a:spcAft>
                      </a:pPr>
                      <a:r>
                        <a:rPr lang="en-US" sz="1200" dirty="0">
                          <a:effectLst/>
                        </a:rPr>
                        <a:t>Payment info</a:t>
                      </a:r>
                      <a:endParaRPr lang="it-IT" sz="1050" dirty="0">
                        <a:effectLst/>
                      </a:endParaRPr>
                    </a:p>
                    <a:p>
                      <a:pPr>
                        <a:lnSpc>
                          <a:spcPct val="120000"/>
                        </a:lnSpc>
                        <a:spcAft>
                          <a:spcPts val="0"/>
                        </a:spcAft>
                      </a:pPr>
                      <a:r>
                        <a:rPr lang="en-US" sz="1200" dirty="0">
                          <a:effectLst/>
                        </a:rPr>
                        <a:t>Administrator info</a:t>
                      </a:r>
                      <a:endParaRPr lang="it-IT" sz="1050" dirty="0">
                        <a:effectLst/>
                      </a:endParaRPr>
                    </a:p>
                    <a:p>
                      <a:pPr>
                        <a:lnSpc>
                          <a:spcPct val="120000"/>
                        </a:lnSpc>
                        <a:spcAft>
                          <a:spcPts val="0"/>
                        </a:spcAft>
                      </a:pPr>
                      <a:r>
                        <a:rPr lang="en-US" sz="1200" dirty="0">
                          <a:effectLst/>
                        </a:rPr>
                        <a:t>Operator info</a:t>
                      </a:r>
                      <a:endParaRPr lang="it-IT" sz="1050" dirty="0">
                        <a:effectLst/>
                      </a:endParaRPr>
                    </a:p>
                    <a:p>
                      <a:pPr>
                        <a:lnSpc>
                          <a:spcPct val="120000"/>
                        </a:lnSpc>
                        <a:spcAft>
                          <a:spcPts val="0"/>
                        </a:spcAft>
                      </a:pPr>
                      <a:r>
                        <a:rPr lang="en-US" sz="1200" dirty="0">
                          <a:effectLst/>
                        </a:rPr>
                        <a:t>Car’s info </a:t>
                      </a:r>
                      <a:endParaRPr lang="it-IT" sz="1050" dirty="0">
                        <a:effectLst/>
                      </a:endParaRPr>
                    </a:p>
                    <a:p>
                      <a:pPr>
                        <a:lnSpc>
                          <a:spcPct val="120000"/>
                        </a:lnSpc>
                        <a:spcAft>
                          <a:spcPts val="0"/>
                        </a:spcAft>
                      </a:pPr>
                      <a:r>
                        <a:rPr lang="en-US" sz="1200" dirty="0">
                          <a:effectLst/>
                        </a:rPr>
                        <a:t>(Special) Safe Area info</a:t>
                      </a:r>
                      <a:endParaRPr lang="it-IT" sz="1050" dirty="0">
                        <a:effectLst/>
                      </a:endParaRPr>
                    </a:p>
                    <a:p>
                      <a:pPr>
                        <a:lnSpc>
                          <a:spcPct val="120000"/>
                        </a:lnSpc>
                        <a:spcAft>
                          <a:spcPts val="0"/>
                        </a:spcAft>
                      </a:pPr>
                      <a:r>
                        <a:rPr lang="en-US" sz="1200" dirty="0">
                          <a:effectLst/>
                        </a:rPr>
                        <a:t>Reservation</a:t>
                      </a:r>
                      <a:endParaRPr lang="it-IT" sz="1050" dirty="0">
                        <a:effectLst/>
                      </a:endParaRPr>
                    </a:p>
                    <a:p>
                      <a:pPr>
                        <a:lnSpc>
                          <a:spcPct val="120000"/>
                        </a:lnSpc>
                        <a:spcAft>
                          <a:spcPts val="0"/>
                        </a:spcAft>
                      </a:pPr>
                      <a:r>
                        <a:rPr lang="en-US" sz="1200" dirty="0">
                          <a:effectLst/>
                        </a:rPr>
                        <a:t>Ride </a:t>
                      </a:r>
                      <a:endParaRPr lang="it-IT" sz="1050" dirty="0">
                        <a:effectLst/>
                        <a:latin typeface="Calibri" charset="0"/>
                        <a:ea typeface="Times New Roman" charset="0"/>
                        <a:cs typeface="Times New Roman" charset="0"/>
                      </a:endParaRPr>
                    </a:p>
                  </a:txBody>
                  <a:tcPr marL="56057" marR="56057" marT="0" marB="0"/>
                </a:tc>
                <a:tc>
                  <a:txBody>
                    <a:bodyPr/>
                    <a:lstStyle/>
                    <a:p>
                      <a:pPr>
                        <a:lnSpc>
                          <a:spcPct val="120000"/>
                        </a:lnSpc>
                        <a:spcAft>
                          <a:spcPts val="0"/>
                        </a:spcAft>
                      </a:pPr>
                      <a:r>
                        <a:rPr lang="en-US" sz="1200" dirty="0">
                          <a:effectLst/>
                        </a:rPr>
                        <a:t>Low </a:t>
                      </a:r>
                      <a:endParaRPr lang="it-IT" sz="1050" dirty="0">
                        <a:effectLst/>
                      </a:endParaRPr>
                    </a:p>
                    <a:p>
                      <a:pPr>
                        <a:lnSpc>
                          <a:spcPct val="120000"/>
                        </a:lnSpc>
                        <a:spcAft>
                          <a:spcPts val="0"/>
                        </a:spcAft>
                      </a:pPr>
                      <a:r>
                        <a:rPr lang="en-US" sz="1200" dirty="0">
                          <a:effectLst/>
                        </a:rPr>
                        <a:t>Low </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err="1">
                          <a:effectLst/>
                        </a:rPr>
                        <a:t>Avg</a:t>
                      </a:r>
                      <a:endParaRPr lang="it-IT" sz="1050" dirty="0">
                        <a:effectLst/>
                      </a:endParaRPr>
                    </a:p>
                    <a:p>
                      <a:pPr>
                        <a:lnSpc>
                          <a:spcPct val="120000"/>
                        </a:lnSpc>
                        <a:spcAft>
                          <a:spcPts val="0"/>
                        </a:spcAft>
                      </a:pPr>
                      <a:r>
                        <a:rPr lang="en-US" sz="1200" dirty="0">
                          <a:effectLst/>
                        </a:rPr>
                        <a:t>Low </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a:effectLst/>
                        </a:rPr>
                        <a:t>Low</a:t>
                      </a:r>
                      <a:endParaRPr lang="it-IT" sz="1050" dirty="0">
                        <a:effectLst/>
                        <a:latin typeface="Calibri" charset="0"/>
                        <a:ea typeface="Times New Roman" charset="0"/>
                        <a:cs typeface="Times New Roman" charset="0"/>
                      </a:endParaRPr>
                    </a:p>
                  </a:txBody>
                  <a:tcPr marL="56057" marR="56057" marT="0" marB="0"/>
                </a:tc>
                <a:tc>
                  <a:txBody>
                    <a:bodyPr/>
                    <a:lstStyle/>
                    <a:p>
                      <a:pPr>
                        <a:lnSpc>
                          <a:spcPct val="120000"/>
                        </a:lnSpc>
                        <a:spcAft>
                          <a:spcPts val="0"/>
                        </a:spcAft>
                      </a:pPr>
                      <a:r>
                        <a:rPr lang="en-US" sz="1200" dirty="0">
                          <a:effectLst/>
                        </a:rPr>
                        <a:t>7</a:t>
                      </a:r>
                      <a:endParaRPr lang="it-IT" sz="1050" dirty="0">
                        <a:effectLst/>
                      </a:endParaRPr>
                    </a:p>
                    <a:p>
                      <a:pPr>
                        <a:lnSpc>
                          <a:spcPct val="120000"/>
                        </a:lnSpc>
                        <a:spcAft>
                          <a:spcPts val="0"/>
                        </a:spcAft>
                      </a:pPr>
                      <a:r>
                        <a:rPr lang="en-US" sz="1200" dirty="0">
                          <a:effectLst/>
                        </a:rPr>
                        <a:t>7</a:t>
                      </a:r>
                      <a:endParaRPr lang="it-IT" sz="1050" dirty="0">
                        <a:effectLst/>
                      </a:endParaRPr>
                    </a:p>
                    <a:p>
                      <a:pPr>
                        <a:lnSpc>
                          <a:spcPct val="120000"/>
                        </a:lnSpc>
                        <a:spcAft>
                          <a:spcPts val="0"/>
                        </a:spcAft>
                      </a:pPr>
                      <a:r>
                        <a:rPr lang="en-US" sz="1200" dirty="0">
                          <a:effectLst/>
                        </a:rPr>
                        <a:t>7</a:t>
                      </a:r>
                      <a:endParaRPr lang="it-IT" sz="1050" dirty="0">
                        <a:effectLst/>
                      </a:endParaRPr>
                    </a:p>
                    <a:p>
                      <a:pPr>
                        <a:lnSpc>
                          <a:spcPct val="120000"/>
                        </a:lnSpc>
                        <a:spcAft>
                          <a:spcPts val="0"/>
                        </a:spcAft>
                      </a:pPr>
                      <a:r>
                        <a:rPr lang="en-US" sz="1200" dirty="0">
                          <a:effectLst/>
                        </a:rPr>
                        <a:t>7</a:t>
                      </a:r>
                      <a:endParaRPr lang="it-IT" sz="1050" dirty="0">
                        <a:effectLst/>
                      </a:endParaRPr>
                    </a:p>
                    <a:p>
                      <a:pPr>
                        <a:lnSpc>
                          <a:spcPct val="120000"/>
                        </a:lnSpc>
                        <a:spcAft>
                          <a:spcPts val="0"/>
                        </a:spcAft>
                      </a:pPr>
                      <a:r>
                        <a:rPr lang="en-US" sz="1200" dirty="0">
                          <a:effectLst/>
                        </a:rPr>
                        <a:t>7</a:t>
                      </a:r>
                      <a:endParaRPr lang="it-IT" sz="1050" dirty="0">
                        <a:effectLst/>
                      </a:endParaRPr>
                    </a:p>
                    <a:p>
                      <a:pPr>
                        <a:lnSpc>
                          <a:spcPct val="120000"/>
                        </a:lnSpc>
                        <a:spcAft>
                          <a:spcPts val="0"/>
                        </a:spcAft>
                      </a:pPr>
                      <a:r>
                        <a:rPr lang="en-US" sz="1200" dirty="0">
                          <a:effectLst/>
                        </a:rPr>
                        <a:t>10</a:t>
                      </a:r>
                      <a:endParaRPr lang="it-IT" sz="1050" dirty="0">
                        <a:effectLst/>
                      </a:endParaRPr>
                    </a:p>
                    <a:p>
                      <a:pPr>
                        <a:lnSpc>
                          <a:spcPct val="120000"/>
                        </a:lnSpc>
                        <a:spcAft>
                          <a:spcPts val="0"/>
                        </a:spcAft>
                      </a:pPr>
                      <a:r>
                        <a:rPr lang="en-US" sz="1200" dirty="0">
                          <a:effectLst/>
                        </a:rPr>
                        <a:t>7</a:t>
                      </a:r>
                      <a:endParaRPr lang="it-IT" sz="1050" dirty="0">
                        <a:effectLst/>
                      </a:endParaRPr>
                    </a:p>
                    <a:p>
                      <a:pPr>
                        <a:lnSpc>
                          <a:spcPct val="120000"/>
                        </a:lnSpc>
                        <a:spcAft>
                          <a:spcPts val="0"/>
                        </a:spcAft>
                      </a:pPr>
                      <a:r>
                        <a:rPr lang="en-US" sz="1200" dirty="0">
                          <a:effectLst/>
                        </a:rPr>
                        <a:t>7</a:t>
                      </a:r>
                      <a:endParaRPr lang="it-IT" sz="1050" dirty="0">
                        <a:effectLst/>
                      </a:endParaRPr>
                    </a:p>
                    <a:p>
                      <a:pPr>
                        <a:lnSpc>
                          <a:spcPct val="120000"/>
                        </a:lnSpc>
                        <a:spcAft>
                          <a:spcPts val="0"/>
                        </a:spcAft>
                      </a:pPr>
                      <a:r>
                        <a:rPr lang="en-US" sz="1200" dirty="0">
                          <a:effectLst/>
                        </a:rPr>
                        <a:t>7</a:t>
                      </a:r>
                      <a:endParaRPr lang="it-IT" sz="1050" dirty="0">
                        <a:effectLst/>
                        <a:latin typeface="Calibri" charset="0"/>
                        <a:ea typeface="Times New Roman" charset="0"/>
                        <a:cs typeface="Times New Roman" charset="0"/>
                      </a:endParaRPr>
                    </a:p>
                  </a:txBody>
                  <a:tcPr marL="56057" marR="56057" marT="0" marB="0"/>
                </a:tc>
                <a:extLst>
                  <a:ext uri="{0D108BD9-81ED-4DB2-BD59-A6C34878D82A}">
                    <a16:rowId xmlns="" xmlns:a16="http://schemas.microsoft.com/office/drawing/2014/main" val="10001"/>
                  </a:ext>
                </a:extLst>
              </a:tr>
              <a:tr h="194310">
                <a:tc>
                  <a:txBody>
                    <a:bodyPr/>
                    <a:lstStyle/>
                    <a:p>
                      <a:pPr>
                        <a:lnSpc>
                          <a:spcPct val="120000"/>
                        </a:lnSpc>
                        <a:spcAft>
                          <a:spcPts val="0"/>
                        </a:spcAft>
                      </a:pPr>
                      <a:r>
                        <a:rPr lang="en-US" sz="1200" dirty="0">
                          <a:effectLst/>
                        </a:rPr>
                        <a:t>Total</a:t>
                      </a:r>
                      <a:endParaRPr lang="it-IT" sz="1050" dirty="0">
                        <a:effectLst/>
                        <a:latin typeface="Calibri" charset="0"/>
                        <a:ea typeface="Times New Roman" charset="0"/>
                        <a:cs typeface="Times New Roman" charset="0"/>
                      </a:endParaRPr>
                    </a:p>
                  </a:txBody>
                  <a:tcPr marL="56057" marR="56057" marT="0" marB="0"/>
                </a:tc>
                <a:tc>
                  <a:txBody>
                    <a:bodyPr/>
                    <a:lstStyle/>
                    <a:p>
                      <a:pPr>
                        <a:lnSpc>
                          <a:spcPct val="120000"/>
                        </a:lnSpc>
                        <a:spcAft>
                          <a:spcPts val="0"/>
                        </a:spcAft>
                      </a:pPr>
                      <a:r>
                        <a:rPr lang="en-US" sz="1200" dirty="0">
                          <a:effectLst/>
                        </a:rPr>
                        <a:t> </a:t>
                      </a:r>
                      <a:endParaRPr lang="it-IT" sz="1050" dirty="0">
                        <a:effectLst/>
                        <a:latin typeface="Calibri" charset="0"/>
                        <a:ea typeface="Times New Roman" charset="0"/>
                        <a:cs typeface="Times New Roman" charset="0"/>
                      </a:endParaRPr>
                    </a:p>
                  </a:txBody>
                  <a:tcPr marL="56057" marR="56057" marT="0" marB="0"/>
                </a:tc>
                <a:tc>
                  <a:txBody>
                    <a:bodyPr/>
                    <a:lstStyle/>
                    <a:p>
                      <a:pPr>
                        <a:lnSpc>
                          <a:spcPct val="120000"/>
                        </a:lnSpc>
                        <a:spcAft>
                          <a:spcPts val="0"/>
                        </a:spcAft>
                      </a:pPr>
                      <a:r>
                        <a:rPr lang="en-US" sz="1200" dirty="0">
                          <a:effectLst/>
                        </a:rPr>
                        <a:t>66</a:t>
                      </a:r>
                      <a:endParaRPr lang="it-IT" sz="1050" dirty="0">
                        <a:effectLst/>
                        <a:latin typeface="Calibri" charset="0"/>
                        <a:ea typeface="Times New Roman" charset="0"/>
                        <a:cs typeface="Times New Roman" charset="0"/>
                      </a:endParaRPr>
                    </a:p>
                  </a:txBody>
                  <a:tcPr marL="56057" marR="56057" marT="0" marB="0"/>
                </a:tc>
                <a:extLst>
                  <a:ext uri="{0D108BD9-81ED-4DB2-BD59-A6C34878D82A}">
                    <a16:rowId xmlns="" xmlns:a16="http://schemas.microsoft.com/office/drawing/2014/main" val="10002"/>
                  </a:ext>
                </a:extLst>
              </a:tr>
            </a:tbl>
          </a:graphicData>
        </a:graphic>
      </p:graphicFrame>
      <p:graphicFrame>
        <p:nvGraphicFramePr>
          <p:cNvPr id="10" name="Segnaposto contenuto 9"/>
          <p:cNvGraphicFramePr>
            <a:graphicFrameLocks noGrp="1"/>
          </p:cNvGraphicFramePr>
          <p:nvPr>
            <p:ph sz="half" idx="2"/>
            <p:extLst/>
          </p:nvPr>
        </p:nvGraphicFramePr>
        <p:xfrm>
          <a:off x="6218238" y="3400425"/>
          <a:ext cx="5100251" cy="1048912"/>
        </p:xfrm>
        <a:graphic>
          <a:graphicData uri="http://schemas.openxmlformats.org/drawingml/2006/table">
            <a:tbl>
              <a:tblPr firstRow="1" firstCol="1" bandRow="1">
                <a:tableStyleId>{69012ECD-51FC-41F1-AA8D-1B2483CD663E}</a:tableStyleId>
              </a:tblPr>
              <a:tblGrid>
                <a:gridCol w="1699907">
                  <a:extLst>
                    <a:ext uri="{9D8B030D-6E8A-4147-A177-3AD203B41FA5}">
                      <a16:colId xmlns="" xmlns:a16="http://schemas.microsoft.com/office/drawing/2014/main" val="20000"/>
                    </a:ext>
                  </a:extLst>
                </a:gridCol>
                <a:gridCol w="1699907">
                  <a:extLst>
                    <a:ext uri="{9D8B030D-6E8A-4147-A177-3AD203B41FA5}">
                      <a16:colId xmlns="" xmlns:a16="http://schemas.microsoft.com/office/drawing/2014/main" val="20001"/>
                    </a:ext>
                  </a:extLst>
                </a:gridCol>
                <a:gridCol w="1700437">
                  <a:extLst>
                    <a:ext uri="{9D8B030D-6E8A-4147-A177-3AD203B41FA5}">
                      <a16:colId xmlns="" xmlns:a16="http://schemas.microsoft.com/office/drawing/2014/main" val="20002"/>
                    </a:ext>
                  </a:extLst>
                </a:gridCol>
              </a:tblGrid>
              <a:tr h="208655">
                <a:tc>
                  <a:txBody>
                    <a:bodyPr/>
                    <a:lstStyle/>
                    <a:p>
                      <a:pPr algn="l">
                        <a:lnSpc>
                          <a:spcPct val="120000"/>
                        </a:lnSpc>
                        <a:spcAft>
                          <a:spcPts val="0"/>
                        </a:spcAft>
                      </a:pPr>
                      <a:r>
                        <a:rPr lang="en-US" sz="1000">
                          <a:effectLst/>
                        </a:rPr>
                        <a:t>ELF</a:t>
                      </a:r>
                      <a:endParaRPr lang="it-IT" sz="800">
                        <a:effectLst/>
                        <a:latin typeface="Calibri" charset="0"/>
                        <a:ea typeface="Times New Roman" charset="0"/>
                        <a:cs typeface="Times New Roman" charset="0"/>
                      </a:endParaRPr>
                    </a:p>
                  </a:txBody>
                  <a:tcPr marL="55381" marR="55381" marT="0" marB="0"/>
                </a:tc>
                <a:tc>
                  <a:txBody>
                    <a:bodyPr/>
                    <a:lstStyle/>
                    <a:p>
                      <a:pPr algn="l">
                        <a:lnSpc>
                          <a:spcPct val="120000"/>
                        </a:lnSpc>
                        <a:spcAft>
                          <a:spcPts val="0"/>
                        </a:spcAft>
                      </a:pPr>
                      <a:r>
                        <a:rPr lang="en-US" sz="1000">
                          <a:effectLst/>
                        </a:rPr>
                        <a:t>Complexity</a:t>
                      </a:r>
                      <a:endParaRPr lang="it-IT" sz="800">
                        <a:effectLst/>
                        <a:latin typeface="Calibri" charset="0"/>
                        <a:ea typeface="Times New Roman" charset="0"/>
                        <a:cs typeface="Times New Roman" charset="0"/>
                      </a:endParaRPr>
                    </a:p>
                  </a:txBody>
                  <a:tcPr marL="55381" marR="55381" marT="0" marB="0"/>
                </a:tc>
                <a:tc>
                  <a:txBody>
                    <a:bodyPr/>
                    <a:lstStyle/>
                    <a:p>
                      <a:pPr algn="l">
                        <a:lnSpc>
                          <a:spcPct val="120000"/>
                        </a:lnSpc>
                        <a:spcAft>
                          <a:spcPts val="0"/>
                        </a:spcAft>
                      </a:pPr>
                      <a:r>
                        <a:rPr lang="en-US" sz="1000">
                          <a:effectLst/>
                        </a:rPr>
                        <a:t>FPs</a:t>
                      </a:r>
                      <a:endParaRPr lang="it-IT" sz="800">
                        <a:effectLst/>
                        <a:latin typeface="Calibri" charset="0"/>
                        <a:ea typeface="Times New Roman" charset="0"/>
                        <a:cs typeface="Times New Roman" charset="0"/>
                      </a:endParaRPr>
                    </a:p>
                  </a:txBody>
                  <a:tcPr marL="55381" marR="55381" marT="0" marB="0"/>
                </a:tc>
                <a:extLst>
                  <a:ext uri="{0D108BD9-81ED-4DB2-BD59-A6C34878D82A}">
                    <a16:rowId xmlns="" xmlns:a16="http://schemas.microsoft.com/office/drawing/2014/main" val="10000"/>
                  </a:ext>
                </a:extLst>
              </a:tr>
              <a:tr h="631602">
                <a:tc>
                  <a:txBody>
                    <a:bodyPr/>
                    <a:lstStyle/>
                    <a:p>
                      <a:pPr algn="l">
                        <a:lnSpc>
                          <a:spcPct val="120000"/>
                        </a:lnSpc>
                        <a:spcAft>
                          <a:spcPts val="0"/>
                        </a:spcAft>
                      </a:pPr>
                      <a:r>
                        <a:rPr lang="en-US" sz="1000" dirty="0">
                          <a:effectLst/>
                        </a:rPr>
                        <a:t>Car searching computation </a:t>
                      </a:r>
                      <a:endParaRPr lang="it-IT" sz="800" dirty="0">
                        <a:effectLst/>
                      </a:endParaRPr>
                    </a:p>
                    <a:p>
                      <a:pPr algn="l">
                        <a:lnSpc>
                          <a:spcPct val="120000"/>
                        </a:lnSpc>
                        <a:spcAft>
                          <a:spcPts val="0"/>
                        </a:spcAft>
                      </a:pPr>
                      <a:r>
                        <a:rPr lang="en-US" sz="1000" dirty="0">
                          <a:effectLst/>
                        </a:rPr>
                        <a:t>Payment Transactions </a:t>
                      </a:r>
                      <a:endParaRPr lang="it-IT" sz="800" dirty="0">
                        <a:effectLst/>
                      </a:endParaRPr>
                    </a:p>
                    <a:p>
                      <a:pPr algn="l">
                        <a:lnSpc>
                          <a:spcPct val="120000"/>
                        </a:lnSpc>
                        <a:spcAft>
                          <a:spcPts val="0"/>
                        </a:spcAft>
                      </a:pPr>
                      <a:r>
                        <a:rPr lang="en-US" sz="1000" dirty="0">
                          <a:effectLst/>
                        </a:rPr>
                        <a:t>Driving License Verification</a:t>
                      </a:r>
                      <a:endParaRPr lang="it-IT" sz="800" dirty="0">
                        <a:effectLst/>
                        <a:latin typeface="Calibri" charset="0"/>
                        <a:ea typeface="Times New Roman" charset="0"/>
                        <a:cs typeface="Times New Roman" charset="0"/>
                      </a:endParaRPr>
                    </a:p>
                  </a:txBody>
                  <a:tcPr marL="55381" marR="55381" marT="0" marB="0"/>
                </a:tc>
                <a:tc>
                  <a:txBody>
                    <a:bodyPr/>
                    <a:lstStyle/>
                    <a:p>
                      <a:pPr algn="l">
                        <a:lnSpc>
                          <a:spcPct val="120000"/>
                        </a:lnSpc>
                        <a:spcAft>
                          <a:spcPts val="0"/>
                        </a:spcAft>
                      </a:pPr>
                      <a:r>
                        <a:rPr lang="en-US" sz="1000" dirty="0">
                          <a:effectLst/>
                        </a:rPr>
                        <a:t>High </a:t>
                      </a:r>
                      <a:endParaRPr lang="it-IT" sz="800" dirty="0">
                        <a:effectLst/>
                      </a:endParaRPr>
                    </a:p>
                    <a:p>
                      <a:pPr algn="l">
                        <a:lnSpc>
                          <a:spcPct val="120000"/>
                        </a:lnSpc>
                        <a:spcAft>
                          <a:spcPts val="0"/>
                        </a:spcAft>
                      </a:pPr>
                      <a:r>
                        <a:rPr lang="en-US" sz="1000" dirty="0" err="1">
                          <a:effectLst/>
                        </a:rPr>
                        <a:t>Avg</a:t>
                      </a:r>
                      <a:endParaRPr lang="it-IT" sz="800" dirty="0">
                        <a:effectLst/>
                      </a:endParaRPr>
                    </a:p>
                    <a:p>
                      <a:pPr algn="l">
                        <a:lnSpc>
                          <a:spcPct val="120000"/>
                        </a:lnSpc>
                        <a:spcAft>
                          <a:spcPts val="0"/>
                        </a:spcAft>
                      </a:pPr>
                      <a:r>
                        <a:rPr lang="en-US" sz="1000" dirty="0">
                          <a:effectLst/>
                        </a:rPr>
                        <a:t>Low </a:t>
                      </a:r>
                      <a:endParaRPr lang="it-IT" sz="800" dirty="0">
                        <a:effectLst/>
                        <a:latin typeface="Calibri" charset="0"/>
                        <a:ea typeface="Times New Roman" charset="0"/>
                        <a:cs typeface="Times New Roman" charset="0"/>
                      </a:endParaRPr>
                    </a:p>
                  </a:txBody>
                  <a:tcPr marL="55381" marR="55381" marT="0" marB="0"/>
                </a:tc>
                <a:tc>
                  <a:txBody>
                    <a:bodyPr/>
                    <a:lstStyle/>
                    <a:p>
                      <a:pPr algn="l">
                        <a:lnSpc>
                          <a:spcPct val="120000"/>
                        </a:lnSpc>
                        <a:spcAft>
                          <a:spcPts val="0"/>
                        </a:spcAft>
                      </a:pPr>
                      <a:r>
                        <a:rPr lang="en-US" sz="1000">
                          <a:effectLst/>
                        </a:rPr>
                        <a:t>10</a:t>
                      </a:r>
                      <a:endParaRPr lang="it-IT" sz="800">
                        <a:effectLst/>
                      </a:endParaRPr>
                    </a:p>
                    <a:p>
                      <a:pPr algn="l">
                        <a:lnSpc>
                          <a:spcPct val="120000"/>
                        </a:lnSpc>
                        <a:spcAft>
                          <a:spcPts val="0"/>
                        </a:spcAft>
                      </a:pPr>
                      <a:r>
                        <a:rPr lang="en-US" sz="1000">
                          <a:effectLst/>
                        </a:rPr>
                        <a:t>7</a:t>
                      </a:r>
                      <a:endParaRPr lang="it-IT" sz="800">
                        <a:effectLst/>
                      </a:endParaRPr>
                    </a:p>
                    <a:p>
                      <a:pPr algn="l">
                        <a:lnSpc>
                          <a:spcPct val="120000"/>
                        </a:lnSpc>
                        <a:spcAft>
                          <a:spcPts val="0"/>
                        </a:spcAft>
                      </a:pPr>
                      <a:r>
                        <a:rPr lang="en-US" sz="1000">
                          <a:effectLst/>
                        </a:rPr>
                        <a:t>5</a:t>
                      </a:r>
                      <a:endParaRPr lang="it-IT" sz="800">
                        <a:effectLst/>
                        <a:latin typeface="Calibri" charset="0"/>
                        <a:ea typeface="Times New Roman" charset="0"/>
                        <a:cs typeface="Times New Roman" charset="0"/>
                      </a:endParaRPr>
                    </a:p>
                  </a:txBody>
                  <a:tcPr marL="55381" marR="55381" marT="0" marB="0"/>
                </a:tc>
                <a:extLst>
                  <a:ext uri="{0D108BD9-81ED-4DB2-BD59-A6C34878D82A}">
                    <a16:rowId xmlns="" xmlns:a16="http://schemas.microsoft.com/office/drawing/2014/main" val="10001"/>
                  </a:ext>
                </a:extLst>
              </a:tr>
              <a:tr h="208655">
                <a:tc>
                  <a:txBody>
                    <a:bodyPr/>
                    <a:lstStyle/>
                    <a:p>
                      <a:pPr algn="l">
                        <a:lnSpc>
                          <a:spcPct val="120000"/>
                        </a:lnSpc>
                        <a:spcAft>
                          <a:spcPts val="0"/>
                        </a:spcAft>
                      </a:pPr>
                      <a:r>
                        <a:rPr lang="en-US" sz="1000" dirty="0">
                          <a:effectLst/>
                        </a:rPr>
                        <a:t>Total </a:t>
                      </a:r>
                      <a:endParaRPr lang="it-IT" sz="800" dirty="0">
                        <a:effectLst/>
                        <a:latin typeface="Calibri" charset="0"/>
                        <a:ea typeface="Times New Roman" charset="0"/>
                        <a:cs typeface="Times New Roman" charset="0"/>
                      </a:endParaRPr>
                    </a:p>
                  </a:txBody>
                  <a:tcPr marL="55381" marR="55381" marT="0" marB="0"/>
                </a:tc>
                <a:tc>
                  <a:txBody>
                    <a:bodyPr/>
                    <a:lstStyle/>
                    <a:p>
                      <a:pPr algn="l">
                        <a:lnSpc>
                          <a:spcPct val="120000"/>
                        </a:lnSpc>
                        <a:spcAft>
                          <a:spcPts val="0"/>
                        </a:spcAft>
                      </a:pPr>
                      <a:r>
                        <a:rPr lang="en-US" sz="1000">
                          <a:effectLst/>
                        </a:rPr>
                        <a:t> </a:t>
                      </a:r>
                      <a:endParaRPr lang="it-IT" sz="800">
                        <a:effectLst/>
                        <a:latin typeface="Calibri" charset="0"/>
                        <a:ea typeface="Times New Roman" charset="0"/>
                        <a:cs typeface="Times New Roman" charset="0"/>
                      </a:endParaRPr>
                    </a:p>
                  </a:txBody>
                  <a:tcPr marL="55381" marR="55381" marT="0" marB="0"/>
                </a:tc>
                <a:tc>
                  <a:txBody>
                    <a:bodyPr/>
                    <a:lstStyle/>
                    <a:p>
                      <a:pPr algn="l">
                        <a:lnSpc>
                          <a:spcPct val="120000"/>
                        </a:lnSpc>
                        <a:spcAft>
                          <a:spcPts val="0"/>
                        </a:spcAft>
                      </a:pPr>
                      <a:r>
                        <a:rPr lang="en-US" sz="1000" dirty="0">
                          <a:effectLst/>
                        </a:rPr>
                        <a:t>22</a:t>
                      </a:r>
                      <a:endParaRPr lang="it-IT" sz="800" dirty="0">
                        <a:effectLst/>
                        <a:latin typeface="Calibri" charset="0"/>
                        <a:ea typeface="Times New Roman" charset="0"/>
                        <a:cs typeface="Times New Roman" charset="0"/>
                      </a:endParaRPr>
                    </a:p>
                  </a:txBody>
                  <a:tcPr marL="55381" marR="55381" marT="0" marB="0"/>
                </a:tc>
                <a:extLst>
                  <a:ext uri="{0D108BD9-81ED-4DB2-BD59-A6C34878D82A}">
                    <a16:rowId xmlns="" xmlns:a16="http://schemas.microsoft.com/office/drawing/2014/main" val="10002"/>
                  </a:ext>
                </a:extLst>
              </a:tr>
            </a:tbl>
          </a:graphicData>
        </a:graphic>
      </p:graphicFrame>
      <p:sp>
        <p:nvSpPr>
          <p:cNvPr id="8" name="CasellaDiTesto 7"/>
          <p:cNvSpPr txBox="1"/>
          <p:nvPr/>
        </p:nvSpPr>
        <p:spPr>
          <a:xfrm>
            <a:off x="1182028" y="2003847"/>
            <a:ext cx="4516245" cy="923330"/>
          </a:xfrm>
          <a:prstGeom prst="rect">
            <a:avLst/>
          </a:prstGeom>
          <a:noFill/>
        </p:spPr>
        <p:txBody>
          <a:bodyPr wrap="square" rtlCol="0">
            <a:spAutoFit/>
          </a:bodyPr>
          <a:lstStyle/>
          <a:p>
            <a:r>
              <a:rPr lang="en-US" dirty="0"/>
              <a:t>The </a:t>
            </a:r>
            <a:r>
              <a:rPr lang="en-US" b="1" dirty="0"/>
              <a:t>I</a:t>
            </a:r>
            <a:r>
              <a:rPr lang="en-US" dirty="0"/>
              <a:t>nternals </a:t>
            </a:r>
            <a:r>
              <a:rPr lang="en-US" b="1" dirty="0">
                <a:solidFill>
                  <a:schemeClr val="accent2">
                    <a:lumMod val="50000"/>
                  </a:schemeClr>
                </a:solidFill>
              </a:rPr>
              <a:t>L</a:t>
            </a:r>
            <a:r>
              <a:rPr lang="en-US" dirty="0"/>
              <a:t>ogic </a:t>
            </a:r>
            <a:r>
              <a:rPr lang="en-US" b="1" dirty="0">
                <a:solidFill>
                  <a:schemeClr val="accent2">
                    <a:lumMod val="50000"/>
                  </a:schemeClr>
                </a:solidFill>
              </a:rPr>
              <a:t>F</a:t>
            </a:r>
            <a:r>
              <a:rPr lang="en-US" dirty="0"/>
              <a:t>iles are the homogeneous set of data used and managed by the Power </a:t>
            </a:r>
            <a:r>
              <a:rPr lang="en-US" dirty="0" err="1"/>
              <a:t>EnJoy</a:t>
            </a:r>
            <a:r>
              <a:rPr lang="en-US" dirty="0"/>
              <a:t> applications.</a:t>
            </a:r>
          </a:p>
        </p:txBody>
      </p:sp>
      <p:sp>
        <p:nvSpPr>
          <p:cNvPr id="11" name="CasellaDiTesto 10"/>
          <p:cNvSpPr txBox="1"/>
          <p:nvPr/>
        </p:nvSpPr>
        <p:spPr>
          <a:xfrm>
            <a:off x="6356196" y="2003847"/>
            <a:ext cx="4962293" cy="1218855"/>
          </a:xfrm>
          <a:prstGeom prst="rect">
            <a:avLst/>
          </a:prstGeom>
          <a:noFill/>
        </p:spPr>
        <p:txBody>
          <a:bodyPr wrap="square" rtlCol="0">
            <a:spAutoFit/>
          </a:bodyPr>
          <a:lstStyle/>
          <a:p>
            <a:r>
              <a:rPr lang="en-US" dirty="0"/>
              <a:t>The </a:t>
            </a:r>
            <a:r>
              <a:rPr lang="en-US" b="1" dirty="0"/>
              <a:t>E</a:t>
            </a:r>
            <a:r>
              <a:rPr lang="en-US" dirty="0"/>
              <a:t>xternal </a:t>
            </a:r>
            <a:r>
              <a:rPr lang="en-US" b="1" dirty="0"/>
              <a:t>L</a:t>
            </a:r>
            <a:r>
              <a:rPr lang="en-US" dirty="0"/>
              <a:t>ogic </a:t>
            </a:r>
            <a:r>
              <a:rPr lang="en-US" b="1" dirty="0"/>
              <a:t>F</a:t>
            </a:r>
            <a:r>
              <a:rPr lang="en-US" dirty="0"/>
              <a:t>iles are homogeneous set of data used by the </a:t>
            </a:r>
            <a:r>
              <a:rPr lang="en-US" dirty="0" err="1"/>
              <a:t>PowerEnJoy</a:t>
            </a:r>
            <a:r>
              <a:rPr lang="en-US" dirty="0"/>
              <a:t> system but generated and maintained by external applications.</a:t>
            </a:r>
          </a:p>
          <a:p>
            <a:endParaRPr lang="en-US" dirty="0"/>
          </a:p>
        </p:txBody>
      </p:sp>
      <p:cxnSp>
        <p:nvCxnSpPr>
          <p:cNvPr id="13" name="Connettore 1 12"/>
          <p:cNvCxnSpPr/>
          <p:nvPr/>
        </p:nvCxnSpPr>
        <p:spPr>
          <a:xfrm>
            <a:off x="6136354" y="2003847"/>
            <a:ext cx="0" cy="43077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653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External Inputs, External Inquiries, External Outputs</a:t>
            </a:r>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1419091262"/>
              </p:ext>
            </p:extLst>
          </p:nvPr>
        </p:nvGraphicFramePr>
        <p:xfrm>
          <a:off x="1097280" y="1929162"/>
          <a:ext cx="5236616" cy="4169859"/>
        </p:xfrm>
        <a:graphic>
          <a:graphicData uri="http://schemas.openxmlformats.org/drawingml/2006/table">
            <a:tbl>
              <a:tblPr firstRow="1" firstCol="1" bandRow="1">
                <a:tableStyleId>{69012ECD-51FC-41F1-AA8D-1B2483CD663E}</a:tableStyleId>
              </a:tblPr>
              <a:tblGrid>
                <a:gridCol w="2407512">
                  <a:extLst>
                    <a:ext uri="{9D8B030D-6E8A-4147-A177-3AD203B41FA5}">
                      <a16:colId xmlns="" xmlns:a16="http://schemas.microsoft.com/office/drawing/2014/main" val="20000"/>
                    </a:ext>
                  </a:extLst>
                </a:gridCol>
                <a:gridCol w="986885">
                  <a:extLst>
                    <a:ext uri="{9D8B030D-6E8A-4147-A177-3AD203B41FA5}">
                      <a16:colId xmlns="" xmlns:a16="http://schemas.microsoft.com/office/drawing/2014/main" val="20001"/>
                    </a:ext>
                  </a:extLst>
                </a:gridCol>
                <a:gridCol w="1842219">
                  <a:extLst>
                    <a:ext uri="{9D8B030D-6E8A-4147-A177-3AD203B41FA5}">
                      <a16:colId xmlns="" xmlns:a16="http://schemas.microsoft.com/office/drawing/2014/main" val="20002"/>
                    </a:ext>
                  </a:extLst>
                </a:gridCol>
              </a:tblGrid>
              <a:tr h="438933">
                <a:tc>
                  <a:txBody>
                    <a:bodyPr/>
                    <a:lstStyle/>
                    <a:p>
                      <a:pPr>
                        <a:lnSpc>
                          <a:spcPct val="120000"/>
                        </a:lnSpc>
                        <a:spcAft>
                          <a:spcPts val="0"/>
                        </a:spcAft>
                      </a:pPr>
                      <a:r>
                        <a:rPr lang="en-US" sz="1200">
                          <a:effectLst/>
                        </a:rPr>
                        <a:t>EIs</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Complexity</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FPs</a:t>
                      </a:r>
                      <a:endParaRPr lang="it-IT" sz="105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0"/>
                  </a:ext>
                </a:extLst>
              </a:tr>
              <a:tr h="3511460">
                <a:tc>
                  <a:txBody>
                    <a:bodyPr/>
                    <a:lstStyle/>
                    <a:p>
                      <a:pPr>
                        <a:lnSpc>
                          <a:spcPct val="120000"/>
                        </a:lnSpc>
                        <a:spcAft>
                          <a:spcPts val="0"/>
                        </a:spcAft>
                      </a:pPr>
                      <a:r>
                        <a:rPr lang="en-US" sz="1200" dirty="0">
                          <a:effectLst/>
                        </a:rPr>
                        <a:t>Login/Logout</a:t>
                      </a:r>
                      <a:endParaRPr lang="it-IT" sz="1050" dirty="0">
                        <a:effectLst/>
                      </a:endParaRPr>
                    </a:p>
                    <a:p>
                      <a:pPr>
                        <a:lnSpc>
                          <a:spcPct val="120000"/>
                        </a:lnSpc>
                        <a:spcAft>
                          <a:spcPts val="0"/>
                        </a:spcAft>
                      </a:pPr>
                      <a:r>
                        <a:rPr lang="en-US" sz="1200" dirty="0">
                          <a:effectLst/>
                        </a:rPr>
                        <a:t>Reservation </a:t>
                      </a:r>
                      <a:endParaRPr lang="it-IT" sz="1050" dirty="0">
                        <a:effectLst/>
                      </a:endParaRPr>
                    </a:p>
                    <a:p>
                      <a:pPr>
                        <a:lnSpc>
                          <a:spcPct val="120000"/>
                        </a:lnSpc>
                        <a:spcAft>
                          <a:spcPts val="0"/>
                        </a:spcAft>
                      </a:pPr>
                      <a:r>
                        <a:rPr lang="en-US" sz="1200" dirty="0" smtClean="0">
                          <a:effectLst/>
                        </a:rPr>
                        <a:t>Delete </a:t>
                      </a:r>
                      <a:r>
                        <a:rPr lang="en-US" sz="1200" dirty="0">
                          <a:effectLst/>
                        </a:rPr>
                        <a:t>reservation</a:t>
                      </a:r>
                      <a:endParaRPr lang="it-IT" sz="1050" dirty="0">
                        <a:effectLst/>
                      </a:endParaRPr>
                    </a:p>
                    <a:p>
                      <a:pPr>
                        <a:lnSpc>
                          <a:spcPct val="120000"/>
                        </a:lnSpc>
                        <a:spcAft>
                          <a:spcPts val="0"/>
                        </a:spcAft>
                      </a:pPr>
                      <a:r>
                        <a:rPr lang="en-US" sz="1200" dirty="0">
                          <a:effectLst/>
                        </a:rPr>
                        <a:t>User Registration</a:t>
                      </a:r>
                      <a:endParaRPr lang="it-IT" sz="1050" dirty="0">
                        <a:effectLst/>
                      </a:endParaRPr>
                    </a:p>
                    <a:p>
                      <a:pPr>
                        <a:lnSpc>
                          <a:spcPct val="120000"/>
                        </a:lnSpc>
                        <a:spcAft>
                          <a:spcPts val="0"/>
                        </a:spcAft>
                      </a:pPr>
                      <a:r>
                        <a:rPr lang="en-US" sz="1200" dirty="0">
                          <a:effectLst/>
                        </a:rPr>
                        <a:t>Consult historical reservation info, ride info, payment info </a:t>
                      </a:r>
                      <a:endParaRPr lang="it-IT" sz="1050" dirty="0">
                        <a:effectLst/>
                      </a:endParaRPr>
                    </a:p>
                    <a:p>
                      <a:pPr>
                        <a:lnSpc>
                          <a:spcPct val="120000"/>
                        </a:lnSpc>
                        <a:spcAft>
                          <a:spcPts val="0"/>
                        </a:spcAft>
                      </a:pPr>
                      <a:r>
                        <a:rPr lang="en-US" sz="1200" dirty="0">
                          <a:effectLst/>
                        </a:rPr>
                        <a:t>Insert delate and update (special) safe areas </a:t>
                      </a:r>
                      <a:endParaRPr lang="it-IT" sz="1050" dirty="0">
                        <a:effectLst/>
                      </a:endParaRPr>
                    </a:p>
                    <a:p>
                      <a:pPr>
                        <a:lnSpc>
                          <a:spcPct val="120000"/>
                        </a:lnSpc>
                        <a:spcAft>
                          <a:spcPts val="0"/>
                        </a:spcAft>
                      </a:pPr>
                      <a:r>
                        <a:rPr lang="en-US" sz="1200" dirty="0">
                          <a:effectLst/>
                        </a:rPr>
                        <a:t>Insert, </a:t>
                      </a:r>
                      <a:r>
                        <a:rPr lang="en-US" sz="1200" dirty="0" smtClean="0">
                          <a:effectLst/>
                        </a:rPr>
                        <a:t>delete</a:t>
                      </a:r>
                      <a:r>
                        <a:rPr lang="en-US" sz="1200" dirty="0">
                          <a:effectLst/>
                        </a:rPr>
                        <a:t>, update operators’ info</a:t>
                      </a:r>
                      <a:endParaRPr lang="it-IT" sz="1050" dirty="0">
                        <a:effectLst/>
                      </a:endParaRPr>
                    </a:p>
                    <a:p>
                      <a:pPr>
                        <a:lnSpc>
                          <a:spcPct val="120000"/>
                        </a:lnSpc>
                        <a:spcAft>
                          <a:spcPts val="0"/>
                        </a:spcAft>
                      </a:pPr>
                      <a:r>
                        <a:rPr lang="en-US" sz="1200" dirty="0">
                          <a:effectLst/>
                        </a:rPr>
                        <a:t>Insert, </a:t>
                      </a:r>
                      <a:r>
                        <a:rPr lang="en-US" sz="1200" dirty="0" smtClean="0">
                          <a:effectLst/>
                        </a:rPr>
                        <a:t>delete</a:t>
                      </a:r>
                      <a:r>
                        <a:rPr lang="en-US" sz="1200" dirty="0">
                          <a:effectLst/>
                        </a:rPr>
                        <a:t>, update cars’ info</a:t>
                      </a:r>
                      <a:endParaRPr lang="it-IT" sz="1050" dirty="0">
                        <a:effectLst/>
                      </a:endParaRPr>
                    </a:p>
                    <a:p>
                      <a:pPr>
                        <a:lnSpc>
                          <a:spcPct val="120000"/>
                        </a:lnSpc>
                        <a:spcAft>
                          <a:spcPts val="0"/>
                        </a:spcAft>
                      </a:pPr>
                      <a:r>
                        <a:rPr lang="en-US" sz="1200" dirty="0">
                          <a:effectLst/>
                        </a:rPr>
                        <a:t>Answer to request of maintenance</a:t>
                      </a:r>
                      <a:endParaRPr lang="it-IT" sz="1050" dirty="0">
                        <a:effectLst/>
                      </a:endParaRPr>
                    </a:p>
                    <a:p>
                      <a:pPr>
                        <a:lnSpc>
                          <a:spcPct val="120000"/>
                        </a:lnSpc>
                        <a:spcAft>
                          <a:spcPts val="0"/>
                        </a:spcAft>
                      </a:pPr>
                      <a:r>
                        <a:rPr lang="en-US" sz="1200" dirty="0">
                          <a:effectLst/>
                        </a:rPr>
                        <a:t>Change the state of a car </a:t>
                      </a:r>
                      <a:endParaRPr lang="it-IT" sz="1050" dirty="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a:effectLst/>
                        </a:rPr>
                        <a:t>High  </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err="1">
                          <a:effectLst/>
                        </a:rPr>
                        <a:t>Avg</a:t>
                      </a:r>
                      <a:endParaRPr lang="it-IT" sz="1050" dirty="0">
                        <a:effectLst/>
                      </a:endParaRPr>
                    </a:p>
                    <a:p>
                      <a:pPr>
                        <a:lnSpc>
                          <a:spcPct val="120000"/>
                        </a:lnSpc>
                        <a:spcAft>
                          <a:spcPts val="0"/>
                        </a:spcAft>
                      </a:pPr>
                      <a:r>
                        <a:rPr lang="en-US" sz="1200" dirty="0" err="1">
                          <a:effectLst/>
                        </a:rPr>
                        <a:t>Avg</a:t>
                      </a:r>
                      <a:endParaRPr lang="it-IT" sz="1050" dirty="0">
                        <a:effectLst/>
                      </a:endParaRPr>
                    </a:p>
                    <a:p>
                      <a:pPr>
                        <a:lnSpc>
                          <a:spcPct val="120000"/>
                        </a:lnSpc>
                        <a:spcAft>
                          <a:spcPts val="0"/>
                        </a:spcAft>
                      </a:pPr>
                      <a:r>
                        <a:rPr lang="en-US" sz="1200" dirty="0">
                          <a:effectLst/>
                        </a:rPr>
                        <a:t> </a:t>
                      </a:r>
                      <a:endParaRPr lang="it-IT" sz="1050" dirty="0">
                        <a:effectLst/>
                      </a:endParaRPr>
                    </a:p>
                    <a:p>
                      <a:pPr>
                        <a:lnSpc>
                          <a:spcPct val="120000"/>
                        </a:lnSpc>
                        <a:spcAft>
                          <a:spcPts val="0"/>
                        </a:spcAft>
                      </a:pPr>
                      <a:r>
                        <a:rPr lang="en-US" sz="1200" dirty="0" err="1">
                          <a:effectLst/>
                        </a:rPr>
                        <a:t>Avg</a:t>
                      </a:r>
                      <a:r>
                        <a:rPr lang="en-US" sz="1200" dirty="0">
                          <a:effectLst/>
                        </a:rPr>
                        <a:t> </a:t>
                      </a:r>
                      <a:endParaRPr lang="it-IT" sz="1050" dirty="0">
                        <a:effectLst/>
                      </a:endParaRPr>
                    </a:p>
                    <a:p>
                      <a:pPr>
                        <a:lnSpc>
                          <a:spcPct val="120000"/>
                        </a:lnSpc>
                        <a:spcAft>
                          <a:spcPts val="0"/>
                        </a:spcAft>
                      </a:pPr>
                      <a:endParaRPr lang="en-US" sz="1200" dirty="0" smtClean="0">
                        <a:effectLst/>
                      </a:endParaRPr>
                    </a:p>
                    <a:p>
                      <a:pPr>
                        <a:lnSpc>
                          <a:spcPct val="120000"/>
                        </a:lnSpc>
                        <a:spcAft>
                          <a:spcPts val="0"/>
                        </a:spcAft>
                      </a:pPr>
                      <a:r>
                        <a:rPr lang="en-US" sz="1200" dirty="0" smtClean="0">
                          <a:effectLst/>
                        </a:rPr>
                        <a:t>Low</a:t>
                      </a:r>
                      <a:endParaRPr lang="it-IT" sz="1050" dirty="0">
                        <a:effectLst/>
                      </a:endParaRPr>
                    </a:p>
                    <a:p>
                      <a:pPr>
                        <a:lnSpc>
                          <a:spcPct val="120000"/>
                        </a:lnSpc>
                        <a:spcAft>
                          <a:spcPts val="0"/>
                        </a:spcAft>
                      </a:pPr>
                      <a:endParaRPr lang="en-US" sz="1200" dirty="0" smtClean="0">
                        <a:effectLst/>
                      </a:endParaRPr>
                    </a:p>
                    <a:p>
                      <a:pPr>
                        <a:lnSpc>
                          <a:spcPct val="120000"/>
                        </a:lnSpc>
                        <a:spcAft>
                          <a:spcPts val="0"/>
                        </a:spcAft>
                      </a:pPr>
                      <a:r>
                        <a:rPr lang="en-US" sz="1200" dirty="0" smtClean="0">
                          <a:effectLst/>
                        </a:rPr>
                        <a:t>High </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err="1">
                          <a:effectLst/>
                        </a:rPr>
                        <a:t>Avg</a:t>
                      </a:r>
                      <a:r>
                        <a:rPr lang="en-US" sz="1200" dirty="0">
                          <a:effectLst/>
                        </a:rPr>
                        <a:t> </a:t>
                      </a:r>
                      <a:endParaRPr lang="it-IT" sz="1050" dirty="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2 x 3</a:t>
                      </a:r>
                      <a:endParaRPr lang="it-IT" sz="1050" dirty="0">
                        <a:effectLst/>
                      </a:endParaRPr>
                    </a:p>
                    <a:p>
                      <a:pPr>
                        <a:lnSpc>
                          <a:spcPct val="120000"/>
                        </a:lnSpc>
                        <a:spcAft>
                          <a:spcPts val="0"/>
                        </a:spcAft>
                      </a:pPr>
                      <a:r>
                        <a:rPr lang="en-US" sz="1200" dirty="0">
                          <a:effectLst/>
                        </a:rPr>
                        <a:t>6</a:t>
                      </a:r>
                      <a:endParaRPr lang="it-IT" sz="1050" dirty="0">
                        <a:effectLst/>
                      </a:endParaRPr>
                    </a:p>
                    <a:p>
                      <a:pPr>
                        <a:lnSpc>
                          <a:spcPct val="120000"/>
                        </a:lnSpc>
                        <a:spcAft>
                          <a:spcPts val="0"/>
                        </a:spcAft>
                      </a:pPr>
                      <a:r>
                        <a:rPr lang="en-US" sz="1200" dirty="0">
                          <a:effectLst/>
                        </a:rPr>
                        <a:t>3</a:t>
                      </a:r>
                      <a:endParaRPr lang="it-IT" sz="1050" dirty="0">
                        <a:effectLst/>
                      </a:endParaRPr>
                    </a:p>
                    <a:p>
                      <a:pPr>
                        <a:lnSpc>
                          <a:spcPct val="120000"/>
                        </a:lnSpc>
                        <a:spcAft>
                          <a:spcPts val="0"/>
                        </a:spcAft>
                      </a:pPr>
                      <a:r>
                        <a:rPr lang="en-US" sz="1200" dirty="0">
                          <a:effectLst/>
                        </a:rPr>
                        <a:t>4</a:t>
                      </a:r>
                      <a:endParaRPr lang="it-IT" sz="1050" dirty="0">
                        <a:effectLst/>
                      </a:endParaRPr>
                    </a:p>
                    <a:p>
                      <a:pPr>
                        <a:lnSpc>
                          <a:spcPct val="120000"/>
                        </a:lnSpc>
                        <a:spcAft>
                          <a:spcPts val="0"/>
                        </a:spcAft>
                      </a:pPr>
                      <a:r>
                        <a:rPr lang="en-US" sz="1200" dirty="0">
                          <a:effectLst/>
                        </a:rPr>
                        <a:t>3 x 4</a:t>
                      </a:r>
                      <a:endParaRPr lang="it-IT" sz="1050" dirty="0">
                        <a:effectLst/>
                      </a:endParaRPr>
                    </a:p>
                    <a:p>
                      <a:pPr>
                        <a:lnSpc>
                          <a:spcPct val="120000"/>
                        </a:lnSpc>
                        <a:spcAft>
                          <a:spcPts val="0"/>
                        </a:spcAft>
                      </a:pPr>
                      <a:r>
                        <a:rPr lang="en-US" sz="1200" dirty="0">
                          <a:effectLst/>
                        </a:rPr>
                        <a:t> </a:t>
                      </a:r>
                      <a:endParaRPr lang="it-IT" sz="1050" dirty="0">
                        <a:effectLst/>
                      </a:endParaRPr>
                    </a:p>
                    <a:p>
                      <a:pPr>
                        <a:lnSpc>
                          <a:spcPct val="120000"/>
                        </a:lnSpc>
                        <a:spcAft>
                          <a:spcPts val="0"/>
                        </a:spcAft>
                      </a:pPr>
                      <a:r>
                        <a:rPr lang="en-US" sz="1200" dirty="0">
                          <a:effectLst/>
                        </a:rPr>
                        <a:t>3 x 4</a:t>
                      </a:r>
                      <a:endParaRPr lang="it-IT" sz="1050" dirty="0">
                        <a:effectLst/>
                      </a:endParaRPr>
                    </a:p>
                    <a:p>
                      <a:pPr>
                        <a:lnSpc>
                          <a:spcPct val="120000"/>
                        </a:lnSpc>
                        <a:spcAft>
                          <a:spcPts val="0"/>
                        </a:spcAft>
                      </a:pPr>
                      <a:endParaRPr lang="en-US" sz="1200" dirty="0" smtClean="0">
                        <a:effectLst/>
                      </a:endParaRPr>
                    </a:p>
                    <a:p>
                      <a:pPr>
                        <a:lnSpc>
                          <a:spcPct val="120000"/>
                        </a:lnSpc>
                        <a:spcAft>
                          <a:spcPts val="0"/>
                        </a:spcAft>
                      </a:pPr>
                      <a:r>
                        <a:rPr lang="en-US" sz="1200" dirty="0" smtClean="0">
                          <a:effectLst/>
                        </a:rPr>
                        <a:t>3 </a:t>
                      </a:r>
                      <a:r>
                        <a:rPr lang="en-US" sz="1200" dirty="0">
                          <a:effectLst/>
                        </a:rPr>
                        <a:t>x 3 </a:t>
                      </a:r>
                      <a:endParaRPr lang="it-IT" sz="1050" dirty="0">
                        <a:effectLst/>
                      </a:endParaRPr>
                    </a:p>
                    <a:p>
                      <a:pPr>
                        <a:lnSpc>
                          <a:spcPct val="120000"/>
                        </a:lnSpc>
                        <a:spcAft>
                          <a:spcPts val="0"/>
                        </a:spcAft>
                      </a:pPr>
                      <a:endParaRPr lang="en-US" sz="1200" dirty="0" smtClean="0">
                        <a:effectLst/>
                      </a:endParaRPr>
                    </a:p>
                    <a:p>
                      <a:pPr>
                        <a:lnSpc>
                          <a:spcPct val="120000"/>
                        </a:lnSpc>
                        <a:spcAft>
                          <a:spcPts val="0"/>
                        </a:spcAft>
                      </a:pPr>
                      <a:r>
                        <a:rPr lang="en-US" sz="1200" dirty="0" smtClean="0">
                          <a:effectLst/>
                        </a:rPr>
                        <a:t>3 </a:t>
                      </a:r>
                      <a:r>
                        <a:rPr lang="en-US" sz="1200" dirty="0">
                          <a:effectLst/>
                        </a:rPr>
                        <a:t>x 6</a:t>
                      </a:r>
                      <a:endParaRPr lang="it-IT" sz="1050" dirty="0">
                        <a:effectLst/>
                      </a:endParaRPr>
                    </a:p>
                    <a:p>
                      <a:pPr>
                        <a:lnSpc>
                          <a:spcPct val="120000"/>
                        </a:lnSpc>
                        <a:spcAft>
                          <a:spcPts val="0"/>
                        </a:spcAft>
                      </a:pPr>
                      <a:r>
                        <a:rPr lang="en-US" sz="1200" dirty="0">
                          <a:effectLst/>
                        </a:rPr>
                        <a:t>3</a:t>
                      </a:r>
                      <a:endParaRPr lang="it-IT" sz="1050" dirty="0">
                        <a:effectLst/>
                      </a:endParaRPr>
                    </a:p>
                    <a:p>
                      <a:pPr>
                        <a:lnSpc>
                          <a:spcPct val="120000"/>
                        </a:lnSpc>
                        <a:spcAft>
                          <a:spcPts val="0"/>
                        </a:spcAft>
                      </a:pPr>
                      <a:r>
                        <a:rPr lang="en-US" sz="1200" dirty="0">
                          <a:effectLst/>
                        </a:rPr>
                        <a:t>4</a:t>
                      </a:r>
                      <a:endParaRPr lang="it-IT" sz="1050" dirty="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1"/>
                  </a:ext>
                </a:extLst>
              </a:tr>
              <a:tr h="219466">
                <a:tc>
                  <a:txBody>
                    <a:bodyPr/>
                    <a:lstStyle/>
                    <a:p>
                      <a:pPr>
                        <a:lnSpc>
                          <a:spcPct val="120000"/>
                        </a:lnSpc>
                        <a:spcAft>
                          <a:spcPts val="0"/>
                        </a:spcAft>
                      </a:pPr>
                      <a:r>
                        <a:rPr lang="en-US" sz="1200">
                          <a:effectLst/>
                        </a:rPr>
                        <a:t>Total</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 </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77</a:t>
                      </a:r>
                      <a:endParaRPr lang="it-IT" sz="1050" dirty="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2"/>
                  </a:ext>
                </a:extLst>
              </a:tr>
            </a:tbl>
          </a:graphicData>
        </a:graphic>
      </p:graphicFrame>
      <p:graphicFrame>
        <p:nvGraphicFramePr>
          <p:cNvPr id="6" name="Tabella 5"/>
          <p:cNvGraphicFramePr>
            <a:graphicFrameLocks noGrp="1"/>
          </p:cNvGraphicFramePr>
          <p:nvPr>
            <p:extLst>
              <p:ext uri="{D42A27DB-BD31-4B8C-83A1-F6EECF244321}">
                <p14:modId xmlns:p14="http://schemas.microsoft.com/office/powerpoint/2010/main" val="113436268"/>
              </p:ext>
            </p:extLst>
          </p:nvPr>
        </p:nvGraphicFramePr>
        <p:xfrm>
          <a:off x="6425791" y="1929162"/>
          <a:ext cx="5584073" cy="2414016"/>
        </p:xfrm>
        <a:graphic>
          <a:graphicData uri="http://schemas.openxmlformats.org/drawingml/2006/table">
            <a:tbl>
              <a:tblPr firstRow="1" firstCol="1" bandRow="1">
                <a:tableStyleId>{69012ECD-51FC-41F1-AA8D-1B2483CD663E}</a:tableStyleId>
              </a:tblPr>
              <a:tblGrid>
                <a:gridCol w="2792616">
                  <a:extLst>
                    <a:ext uri="{9D8B030D-6E8A-4147-A177-3AD203B41FA5}">
                      <a16:colId xmlns="" xmlns:a16="http://schemas.microsoft.com/office/drawing/2014/main" val="20000"/>
                    </a:ext>
                  </a:extLst>
                </a:gridCol>
                <a:gridCol w="1479536">
                  <a:extLst>
                    <a:ext uri="{9D8B030D-6E8A-4147-A177-3AD203B41FA5}">
                      <a16:colId xmlns="" xmlns:a16="http://schemas.microsoft.com/office/drawing/2014/main" val="20001"/>
                    </a:ext>
                  </a:extLst>
                </a:gridCol>
                <a:gridCol w="1311921">
                  <a:extLst>
                    <a:ext uri="{9D8B030D-6E8A-4147-A177-3AD203B41FA5}">
                      <a16:colId xmlns="" xmlns:a16="http://schemas.microsoft.com/office/drawing/2014/main" val="20002"/>
                    </a:ext>
                  </a:extLst>
                </a:gridCol>
              </a:tblGrid>
              <a:tr h="196925">
                <a:tc>
                  <a:txBody>
                    <a:bodyPr/>
                    <a:lstStyle/>
                    <a:p>
                      <a:pPr>
                        <a:lnSpc>
                          <a:spcPct val="120000"/>
                        </a:lnSpc>
                        <a:spcAft>
                          <a:spcPts val="0"/>
                        </a:spcAft>
                      </a:pPr>
                      <a:r>
                        <a:rPr lang="en-US" sz="1200">
                          <a:effectLst/>
                        </a:rPr>
                        <a:t>EQs</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Complexity</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FPs</a:t>
                      </a:r>
                      <a:endParaRPr lang="it-IT" sz="105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0"/>
                  </a:ext>
                </a:extLst>
              </a:tr>
              <a:tr h="1673679">
                <a:tc>
                  <a:txBody>
                    <a:bodyPr/>
                    <a:lstStyle/>
                    <a:p>
                      <a:pPr>
                        <a:lnSpc>
                          <a:spcPct val="120000"/>
                        </a:lnSpc>
                        <a:spcAft>
                          <a:spcPts val="0"/>
                        </a:spcAft>
                      </a:pPr>
                      <a:r>
                        <a:rPr lang="en-US" sz="1200">
                          <a:effectLst/>
                        </a:rPr>
                        <a:t>User retrieve profile info</a:t>
                      </a:r>
                      <a:endParaRPr lang="it-IT" sz="1050">
                        <a:effectLst/>
                      </a:endParaRPr>
                    </a:p>
                    <a:p>
                      <a:pPr>
                        <a:lnSpc>
                          <a:spcPct val="120000"/>
                        </a:lnSpc>
                        <a:spcAft>
                          <a:spcPts val="0"/>
                        </a:spcAft>
                      </a:pPr>
                      <a:r>
                        <a:rPr lang="en-US" sz="1200">
                          <a:effectLst/>
                        </a:rPr>
                        <a:t>User searches cars</a:t>
                      </a:r>
                      <a:endParaRPr lang="it-IT" sz="1050">
                        <a:effectLst/>
                      </a:endParaRPr>
                    </a:p>
                    <a:p>
                      <a:pPr>
                        <a:lnSpc>
                          <a:spcPct val="120000"/>
                        </a:lnSpc>
                        <a:spcAft>
                          <a:spcPts val="0"/>
                        </a:spcAft>
                      </a:pPr>
                      <a:r>
                        <a:rPr lang="en-US" sz="1200">
                          <a:effectLst/>
                        </a:rPr>
                        <a:t>User searches special safe areas</a:t>
                      </a:r>
                      <a:endParaRPr lang="it-IT" sz="1050">
                        <a:effectLst/>
                      </a:endParaRPr>
                    </a:p>
                    <a:p>
                      <a:pPr>
                        <a:lnSpc>
                          <a:spcPct val="120000"/>
                        </a:lnSpc>
                        <a:spcAft>
                          <a:spcPts val="0"/>
                        </a:spcAft>
                      </a:pPr>
                      <a:r>
                        <a:rPr lang="en-US" sz="1200">
                          <a:effectLst/>
                        </a:rPr>
                        <a:t>User requests last ride info</a:t>
                      </a:r>
                      <a:endParaRPr lang="it-IT" sz="1050">
                        <a:effectLst/>
                      </a:endParaRPr>
                    </a:p>
                    <a:p>
                      <a:pPr>
                        <a:lnSpc>
                          <a:spcPct val="120000"/>
                        </a:lnSpc>
                        <a:spcAft>
                          <a:spcPts val="0"/>
                        </a:spcAft>
                      </a:pPr>
                      <a:r>
                        <a:rPr lang="en-US" sz="1200">
                          <a:effectLst/>
                        </a:rPr>
                        <a:t>Admin retrieves car info</a:t>
                      </a:r>
                      <a:endParaRPr lang="it-IT" sz="1050">
                        <a:effectLst/>
                      </a:endParaRPr>
                    </a:p>
                    <a:p>
                      <a:pPr>
                        <a:lnSpc>
                          <a:spcPct val="120000"/>
                        </a:lnSpc>
                        <a:spcAft>
                          <a:spcPts val="0"/>
                        </a:spcAft>
                      </a:pPr>
                      <a:r>
                        <a:rPr lang="en-US" sz="1200">
                          <a:effectLst/>
                        </a:rPr>
                        <a:t>Admin retrieves safe/special safe areas info</a:t>
                      </a:r>
                      <a:endParaRPr lang="it-IT" sz="1050">
                        <a:effectLst/>
                      </a:endParaRPr>
                    </a:p>
                    <a:p>
                      <a:pPr>
                        <a:lnSpc>
                          <a:spcPct val="120000"/>
                        </a:lnSpc>
                        <a:spcAft>
                          <a:spcPts val="0"/>
                        </a:spcAft>
                      </a:pPr>
                      <a:r>
                        <a:rPr lang="en-US" sz="1200">
                          <a:effectLst/>
                        </a:rPr>
                        <a:t>Admin retrieves operator’s info</a:t>
                      </a:r>
                      <a:endParaRPr lang="it-IT" sz="1050">
                        <a:effectLst/>
                      </a:endParaRPr>
                    </a:p>
                    <a:p>
                      <a:pPr>
                        <a:lnSpc>
                          <a:spcPct val="120000"/>
                        </a:lnSpc>
                        <a:spcAft>
                          <a:spcPts val="0"/>
                        </a:spcAft>
                      </a:pPr>
                      <a:r>
                        <a:rPr lang="en-US" sz="1200">
                          <a:effectLst/>
                        </a:rPr>
                        <a:t>Admin retrieves user’s info</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err="1">
                          <a:effectLst/>
                        </a:rPr>
                        <a:t>Avg</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endParaRPr lang="en-US" sz="1200" dirty="0" smtClean="0">
                        <a:effectLst/>
                      </a:endParaRPr>
                    </a:p>
                    <a:p>
                      <a:pPr>
                        <a:lnSpc>
                          <a:spcPct val="120000"/>
                        </a:lnSpc>
                        <a:spcAft>
                          <a:spcPts val="0"/>
                        </a:spcAft>
                      </a:pPr>
                      <a:r>
                        <a:rPr lang="en-US" sz="1200" dirty="0" smtClean="0">
                          <a:effectLst/>
                        </a:rPr>
                        <a:t>Low</a:t>
                      </a:r>
                      <a:endParaRPr lang="it-IT" sz="1050" dirty="0">
                        <a:effectLst/>
                      </a:endParaRPr>
                    </a:p>
                    <a:p>
                      <a:pPr>
                        <a:lnSpc>
                          <a:spcPct val="120000"/>
                        </a:lnSpc>
                        <a:spcAft>
                          <a:spcPts val="0"/>
                        </a:spcAft>
                      </a:pPr>
                      <a:r>
                        <a:rPr lang="en-US" sz="1200" dirty="0">
                          <a:effectLst/>
                        </a:rPr>
                        <a:t>Low</a:t>
                      </a:r>
                      <a:endParaRPr lang="it-IT" sz="1050" dirty="0">
                        <a:effectLst/>
                      </a:endParaRPr>
                    </a:p>
                    <a:p>
                      <a:pPr>
                        <a:lnSpc>
                          <a:spcPct val="120000"/>
                        </a:lnSpc>
                        <a:spcAft>
                          <a:spcPts val="0"/>
                        </a:spcAft>
                      </a:pPr>
                      <a:r>
                        <a:rPr lang="en-US" sz="1200" dirty="0">
                          <a:effectLst/>
                        </a:rPr>
                        <a:t>Low</a:t>
                      </a:r>
                      <a:endParaRPr lang="it-IT" sz="1050" dirty="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3</a:t>
                      </a:r>
                      <a:endParaRPr lang="it-IT" sz="1050" dirty="0">
                        <a:effectLst/>
                      </a:endParaRPr>
                    </a:p>
                    <a:p>
                      <a:pPr>
                        <a:lnSpc>
                          <a:spcPct val="120000"/>
                        </a:lnSpc>
                        <a:spcAft>
                          <a:spcPts val="0"/>
                        </a:spcAft>
                      </a:pPr>
                      <a:r>
                        <a:rPr lang="en-US" sz="1200" dirty="0">
                          <a:effectLst/>
                        </a:rPr>
                        <a:t>4</a:t>
                      </a:r>
                      <a:endParaRPr lang="it-IT" sz="1050" dirty="0">
                        <a:effectLst/>
                      </a:endParaRPr>
                    </a:p>
                    <a:p>
                      <a:pPr>
                        <a:lnSpc>
                          <a:spcPct val="120000"/>
                        </a:lnSpc>
                        <a:spcAft>
                          <a:spcPts val="0"/>
                        </a:spcAft>
                      </a:pPr>
                      <a:r>
                        <a:rPr lang="en-US" sz="1200" dirty="0">
                          <a:effectLst/>
                        </a:rPr>
                        <a:t>3</a:t>
                      </a:r>
                      <a:endParaRPr lang="it-IT" sz="1050" dirty="0">
                        <a:effectLst/>
                      </a:endParaRPr>
                    </a:p>
                    <a:p>
                      <a:pPr>
                        <a:lnSpc>
                          <a:spcPct val="120000"/>
                        </a:lnSpc>
                        <a:spcAft>
                          <a:spcPts val="0"/>
                        </a:spcAft>
                      </a:pPr>
                      <a:r>
                        <a:rPr lang="en-US" sz="1200" dirty="0">
                          <a:effectLst/>
                        </a:rPr>
                        <a:t>3</a:t>
                      </a:r>
                      <a:endParaRPr lang="it-IT" sz="1050" dirty="0">
                        <a:effectLst/>
                      </a:endParaRPr>
                    </a:p>
                    <a:p>
                      <a:pPr>
                        <a:lnSpc>
                          <a:spcPct val="120000"/>
                        </a:lnSpc>
                        <a:spcAft>
                          <a:spcPts val="0"/>
                        </a:spcAft>
                      </a:pPr>
                      <a:r>
                        <a:rPr lang="en-US" sz="1200" dirty="0">
                          <a:effectLst/>
                        </a:rPr>
                        <a:t>3</a:t>
                      </a:r>
                      <a:endParaRPr lang="it-IT" sz="1050" dirty="0">
                        <a:effectLst/>
                      </a:endParaRPr>
                    </a:p>
                    <a:p>
                      <a:pPr>
                        <a:lnSpc>
                          <a:spcPct val="120000"/>
                        </a:lnSpc>
                        <a:spcAft>
                          <a:spcPts val="0"/>
                        </a:spcAft>
                      </a:pPr>
                      <a:endParaRPr lang="en-US" sz="1200" dirty="0" smtClean="0">
                        <a:effectLst/>
                      </a:endParaRPr>
                    </a:p>
                    <a:p>
                      <a:pPr>
                        <a:lnSpc>
                          <a:spcPct val="120000"/>
                        </a:lnSpc>
                        <a:spcAft>
                          <a:spcPts val="0"/>
                        </a:spcAft>
                      </a:pPr>
                      <a:r>
                        <a:rPr lang="en-US" sz="1200" dirty="0" smtClean="0">
                          <a:effectLst/>
                        </a:rPr>
                        <a:t>3</a:t>
                      </a:r>
                      <a:endParaRPr lang="it-IT" sz="1050" dirty="0">
                        <a:effectLst/>
                      </a:endParaRPr>
                    </a:p>
                    <a:p>
                      <a:pPr>
                        <a:lnSpc>
                          <a:spcPct val="120000"/>
                        </a:lnSpc>
                        <a:spcAft>
                          <a:spcPts val="0"/>
                        </a:spcAft>
                      </a:pPr>
                      <a:r>
                        <a:rPr lang="en-US" sz="1200" dirty="0">
                          <a:effectLst/>
                        </a:rPr>
                        <a:t>3</a:t>
                      </a:r>
                      <a:endParaRPr lang="it-IT" sz="1050" dirty="0">
                        <a:effectLst/>
                      </a:endParaRPr>
                    </a:p>
                    <a:p>
                      <a:pPr>
                        <a:lnSpc>
                          <a:spcPct val="120000"/>
                        </a:lnSpc>
                        <a:spcAft>
                          <a:spcPts val="0"/>
                        </a:spcAft>
                      </a:pPr>
                      <a:r>
                        <a:rPr lang="en-US" sz="1200" dirty="0">
                          <a:effectLst/>
                        </a:rPr>
                        <a:t>3</a:t>
                      </a:r>
                      <a:endParaRPr lang="it-IT" sz="1050" dirty="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1"/>
                  </a:ext>
                </a:extLst>
              </a:tr>
              <a:tr h="196925">
                <a:tc>
                  <a:txBody>
                    <a:bodyPr/>
                    <a:lstStyle/>
                    <a:p>
                      <a:pPr>
                        <a:lnSpc>
                          <a:spcPct val="120000"/>
                        </a:lnSpc>
                        <a:spcAft>
                          <a:spcPts val="0"/>
                        </a:spcAft>
                      </a:pPr>
                      <a:r>
                        <a:rPr lang="en-US" sz="1200">
                          <a:effectLst/>
                        </a:rPr>
                        <a:t>Total</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 </a:t>
                      </a:r>
                      <a:endParaRPr lang="it-IT" sz="1050" dirty="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25</a:t>
                      </a:r>
                      <a:endParaRPr lang="it-IT" sz="1050" dirty="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2"/>
                  </a:ext>
                </a:extLst>
              </a:tr>
            </a:tbl>
          </a:graphicData>
        </a:graphic>
      </p:graphicFrame>
      <p:graphicFrame>
        <p:nvGraphicFramePr>
          <p:cNvPr id="7" name="Tabella 6"/>
          <p:cNvGraphicFramePr>
            <a:graphicFrameLocks noGrp="1"/>
          </p:cNvGraphicFramePr>
          <p:nvPr>
            <p:extLst/>
          </p:nvPr>
        </p:nvGraphicFramePr>
        <p:xfrm>
          <a:off x="6425791" y="4343179"/>
          <a:ext cx="5584074" cy="1755842"/>
        </p:xfrm>
        <a:graphic>
          <a:graphicData uri="http://schemas.openxmlformats.org/drawingml/2006/table">
            <a:tbl>
              <a:tblPr firstRow="1" firstCol="1" bandRow="1">
                <a:tableStyleId>{69012ECD-51FC-41F1-AA8D-1B2483CD663E}</a:tableStyleId>
              </a:tblPr>
              <a:tblGrid>
                <a:gridCol w="2792617">
                  <a:extLst>
                    <a:ext uri="{9D8B030D-6E8A-4147-A177-3AD203B41FA5}">
                      <a16:colId xmlns="" xmlns:a16="http://schemas.microsoft.com/office/drawing/2014/main" val="20000"/>
                    </a:ext>
                  </a:extLst>
                </a:gridCol>
                <a:gridCol w="1479536">
                  <a:extLst>
                    <a:ext uri="{9D8B030D-6E8A-4147-A177-3AD203B41FA5}">
                      <a16:colId xmlns="" xmlns:a16="http://schemas.microsoft.com/office/drawing/2014/main" val="20001"/>
                    </a:ext>
                  </a:extLst>
                </a:gridCol>
                <a:gridCol w="1311921">
                  <a:extLst>
                    <a:ext uri="{9D8B030D-6E8A-4147-A177-3AD203B41FA5}">
                      <a16:colId xmlns="" xmlns:a16="http://schemas.microsoft.com/office/drawing/2014/main" val="20002"/>
                    </a:ext>
                  </a:extLst>
                </a:gridCol>
              </a:tblGrid>
              <a:tr h="219480">
                <a:tc>
                  <a:txBody>
                    <a:bodyPr/>
                    <a:lstStyle/>
                    <a:p>
                      <a:pPr>
                        <a:lnSpc>
                          <a:spcPct val="120000"/>
                        </a:lnSpc>
                        <a:spcAft>
                          <a:spcPts val="0"/>
                        </a:spcAft>
                      </a:pPr>
                      <a:r>
                        <a:rPr lang="en-US" sz="1200" dirty="0">
                          <a:effectLst/>
                        </a:rPr>
                        <a:t>EOs</a:t>
                      </a:r>
                      <a:endParaRPr lang="it-IT" sz="1050" dirty="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Complexity</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FPs</a:t>
                      </a:r>
                      <a:endParaRPr lang="it-IT" sz="105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0"/>
                  </a:ext>
                </a:extLst>
              </a:tr>
              <a:tr h="1316882">
                <a:tc>
                  <a:txBody>
                    <a:bodyPr/>
                    <a:lstStyle/>
                    <a:p>
                      <a:pPr>
                        <a:lnSpc>
                          <a:spcPct val="120000"/>
                        </a:lnSpc>
                        <a:spcAft>
                          <a:spcPts val="0"/>
                        </a:spcAft>
                      </a:pPr>
                      <a:r>
                        <a:rPr lang="en-US" sz="1200" dirty="0">
                          <a:effectLst/>
                        </a:rPr>
                        <a:t>Notification recharging request</a:t>
                      </a:r>
                      <a:endParaRPr lang="it-IT" sz="1050" dirty="0">
                        <a:effectLst/>
                      </a:endParaRPr>
                    </a:p>
                    <a:p>
                      <a:pPr>
                        <a:lnSpc>
                          <a:spcPct val="120000"/>
                        </a:lnSpc>
                        <a:spcAft>
                          <a:spcPts val="0"/>
                        </a:spcAft>
                      </a:pPr>
                      <a:r>
                        <a:rPr lang="en-US" sz="1200" dirty="0">
                          <a:effectLst/>
                        </a:rPr>
                        <a:t>Notification of ride ending</a:t>
                      </a:r>
                      <a:endParaRPr lang="it-IT" sz="1050" dirty="0">
                        <a:effectLst/>
                      </a:endParaRPr>
                    </a:p>
                    <a:p>
                      <a:pPr>
                        <a:lnSpc>
                          <a:spcPct val="120000"/>
                        </a:lnSpc>
                        <a:spcAft>
                          <a:spcPts val="0"/>
                        </a:spcAft>
                      </a:pPr>
                      <a:r>
                        <a:rPr lang="en-US" sz="1200" dirty="0">
                          <a:effectLst/>
                        </a:rPr>
                        <a:t>Notification user blocked</a:t>
                      </a:r>
                      <a:endParaRPr lang="it-IT" sz="1050" dirty="0">
                        <a:effectLst/>
                      </a:endParaRPr>
                    </a:p>
                    <a:p>
                      <a:pPr>
                        <a:lnSpc>
                          <a:spcPct val="120000"/>
                        </a:lnSpc>
                        <a:spcAft>
                          <a:spcPts val="0"/>
                        </a:spcAft>
                      </a:pPr>
                      <a:r>
                        <a:rPr lang="en-US" sz="1200" dirty="0">
                          <a:effectLst/>
                        </a:rPr>
                        <a:t>Notification penalties</a:t>
                      </a:r>
                      <a:endParaRPr lang="it-IT" sz="1050" dirty="0">
                        <a:effectLst/>
                      </a:endParaRPr>
                    </a:p>
                    <a:p>
                      <a:pPr>
                        <a:lnSpc>
                          <a:spcPct val="120000"/>
                        </a:lnSpc>
                        <a:spcAft>
                          <a:spcPts val="0"/>
                        </a:spcAft>
                      </a:pPr>
                      <a:r>
                        <a:rPr lang="en-US" sz="1200" dirty="0">
                          <a:effectLst/>
                        </a:rPr>
                        <a:t>Notification reservation OK</a:t>
                      </a:r>
                      <a:endParaRPr lang="it-IT" sz="1050" dirty="0">
                        <a:effectLst/>
                      </a:endParaRPr>
                    </a:p>
                    <a:p>
                      <a:pPr>
                        <a:lnSpc>
                          <a:spcPct val="120000"/>
                        </a:lnSpc>
                        <a:spcAft>
                          <a:spcPts val="0"/>
                        </a:spcAft>
                      </a:pPr>
                      <a:r>
                        <a:rPr lang="en-US" sz="1200" dirty="0">
                          <a:effectLst/>
                        </a:rPr>
                        <a:t>Notification reserve time expiration</a:t>
                      </a:r>
                      <a:endParaRPr lang="it-IT" sz="1050" dirty="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Low</a:t>
                      </a:r>
                      <a:endParaRPr lang="it-IT" sz="1050">
                        <a:effectLst/>
                      </a:endParaRPr>
                    </a:p>
                    <a:p>
                      <a:pPr>
                        <a:lnSpc>
                          <a:spcPct val="120000"/>
                        </a:lnSpc>
                        <a:spcAft>
                          <a:spcPts val="0"/>
                        </a:spcAft>
                      </a:pPr>
                      <a:r>
                        <a:rPr lang="en-US" sz="1200">
                          <a:effectLst/>
                        </a:rPr>
                        <a:t>Low</a:t>
                      </a:r>
                      <a:endParaRPr lang="it-IT" sz="1050">
                        <a:effectLst/>
                      </a:endParaRPr>
                    </a:p>
                    <a:p>
                      <a:pPr>
                        <a:lnSpc>
                          <a:spcPct val="120000"/>
                        </a:lnSpc>
                        <a:spcAft>
                          <a:spcPts val="0"/>
                        </a:spcAft>
                      </a:pPr>
                      <a:r>
                        <a:rPr lang="en-US" sz="1200">
                          <a:effectLst/>
                        </a:rPr>
                        <a:t>Low</a:t>
                      </a:r>
                      <a:endParaRPr lang="it-IT" sz="1050">
                        <a:effectLst/>
                      </a:endParaRPr>
                    </a:p>
                    <a:p>
                      <a:pPr>
                        <a:lnSpc>
                          <a:spcPct val="120000"/>
                        </a:lnSpc>
                        <a:spcAft>
                          <a:spcPts val="0"/>
                        </a:spcAft>
                      </a:pPr>
                      <a:r>
                        <a:rPr lang="en-US" sz="1200">
                          <a:effectLst/>
                        </a:rPr>
                        <a:t>Low</a:t>
                      </a:r>
                      <a:endParaRPr lang="it-IT" sz="1050">
                        <a:effectLst/>
                      </a:endParaRPr>
                    </a:p>
                    <a:p>
                      <a:pPr>
                        <a:lnSpc>
                          <a:spcPct val="120000"/>
                        </a:lnSpc>
                        <a:spcAft>
                          <a:spcPts val="0"/>
                        </a:spcAft>
                      </a:pPr>
                      <a:r>
                        <a:rPr lang="en-US" sz="1200">
                          <a:effectLst/>
                        </a:rPr>
                        <a:t>Low</a:t>
                      </a:r>
                      <a:endParaRPr lang="it-IT" sz="1050">
                        <a:effectLst/>
                      </a:endParaRPr>
                    </a:p>
                    <a:p>
                      <a:pPr>
                        <a:lnSpc>
                          <a:spcPct val="120000"/>
                        </a:lnSpc>
                        <a:spcAft>
                          <a:spcPts val="0"/>
                        </a:spcAft>
                      </a:pPr>
                      <a:r>
                        <a:rPr lang="en-US" sz="1200">
                          <a:effectLst/>
                        </a:rPr>
                        <a:t>Low</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4</a:t>
                      </a:r>
                      <a:endParaRPr lang="it-IT" sz="1050" dirty="0">
                        <a:effectLst/>
                      </a:endParaRPr>
                    </a:p>
                    <a:p>
                      <a:pPr>
                        <a:lnSpc>
                          <a:spcPct val="120000"/>
                        </a:lnSpc>
                        <a:spcAft>
                          <a:spcPts val="0"/>
                        </a:spcAft>
                      </a:pPr>
                      <a:r>
                        <a:rPr lang="en-US" sz="1200" dirty="0">
                          <a:effectLst/>
                        </a:rPr>
                        <a:t>4</a:t>
                      </a:r>
                      <a:endParaRPr lang="it-IT" sz="1050" dirty="0">
                        <a:effectLst/>
                      </a:endParaRPr>
                    </a:p>
                    <a:p>
                      <a:pPr>
                        <a:lnSpc>
                          <a:spcPct val="120000"/>
                        </a:lnSpc>
                        <a:spcAft>
                          <a:spcPts val="0"/>
                        </a:spcAft>
                      </a:pPr>
                      <a:r>
                        <a:rPr lang="en-US" sz="1200" dirty="0">
                          <a:effectLst/>
                        </a:rPr>
                        <a:t>4</a:t>
                      </a:r>
                      <a:endParaRPr lang="it-IT" sz="1050" dirty="0">
                        <a:effectLst/>
                      </a:endParaRPr>
                    </a:p>
                    <a:p>
                      <a:pPr>
                        <a:lnSpc>
                          <a:spcPct val="120000"/>
                        </a:lnSpc>
                        <a:spcAft>
                          <a:spcPts val="0"/>
                        </a:spcAft>
                      </a:pPr>
                      <a:r>
                        <a:rPr lang="en-US" sz="1200" dirty="0">
                          <a:effectLst/>
                        </a:rPr>
                        <a:t>4</a:t>
                      </a:r>
                      <a:endParaRPr lang="it-IT" sz="1050" dirty="0">
                        <a:effectLst/>
                      </a:endParaRPr>
                    </a:p>
                    <a:p>
                      <a:pPr>
                        <a:lnSpc>
                          <a:spcPct val="120000"/>
                        </a:lnSpc>
                        <a:spcAft>
                          <a:spcPts val="0"/>
                        </a:spcAft>
                      </a:pPr>
                      <a:r>
                        <a:rPr lang="en-US" sz="1200" dirty="0">
                          <a:effectLst/>
                        </a:rPr>
                        <a:t>4</a:t>
                      </a:r>
                      <a:endParaRPr lang="it-IT" sz="1050" dirty="0">
                        <a:effectLst/>
                      </a:endParaRPr>
                    </a:p>
                    <a:p>
                      <a:pPr>
                        <a:lnSpc>
                          <a:spcPct val="120000"/>
                        </a:lnSpc>
                        <a:spcAft>
                          <a:spcPts val="0"/>
                        </a:spcAft>
                      </a:pPr>
                      <a:r>
                        <a:rPr lang="en-US" sz="1200" dirty="0">
                          <a:effectLst/>
                        </a:rPr>
                        <a:t>4</a:t>
                      </a:r>
                      <a:endParaRPr lang="it-IT" sz="1050" dirty="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1"/>
                  </a:ext>
                </a:extLst>
              </a:tr>
              <a:tr h="219480">
                <a:tc>
                  <a:txBody>
                    <a:bodyPr/>
                    <a:lstStyle/>
                    <a:p>
                      <a:pPr>
                        <a:lnSpc>
                          <a:spcPct val="120000"/>
                        </a:lnSpc>
                        <a:spcAft>
                          <a:spcPts val="0"/>
                        </a:spcAft>
                      </a:pPr>
                      <a:r>
                        <a:rPr lang="en-US" sz="1200">
                          <a:effectLst/>
                        </a:rPr>
                        <a:t>Total</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 </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24</a:t>
                      </a:r>
                      <a:endParaRPr lang="it-IT" sz="1050" dirty="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15341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Overall Estimation</a:t>
            </a:r>
          </a:p>
        </p:txBody>
      </p:sp>
      <p:graphicFrame>
        <p:nvGraphicFramePr>
          <p:cNvPr id="9" name="Segnaposto contenuto 8"/>
          <p:cNvGraphicFramePr>
            <a:graphicFrameLocks noGrp="1"/>
          </p:cNvGraphicFramePr>
          <p:nvPr>
            <p:ph idx="1"/>
            <p:extLst/>
          </p:nvPr>
        </p:nvGraphicFramePr>
        <p:xfrm>
          <a:off x="3069590" y="1962442"/>
          <a:ext cx="6113780" cy="1536192"/>
        </p:xfrm>
        <a:graphic>
          <a:graphicData uri="http://schemas.openxmlformats.org/drawingml/2006/table">
            <a:tbl>
              <a:tblPr firstRow="1" firstCol="1" bandRow="1">
                <a:tableStyleId>{69012ECD-51FC-41F1-AA8D-1B2483CD663E}</a:tableStyleId>
              </a:tblPr>
              <a:tblGrid>
                <a:gridCol w="3056890">
                  <a:extLst>
                    <a:ext uri="{9D8B030D-6E8A-4147-A177-3AD203B41FA5}">
                      <a16:colId xmlns="" xmlns:a16="http://schemas.microsoft.com/office/drawing/2014/main" val="20000"/>
                    </a:ext>
                  </a:extLst>
                </a:gridCol>
                <a:gridCol w="3056890">
                  <a:extLst>
                    <a:ext uri="{9D8B030D-6E8A-4147-A177-3AD203B41FA5}">
                      <a16:colId xmlns="" xmlns:a16="http://schemas.microsoft.com/office/drawing/2014/main" val="20001"/>
                    </a:ext>
                  </a:extLst>
                </a:gridCol>
              </a:tblGrid>
              <a:tr h="0">
                <a:tc>
                  <a:txBody>
                    <a:bodyPr/>
                    <a:lstStyle/>
                    <a:p>
                      <a:pPr>
                        <a:lnSpc>
                          <a:spcPct val="120000"/>
                        </a:lnSpc>
                        <a:spcAft>
                          <a:spcPts val="0"/>
                        </a:spcAft>
                      </a:pPr>
                      <a:r>
                        <a:rPr lang="en-US" sz="1200" dirty="0">
                          <a:effectLst/>
                        </a:rPr>
                        <a:t>Function Type</a:t>
                      </a:r>
                      <a:endParaRPr lang="it-IT" sz="1050" dirty="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a:effectLst/>
                        </a:rPr>
                        <a:t>Value</a:t>
                      </a:r>
                      <a:endParaRPr lang="it-IT" sz="105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0"/>
                  </a:ext>
                </a:extLst>
              </a:tr>
              <a:tr h="350520">
                <a:tc>
                  <a:txBody>
                    <a:bodyPr/>
                    <a:lstStyle/>
                    <a:p>
                      <a:pPr>
                        <a:lnSpc>
                          <a:spcPct val="120000"/>
                        </a:lnSpc>
                        <a:spcAft>
                          <a:spcPts val="0"/>
                        </a:spcAft>
                      </a:pPr>
                      <a:r>
                        <a:rPr lang="en-US" sz="1200">
                          <a:effectLst/>
                        </a:rPr>
                        <a:t>Internal Logic Files </a:t>
                      </a:r>
                      <a:endParaRPr lang="it-IT" sz="1050">
                        <a:effectLst/>
                      </a:endParaRPr>
                    </a:p>
                    <a:p>
                      <a:pPr>
                        <a:lnSpc>
                          <a:spcPct val="120000"/>
                        </a:lnSpc>
                        <a:spcAft>
                          <a:spcPts val="0"/>
                        </a:spcAft>
                      </a:pPr>
                      <a:r>
                        <a:rPr lang="en-US" sz="1200">
                          <a:effectLst/>
                        </a:rPr>
                        <a:t>External Logic Files </a:t>
                      </a:r>
                      <a:endParaRPr lang="it-IT" sz="1050">
                        <a:effectLst/>
                      </a:endParaRPr>
                    </a:p>
                    <a:p>
                      <a:pPr>
                        <a:lnSpc>
                          <a:spcPct val="120000"/>
                        </a:lnSpc>
                        <a:spcAft>
                          <a:spcPts val="0"/>
                        </a:spcAft>
                      </a:pPr>
                      <a:r>
                        <a:rPr lang="en-US" sz="1200">
                          <a:effectLst/>
                        </a:rPr>
                        <a:t>External Inputs </a:t>
                      </a:r>
                      <a:endParaRPr lang="it-IT" sz="1050">
                        <a:effectLst/>
                      </a:endParaRPr>
                    </a:p>
                    <a:p>
                      <a:pPr>
                        <a:lnSpc>
                          <a:spcPct val="120000"/>
                        </a:lnSpc>
                        <a:spcAft>
                          <a:spcPts val="0"/>
                        </a:spcAft>
                      </a:pPr>
                      <a:r>
                        <a:rPr lang="en-US" sz="1200">
                          <a:effectLst/>
                        </a:rPr>
                        <a:t>External Inquiries</a:t>
                      </a:r>
                      <a:endParaRPr lang="it-IT" sz="1050">
                        <a:effectLst/>
                      </a:endParaRPr>
                    </a:p>
                    <a:p>
                      <a:pPr>
                        <a:lnSpc>
                          <a:spcPct val="120000"/>
                        </a:lnSpc>
                        <a:spcAft>
                          <a:spcPts val="0"/>
                        </a:spcAft>
                      </a:pPr>
                      <a:r>
                        <a:rPr lang="en-US" sz="1200">
                          <a:effectLst/>
                        </a:rPr>
                        <a:t>External Outputs</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66</a:t>
                      </a:r>
                      <a:endParaRPr lang="it-IT" sz="1050" dirty="0">
                        <a:effectLst/>
                      </a:endParaRPr>
                    </a:p>
                    <a:p>
                      <a:pPr>
                        <a:lnSpc>
                          <a:spcPct val="120000"/>
                        </a:lnSpc>
                        <a:spcAft>
                          <a:spcPts val="0"/>
                        </a:spcAft>
                      </a:pPr>
                      <a:r>
                        <a:rPr lang="en-US" sz="1200" dirty="0">
                          <a:effectLst/>
                        </a:rPr>
                        <a:t>22</a:t>
                      </a:r>
                      <a:endParaRPr lang="it-IT" sz="1050" dirty="0">
                        <a:effectLst/>
                      </a:endParaRPr>
                    </a:p>
                    <a:p>
                      <a:pPr>
                        <a:lnSpc>
                          <a:spcPct val="120000"/>
                        </a:lnSpc>
                        <a:spcAft>
                          <a:spcPts val="0"/>
                        </a:spcAft>
                      </a:pPr>
                      <a:r>
                        <a:rPr lang="en-US" sz="1200" dirty="0">
                          <a:effectLst/>
                        </a:rPr>
                        <a:t>77</a:t>
                      </a:r>
                      <a:endParaRPr lang="it-IT" sz="1050" dirty="0">
                        <a:effectLst/>
                      </a:endParaRPr>
                    </a:p>
                    <a:p>
                      <a:pPr>
                        <a:lnSpc>
                          <a:spcPct val="120000"/>
                        </a:lnSpc>
                        <a:spcAft>
                          <a:spcPts val="0"/>
                        </a:spcAft>
                      </a:pPr>
                      <a:r>
                        <a:rPr lang="en-US" sz="1200" dirty="0">
                          <a:effectLst/>
                        </a:rPr>
                        <a:t>25</a:t>
                      </a:r>
                      <a:endParaRPr lang="it-IT" sz="1050" dirty="0">
                        <a:effectLst/>
                      </a:endParaRPr>
                    </a:p>
                    <a:p>
                      <a:pPr>
                        <a:lnSpc>
                          <a:spcPct val="120000"/>
                        </a:lnSpc>
                        <a:spcAft>
                          <a:spcPts val="0"/>
                        </a:spcAft>
                      </a:pPr>
                      <a:r>
                        <a:rPr lang="en-US" sz="1200" dirty="0">
                          <a:effectLst/>
                        </a:rPr>
                        <a:t>24</a:t>
                      </a:r>
                      <a:endParaRPr lang="it-IT" sz="1050" dirty="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1"/>
                  </a:ext>
                </a:extLst>
              </a:tr>
              <a:tr h="0">
                <a:tc>
                  <a:txBody>
                    <a:bodyPr/>
                    <a:lstStyle/>
                    <a:p>
                      <a:pPr>
                        <a:lnSpc>
                          <a:spcPct val="120000"/>
                        </a:lnSpc>
                        <a:spcAft>
                          <a:spcPts val="0"/>
                        </a:spcAft>
                      </a:pPr>
                      <a:r>
                        <a:rPr lang="en-US" sz="1200">
                          <a:effectLst/>
                        </a:rPr>
                        <a:t>Total</a:t>
                      </a:r>
                      <a:endParaRPr lang="it-IT" sz="1050">
                        <a:effectLst/>
                        <a:latin typeface="Calibri" charset="0"/>
                        <a:ea typeface="Times New Roman" charset="0"/>
                        <a:cs typeface="Times New Roman" charset="0"/>
                      </a:endParaRPr>
                    </a:p>
                  </a:txBody>
                  <a:tcPr marL="68580" marR="68580" marT="0" marB="0"/>
                </a:tc>
                <a:tc>
                  <a:txBody>
                    <a:bodyPr/>
                    <a:lstStyle/>
                    <a:p>
                      <a:pPr>
                        <a:lnSpc>
                          <a:spcPct val="120000"/>
                        </a:lnSpc>
                        <a:spcAft>
                          <a:spcPts val="0"/>
                        </a:spcAft>
                      </a:pPr>
                      <a:r>
                        <a:rPr lang="en-US" sz="1200" dirty="0">
                          <a:effectLst/>
                        </a:rPr>
                        <a:t>214</a:t>
                      </a:r>
                      <a:endParaRPr lang="it-IT" sz="1050" dirty="0">
                        <a:effectLst/>
                        <a:latin typeface="Calibri" charset="0"/>
                        <a:ea typeface="Times New Roman" charset="0"/>
                        <a:cs typeface="Times New Roman" charset="0"/>
                      </a:endParaRPr>
                    </a:p>
                  </a:txBody>
                  <a:tcPr marL="68580" marR="68580" marT="0" marB="0"/>
                </a:tc>
                <a:extLst>
                  <a:ext uri="{0D108BD9-81ED-4DB2-BD59-A6C34878D82A}">
                    <a16:rowId xmlns="" xmlns:a16="http://schemas.microsoft.com/office/drawing/2014/main" val="10002"/>
                  </a:ext>
                </a:extLst>
              </a:tr>
            </a:tbl>
          </a:graphicData>
        </a:graphic>
      </p:graphicFrame>
      <p:sp>
        <p:nvSpPr>
          <p:cNvPr id="10" name="CasellaDiTesto 9"/>
          <p:cNvSpPr txBox="1"/>
          <p:nvPr/>
        </p:nvSpPr>
        <p:spPr>
          <a:xfrm>
            <a:off x="1097280" y="3679902"/>
            <a:ext cx="10359592" cy="1200329"/>
          </a:xfrm>
          <a:prstGeom prst="rect">
            <a:avLst/>
          </a:prstGeom>
          <a:noFill/>
        </p:spPr>
        <p:txBody>
          <a:bodyPr wrap="square" rtlCol="0">
            <a:spAutoFit/>
          </a:bodyPr>
          <a:lstStyle/>
          <a:p>
            <a:r>
              <a:rPr lang="en-US" dirty="0"/>
              <a:t> </a:t>
            </a:r>
            <a:endParaRPr lang="it-IT" dirty="0"/>
          </a:p>
          <a:p>
            <a:r>
              <a:rPr lang="en-US" dirty="0"/>
              <a:t>Considering to use Java Enterprise Edition to develop the system, the estimated source line of code, basing on the Functional Points are: </a:t>
            </a:r>
            <a:endParaRPr lang="it-IT" dirty="0"/>
          </a:p>
          <a:p>
            <a:endParaRPr lang="en-US" dirty="0"/>
          </a:p>
        </p:txBody>
      </p:sp>
      <p:sp>
        <p:nvSpPr>
          <p:cNvPr id="14" name="Rettangolo arrotondato 13"/>
          <p:cNvSpPr/>
          <p:nvPr/>
        </p:nvSpPr>
        <p:spPr>
          <a:xfrm>
            <a:off x="2766246" y="4720611"/>
            <a:ext cx="6720468" cy="769405"/>
          </a:xfrm>
          <a:prstGeom prst="roundRect">
            <a:avLst/>
          </a:prstGeom>
          <a:ln w="57150">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b="1"/>
              <a:t>SLOC </a:t>
            </a:r>
            <a:r>
              <a:rPr lang="en-US" b="1" dirty="0"/>
              <a:t>(lower bound) = 214 * 46= 9844</a:t>
            </a:r>
            <a:endParaRPr lang="it-IT" dirty="0"/>
          </a:p>
          <a:p>
            <a:r>
              <a:rPr lang="en-US" b="1" dirty="0"/>
              <a:t>SLOC (upper bound) = 214* 67= 14338</a:t>
            </a:r>
            <a:endParaRPr lang="it-IT" dirty="0"/>
          </a:p>
        </p:txBody>
      </p:sp>
    </p:spTree>
    <p:extLst>
      <p:ext uri="{BB962C8B-B14F-4D97-AF65-F5344CB8AC3E}">
        <p14:creationId xmlns:p14="http://schemas.microsoft.com/office/powerpoint/2010/main" val="2613445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Cost, Effort and Schedule estimation COCOMO II</a:t>
            </a:r>
          </a:p>
        </p:txBody>
      </p:sp>
      <p:sp>
        <p:nvSpPr>
          <p:cNvPr id="4" name="Segnaposto contenuto 3"/>
          <p:cNvSpPr>
            <a:spLocks noGrp="1"/>
          </p:cNvSpPr>
          <p:nvPr>
            <p:ph idx="1"/>
          </p:nvPr>
        </p:nvSpPr>
        <p:spPr>
          <a:xfrm>
            <a:off x="836342" y="2068758"/>
            <a:ext cx="10786945" cy="1232003"/>
          </a:xfrm>
          <a:prstGeom prst="roundRect">
            <a:avLst/>
          </a:prstGeom>
          <a:ln w="57150">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b="1" dirty="0"/>
          </a:p>
          <a:p>
            <a:r>
              <a:rPr lang="en-US" b="1" dirty="0"/>
              <a:t>EFFORT (lower bound) = A * EAF * KSLOCE= 2.94 * 1.68692 * 9.844 1.0353 = 53.237 PM </a:t>
            </a:r>
            <a:r>
              <a:rPr lang="en-US" b="1" dirty="0">
                <a:sym typeface="Symbol" charset="2"/>
              </a:rPr>
              <a:t></a:t>
            </a:r>
            <a:r>
              <a:rPr lang="en-US" b="1" dirty="0"/>
              <a:t> 54 PM </a:t>
            </a:r>
            <a:endParaRPr lang="it-IT" b="1" dirty="0"/>
          </a:p>
          <a:p>
            <a:r>
              <a:rPr lang="en-US" b="1" dirty="0"/>
              <a:t>EFFORT (upper bound) = A * EAF * KSLOCE= 2.94 * 1.68692 * 14.3381.0353 = 78.119 PM </a:t>
            </a:r>
            <a:r>
              <a:rPr lang="en-US" b="1" dirty="0">
                <a:sym typeface="Symbol" charset="2"/>
              </a:rPr>
              <a:t></a:t>
            </a:r>
            <a:r>
              <a:rPr lang="en-US" b="1" dirty="0"/>
              <a:t> 79 PM </a:t>
            </a:r>
            <a:endParaRPr lang="it-IT" b="1" dirty="0"/>
          </a:p>
          <a:p>
            <a:endParaRPr lang="it-IT" dirty="0"/>
          </a:p>
        </p:txBody>
      </p:sp>
      <p:sp>
        <p:nvSpPr>
          <p:cNvPr id="5" name="CasellaDiTesto 4"/>
          <p:cNvSpPr txBox="1"/>
          <p:nvPr/>
        </p:nvSpPr>
        <p:spPr>
          <a:xfrm>
            <a:off x="4125951" y="4739268"/>
            <a:ext cx="184731" cy="369332"/>
          </a:xfrm>
          <a:prstGeom prst="rect">
            <a:avLst/>
          </a:prstGeom>
          <a:noFill/>
        </p:spPr>
        <p:txBody>
          <a:bodyPr wrap="none" rtlCol="0">
            <a:spAutoFit/>
          </a:bodyPr>
          <a:lstStyle/>
          <a:p>
            <a:endParaRPr lang="en-US"/>
          </a:p>
        </p:txBody>
      </p:sp>
      <p:sp>
        <p:nvSpPr>
          <p:cNvPr id="6" name="Rettangolo arrotondato 5"/>
          <p:cNvSpPr/>
          <p:nvPr/>
        </p:nvSpPr>
        <p:spPr>
          <a:xfrm>
            <a:off x="836342" y="3931547"/>
            <a:ext cx="10786945" cy="992387"/>
          </a:xfrm>
          <a:prstGeom prst="roundRect">
            <a:avLst/>
          </a:prstGeom>
          <a:ln w="57150">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b="1" dirty="0"/>
              <a:t>Duration (lower bound) = 3.67*(</a:t>
            </a:r>
            <a:r>
              <a:rPr lang="en-US" b="1" dirty="0" err="1"/>
              <a:t>EffortLowerBound</a:t>
            </a:r>
            <a:r>
              <a:rPr lang="en-US" b="1" dirty="0"/>
              <a:t>)</a:t>
            </a:r>
            <a:r>
              <a:rPr lang="en-US" b="1" baseline="30000" dirty="0"/>
              <a:t>F </a:t>
            </a:r>
            <a:r>
              <a:rPr lang="en-US" b="1" dirty="0"/>
              <a:t>= 3.67*(53.237)</a:t>
            </a:r>
            <a:r>
              <a:rPr lang="en-US" b="1" baseline="30000" dirty="0"/>
              <a:t>0.30506 </a:t>
            </a:r>
            <a:r>
              <a:rPr lang="en-US" b="1" dirty="0"/>
              <a:t>= 12.33 months  </a:t>
            </a:r>
            <a:endParaRPr lang="it-IT" b="1" dirty="0"/>
          </a:p>
          <a:p>
            <a:r>
              <a:rPr lang="en-US" b="1" dirty="0"/>
              <a:t>Duration (upper bound) = 3.67*(</a:t>
            </a:r>
            <a:r>
              <a:rPr lang="en-US" b="1" dirty="0" err="1"/>
              <a:t>EffortLowerBound</a:t>
            </a:r>
            <a:r>
              <a:rPr lang="en-US" b="1" dirty="0"/>
              <a:t>)</a:t>
            </a:r>
            <a:r>
              <a:rPr lang="en-US" b="1" baseline="30000" dirty="0"/>
              <a:t>F </a:t>
            </a:r>
            <a:r>
              <a:rPr lang="en-US" b="1" dirty="0"/>
              <a:t>= 3.67*(78.119)</a:t>
            </a:r>
            <a:r>
              <a:rPr lang="en-US" b="1" baseline="30000" dirty="0"/>
              <a:t>0.30506</a:t>
            </a:r>
            <a:r>
              <a:rPr lang="en-US" b="1" dirty="0"/>
              <a:t> = 13.86 months</a:t>
            </a:r>
            <a:endParaRPr lang="it-IT" b="1" dirty="0"/>
          </a:p>
        </p:txBody>
      </p:sp>
    </p:spTree>
    <p:extLst>
      <p:ext uri="{BB962C8B-B14F-4D97-AF65-F5344CB8AC3E}">
        <p14:creationId xmlns:p14="http://schemas.microsoft.com/office/powerpoint/2010/main" val="11941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Risk Management</a:t>
            </a:r>
          </a:p>
        </p:txBody>
      </p:sp>
      <p:sp>
        <p:nvSpPr>
          <p:cNvPr id="3" name="Segnaposto contenuto 2"/>
          <p:cNvSpPr>
            <a:spLocks noGrp="1"/>
          </p:cNvSpPr>
          <p:nvPr>
            <p:ph idx="1"/>
          </p:nvPr>
        </p:nvSpPr>
        <p:spPr/>
        <p:txBody>
          <a:bodyPr/>
          <a:lstStyle/>
          <a:p>
            <a:r>
              <a:rPr lang="en-US" dirty="0"/>
              <a:t>Main issues: </a:t>
            </a:r>
          </a:p>
          <a:p>
            <a:pPr lvl="1">
              <a:buFont typeface="Wingdings" charset="2"/>
              <a:buChar char="v"/>
            </a:pPr>
            <a:r>
              <a:rPr lang="en-US" dirty="0"/>
              <a:t>Technical </a:t>
            </a:r>
            <a:r>
              <a:rPr lang="en-US" dirty="0">
                <a:sym typeface="Wingdings"/>
              </a:rPr>
              <a:t> inexperienced HR, loss of source code, changing of agreements’ terms for some 				APIs, delays in the project schedule</a:t>
            </a:r>
            <a:endParaRPr lang="en-US" dirty="0"/>
          </a:p>
          <a:p>
            <a:pPr lvl="1">
              <a:buFont typeface="Wingdings" charset="2"/>
              <a:buChar char="v"/>
            </a:pPr>
            <a:r>
              <a:rPr lang="en-US" dirty="0"/>
              <a:t>Political </a:t>
            </a:r>
            <a:r>
              <a:rPr lang="en-US" dirty="0">
                <a:sym typeface="Wingdings"/>
              </a:rPr>
              <a:t> concurrency, changing of government’s priorities or laws</a:t>
            </a:r>
            <a:endParaRPr lang="en-US" dirty="0"/>
          </a:p>
          <a:p>
            <a:pPr lvl="1">
              <a:buFont typeface="Wingdings" charset="2"/>
              <a:buChar char="v"/>
            </a:pPr>
            <a:r>
              <a:rPr lang="en-US" dirty="0"/>
              <a:t>Financial </a:t>
            </a:r>
            <a:r>
              <a:rPr lang="en-US" dirty="0">
                <a:sym typeface="Wingdings"/>
              </a:rPr>
              <a:t> budget reduction, changing of price for the used external components like the GEB</a:t>
            </a:r>
          </a:p>
          <a:p>
            <a:pPr marL="201168" lvl="1" indent="0">
              <a:buNone/>
            </a:pPr>
            <a:endParaRPr lang="en-US" dirty="0">
              <a:sym typeface="Wingdings"/>
            </a:endParaRPr>
          </a:p>
          <a:p>
            <a:pPr marL="201168" lvl="1" indent="0">
              <a:buNone/>
            </a:pPr>
            <a:r>
              <a:rPr lang="en-US" dirty="0">
                <a:sym typeface="Wingdings"/>
              </a:rPr>
              <a:t>Proposed solutions:</a:t>
            </a:r>
          </a:p>
          <a:p>
            <a:pPr lvl="1">
              <a:buFont typeface="Wingdings" charset="2"/>
              <a:buChar char="v"/>
            </a:pPr>
            <a:r>
              <a:rPr lang="en-US" dirty="0">
                <a:sym typeface="Wingdings"/>
              </a:rPr>
              <a:t> Design components as portable as possible, so to make more easy the eventual shift to others systems or services </a:t>
            </a:r>
          </a:p>
          <a:p>
            <a:pPr lvl="1">
              <a:buFont typeface="Wingdings" charset="2"/>
              <a:buChar char="v"/>
            </a:pPr>
            <a:r>
              <a:rPr lang="en-US" dirty="0">
                <a:sym typeface="Wingdings"/>
              </a:rPr>
              <a:t>Distributed backup of source code and data </a:t>
            </a:r>
          </a:p>
          <a:p>
            <a:pPr lvl="1">
              <a:buFont typeface="Wingdings" charset="2"/>
              <a:buChar char="v"/>
            </a:pPr>
            <a:r>
              <a:rPr lang="en-US" dirty="0">
                <a:sym typeface="Wingdings"/>
              </a:rPr>
              <a:t>Involve stakeholders as much as possible, through frequent meetings </a:t>
            </a:r>
          </a:p>
        </p:txBody>
      </p:sp>
    </p:spTree>
    <p:extLst>
      <p:ext uri="{BB962C8B-B14F-4D97-AF65-F5344CB8AC3E}">
        <p14:creationId xmlns:p14="http://schemas.microsoft.com/office/powerpoint/2010/main" val="3998594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it-IT" dirty="0"/>
          </a:p>
          <a:p>
            <a:pPr marL="0" marR="0" lvl="0" indent="0" algn="ctr" defTabSz="914400" eaLnBrk="1" fontAlgn="auto" latinLnBrk="0" hangingPunct="1">
              <a:lnSpc>
                <a:spcPct val="100000"/>
              </a:lnSpc>
              <a:spcBef>
                <a:spcPts val="0"/>
              </a:spcBef>
              <a:spcAft>
                <a:spcPts val="0"/>
              </a:spcAft>
              <a:buClrTx/>
              <a:buSzTx/>
              <a:buFontTx/>
              <a:buNone/>
              <a:tabLst/>
              <a:defRPr/>
            </a:pPr>
            <a:endParaRPr lang="it-IT" dirty="0"/>
          </a:p>
          <a:p>
            <a:pPr marL="0" marR="0" lvl="0" indent="0" algn="ctr" defTabSz="914400" eaLnBrk="1" fontAlgn="auto" latinLnBrk="0" hangingPunct="1">
              <a:lnSpc>
                <a:spcPct val="100000"/>
              </a:lnSpc>
              <a:spcBef>
                <a:spcPts val="0"/>
              </a:spcBef>
              <a:spcAft>
                <a:spcPts val="0"/>
              </a:spcAft>
              <a:buClrTx/>
              <a:buSzTx/>
              <a:buFontTx/>
              <a:buNone/>
              <a:tabLst/>
              <a:defRPr/>
            </a:pPr>
            <a:endParaRPr lang="it-IT" dirty="0"/>
          </a:p>
          <a:p>
            <a:pPr marL="0" marR="0" lvl="0" indent="0" algn="ctr" defTabSz="914400" eaLnBrk="1" fontAlgn="auto" latinLnBrk="0" hangingPunct="1">
              <a:lnSpc>
                <a:spcPct val="100000"/>
              </a:lnSpc>
              <a:spcBef>
                <a:spcPts val="0"/>
              </a:spcBef>
              <a:spcAft>
                <a:spcPts val="0"/>
              </a:spcAft>
              <a:buClrTx/>
              <a:buSzTx/>
              <a:buFontTx/>
              <a:buNone/>
              <a:tabLst/>
              <a:defRPr/>
            </a:pPr>
            <a:endParaRPr lang="en-GB"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sz="2400" dirty="0" smtClean="0">
                <a:ln w="0"/>
                <a:blipFill>
                  <a:blip r:embed="rId2"/>
                  <a:tile tx="0" ty="0" sx="100000" sy="100000" flip="none" algn="tl"/>
                </a:blipFill>
                <a:effectLst>
                  <a:outerShdw blurRad="38100" dist="25400" dir="5400000" algn="ctr" rotWithShape="0">
                    <a:srgbClr val="6E747A">
                      <a:alpha val="43000"/>
                    </a:srgbClr>
                  </a:outerShdw>
                </a:effectLst>
              </a:rPr>
              <a:t>Thanks for your attention!</a:t>
            </a:r>
            <a:endParaRPr lang="en-US" sz="2400" dirty="0">
              <a:ln w="0"/>
              <a:blipFill>
                <a:blip r:embed="rId2"/>
                <a:tile tx="0" ty="0" sx="100000" sy="100000" flip="none" algn="tl"/>
              </a:blip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386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Goals</a:t>
            </a:r>
            <a:endParaRPr lang="it-IT" b="1" dirty="0"/>
          </a:p>
        </p:txBody>
      </p:sp>
      <p:sp>
        <p:nvSpPr>
          <p:cNvPr id="3" name="Segnaposto contenuto 2"/>
          <p:cNvSpPr>
            <a:spLocks noGrp="1"/>
          </p:cNvSpPr>
          <p:nvPr>
            <p:ph idx="1"/>
          </p:nvPr>
        </p:nvSpPr>
        <p:spPr/>
        <p:txBody>
          <a:bodyPr>
            <a:normAutofit fontScale="92500" lnSpcReduction="20000"/>
          </a:bodyPr>
          <a:lstStyle/>
          <a:p>
            <a:pPr lvl="0"/>
            <a:r>
              <a:rPr lang="en-US" dirty="0"/>
              <a:t>[G1] Identify a user in a unique way.</a:t>
            </a:r>
            <a:endParaRPr lang="it-IT" dirty="0"/>
          </a:p>
          <a:p>
            <a:pPr lvl="0"/>
            <a:r>
              <a:rPr lang="en-US" dirty="0"/>
              <a:t>[G2] For every user easy and fast to find available cars in the proximity</a:t>
            </a:r>
            <a:endParaRPr lang="it-IT" dirty="0"/>
          </a:p>
          <a:p>
            <a:pPr lvl="0"/>
            <a:r>
              <a:rPr lang="en-US" dirty="0"/>
              <a:t>[G3] Allow users to reserve a single car for up to one hour in advance to the rental</a:t>
            </a:r>
            <a:endParaRPr lang="it-IT" dirty="0"/>
          </a:p>
          <a:p>
            <a:pPr lvl="0"/>
            <a:r>
              <a:rPr lang="en-US" dirty="0"/>
              <a:t>[G4] Penalize users who reserve a car without taking it in the expected time.</a:t>
            </a:r>
            <a:endParaRPr lang="it-IT" dirty="0"/>
          </a:p>
          <a:p>
            <a:pPr lvl="0"/>
            <a:r>
              <a:rPr lang="en-US" dirty="0"/>
              <a:t>[G5] Allow user to open, enter and use the car.</a:t>
            </a:r>
            <a:endParaRPr lang="it-IT" dirty="0"/>
          </a:p>
          <a:p>
            <a:pPr lvl="0"/>
            <a:r>
              <a:rPr lang="en-US" dirty="0"/>
              <a:t>[G6] Allow user to be constantly aware of the cost of his ride.</a:t>
            </a:r>
            <a:endParaRPr lang="it-IT" dirty="0"/>
          </a:p>
          <a:p>
            <a:pPr lvl="0"/>
            <a:r>
              <a:rPr lang="en-US" dirty="0"/>
              <a:t>[G7] Make easy, for every user, to </a:t>
            </a:r>
            <a:r>
              <a:rPr lang="en-US" dirty="0" err="1"/>
              <a:t>geolocate</a:t>
            </a:r>
            <a:r>
              <a:rPr lang="en-US" dirty="0"/>
              <a:t> all the parking safe areas and all the available special safe areas.</a:t>
            </a:r>
            <a:endParaRPr lang="it-IT" dirty="0"/>
          </a:p>
          <a:p>
            <a:pPr lvl="0"/>
            <a:r>
              <a:rPr lang="en-US" dirty="0"/>
              <a:t>[G8] Incentivize the virtuous behavior of the users</a:t>
            </a:r>
            <a:endParaRPr lang="it-IT" dirty="0"/>
          </a:p>
          <a:p>
            <a:pPr lvl="0"/>
            <a:r>
              <a:rPr lang="en-US" dirty="0"/>
              <a:t>[G9] Provide a way to use the cars in a continuative way</a:t>
            </a:r>
            <a:endParaRPr lang="it-IT" dirty="0"/>
          </a:p>
          <a:p>
            <a:pPr lvl="0"/>
            <a:r>
              <a:rPr lang="en-US" dirty="0"/>
              <a:t>[G10] Maintain an equal distribution of the cars among the areas</a:t>
            </a:r>
            <a:endParaRPr lang="it-IT" dirty="0"/>
          </a:p>
          <a:p>
            <a:endParaRPr lang="it-IT" dirty="0"/>
          </a:p>
        </p:txBody>
      </p:sp>
    </p:spTree>
    <p:extLst>
      <p:ext uri="{BB962C8B-B14F-4D97-AF65-F5344CB8AC3E}">
        <p14:creationId xmlns:p14="http://schemas.microsoft.com/office/powerpoint/2010/main" val="1576427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Functional</a:t>
            </a:r>
            <a:r>
              <a:rPr lang="it-IT" b="1" dirty="0"/>
              <a:t> </a:t>
            </a:r>
            <a:r>
              <a:rPr lang="it-IT" b="1" dirty="0" err="1"/>
              <a:t>Requirements</a:t>
            </a:r>
            <a:endParaRPr lang="it-IT" b="1" dirty="0"/>
          </a:p>
        </p:txBody>
      </p:sp>
      <p:sp>
        <p:nvSpPr>
          <p:cNvPr id="3" name="Segnaposto contenuto 2"/>
          <p:cNvSpPr>
            <a:spLocks noGrp="1"/>
          </p:cNvSpPr>
          <p:nvPr>
            <p:ph idx="1"/>
          </p:nvPr>
        </p:nvSpPr>
        <p:spPr/>
        <p:txBody>
          <a:bodyPr>
            <a:normAutofit/>
          </a:bodyPr>
          <a:lstStyle/>
          <a:p>
            <a:pPr lvl="0"/>
            <a:r>
              <a:rPr lang="en-US" dirty="0"/>
              <a:t>[G8] </a:t>
            </a:r>
            <a:r>
              <a:rPr lang="en-US" u="sng" dirty="0"/>
              <a:t>Incentivize the virtuous behavior of the users</a:t>
            </a:r>
            <a:endParaRPr lang="it-IT" u="sng" dirty="0"/>
          </a:p>
          <a:p>
            <a:pPr lvl="3">
              <a:buFont typeface="Wingdings" charset="2"/>
              <a:buChar char="Ø"/>
            </a:pPr>
            <a:r>
              <a:rPr lang="en-US" sz="1800" dirty="0"/>
              <a:t> Block (if he didn’t pay the last ride) and unblock the user (when he fulfills his pending payment)</a:t>
            </a:r>
            <a:endParaRPr lang="it-IT" sz="1800" dirty="0"/>
          </a:p>
          <a:p>
            <a:pPr lvl="3">
              <a:buFont typeface="Wingdings" charset="2"/>
              <a:buChar char="Ø"/>
            </a:pPr>
            <a:r>
              <a:rPr lang="en-US" sz="1800" dirty="0"/>
              <a:t> Detect cars’ battery level</a:t>
            </a:r>
            <a:endParaRPr lang="it-IT" sz="1800" dirty="0"/>
          </a:p>
          <a:p>
            <a:pPr lvl="3">
              <a:buFont typeface="Wingdings" charset="2"/>
              <a:buChar char="Ø"/>
            </a:pPr>
            <a:r>
              <a:rPr lang="en-US" sz="1800" dirty="0"/>
              <a:t> Detect if a car is plugged into the power grid </a:t>
            </a:r>
            <a:endParaRPr lang="it-IT" sz="1800" dirty="0"/>
          </a:p>
          <a:p>
            <a:pPr lvl="3">
              <a:buFont typeface="Wingdings" charset="2"/>
              <a:buChar char="Ø"/>
            </a:pPr>
            <a:r>
              <a:rPr lang="en-US" sz="1800" dirty="0"/>
              <a:t> The system must apply a 10% of discount on the ride, if it’s notified of the presence of at least two other passengers in the car </a:t>
            </a:r>
            <a:endParaRPr lang="it-IT" sz="1800" dirty="0"/>
          </a:p>
          <a:p>
            <a:pPr lvl="3">
              <a:buFont typeface="Wingdings" charset="2"/>
              <a:buChar char="Ø"/>
            </a:pPr>
            <a:r>
              <a:rPr lang="en-US" sz="1800" dirty="0"/>
              <a:t>Detect the ending of a rental, if the engine is stopped, the doors are open and the car is still</a:t>
            </a:r>
            <a:r>
              <a:rPr lang="it-IT" sz="1800" dirty="0"/>
              <a:t> </a:t>
            </a:r>
          </a:p>
          <a:p>
            <a:pPr lvl="3">
              <a:buFont typeface="Wingdings" charset="2"/>
              <a:buChar char="Ø"/>
            </a:pPr>
            <a:r>
              <a:rPr lang="en-US" sz="1800" dirty="0"/>
              <a:t>The system must apply a 20% of discount on the ride, if the rental has ended and the battery of the car is almost at the 50%</a:t>
            </a:r>
            <a:endParaRPr lang="it-IT" sz="1800" dirty="0"/>
          </a:p>
          <a:p>
            <a:pPr lvl="3">
              <a:buFont typeface="Wingdings" charset="2"/>
              <a:buChar char="Ø"/>
            </a:pPr>
            <a:r>
              <a:rPr lang="en-US" sz="1800" dirty="0"/>
              <a:t> The system must apply a 30% of discount on the ride, if it’s plugged into the power grid </a:t>
            </a:r>
            <a:endParaRPr lang="it-IT" sz="1800" dirty="0"/>
          </a:p>
          <a:p>
            <a:pPr lvl="3">
              <a:buFont typeface="Wingdings" charset="2"/>
              <a:buChar char="Ø"/>
            </a:pPr>
            <a:r>
              <a:rPr lang="en-US" sz="1800" dirty="0"/>
              <a:t> The system must charge 30% more on the last ride, if a car is left at more than 3 KM from the nearest special safe area or with more than 80% of the battery empty</a:t>
            </a:r>
            <a:endParaRPr lang="it-IT" sz="1800" dirty="0"/>
          </a:p>
          <a:p>
            <a:pPr lvl="3">
              <a:buFont typeface="Wingdings" charset="2"/>
              <a:buChar char="Ø"/>
            </a:pPr>
            <a:endParaRPr lang="it-IT" sz="1800" dirty="0"/>
          </a:p>
        </p:txBody>
      </p:sp>
    </p:spTree>
    <p:extLst>
      <p:ext uri="{BB962C8B-B14F-4D97-AF65-F5344CB8AC3E}">
        <p14:creationId xmlns:p14="http://schemas.microsoft.com/office/powerpoint/2010/main" val="1681241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Use Case: User makes a reservation</a:t>
            </a:r>
            <a:endParaRPr lang="en-US" dirty="0"/>
          </a:p>
        </p:txBody>
      </p:sp>
      <p:pic>
        <p:nvPicPr>
          <p:cNvPr id="4" name="Segnaposto contenuto 3" descr="C:\Users\pc\Downloads\Activities dia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9217" y="1846263"/>
            <a:ext cx="7853891" cy="4022725"/>
          </a:xfrm>
          <a:prstGeom prst="rect">
            <a:avLst/>
          </a:prstGeom>
          <a:noFill/>
          <a:ln>
            <a:noFill/>
          </a:ln>
        </p:spPr>
      </p:pic>
    </p:spTree>
    <p:extLst>
      <p:ext uri="{BB962C8B-B14F-4D97-AF65-F5344CB8AC3E}">
        <p14:creationId xmlns:p14="http://schemas.microsoft.com/office/powerpoint/2010/main" val="1129922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solidFill>
                  <a:schemeClr val="accent2">
                    <a:lumMod val="50000"/>
                  </a:schemeClr>
                </a:solidFill>
              </a:rPr>
              <a:t>User Interface</a:t>
            </a:r>
          </a:p>
        </p:txBody>
      </p:sp>
      <p:sp>
        <p:nvSpPr>
          <p:cNvPr id="33" name="Segnaposto testo 32"/>
          <p:cNvSpPr>
            <a:spLocks noGrp="1"/>
          </p:cNvSpPr>
          <p:nvPr>
            <p:ph type="body" sz="half" idx="2"/>
          </p:nvPr>
        </p:nvSpPr>
        <p:spPr/>
        <p:txBody>
          <a:bodyPr/>
          <a:lstStyle/>
          <a:p>
            <a:r>
              <a:rPr lang="en-US" dirty="0">
                <a:solidFill>
                  <a:schemeClr val="accent2">
                    <a:lumMod val="50000"/>
                  </a:schemeClr>
                </a:solidFill>
              </a:rPr>
              <a:t>Mobile App mockup </a:t>
            </a:r>
            <a:r>
              <a:rPr lang="en-US" dirty="0">
                <a:solidFill>
                  <a:schemeClr val="accent2">
                    <a:lumMod val="50000"/>
                  </a:schemeClr>
                </a:solidFill>
                <a:sym typeface="Wingdings"/>
              </a:rPr>
              <a:t> Control flow to manage a Reservation</a:t>
            </a:r>
            <a:endParaRPr lang="en-US" dirty="0">
              <a:solidFill>
                <a:schemeClr val="accent2">
                  <a:lumMod val="50000"/>
                </a:schemeClr>
              </a:solidFill>
            </a:endParaRPr>
          </a:p>
          <a:p>
            <a:endParaRPr lang="en-US" dirty="0"/>
          </a:p>
        </p:txBody>
      </p:sp>
      <p:sp>
        <p:nvSpPr>
          <p:cNvPr id="5" name="CasellaDiTesto 4"/>
          <p:cNvSpPr txBox="1"/>
          <p:nvPr/>
        </p:nvSpPr>
        <p:spPr>
          <a:xfrm>
            <a:off x="5072063" y="2043113"/>
            <a:ext cx="184731" cy="369332"/>
          </a:xfrm>
          <a:prstGeom prst="rect">
            <a:avLst/>
          </a:prstGeom>
          <a:noFill/>
        </p:spPr>
        <p:txBody>
          <a:bodyPr wrap="none" rtlCol="0">
            <a:spAutoFit/>
          </a:bodyPr>
          <a:lstStyle/>
          <a:p>
            <a:endParaRPr lang="en-US" dirty="0"/>
          </a:p>
        </p:txBody>
      </p:sp>
      <p:pic>
        <p:nvPicPr>
          <p:cNvPr id="32" name="Immagin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040" y="-504730"/>
            <a:ext cx="5294022" cy="7491708"/>
          </a:xfrm>
          <a:prstGeom prst="rect">
            <a:avLst/>
          </a:prstGeom>
        </p:spPr>
      </p:pic>
    </p:spTree>
    <p:extLst>
      <p:ext uri="{BB962C8B-B14F-4D97-AF65-F5344CB8AC3E}">
        <p14:creationId xmlns:p14="http://schemas.microsoft.com/office/powerpoint/2010/main" val="2239763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Segnaposto contenuto 7"/>
          <p:cNvPicPr>
            <a:picLocks noChangeAspect="1"/>
          </p:cNvPicPr>
          <p:nvPr/>
        </p:nvPicPr>
        <p:blipFill>
          <a:blip r:embed="rId2"/>
          <a:stretch>
            <a:fillRect/>
          </a:stretch>
        </p:blipFill>
        <p:spPr>
          <a:xfrm>
            <a:off x="216407" y="634946"/>
            <a:ext cx="7327394" cy="5037582"/>
          </a:xfrm>
          <a:prstGeom prst="rect">
            <a:avLst/>
          </a:prstGeom>
        </p:spPr>
      </p:pic>
      <p:sp>
        <p:nvSpPr>
          <p:cNvPr id="2" name="Titolo 1"/>
          <p:cNvSpPr>
            <a:spLocks noGrp="1"/>
          </p:cNvSpPr>
          <p:nvPr>
            <p:ph type="title"/>
          </p:nvPr>
        </p:nvSpPr>
        <p:spPr>
          <a:xfrm>
            <a:off x="7859485" y="634946"/>
            <a:ext cx="3690257" cy="1450757"/>
          </a:xfrm>
        </p:spPr>
        <p:txBody>
          <a:bodyPr>
            <a:normAutofit/>
          </a:bodyPr>
          <a:lstStyle/>
          <a:p>
            <a:r>
              <a:rPr lang="it-IT" b="1" dirty="0"/>
              <a:t>UML</a:t>
            </a:r>
          </a:p>
        </p:txBody>
      </p:sp>
    </p:spTree>
    <p:extLst>
      <p:ext uri="{BB962C8B-B14F-4D97-AF65-F5344CB8AC3E}">
        <p14:creationId xmlns:p14="http://schemas.microsoft.com/office/powerpoint/2010/main" val="819029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Mapping System on Alloy model</a:t>
            </a:r>
            <a:endParaRPr lang="en-US"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824" y="1872729"/>
            <a:ext cx="11263311" cy="4413340"/>
          </a:xfrm>
        </p:spPr>
      </p:pic>
    </p:spTree>
    <p:extLst>
      <p:ext uri="{BB962C8B-B14F-4D97-AF65-F5344CB8AC3E}">
        <p14:creationId xmlns:p14="http://schemas.microsoft.com/office/powerpoint/2010/main" val="258150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p:txBody>
          <a:bodyPr/>
          <a:lstStyle/>
          <a:p>
            <a:pPr algn="ctr"/>
            <a:r>
              <a:rPr lang="it-IT" b="1" dirty="0" err="1"/>
              <a:t>Power</a:t>
            </a:r>
            <a:r>
              <a:rPr lang="it-IT" b="1" dirty="0"/>
              <a:t> </a:t>
            </a:r>
            <a:r>
              <a:rPr lang="it-IT" b="1" dirty="0" err="1"/>
              <a:t>EnJoy</a:t>
            </a:r>
            <a:r>
              <a:rPr lang="it-IT" dirty="0"/>
              <a:t/>
            </a:r>
            <a:br>
              <a:rPr lang="it-IT" dirty="0"/>
            </a:br>
            <a:r>
              <a:rPr lang="en-US" dirty="0"/>
              <a:t>Architectural</a:t>
            </a:r>
            <a:r>
              <a:rPr lang="it-IT" dirty="0"/>
              <a:t> Design </a:t>
            </a:r>
          </a:p>
        </p:txBody>
      </p:sp>
      <p:sp>
        <p:nvSpPr>
          <p:cNvPr id="5" name="Sottotitolo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819421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755</TotalTime>
  <Words>1522</Words>
  <Application>Microsoft Macintosh PowerPoint</Application>
  <PresentationFormat>Widescreen</PresentationFormat>
  <Paragraphs>275</Paragraphs>
  <Slides>29</Slides>
  <Notes>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Calibri</vt:lpstr>
      <vt:lpstr>Calibri Light</vt:lpstr>
      <vt:lpstr>Symbol</vt:lpstr>
      <vt:lpstr>Times New Roman</vt:lpstr>
      <vt:lpstr>Wingdings</vt:lpstr>
      <vt:lpstr>Retrospettivo</vt:lpstr>
      <vt:lpstr>PowerEnJoy  Project presentation</vt:lpstr>
      <vt:lpstr>Introduction</vt:lpstr>
      <vt:lpstr>Goals</vt:lpstr>
      <vt:lpstr>Functional Requirements</vt:lpstr>
      <vt:lpstr>Use Case: User makes a reservation</vt:lpstr>
      <vt:lpstr>User Interface</vt:lpstr>
      <vt:lpstr>UML</vt:lpstr>
      <vt:lpstr>Mapping System on Alloy model</vt:lpstr>
      <vt:lpstr>Power EnJoy Architectural Design </vt:lpstr>
      <vt:lpstr>Overview</vt:lpstr>
      <vt:lpstr>High level components and their interaction</vt:lpstr>
      <vt:lpstr>Component view </vt:lpstr>
      <vt:lpstr>Deployment view</vt:lpstr>
      <vt:lpstr>Runtime View: User makes a reservation</vt:lpstr>
      <vt:lpstr>Algorithm design: User makes a reservation</vt:lpstr>
      <vt:lpstr>Component interfaces </vt:lpstr>
      <vt:lpstr>Power EnJoy Integration Test Plan</vt:lpstr>
      <vt:lpstr>ITP</vt:lpstr>
      <vt:lpstr>Phases of Integration-1° phase</vt:lpstr>
      <vt:lpstr>Phases of integration-2° phase</vt:lpstr>
      <vt:lpstr>Phases of integration-3° phase</vt:lpstr>
      <vt:lpstr>Tools and Test Data</vt:lpstr>
      <vt:lpstr>Power EnJoy Project Plan </vt:lpstr>
      <vt:lpstr>Project size</vt:lpstr>
      <vt:lpstr>External Inputs, External Inquiries, External Outputs</vt:lpstr>
      <vt:lpstr>Overall Estimation</vt:lpstr>
      <vt:lpstr>Cost, Effort and Schedule estimation COCOMO II</vt:lpstr>
      <vt:lpstr>Risk Management</vt:lpstr>
      <vt:lpstr>Presentazione di PowerPoint</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Carmen Barletta</dc:creator>
  <cp:lastModifiedBy>Carmen Barletta</cp:lastModifiedBy>
  <cp:revision>36</cp:revision>
  <dcterms:created xsi:type="dcterms:W3CDTF">2016-11-14T11:27:18Z</dcterms:created>
  <dcterms:modified xsi:type="dcterms:W3CDTF">2017-02-08T21:11:30Z</dcterms:modified>
</cp:coreProperties>
</file>