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3"/>
  </p:notesMasterIdLst>
  <p:handoutMasterIdLst>
    <p:handoutMasterId r:id="rId54"/>
  </p:handoutMasterIdLst>
  <p:sldIdLst>
    <p:sldId id="256" r:id="rId3"/>
    <p:sldId id="29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90" r:id="rId33"/>
    <p:sldId id="291" r:id="rId34"/>
    <p:sldId id="292" r:id="rId35"/>
    <p:sldId id="293" r:id="rId36"/>
    <p:sldId id="294" r:id="rId37"/>
    <p:sldId id="295" r:id="rId38"/>
    <p:sldId id="298" r:id="rId39"/>
    <p:sldId id="285" r:id="rId40"/>
    <p:sldId id="301" r:id="rId41"/>
    <p:sldId id="303" r:id="rId42"/>
    <p:sldId id="305" r:id="rId43"/>
    <p:sldId id="307" r:id="rId44"/>
    <p:sldId id="299" r:id="rId45"/>
    <p:sldId id="302" r:id="rId46"/>
    <p:sldId id="300" r:id="rId47"/>
    <p:sldId id="308" r:id="rId48"/>
    <p:sldId id="310" r:id="rId49"/>
    <p:sldId id="309" r:id="rId50"/>
    <p:sldId id="311" r:id="rId51"/>
    <p:sldId id="296" r:id="rId5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94" autoAdjust="0"/>
    <p:restoredTop sz="72114" autoAdjust="0"/>
  </p:normalViewPr>
  <p:slideViewPr>
    <p:cSldViewPr>
      <p:cViewPr>
        <p:scale>
          <a:sx n="66" d="100"/>
          <a:sy n="66" d="100"/>
        </p:scale>
        <p:origin x="-2994" y="-474"/>
      </p:cViewPr>
      <p:guideLst>
        <p:guide orient="horz" pos="2160"/>
        <p:guide pos="2880"/>
      </p:guideLst>
    </p:cSldViewPr>
  </p:slideViewPr>
  <p:outlineViewPr>
    <p:cViewPr>
      <p:scale>
        <a:sx n="33" d="100"/>
        <a:sy n="33" d="100"/>
      </p:scale>
      <p:origin x="0" y="997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22E8CD-3F59-45A2-8329-D55CBB511C1B}" type="datetimeFigureOut">
              <a:rPr lang="en-US" smtClean="0"/>
              <a:t>10/16/2015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E5F2D2-B6EB-42CB-A42D-097C793B31D8}" type="slidenum">
              <a:rPr lang="en-US" smtClean="0"/>
              <a:t>‹#›</a:t>
            </a:fld>
            <a:endParaRPr lang="en-US"/>
          </a:p>
        </p:txBody>
      </p:sp>
    </p:spTree>
    <p:extLst>
      <p:ext uri="{BB962C8B-B14F-4D97-AF65-F5344CB8AC3E}">
        <p14:creationId xmlns:p14="http://schemas.microsoft.com/office/powerpoint/2010/main" val="844071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0E2AF-2C96-4A4F-9F48-33F3F79C2A6B}" type="datetimeFigureOut">
              <a:rPr lang="en-US" smtClean="0"/>
              <a:t>10/16/2015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AD819E-D864-4095-B3AF-F6949CBCFE2B}" type="slidenum">
              <a:rPr lang="en-US" smtClean="0"/>
              <a:t>‹#›</a:t>
            </a:fld>
            <a:endParaRPr lang="en-US"/>
          </a:p>
        </p:txBody>
      </p:sp>
    </p:spTree>
    <p:extLst>
      <p:ext uri="{BB962C8B-B14F-4D97-AF65-F5344CB8AC3E}">
        <p14:creationId xmlns:p14="http://schemas.microsoft.com/office/powerpoint/2010/main" val="345635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usdoj.gov/oip/foia_updates/Vol_XVII_4/page2.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8" Type="http://schemas.openxmlformats.org/officeDocument/2006/relationships/hyperlink" Target="http://eslint.org/docs/rules/no-debugger" TargetMode="External"/><Relationship Id="rId13" Type="http://schemas.openxmlformats.org/officeDocument/2006/relationships/hyperlink" Target="http://eslint.org/docs/rules/consistent-return" TargetMode="External"/><Relationship Id="rId18" Type="http://schemas.openxmlformats.org/officeDocument/2006/relationships/hyperlink" Target="http://eslint.org/docs/rules/no-catch-shadow" TargetMode="External"/><Relationship Id="rId3" Type="http://schemas.openxmlformats.org/officeDocument/2006/relationships/hyperlink" Target="http://eslint.org/docs/rules/comma-dangle" TargetMode="External"/><Relationship Id="rId21" Type="http://schemas.openxmlformats.org/officeDocument/2006/relationships/hyperlink" Target="http://eslint.org/docs/rules/array-bracket-spacing" TargetMode="External"/><Relationship Id="rId7" Type="http://schemas.openxmlformats.org/officeDocument/2006/relationships/hyperlink" Target="http://eslint.org/docs/rules/no-control-regex" TargetMode="External"/><Relationship Id="rId12" Type="http://schemas.openxmlformats.org/officeDocument/2006/relationships/hyperlink" Target="http://eslint.org/docs/rules/complexity" TargetMode="External"/><Relationship Id="rId17" Type="http://schemas.openxmlformats.org/officeDocument/2006/relationships/hyperlink" Target="http://eslint.org/docs/rules/init-declarations" TargetMode="External"/><Relationship Id="rId25" Type="http://schemas.openxmlformats.org/officeDocument/2006/relationships/hyperlink" Target="http://eslint.org/docs/rules/comma-spacing" TargetMode="External"/><Relationship Id="rId2" Type="http://schemas.openxmlformats.org/officeDocument/2006/relationships/slide" Target="../slides/slide49.xml"/><Relationship Id="rId16" Type="http://schemas.openxmlformats.org/officeDocument/2006/relationships/hyperlink" Target="http://eslint.org/docs/rules/yoda" TargetMode="External"/><Relationship Id="rId20" Type="http://schemas.openxmlformats.org/officeDocument/2006/relationships/hyperlink" Target="http://eslint.org/docs/rules/no-label-var" TargetMode="External"/><Relationship Id="rId1" Type="http://schemas.openxmlformats.org/officeDocument/2006/relationships/notesMaster" Target="../notesMasters/notesMaster1.xml"/><Relationship Id="rId6" Type="http://schemas.openxmlformats.org/officeDocument/2006/relationships/hyperlink" Target="http://eslint.org/docs/rules/no-constant-condition" TargetMode="External"/><Relationship Id="rId11" Type="http://schemas.openxmlformats.org/officeDocument/2006/relationships/hyperlink" Target="http://eslint.org/docs/rules/block-scoped-var" TargetMode="External"/><Relationship Id="rId24" Type="http://schemas.openxmlformats.org/officeDocument/2006/relationships/hyperlink" Target="http://eslint.org/docs/rules/camelcase" TargetMode="External"/><Relationship Id="rId5" Type="http://schemas.openxmlformats.org/officeDocument/2006/relationships/hyperlink" Target="http://eslint.org/docs/rules/no-console" TargetMode="External"/><Relationship Id="rId15" Type="http://schemas.openxmlformats.org/officeDocument/2006/relationships/hyperlink" Target="http://eslint.org/docs/rules/eqeqeq" TargetMode="External"/><Relationship Id="rId23" Type="http://schemas.openxmlformats.org/officeDocument/2006/relationships/hyperlink" Target="http://eslint.org/docs/rules/brace-style" TargetMode="External"/><Relationship Id="rId10" Type="http://schemas.openxmlformats.org/officeDocument/2006/relationships/hyperlink" Target="http://eslint.org/docs/rules/no-dupe-keys" TargetMode="External"/><Relationship Id="rId19" Type="http://schemas.openxmlformats.org/officeDocument/2006/relationships/hyperlink" Target="http://eslint.org/docs/rules/no-delete-var" TargetMode="External"/><Relationship Id="rId4" Type="http://schemas.openxmlformats.org/officeDocument/2006/relationships/hyperlink" Target="http://eslint.org/docs/rules/no-cond-assign" TargetMode="External"/><Relationship Id="rId9" Type="http://schemas.openxmlformats.org/officeDocument/2006/relationships/hyperlink" Target="http://eslint.org/docs/rules/no-dupe-args" TargetMode="External"/><Relationship Id="rId14" Type="http://schemas.openxmlformats.org/officeDocument/2006/relationships/hyperlink" Target="http://eslint.org/docs/rules/curly" TargetMode="External"/><Relationship Id="rId22" Type="http://schemas.openxmlformats.org/officeDocument/2006/relationships/hyperlink" Target="http://eslint.org/docs/rules/block-spac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8" Type="http://schemas.openxmlformats.org/officeDocument/2006/relationships/hyperlink" Target="http://www.va.gov/health" TargetMode="External"/><Relationship Id="rId13" Type="http://schemas.openxmlformats.org/officeDocument/2006/relationships/hyperlink" Target="http://www1.va.gov/vapubs/viewPublication.asp?Pub_ID=804&amp;FType=2" TargetMode="External"/><Relationship Id="rId18" Type="http://schemas.openxmlformats.org/officeDocument/2006/relationships/hyperlink" Target="http://www.blogs.va.gov/VAntage/3645/va-begins-implementation-of-open-source-ehr" TargetMode="External"/><Relationship Id="rId3" Type="http://schemas.openxmlformats.org/officeDocument/2006/relationships/hyperlink" Target="http://worldvista.org/AboutVistA" TargetMode="External"/><Relationship Id="rId7" Type="http://schemas.openxmlformats.org/officeDocument/2006/relationships/hyperlink" Target="http://opensource.com/government/14/3/interview-stephen-warren-cio-department-veterans" TargetMode="External"/><Relationship Id="rId12" Type="http://schemas.openxmlformats.org/officeDocument/2006/relationships/hyperlink" Target="http://www.openhealthnews.com/hotnews/va-releases-open-source-policy-memorandum" TargetMode="External"/><Relationship Id="rId17" Type="http://schemas.openxmlformats.org/officeDocument/2006/relationships/hyperlink" Target="https://www.osehra.org/blog/cio-va-roger-baker-vista-open-source-initiative-memo" TargetMode="External"/><Relationship Id="rId2" Type="http://schemas.openxmlformats.org/officeDocument/2006/relationships/slide" Target="../slides/slide50.xml"/><Relationship Id="rId16" Type="http://schemas.openxmlformats.org/officeDocument/2006/relationships/hyperlink" Target="https://www.osehra.org/discussion/roger-baker-va-cio-refactoring" TargetMode="External"/><Relationship Id="rId1" Type="http://schemas.openxmlformats.org/officeDocument/2006/relationships/notesMaster" Target="../notesMasters/notesMaster1.xml"/><Relationship Id="rId6" Type="http://schemas.openxmlformats.org/officeDocument/2006/relationships/hyperlink" Target="https://www.osehra.org/content/osehra-innovation-webinar-series-archive" TargetMode="External"/><Relationship Id="rId11" Type="http://schemas.openxmlformats.org/officeDocument/2006/relationships/hyperlink" Target="http://www.fiercegovernmentit.com/story/qa-dave-peters-open-source-adoption-within-veterans-affairs/2014-04-04" TargetMode="External"/><Relationship Id="rId5" Type="http://schemas.openxmlformats.org/officeDocument/2006/relationships/hyperlink" Target="http://www.ehealth.va.gov/VistA.asp" TargetMode="External"/><Relationship Id="rId15" Type="http://schemas.openxmlformats.org/officeDocument/2006/relationships/hyperlink" Target="http://www.nextgov.com/cio-briefing/2013/04/former-veterans-affairs-cio-roger-baker-joins-agilex-chief-strategy-officer/62251" TargetMode="External"/><Relationship Id="rId10" Type="http://schemas.openxmlformats.org/officeDocument/2006/relationships/hyperlink" Target="https://www.osehra.org/" TargetMode="External"/><Relationship Id="rId4" Type="http://schemas.openxmlformats.org/officeDocument/2006/relationships/hyperlink" Target="https://en.wikipedia.org/wiki/VistA" TargetMode="External"/><Relationship Id="rId9" Type="http://schemas.openxmlformats.org/officeDocument/2006/relationships/hyperlink" Target="http://www.oit.va.gov/docs/oit_fact_sheet/VA_Open_Source_Factsheet_12092014.pdf" TargetMode="External"/><Relationship Id="rId14" Type="http://schemas.openxmlformats.org/officeDocument/2006/relationships/hyperlink" Target="https://www.osehra.org/marketplac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VHAINNOVATIONS/FamilyHistoryCPR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github.com/VHAINNOVATIONS/Mobile-Distance-Hearing-Aid-Application" TargetMode="External"/><Relationship Id="rId5" Type="http://schemas.openxmlformats.org/officeDocument/2006/relationships/hyperlink" Target="https://github.com/VHAINNOVATIONS/VANS" TargetMode="External"/><Relationship Id="rId4" Type="http://schemas.openxmlformats.org/officeDocument/2006/relationships/hyperlink" Target="https://github.com/VHAINNOVATIONS/COM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1</a:t>
            </a:fld>
            <a:endParaRPr lang="en-US"/>
          </a:p>
        </p:txBody>
      </p:sp>
    </p:spTree>
    <p:extLst>
      <p:ext uri="{BB962C8B-B14F-4D97-AF65-F5344CB8AC3E}">
        <p14:creationId xmlns:p14="http://schemas.microsoft.com/office/powerpoint/2010/main" val="2493997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pPr defTabSz="888980">
              <a:defRPr/>
            </a:pPr>
            <a:r>
              <a:rPr lang="en-US" dirty="0" smtClean="0"/>
              <a:t>The costs associated with the acquisition and support of an EHR can be a barrier to improving the quality of health care provided by limiting the availability of timely and accurate access to electronic patient information. Part of the solution is to lower the cost of acquiring an EHR by using a software stack consisting of open-source, free software</a:t>
            </a:r>
          </a:p>
          <a:p>
            <a:endParaRPr lang="en-US" dirty="0" smtClean="0"/>
          </a:p>
          <a:p>
            <a:r>
              <a:rPr lang="en-US" dirty="0" smtClean="0"/>
              <a:t> such as </a:t>
            </a:r>
            <a:r>
              <a:rPr lang="en-US" dirty="0" err="1" smtClean="0"/>
              <a:t>VistA</a:t>
            </a:r>
            <a:r>
              <a:rPr lang="en-US" dirty="0" smtClean="0"/>
              <a:t>. </a:t>
            </a:r>
            <a:r>
              <a:rPr lang="en-US" dirty="0" err="1" smtClean="0"/>
              <a:t>VistA</a:t>
            </a:r>
            <a:r>
              <a:rPr lang="en-US" dirty="0" smtClean="0"/>
              <a:t> is public domain and freely available through the </a:t>
            </a:r>
            <a:r>
              <a:rPr lang="en-US" dirty="0" smtClean="0">
                <a:hlinkClick r:id="rId3"/>
              </a:rPr>
              <a:t>US Freedom of Information Act (FOIA)</a:t>
            </a:r>
            <a:r>
              <a:rPr lang="en-US" dirty="0" smtClean="0"/>
              <a:t>.</a:t>
            </a:r>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25111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r>
              <a:rPr lang="en-US" dirty="0"/>
              <a:t>OSEHRA is directly involved with what we call our </a:t>
            </a:r>
            <a:r>
              <a:rPr lang="en-US" dirty="0" err="1"/>
              <a:t>VistA</a:t>
            </a:r>
            <a:r>
              <a:rPr lang="en-US" dirty="0"/>
              <a:t> standardization project. </a:t>
            </a:r>
          </a:p>
          <a:p>
            <a:r>
              <a:rPr lang="en-US" dirty="0"/>
              <a:t>128 installations of </a:t>
            </a:r>
            <a:r>
              <a:rPr lang="en-US" dirty="0" err="1"/>
              <a:t>VistA</a:t>
            </a:r>
            <a:r>
              <a:rPr lang="en-US" dirty="0"/>
              <a:t> in different medical centers across the country.</a:t>
            </a:r>
          </a:p>
          <a:p>
            <a:r>
              <a:rPr lang="en-US" dirty="0"/>
              <a:t>Due to the nature of the way </a:t>
            </a:r>
            <a:r>
              <a:rPr lang="en-US" dirty="0" err="1"/>
              <a:t>VistA</a:t>
            </a:r>
            <a:r>
              <a:rPr lang="en-US" dirty="0"/>
              <a:t> evolved, just about every one of those deployments has slight differences in the way they were implemented. </a:t>
            </a:r>
          </a:p>
          <a:p>
            <a:r>
              <a:rPr lang="en-US" dirty="0"/>
              <a:t>Some have Class 3 software installed. </a:t>
            </a:r>
          </a:p>
          <a:p>
            <a:r>
              <a:rPr lang="en-US" dirty="0"/>
              <a:t>What we're doing, with help of OSEHRA, is identifying all the differences, doing an assessment, and figuring out which piece of source code as we're looking to make the scalable version.</a:t>
            </a:r>
          </a:p>
          <a:p>
            <a:pPr defTabSz="888980">
              <a:defRPr/>
            </a:pPr>
            <a:endParaRPr lang="en-US" dirty="0" smtClean="0"/>
          </a:p>
          <a:p>
            <a:pPr defTabSz="888980">
              <a:defRPr/>
            </a:pPr>
            <a:endParaRPr lang="en-US" dirty="0" smtClean="0"/>
          </a:p>
          <a:p>
            <a:pPr defTabSz="888980">
              <a:defRPr/>
            </a:pPr>
            <a:r>
              <a:rPr lang="en-US" dirty="0" smtClean="0"/>
              <a:t>http://worldvista.org/AboutVistA</a:t>
            </a:r>
          </a:p>
          <a:p>
            <a:r>
              <a:rPr lang="en-US" dirty="0" smtClean="0"/>
              <a:t>https://en.wikipedia.org/wiki/VistA</a:t>
            </a:r>
          </a:p>
          <a:p>
            <a:r>
              <a:rPr lang="en-US" dirty="0" smtClean="0"/>
              <a:t>http://www.ehealth.va.gov/VistA_Monograph.asp</a:t>
            </a:r>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403651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2611054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r>
              <a:rPr lang="en-US" dirty="0" smtClean="0"/>
              <a:t>http://architecture.osehra.org/index.htm?goto=5:17:2178</a:t>
            </a:r>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3651822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r>
              <a:rPr lang="en-US" dirty="0" smtClean="0"/>
              <a:t>http://architecture.osehra.org/</a:t>
            </a:r>
          </a:p>
          <a:p>
            <a:endParaRPr lang="en-US" dirty="0" smtClean="0"/>
          </a:p>
          <a:p>
            <a:r>
              <a:rPr lang="en-US" dirty="0" smtClean="0"/>
              <a:t>http://www.va.gov/VDL/documents/Infrastructure/M_to_M_Broker/xwb1_1p34sp.doc</a:t>
            </a:r>
          </a:p>
          <a:p>
            <a:endParaRPr lang="en-US" dirty="0" smtClean="0"/>
          </a:p>
          <a:p>
            <a:pPr defTabSz="888980">
              <a:defRPr/>
            </a:pPr>
            <a:r>
              <a:rPr lang="en-US" dirty="0"/>
              <a:t>The </a:t>
            </a:r>
            <a:r>
              <a:rPr lang="en-US" dirty="0" err="1"/>
              <a:t>VistA</a:t>
            </a:r>
            <a:r>
              <a:rPr lang="en-US" dirty="0"/>
              <a:t> M-to-M Broker is a new implementation of the RPC Broker offering Client/Server functionality resident solely within a </a:t>
            </a:r>
            <a:r>
              <a:rPr lang="en-US" dirty="0" err="1"/>
              <a:t>VistA</a:t>
            </a:r>
            <a:r>
              <a:rPr lang="en-US" dirty="0"/>
              <a:t> </a:t>
            </a:r>
            <a:r>
              <a:rPr lang="en-US" i="1" dirty="0"/>
              <a:t>non</a:t>
            </a:r>
            <a:r>
              <a:rPr lang="en-US" dirty="0"/>
              <a:t>-Graphical User Interface (GUI) environment. It enables the exchange of </a:t>
            </a:r>
            <a:r>
              <a:rPr lang="en-US" dirty="0" err="1"/>
              <a:t>VistA</a:t>
            </a:r>
            <a:r>
              <a:rPr lang="en-US" dirty="0"/>
              <a:t> M-based data and business rules between two </a:t>
            </a:r>
            <a:r>
              <a:rPr lang="en-US" dirty="0" err="1"/>
              <a:t>VistA</a:t>
            </a:r>
            <a:r>
              <a:rPr lang="en-US" dirty="0"/>
              <a:t> M servers, where both servers reside on local and/or remote </a:t>
            </a:r>
            <a:r>
              <a:rPr lang="en-US" dirty="0" err="1"/>
              <a:t>VistA</a:t>
            </a:r>
            <a:r>
              <a:rPr lang="en-US" dirty="0"/>
              <a:t> systems:</a:t>
            </a:r>
          </a:p>
          <a:p>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1737002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in Oct 2014 - 9 presentations currently available</a:t>
            </a:r>
          </a:p>
          <a:p>
            <a:r>
              <a:rPr lang="en-US" dirty="0" smtClean="0"/>
              <a:t>https://www.osehra.org/content/osehra-innovation-webinar-series-archive</a:t>
            </a:r>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730578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r>
              <a:rPr lang="en-US" dirty="0" smtClean="0"/>
              <a:t>Think</a:t>
            </a:r>
            <a:r>
              <a:rPr lang="en-US" baseline="0" dirty="0" smtClean="0"/>
              <a:t> of this as an open source version of Walgreens or CVS pharmaceutical tracking system.</a:t>
            </a:r>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3936432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17</a:t>
            </a:fld>
            <a:endParaRPr lang="en-US"/>
          </a:p>
        </p:txBody>
      </p:sp>
    </p:spTree>
    <p:extLst>
      <p:ext uri="{BB962C8B-B14F-4D97-AF65-F5344CB8AC3E}">
        <p14:creationId xmlns:p14="http://schemas.microsoft.com/office/powerpoint/2010/main" val="2786874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18</a:t>
            </a:fld>
            <a:endParaRPr lang="en-US"/>
          </a:p>
        </p:txBody>
      </p:sp>
    </p:spTree>
    <p:extLst>
      <p:ext uri="{BB962C8B-B14F-4D97-AF65-F5344CB8AC3E}">
        <p14:creationId xmlns:p14="http://schemas.microsoft.com/office/powerpoint/2010/main" val="3474060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19</a:t>
            </a:fld>
            <a:endParaRPr lang="en-US"/>
          </a:p>
        </p:txBody>
      </p:sp>
    </p:spTree>
    <p:extLst>
      <p:ext uri="{BB962C8B-B14F-4D97-AF65-F5344CB8AC3E}">
        <p14:creationId xmlns:p14="http://schemas.microsoft.com/office/powerpoint/2010/main" val="196755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2</a:t>
            </a:fld>
            <a:endParaRPr lang="en-US"/>
          </a:p>
        </p:txBody>
      </p:sp>
    </p:spTree>
    <p:extLst>
      <p:ext uri="{BB962C8B-B14F-4D97-AF65-F5344CB8AC3E}">
        <p14:creationId xmlns:p14="http://schemas.microsoft.com/office/powerpoint/2010/main" val="3319616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2212729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1253599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22</a:t>
            </a:fld>
            <a:endParaRPr lang="en-US"/>
          </a:p>
        </p:txBody>
      </p:sp>
    </p:spTree>
    <p:extLst>
      <p:ext uri="{BB962C8B-B14F-4D97-AF65-F5344CB8AC3E}">
        <p14:creationId xmlns:p14="http://schemas.microsoft.com/office/powerpoint/2010/main" val="2159653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23</a:t>
            </a:fld>
            <a:endParaRPr lang="en-US"/>
          </a:p>
        </p:txBody>
      </p:sp>
    </p:spTree>
    <p:extLst>
      <p:ext uri="{BB962C8B-B14F-4D97-AF65-F5344CB8AC3E}">
        <p14:creationId xmlns:p14="http://schemas.microsoft.com/office/powerpoint/2010/main" val="2044580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24</a:t>
            </a:fld>
            <a:endParaRPr lang="en-US"/>
          </a:p>
        </p:txBody>
      </p:sp>
    </p:spTree>
    <p:extLst>
      <p:ext uri="{BB962C8B-B14F-4D97-AF65-F5344CB8AC3E}">
        <p14:creationId xmlns:p14="http://schemas.microsoft.com/office/powerpoint/2010/main" val="1786352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25</a:t>
            </a:fld>
            <a:endParaRPr lang="en-US"/>
          </a:p>
        </p:txBody>
      </p:sp>
    </p:spTree>
    <p:extLst>
      <p:ext uri="{BB962C8B-B14F-4D97-AF65-F5344CB8AC3E}">
        <p14:creationId xmlns:p14="http://schemas.microsoft.com/office/powerpoint/2010/main" val="2014619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26</a:t>
            </a:fld>
            <a:endParaRPr lang="en-US"/>
          </a:p>
        </p:txBody>
      </p:sp>
    </p:spTree>
    <p:extLst>
      <p:ext uri="{BB962C8B-B14F-4D97-AF65-F5344CB8AC3E}">
        <p14:creationId xmlns:p14="http://schemas.microsoft.com/office/powerpoint/2010/main" val="2839155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Chemotherapy has a narrow therapeutic window High toxicity Low tolerance for error </a:t>
            </a:r>
          </a:p>
          <a:p>
            <a:r>
              <a:rPr lang="en-US" dirty="0"/>
              <a:t>Implementation of Electronic Health Record in VHA in late 1990s did not accommodate chemotherapy ordering </a:t>
            </a:r>
          </a:p>
          <a:p>
            <a:r>
              <a:rPr lang="en-US" dirty="0"/>
              <a:t>Multiple requests for electronic ordering of chemo dating to early 2000s </a:t>
            </a:r>
          </a:p>
          <a:p>
            <a:r>
              <a:rPr lang="en-US" dirty="0"/>
              <a:t>In 2009, VA Center for Innovations Employee Innovation Competition selected chemotherapy ordering </a:t>
            </a:r>
          </a:p>
          <a:p>
            <a:endParaRPr lang="en-US" dirty="0" smtClean="0"/>
          </a:p>
          <a:p>
            <a:r>
              <a:rPr lang="en-US" dirty="0" smtClean="0"/>
              <a:t>http://www.hsrd.research.va.gov/</a:t>
            </a:r>
          </a:p>
          <a:p>
            <a:r>
              <a:rPr lang="en-US" dirty="0" smtClean="0"/>
              <a:t>http://www.hsrd.research.va.gov/for_researchers/cyber_seminars/archives/896-notes.pdf</a:t>
            </a:r>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2802739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28</a:t>
            </a:fld>
            <a:endParaRPr lang="en-US"/>
          </a:p>
        </p:txBody>
      </p:sp>
    </p:spTree>
    <p:extLst>
      <p:ext uri="{BB962C8B-B14F-4D97-AF65-F5344CB8AC3E}">
        <p14:creationId xmlns:p14="http://schemas.microsoft.com/office/powerpoint/2010/main" val="241998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29</a:t>
            </a:fld>
            <a:endParaRPr lang="en-US"/>
          </a:p>
        </p:txBody>
      </p:sp>
    </p:spTree>
    <p:extLst>
      <p:ext uri="{BB962C8B-B14F-4D97-AF65-F5344CB8AC3E}">
        <p14:creationId xmlns:p14="http://schemas.microsoft.com/office/powerpoint/2010/main" val="205098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a:t>
            </a:fld>
            <a:endParaRPr lang="en-US"/>
          </a:p>
        </p:txBody>
      </p:sp>
    </p:spTree>
    <p:extLst>
      <p:ext uri="{BB962C8B-B14F-4D97-AF65-F5344CB8AC3E}">
        <p14:creationId xmlns:p14="http://schemas.microsoft.com/office/powerpoint/2010/main" val="2684485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30</a:t>
            </a:fld>
            <a:endParaRPr lang="en-US"/>
          </a:p>
        </p:txBody>
      </p:sp>
    </p:spTree>
    <p:extLst>
      <p:ext uri="{BB962C8B-B14F-4D97-AF65-F5344CB8AC3E}">
        <p14:creationId xmlns:p14="http://schemas.microsoft.com/office/powerpoint/2010/main" val="366519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31</a:t>
            </a:fld>
            <a:endParaRPr lang="en-US"/>
          </a:p>
        </p:txBody>
      </p:sp>
    </p:spTree>
    <p:extLst>
      <p:ext uri="{BB962C8B-B14F-4D97-AF65-F5344CB8AC3E}">
        <p14:creationId xmlns:p14="http://schemas.microsoft.com/office/powerpoint/2010/main" val="4006533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32</a:t>
            </a:fld>
            <a:endParaRPr lang="en-US"/>
          </a:p>
        </p:txBody>
      </p:sp>
    </p:spTree>
    <p:extLst>
      <p:ext uri="{BB962C8B-B14F-4D97-AF65-F5344CB8AC3E}">
        <p14:creationId xmlns:p14="http://schemas.microsoft.com/office/powerpoint/2010/main" val="576865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33</a:t>
            </a:fld>
            <a:endParaRPr lang="en-US"/>
          </a:p>
        </p:txBody>
      </p:sp>
    </p:spTree>
    <p:extLst>
      <p:ext uri="{BB962C8B-B14F-4D97-AF65-F5344CB8AC3E}">
        <p14:creationId xmlns:p14="http://schemas.microsoft.com/office/powerpoint/2010/main" val="2952144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34</a:t>
            </a:fld>
            <a:endParaRPr lang="en-US"/>
          </a:p>
        </p:txBody>
      </p:sp>
    </p:spTree>
    <p:extLst>
      <p:ext uri="{BB962C8B-B14F-4D97-AF65-F5344CB8AC3E}">
        <p14:creationId xmlns:p14="http://schemas.microsoft.com/office/powerpoint/2010/main" val="2112846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35</a:t>
            </a:fld>
            <a:endParaRPr lang="en-US"/>
          </a:p>
        </p:txBody>
      </p:sp>
    </p:spTree>
    <p:extLst>
      <p:ext uri="{BB962C8B-B14F-4D97-AF65-F5344CB8AC3E}">
        <p14:creationId xmlns:p14="http://schemas.microsoft.com/office/powerpoint/2010/main" val="1949988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36</a:t>
            </a:fld>
            <a:endParaRPr lang="en-US"/>
          </a:p>
        </p:txBody>
      </p:sp>
    </p:spTree>
    <p:extLst>
      <p:ext uri="{BB962C8B-B14F-4D97-AF65-F5344CB8AC3E}">
        <p14:creationId xmlns:p14="http://schemas.microsoft.com/office/powerpoint/2010/main" val="2950074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37</a:t>
            </a:fld>
            <a:endParaRPr lang="en-US"/>
          </a:p>
        </p:txBody>
      </p:sp>
    </p:spTree>
    <p:extLst>
      <p:ext uri="{BB962C8B-B14F-4D97-AF65-F5344CB8AC3E}">
        <p14:creationId xmlns:p14="http://schemas.microsoft.com/office/powerpoint/2010/main" val="4984806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38</a:t>
            </a:fld>
            <a:endParaRPr lang="en-US"/>
          </a:p>
        </p:txBody>
      </p:sp>
    </p:spTree>
    <p:extLst>
      <p:ext uri="{BB962C8B-B14F-4D97-AF65-F5344CB8AC3E}">
        <p14:creationId xmlns:p14="http://schemas.microsoft.com/office/powerpoint/2010/main" val="31556454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39</a:t>
            </a:fld>
            <a:endParaRPr lang="en-US"/>
          </a:p>
        </p:txBody>
      </p:sp>
    </p:spTree>
    <p:extLst>
      <p:ext uri="{BB962C8B-B14F-4D97-AF65-F5344CB8AC3E}">
        <p14:creationId xmlns:p14="http://schemas.microsoft.com/office/powerpoint/2010/main" val="193454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r>
              <a:rPr lang="en-US" dirty="0" smtClean="0"/>
              <a:t>http://opensource.com/government/14/3/interview-stephen-warren-cio-department-veterans</a:t>
            </a:r>
          </a:p>
          <a:p>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41388140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Create requests quickly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Create and send any HTTP request using the awesome Postman request builder. The clean user interface keeps only those elements that you need in focus. Postman also encodes data for you, uploads files, and sends binary data.</a:t>
            </a:r>
          </a:p>
          <a:p>
            <a:endParaRPr lang="en-US" dirty="0"/>
          </a:p>
        </p:txBody>
      </p:sp>
      <p:sp>
        <p:nvSpPr>
          <p:cNvPr id="4" name="Slide Number Placeholder 3"/>
          <p:cNvSpPr>
            <a:spLocks noGrp="1"/>
          </p:cNvSpPr>
          <p:nvPr>
            <p:ph type="sldNum" sz="quarter" idx="10"/>
          </p:nvPr>
        </p:nvSpPr>
        <p:spPr/>
        <p:txBody>
          <a:bodyPr/>
          <a:lstStyle/>
          <a:p>
            <a:fld id="{11AD819E-D864-4095-B3AF-F6949CBCFE2B}" type="slidenum">
              <a:rPr lang="en-US" smtClean="0"/>
              <a:t>40</a:t>
            </a:fld>
            <a:endParaRPr lang="en-US"/>
          </a:p>
        </p:txBody>
      </p:sp>
    </p:spTree>
    <p:extLst>
      <p:ext uri="{BB962C8B-B14F-4D97-AF65-F5344CB8AC3E}">
        <p14:creationId xmlns:p14="http://schemas.microsoft.com/office/powerpoint/2010/main" val="28272994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Replay and organize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Every request sent using Postman is stored and can be loaded into the builder later. No more fiddling with the command-line! You can also store requests for an API in Collections to organize them according to function. This makes finding and reusing specific API requests a cinch. Along with storing request data you can also store request specific documentation.</a:t>
            </a:r>
          </a:p>
          <a:p>
            <a:endParaRPr lang="en-US" dirty="0"/>
          </a:p>
        </p:txBody>
      </p:sp>
      <p:sp>
        <p:nvSpPr>
          <p:cNvPr id="4" name="Slide Number Placeholder 3"/>
          <p:cNvSpPr>
            <a:spLocks noGrp="1"/>
          </p:cNvSpPr>
          <p:nvPr>
            <p:ph type="sldNum" sz="quarter" idx="10"/>
          </p:nvPr>
        </p:nvSpPr>
        <p:spPr/>
        <p:txBody>
          <a:bodyPr/>
          <a:lstStyle/>
          <a:p>
            <a:fld id="{11AD819E-D864-4095-B3AF-F6949CBCFE2B}" type="slidenum">
              <a:rPr lang="en-US" smtClean="0"/>
              <a:t>41</a:t>
            </a:fld>
            <a:endParaRPr lang="en-US"/>
          </a:p>
        </p:txBody>
      </p:sp>
    </p:spTree>
    <p:extLst>
      <p:ext uri="{BB962C8B-B14F-4D97-AF65-F5344CB8AC3E}">
        <p14:creationId xmlns:p14="http://schemas.microsoft.com/office/powerpoint/2010/main" val="3371329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 context quickly</a:t>
            </a:r>
          </a:p>
          <a:p>
            <a:endParaRPr lang="en-US" dirty="0" smtClean="0"/>
          </a:p>
          <a:p>
            <a:r>
              <a:rPr lang="en-US" dirty="0" smtClean="0"/>
              <a:t>Have to switch between different values for local, staging, and production servers? Using environment variables in your request will set their values according to the active environment while sending a request. Postman users have quit using other tools for this feature alone!</a:t>
            </a:r>
            <a:endParaRPr lang="en-US" dirty="0"/>
          </a:p>
        </p:txBody>
      </p:sp>
      <p:sp>
        <p:nvSpPr>
          <p:cNvPr id="4" name="Slide Number Placeholder 3"/>
          <p:cNvSpPr>
            <a:spLocks noGrp="1"/>
          </p:cNvSpPr>
          <p:nvPr>
            <p:ph type="sldNum" sz="quarter" idx="10"/>
          </p:nvPr>
        </p:nvSpPr>
        <p:spPr/>
        <p:txBody>
          <a:bodyPr/>
          <a:lstStyle/>
          <a:p>
            <a:fld id="{11AD819E-D864-4095-B3AF-F6949CBCFE2B}" type="slidenum">
              <a:rPr lang="en-US" smtClean="0"/>
              <a:t>42</a:t>
            </a:fld>
            <a:endParaRPr lang="en-US"/>
          </a:p>
        </p:txBody>
      </p:sp>
    </p:spTree>
    <p:extLst>
      <p:ext uri="{BB962C8B-B14F-4D97-AF65-F5344CB8AC3E}">
        <p14:creationId xmlns:p14="http://schemas.microsoft.com/office/powerpoint/2010/main" val="1357590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43</a:t>
            </a:fld>
            <a:endParaRPr lang="en-US"/>
          </a:p>
        </p:txBody>
      </p:sp>
    </p:spTree>
    <p:extLst>
      <p:ext uri="{BB962C8B-B14F-4D97-AF65-F5344CB8AC3E}">
        <p14:creationId xmlns:p14="http://schemas.microsoft.com/office/powerpoint/2010/main" val="1535352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44</a:t>
            </a:fld>
            <a:endParaRPr lang="en-US"/>
          </a:p>
        </p:txBody>
      </p:sp>
    </p:spTree>
    <p:extLst>
      <p:ext uri="{BB962C8B-B14F-4D97-AF65-F5344CB8AC3E}">
        <p14:creationId xmlns:p14="http://schemas.microsoft.com/office/powerpoint/2010/main" val="31010087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D819E-D864-4095-B3AF-F6949CBCFE2B}" type="slidenum">
              <a:rPr lang="en-US" smtClean="0"/>
              <a:t>45</a:t>
            </a:fld>
            <a:endParaRPr lang="en-US"/>
          </a:p>
        </p:txBody>
      </p:sp>
    </p:spTree>
    <p:extLst>
      <p:ext uri="{BB962C8B-B14F-4D97-AF65-F5344CB8AC3E}">
        <p14:creationId xmlns:p14="http://schemas.microsoft.com/office/powerpoint/2010/main" val="30288578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46</a:t>
            </a:fld>
            <a:endParaRPr lang="en-US"/>
          </a:p>
        </p:txBody>
      </p:sp>
    </p:spTree>
    <p:extLst>
      <p:ext uri="{BB962C8B-B14F-4D97-AF65-F5344CB8AC3E}">
        <p14:creationId xmlns:p14="http://schemas.microsoft.com/office/powerpoint/2010/main" val="42318197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47</a:t>
            </a:fld>
            <a:endParaRPr lang="en-US"/>
          </a:p>
        </p:txBody>
      </p:sp>
    </p:spTree>
    <p:extLst>
      <p:ext uri="{BB962C8B-B14F-4D97-AF65-F5344CB8AC3E}">
        <p14:creationId xmlns:p14="http://schemas.microsoft.com/office/powerpoint/2010/main" val="12433726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D819E-D864-4095-B3AF-F6949CBCFE2B}" type="slidenum">
              <a:rPr lang="en-US" smtClean="0"/>
              <a:t>48</a:t>
            </a:fld>
            <a:endParaRPr lang="en-US"/>
          </a:p>
        </p:txBody>
      </p:sp>
    </p:spTree>
    <p:extLst>
      <p:ext uri="{BB962C8B-B14F-4D97-AF65-F5344CB8AC3E}">
        <p14:creationId xmlns:p14="http://schemas.microsoft.com/office/powerpoint/2010/main" val="22194242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examples</a:t>
            </a:r>
          </a:p>
          <a:p>
            <a:r>
              <a:rPr lang="en-US" sz="1200" b="1" i="0" kern="1200" dirty="0" smtClean="0">
                <a:solidFill>
                  <a:schemeClr val="tx1"/>
                </a:solidFill>
                <a:effectLst/>
                <a:latin typeface="+mn-lt"/>
                <a:ea typeface="+mn-ea"/>
                <a:cs typeface="+mn-cs"/>
              </a:rPr>
              <a:t>Possible Errors</a:t>
            </a:r>
          </a:p>
          <a:p>
            <a:r>
              <a:rPr lang="en-US" sz="1200" b="0" i="0" kern="1200" dirty="0" smtClean="0">
                <a:solidFill>
                  <a:schemeClr val="tx1"/>
                </a:solidFill>
                <a:effectLst/>
                <a:latin typeface="+mn-lt"/>
                <a:ea typeface="+mn-ea"/>
                <a:cs typeface="+mn-cs"/>
              </a:rPr>
              <a:t>The following rules point out areas where you might have made mistakes.</a:t>
            </a:r>
          </a:p>
          <a:p>
            <a:r>
              <a:rPr lang="en-US" sz="1200" b="0" i="0" u="none" strike="noStrike" kern="1200" dirty="0" smtClean="0">
                <a:solidFill>
                  <a:schemeClr val="tx1"/>
                </a:solidFill>
                <a:effectLst/>
                <a:latin typeface="+mn-lt"/>
                <a:ea typeface="+mn-ea"/>
                <a:cs typeface="+mn-cs"/>
                <a:hlinkClick r:id="rId3"/>
              </a:rPr>
              <a:t>comma-dangle</a:t>
            </a:r>
            <a:r>
              <a:rPr lang="en-US" sz="1200" b="0" i="0" kern="1200" dirty="0" smtClean="0">
                <a:solidFill>
                  <a:schemeClr val="tx1"/>
                </a:solidFill>
                <a:effectLst/>
                <a:latin typeface="+mn-lt"/>
                <a:ea typeface="+mn-ea"/>
                <a:cs typeface="+mn-cs"/>
              </a:rPr>
              <a:t> - disallow or enforce trailing commas (recommended)</a:t>
            </a:r>
          </a:p>
          <a:p>
            <a:r>
              <a:rPr lang="en-US" sz="1200" b="0" i="0" u="none" strike="noStrike" kern="1200" dirty="0" smtClean="0">
                <a:solidFill>
                  <a:schemeClr val="tx1"/>
                </a:solidFill>
                <a:effectLst/>
                <a:latin typeface="+mn-lt"/>
                <a:ea typeface="+mn-ea"/>
                <a:cs typeface="+mn-cs"/>
                <a:hlinkClick r:id="rId4"/>
              </a:rPr>
              <a:t>no-</a:t>
            </a:r>
            <a:r>
              <a:rPr lang="en-US" sz="1200" b="0" i="0" u="none" strike="noStrike" kern="1200" dirty="0" err="1" smtClean="0">
                <a:solidFill>
                  <a:schemeClr val="tx1"/>
                </a:solidFill>
                <a:effectLst/>
                <a:latin typeface="+mn-lt"/>
                <a:ea typeface="+mn-ea"/>
                <a:cs typeface="+mn-cs"/>
                <a:hlinkClick r:id="rId4"/>
              </a:rPr>
              <a:t>cond</a:t>
            </a:r>
            <a:r>
              <a:rPr lang="en-US" sz="1200" b="0" i="0" u="none" strike="noStrike" kern="1200" dirty="0" smtClean="0">
                <a:solidFill>
                  <a:schemeClr val="tx1"/>
                </a:solidFill>
                <a:effectLst/>
                <a:latin typeface="+mn-lt"/>
                <a:ea typeface="+mn-ea"/>
                <a:cs typeface="+mn-cs"/>
                <a:hlinkClick r:id="rId4"/>
              </a:rPr>
              <a:t>-assign</a:t>
            </a:r>
            <a:r>
              <a:rPr lang="en-US" sz="1200" b="0" i="0" kern="1200" dirty="0" smtClean="0">
                <a:solidFill>
                  <a:schemeClr val="tx1"/>
                </a:solidFill>
                <a:effectLst/>
                <a:latin typeface="+mn-lt"/>
                <a:ea typeface="+mn-ea"/>
                <a:cs typeface="+mn-cs"/>
              </a:rPr>
              <a:t> - disallow assignment in conditional expressions (recommended)</a:t>
            </a:r>
          </a:p>
          <a:p>
            <a:r>
              <a:rPr lang="en-US" sz="1200" b="0" i="0" u="none" strike="noStrike" kern="1200" dirty="0" smtClean="0">
                <a:solidFill>
                  <a:schemeClr val="tx1"/>
                </a:solidFill>
                <a:effectLst/>
                <a:latin typeface="+mn-lt"/>
                <a:ea typeface="+mn-ea"/>
                <a:cs typeface="+mn-cs"/>
                <a:hlinkClick r:id="rId5"/>
              </a:rPr>
              <a:t>no-console</a:t>
            </a:r>
            <a:r>
              <a:rPr lang="en-US" sz="1200" b="0" i="0" kern="1200" dirty="0" smtClean="0">
                <a:solidFill>
                  <a:schemeClr val="tx1"/>
                </a:solidFill>
                <a:effectLst/>
                <a:latin typeface="+mn-lt"/>
                <a:ea typeface="+mn-ea"/>
                <a:cs typeface="+mn-cs"/>
              </a:rPr>
              <a:t> - disallow use of console in the node environment (recommended)</a:t>
            </a:r>
          </a:p>
          <a:p>
            <a:r>
              <a:rPr lang="en-US" sz="1200" b="0" i="0" u="none" strike="noStrike" kern="1200" dirty="0" smtClean="0">
                <a:solidFill>
                  <a:schemeClr val="tx1"/>
                </a:solidFill>
                <a:effectLst/>
                <a:latin typeface="+mn-lt"/>
                <a:ea typeface="+mn-ea"/>
                <a:cs typeface="+mn-cs"/>
                <a:hlinkClick r:id="rId6"/>
              </a:rPr>
              <a:t>no-constant-condition</a:t>
            </a:r>
            <a:r>
              <a:rPr lang="en-US" sz="1200" b="0" i="0" kern="1200" dirty="0" smtClean="0">
                <a:solidFill>
                  <a:schemeClr val="tx1"/>
                </a:solidFill>
                <a:effectLst/>
                <a:latin typeface="+mn-lt"/>
                <a:ea typeface="+mn-ea"/>
                <a:cs typeface="+mn-cs"/>
              </a:rPr>
              <a:t> - disallow use of constant expressions in conditions (recommended)</a:t>
            </a:r>
          </a:p>
          <a:p>
            <a:r>
              <a:rPr lang="en-US" sz="1200" b="0" i="0" u="none" strike="noStrike" kern="1200" dirty="0" smtClean="0">
                <a:solidFill>
                  <a:schemeClr val="tx1"/>
                </a:solidFill>
                <a:effectLst/>
                <a:latin typeface="+mn-lt"/>
                <a:ea typeface="+mn-ea"/>
                <a:cs typeface="+mn-cs"/>
                <a:hlinkClick r:id="rId7"/>
              </a:rPr>
              <a:t>no-control-regex</a:t>
            </a:r>
            <a:r>
              <a:rPr lang="en-US" sz="1200" b="0" i="0" kern="1200" dirty="0" smtClean="0">
                <a:solidFill>
                  <a:schemeClr val="tx1"/>
                </a:solidFill>
                <a:effectLst/>
                <a:latin typeface="+mn-lt"/>
                <a:ea typeface="+mn-ea"/>
                <a:cs typeface="+mn-cs"/>
              </a:rPr>
              <a:t> - disallow control characters in regular expressions (recommended)</a:t>
            </a:r>
          </a:p>
          <a:p>
            <a:r>
              <a:rPr lang="en-US" sz="1200" b="0" i="0" u="none" strike="noStrike" kern="1200" dirty="0" smtClean="0">
                <a:solidFill>
                  <a:schemeClr val="tx1"/>
                </a:solidFill>
                <a:effectLst/>
                <a:latin typeface="+mn-lt"/>
                <a:ea typeface="+mn-ea"/>
                <a:cs typeface="+mn-cs"/>
                <a:hlinkClick r:id="rId8"/>
              </a:rPr>
              <a:t>no-debugger</a:t>
            </a:r>
            <a:r>
              <a:rPr lang="en-US" sz="1200" b="0" i="0" kern="1200" dirty="0" smtClean="0">
                <a:solidFill>
                  <a:schemeClr val="tx1"/>
                </a:solidFill>
                <a:effectLst/>
                <a:latin typeface="+mn-lt"/>
                <a:ea typeface="+mn-ea"/>
                <a:cs typeface="+mn-cs"/>
              </a:rPr>
              <a:t> - disallow use of debugger (recommended)</a:t>
            </a:r>
          </a:p>
          <a:p>
            <a:r>
              <a:rPr lang="en-US" sz="1200" b="0" i="0" u="none" strike="noStrike" kern="1200" dirty="0" smtClean="0">
                <a:solidFill>
                  <a:schemeClr val="tx1"/>
                </a:solidFill>
                <a:effectLst/>
                <a:latin typeface="+mn-lt"/>
                <a:ea typeface="+mn-ea"/>
                <a:cs typeface="+mn-cs"/>
                <a:hlinkClick r:id="rId9"/>
              </a:rPr>
              <a:t>no-dupe-</a:t>
            </a:r>
            <a:r>
              <a:rPr lang="en-US" sz="1200" b="0" i="0" u="none" strike="noStrike" kern="1200" dirty="0" err="1" smtClean="0">
                <a:solidFill>
                  <a:schemeClr val="tx1"/>
                </a:solidFill>
                <a:effectLst/>
                <a:latin typeface="+mn-lt"/>
                <a:ea typeface="+mn-ea"/>
                <a:cs typeface="+mn-cs"/>
                <a:hlinkClick r:id="rId9"/>
              </a:rPr>
              <a:t>args</a:t>
            </a:r>
            <a:r>
              <a:rPr lang="en-US" sz="1200" b="0" i="0" kern="1200" dirty="0" smtClean="0">
                <a:solidFill>
                  <a:schemeClr val="tx1"/>
                </a:solidFill>
                <a:effectLst/>
                <a:latin typeface="+mn-lt"/>
                <a:ea typeface="+mn-ea"/>
                <a:cs typeface="+mn-cs"/>
              </a:rPr>
              <a:t> - disallow duplicate arguments in functions (recommended)</a:t>
            </a:r>
          </a:p>
          <a:p>
            <a:r>
              <a:rPr lang="en-US" sz="1200" b="0" i="0" u="none" strike="noStrike" kern="1200" dirty="0" smtClean="0">
                <a:solidFill>
                  <a:schemeClr val="tx1"/>
                </a:solidFill>
                <a:effectLst/>
                <a:latin typeface="+mn-lt"/>
                <a:ea typeface="+mn-ea"/>
                <a:cs typeface="+mn-cs"/>
                <a:hlinkClick r:id="rId10"/>
              </a:rPr>
              <a:t>no-dupe-keys</a:t>
            </a:r>
            <a:r>
              <a:rPr lang="en-US" sz="1200" b="0" i="0" kern="1200" dirty="0" smtClean="0">
                <a:solidFill>
                  <a:schemeClr val="tx1"/>
                </a:solidFill>
                <a:effectLst/>
                <a:latin typeface="+mn-lt"/>
                <a:ea typeface="+mn-ea"/>
                <a:cs typeface="+mn-cs"/>
              </a:rPr>
              <a:t> - disallow duplicate keys when creating object literals (recommended)</a:t>
            </a:r>
          </a:p>
          <a:p>
            <a:endParaRPr lang="en-US" dirty="0" smtClean="0"/>
          </a:p>
          <a:p>
            <a:r>
              <a:rPr lang="en-US" sz="1200" b="1" i="0" kern="1200" dirty="0" smtClean="0">
                <a:solidFill>
                  <a:schemeClr val="tx1"/>
                </a:solidFill>
                <a:effectLst/>
                <a:latin typeface="+mn-lt"/>
                <a:ea typeface="+mn-ea"/>
                <a:cs typeface="+mn-cs"/>
              </a:rPr>
              <a:t>Best Practices</a:t>
            </a:r>
          </a:p>
          <a:p>
            <a:r>
              <a:rPr lang="en-US" sz="1200" b="0" i="0" kern="1200" dirty="0" smtClean="0">
                <a:solidFill>
                  <a:schemeClr val="tx1"/>
                </a:solidFill>
                <a:effectLst/>
                <a:latin typeface="+mn-lt"/>
                <a:ea typeface="+mn-ea"/>
                <a:cs typeface="+mn-cs"/>
              </a:rPr>
              <a:t>These are rules designed to prevent you from making mistakes. They either prescribe a better way of doing something or help you avoid </a:t>
            </a:r>
            <a:r>
              <a:rPr lang="en-US" sz="1200" b="0" i="0" kern="1200" dirty="0" err="1" smtClean="0">
                <a:solidFill>
                  <a:schemeClr val="tx1"/>
                </a:solidFill>
                <a:effectLst/>
                <a:latin typeface="+mn-lt"/>
                <a:ea typeface="+mn-ea"/>
                <a:cs typeface="+mn-cs"/>
              </a:rPr>
              <a:t>footguns</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11"/>
              </a:rPr>
              <a:t>block-scoped-</a:t>
            </a:r>
            <a:r>
              <a:rPr lang="en-US" sz="1200" b="0" i="0" u="none" strike="noStrike" kern="1200" dirty="0" err="1" smtClean="0">
                <a:solidFill>
                  <a:schemeClr val="tx1"/>
                </a:solidFill>
                <a:effectLst/>
                <a:latin typeface="+mn-lt"/>
                <a:ea typeface="+mn-ea"/>
                <a:cs typeface="+mn-cs"/>
                <a:hlinkClick r:id="rId11"/>
              </a:rPr>
              <a:t>var</a:t>
            </a:r>
            <a:r>
              <a:rPr lang="en-US" sz="1200" b="0" i="0" kern="1200" dirty="0" smtClean="0">
                <a:solidFill>
                  <a:schemeClr val="tx1"/>
                </a:solidFill>
                <a:effectLst/>
                <a:latin typeface="+mn-lt"/>
                <a:ea typeface="+mn-ea"/>
                <a:cs typeface="+mn-cs"/>
              </a:rPr>
              <a:t> - treat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statements as if they were block scoped</a:t>
            </a:r>
          </a:p>
          <a:p>
            <a:r>
              <a:rPr lang="en-US" sz="1200" b="0" i="0" u="none" strike="noStrike" kern="1200" dirty="0" smtClean="0">
                <a:solidFill>
                  <a:schemeClr val="tx1"/>
                </a:solidFill>
                <a:effectLst/>
                <a:latin typeface="+mn-lt"/>
                <a:ea typeface="+mn-ea"/>
                <a:cs typeface="+mn-cs"/>
                <a:hlinkClick r:id="rId12"/>
              </a:rPr>
              <a:t>complexity</a:t>
            </a:r>
            <a:r>
              <a:rPr lang="en-US" sz="1200" b="0" i="0" kern="1200" dirty="0" smtClean="0">
                <a:solidFill>
                  <a:schemeClr val="tx1"/>
                </a:solidFill>
                <a:effectLst/>
                <a:latin typeface="+mn-lt"/>
                <a:ea typeface="+mn-ea"/>
                <a:cs typeface="+mn-cs"/>
              </a:rPr>
              <a:t> - specify the maximum </a:t>
            </a:r>
            <a:r>
              <a:rPr lang="en-US" sz="1200" b="0" i="0" kern="1200" dirty="0" err="1" smtClean="0">
                <a:solidFill>
                  <a:schemeClr val="tx1"/>
                </a:solidFill>
                <a:effectLst/>
                <a:latin typeface="+mn-lt"/>
                <a:ea typeface="+mn-ea"/>
                <a:cs typeface="+mn-cs"/>
              </a:rPr>
              <a:t>cyclomatic</a:t>
            </a:r>
            <a:r>
              <a:rPr lang="en-US" sz="1200" b="0" i="0" kern="1200" dirty="0" smtClean="0">
                <a:solidFill>
                  <a:schemeClr val="tx1"/>
                </a:solidFill>
                <a:effectLst/>
                <a:latin typeface="+mn-lt"/>
                <a:ea typeface="+mn-ea"/>
                <a:cs typeface="+mn-cs"/>
              </a:rPr>
              <a:t> complexity allowed in a program</a:t>
            </a:r>
          </a:p>
          <a:p>
            <a:r>
              <a:rPr lang="en-US" sz="1200" b="0" i="0" u="none" strike="noStrike" kern="1200" dirty="0" smtClean="0">
                <a:solidFill>
                  <a:schemeClr val="tx1"/>
                </a:solidFill>
                <a:effectLst/>
                <a:latin typeface="+mn-lt"/>
                <a:ea typeface="+mn-ea"/>
                <a:cs typeface="+mn-cs"/>
                <a:hlinkClick r:id="rId13"/>
              </a:rPr>
              <a:t>consistent-return</a:t>
            </a:r>
            <a:r>
              <a:rPr lang="en-US" sz="1200" b="0" i="0" kern="1200" dirty="0" smtClean="0">
                <a:solidFill>
                  <a:schemeClr val="tx1"/>
                </a:solidFill>
                <a:effectLst/>
                <a:latin typeface="+mn-lt"/>
                <a:ea typeface="+mn-ea"/>
                <a:cs typeface="+mn-cs"/>
              </a:rPr>
              <a:t> - require return statements to either always or never specify values</a:t>
            </a:r>
          </a:p>
          <a:p>
            <a:r>
              <a:rPr lang="en-US" sz="1200" b="0" i="0" u="none" strike="noStrike" kern="1200" dirty="0" smtClean="0">
                <a:solidFill>
                  <a:schemeClr val="tx1"/>
                </a:solidFill>
                <a:effectLst/>
                <a:latin typeface="+mn-lt"/>
                <a:ea typeface="+mn-ea"/>
                <a:cs typeface="+mn-cs"/>
                <a:hlinkClick r:id="rId14"/>
              </a:rPr>
              <a:t>curly</a:t>
            </a:r>
            <a:r>
              <a:rPr lang="en-US" sz="1200" b="0" i="0" kern="1200" dirty="0" smtClean="0">
                <a:solidFill>
                  <a:schemeClr val="tx1"/>
                </a:solidFill>
                <a:effectLst/>
                <a:latin typeface="+mn-lt"/>
                <a:ea typeface="+mn-ea"/>
                <a:cs typeface="+mn-cs"/>
              </a:rPr>
              <a:t> - specify curly brace conventions for all control statements</a:t>
            </a:r>
          </a:p>
          <a:p>
            <a:r>
              <a:rPr lang="en-US" sz="1200" b="0" i="0" u="none" strike="noStrike" kern="1200" dirty="0" err="1" smtClean="0">
                <a:solidFill>
                  <a:schemeClr val="tx1"/>
                </a:solidFill>
                <a:effectLst/>
                <a:latin typeface="+mn-lt"/>
                <a:ea typeface="+mn-ea"/>
                <a:cs typeface="+mn-cs"/>
                <a:hlinkClick r:id="rId15"/>
              </a:rPr>
              <a:t>eqeqeq</a:t>
            </a:r>
            <a:r>
              <a:rPr lang="en-US" sz="1200" b="0" i="0" kern="1200" dirty="0" smtClean="0">
                <a:solidFill>
                  <a:schemeClr val="tx1"/>
                </a:solidFill>
                <a:effectLst/>
                <a:latin typeface="+mn-lt"/>
                <a:ea typeface="+mn-ea"/>
                <a:cs typeface="+mn-cs"/>
              </a:rPr>
              <a:t> - require the use of === and !== (fixable)</a:t>
            </a:r>
          </a:p>
          <a:p>
            <a:r>
              <a:rPr lang="en-US" sz="1200" b="0" i="0" u="none" strike="noStrike" kern="1200" dirty="0" err="1" smtClean="0">
                <a:solidFill>
                  <a:schemeClr val="tx1"/>
                </a:solidFill>
                <a:effectLst/>
                <a:latin typeface="+mn-lt"/>
                <a:ea typeface="+mn-ea"/>
                <a:cs typeface="+mn-cs"/>
                <a:hlinkClick r:id="rId16"/>
              </a:rPr>
              <a:t>yoda</a:t>
            </a:r>
            <a:r>
              <a:rPr lang="en-US" sz="1200" b="0" i="0" kern="1200" dirty="0" smtClean="0">
                <a:solidFill>
                  <a:schemeClr val="tx1"/>
                </a:solidFill>
                <a:effectLst/>
                <a:latin typeface="+mn-lt"/>
                <a:ea typeface="+mn-ea"/>
                <a:cs typeface="+mn-cs"/>
              </a:rPr>
              <a:t> - require or disallow Yoda conditions</a:t>
            </a:r>
          </a:p>
          <a:p>
            <a:endParaRPr lang="en-US" dirty="0" smtClean="0"/>
          </a:p>
          <a:p>
            <a:r>
              <a:rPr lang="en-US" sz="1200" b="1" i="0" kern="1200" dirty="0" smtClean="0">
                <a:solidFill>
                  <a:schemeClr val="tx1"/>
                </a:solidFill>
                <a:effectLst/>
                <a:latin typeface="+mn-lt"/>
                <a:ea typeface="+mn-ea"/>
                <a:cs typeface="+mn-cs"/>
              </a:rPr>
              <a:t>Variables</a:t>
            </a:r>
          </a:p>
          <a:p>
            <a:r>
              <a:rPr lang="en-US" sz="1200" b="0" i="0" kern="1200" dirty="0" smtClean="0">
                <a:solidFill>
                  <a:schemeClr val="tx1"/>
                </a:solidFill>
                <a:effectLst/>
                <a:latin typeface="+mn-lt"/>
                <a:ea typeface="+mn-ea"/>
                <a:cs typeface="+mn-cs"/>
              </a:rPr>
              <a:t>These rules have to do with variable declarations.</a:t>
            </a:r>
          </a:p>
          <a:p>
            <a:r>
              <a:rPr lang="en-US" sz="1200" b="0" i="0" u="none" strike="noStrike" kern="1200" dirty="0" err="1" smtClean="0">
                <a:solidFill>
                  <a:schemeClr val="tx1"/>
                </a:solidFill>
                <a:effectLst/>
                <a:latin typeface="+mn-lt"/>
                <a:ea typeface="+mn-ea"/>
                <a:cs typeface="+mn-cs"/>
                <a:hlinkClick r:id="rId17"/>
              </a:rPr>
              <a:t>init</a:t>
            </a:r>
            <a:r>
              <a:rPr lang="en-US" sz="1200" b="0" i="0" u="none" strike="noStrike" kern="1200" dirty="0" smtClean="0">
                <a:solidFill>
                  <a:schemeClr val="tx1"/>
                </a:solidFill>
                <a:effectLst/>
                <a:latin typeface="+mn-lt"/>
                <a:ea typeface="+mn-ea"/>
                <a:cs typeface="+mn-cs"/>
                <a:hlinkClick r:id="rId17"/>
              </a:rPr>
              <a:t>-declarations</a:t>
            </a:r>
            <a:r>
              <a:rPr lang="en-US" sz="1200" b="0" i="0" kern="1200" dirty="0" smtClean="0">
                <a:solidFill>
                  <a:schemeClr val="tx1"/>
                </a:solidFill>
                <a:effectLst/>
                <a:latin typeface="+mn-lt"/>
                <a:ea typeface="+mn-ea"/>
                <a:cs typeface="+mn-cs"/>
              </a:rPr>
              <a:t> - enforce or disallow variable initializations at definition</a:t>
            </a:r>
          </a:p>
          <a:p>
            <a:r>
              <a:rPr lang="en-US" sz="1200" b="0" i="0" u="none" strike="noStrike" kern="1200" dirty="0" smtClean="0">
                <a:solidFill>
                  <a:schemeClr val="tx1"/>
                </a:solidFill>
                <a:effectLst/>
                <a:latin typeface="+mn-lt"/>
                <a:ea typeface="+mn-ea"/>
                <a:cs typeface="+mn-cs"/>
                <a:hlinkClick r:id="rId18"/>
              </a:rPr>
              <a:t>no-catch-shadow</a:t>
            </a:r>
            <a:r>
              <a:rPr lang="en-US" sz="1200" b="0" i="0" kern="1200" dirty="0" smtClean="0">
                <a:solidFill>
                  <a:schemeClr val="tx1"/>
                </a:solidFill>
                <a:effectLst/>
                <a:latin typeface="+mn-lt"/>
                <a:ea typeface="+mn-ea"/>
                <a:cs typeface="+mn-cs"/>
              </a:rPr>
              <a:t> - disallow the catch clause parameter name being the same as a variable in the outer scope</a:t>
            </a:r>
          </a:p>
          <a:p>
            <a:r>
              <a:rPr lang="en-US" sz="1200" b="0" i="0" u="none" strike="noStrike" kern="1200" dirty="0" smtClean="0">
                <a:solidFill>
                  <a:schemeClr val="tx1"/>
                </a:solidFill>
                <a:effectLst/>
                <a:latin typeface="+mn-lt"/>
                <a:ea typeface="+mn-ea"/>
                <a:cs typeface="+mn-cs"/>
                <a:hlinkClick r:id="rId19"/>
              </a:rPr>
              <a:t>no-delete-</a:t>
            </a:r>
            <a:r>
              <a:rPr lang="en-US" sz="1200" b="0" i="0" u="none" strike="noStrike" kern="1200" dirty="0" err="1" smtClean="0">
                <a:solidFill>
                  <a:schemeClr val="tx1"/>
                </a:solidFill>
                <a:effectLst/>
                <a:latin typeface="+mn-lt"/>
                <a:ea typeface="+mn-ea"/>
                <a:cs typeface="+mn-cs"/>
                <a:hlinkClick r:id="rId19"/>
              </a:rPr>
              <a:t>var</a:t>
            </a:r>
            <a:r>
              <a:rPr lang="en-US" sz="1200" b="0" i="0" kern="1200" dirty="0" smtClean="0">
                <a:solidFill>
                  <a:schemeClr val="tx1"/>
                </a:solidFill>
                <a:effectLst/>
                <a:latin typeface="+mn-lt"/>
                <a:ea typeface="+mn-ea"/>
                <a:cs typeface="+mn-cs"/>
              </a:rPr>
              <a:t> - disallow deletion of variables (recommended)</a:t>
            </a:r>
          </a:p>
          <a:p>
            <a:r>
              <a:rPr lang="en-US" sz="1200" b="0" i="0" u="none" strike="noStrike" kern="1200" dirty="0" smtClean="0">
                <a:solidFill>
                  <a:schemeClr val="tx1"/>
                </a:solidFill>
                <a:effectLst/>
                <a:latin typeface="+mn-lt"/>
                <a:ea typeface="+mn-ea"/>
                <a:cs typeface="+mn-cs"/>
                <a:hlinkClick r:id="rId20"/>
              </a:rPr>
              <a:t>no-label-</a:t>
            </a:r>
            <a:r>
              <a:rPr lang="en-US" sz="1200" b="0" i="0" u="none" strike="noStrike" kern="1200" dirty="0" err="1" smtClean="0">
                <a:solidFill>
                  <a:schemeClr val="tx1"/>
                </a:solidFill>
                <a:effectLst/>
                <a:latin typeface="+mn-lt"/>
                <a:ea typeface="+mn-ea"/>
                <a:cs typeface="+mn-cs"/>
                <a:hlinkClick r:id="rId20"/>
              </a:rPr>
              <a:t>var</a:t>
            </a:r>
            <a:r>
              <a:rPr lang="en-US" sz="1200" b="0" i="0" kern="1200" dirty="0" smtClean="0">
                <a:solidFill>
                  <a:schemeClr val="tx1"/>
                </a:solidFill>
                <a:effectLst/>
                <a:latin typeface="+mn-lt"/>
                <a:ea typeface="+mn-ea"/>
                <a:cs typeface="+mn-cs"/>
              </a:rPr>
              <a:t> - disallow labels that share a name with a variable</a:t>
            </a:r>
          </a:p>
          <a:p>
            <a:endParaRPr lang="en-US" dirty="0" smtClean="0"/>
          </a:p>
          <a:p>
            <a:r>
              <a:rPr lang="en-US" sz="1200" b="1" i="0" kern="1200" dirty="0" smtClean="0">
                <a:solidFill>
                  <a:schemeClr val="tx1"/>
                </a:solidFill>
                <a:effectLst/>
                <a:latin typeface="+mn-lt"/>
                <a:ea typeface="+mn-ea"/>
                <a:cs typeface="+mn-cs"/>
              </a:rPr>
              <a:t>Stylistic Issues</a:t>
            </a:r>
          </a:p>
          <a:p>
            <a:r>
              <a:rPr lang="en-US" sz="1200" b="0" i="0" kern="1200" dirty="0" smtClean="0">
                <a:solidFill>
                  <a:schemeClr val="tx1"/>
                </a:solidFill>
                <a:effectLst/>
                <a:latin typeface="+mn-lt"/>
                <a:ea typeface="+mn-ea"/>
                <a:cs typeface="+mn-cs"/>
              </a:rPr>
              <a:t>These rules are purely matters of style and are quite subjective.</a:t>
            </a:r>
          </a:p>
          <a:p>
            <a:r>
              <a:rPr lang="en-US" sz="1200" b="0" i="0" u="none" strike="noStrike" kern="1200" dirty="0" smtClean="0">
                <a:solidFill>
                  <a:schemeClr val="tx1"/>
                </a:solidFill>
                <a:effectLst/>
                <a:latin typeface="+mn-lt"/>
                <a:ea typeface="+mn-ea"/>
                <a:cs typeface="+mn-cs"/>
                <a:hlinkClick r:id="rId21"/>
              </a:rPr>
              <a:t>array-bracket-spacing</a:t>
            </a:r>
            <a:r>
              <a:rPr lang="en-US" sz="1200" b="0" i="0" kern="1200" dirty="0" smtClean="0">
                <a:solidFill>
                  <a:schemeClr val="tx1"/>
                </a:solidFill>
                <a:effectLst/>
                <a:latin typeface="+mn-lt"/>
                <a:ea typeface="+mn-ea"/>
                <a:cs typeface="+mn-cs"/>
              </a:rPr>
              <a:t> - enforce spacing inside array brackets (fixable)</a:t>
            </a:r>
          </a:p>
          <a:p>
            <a:r>
              <a:rPr lang="en-US" sz="1200" b="0" i="0" u="none" strike="noStrike" kern="1200" dirty="0" smtClean="0">
                <a:solidFill>
                  <a:schemeClr val="tx1"/>
                </a:solidFill>
                <a:effectLst/>
                <a:latin typeface="+mn-lt"/>
                <a:ea typeface="+mn-ea"/>
                <a:cs typeface="+mn-cs"/>
                <a:hlinkClick r:id="rId22"/>
              </a:rPr>
              <a:t>block-spacing</a:t>
            </a:r>
            <a:r>
              <a:rPr lang="en-US" sz="1200" b="0" i="0" kern="1200" dirty="0" smtClean="0">
                <a:solidFill>
                  <a:schemeClr val="tx1"/>
                </a:solidFill>
                <a:effectLst/>
                <a:latin typeface="+mn-lt"/>
                <a:ea typeface="+mn-ea"/>
                <a:cs typeface="+mn-cs"/>
              </a:rPr>
              <a:t> - disallow or enforce spaces inside of single line blocks (fixable)</a:t>
            </a:r>
          </a:p>
          <a:p>
            <a:r>
              <a:rPr lang="en-US" sz="1200" b="0" i="0" u="none" strike="noStrike" kern="1200" dirty="0" smtClean="0">
                <a:solidFill>
                  <a:schemeClr val="tx1"/>
                </a:solidFill>
                <a:effectLst/>
                <a:latin typeface="+mn-lt"/>
                <a:ea typeface="+mn-ea"/>
                <a:cs typeface="+mn-cs"/>
                <a:hlinkClick r:id="rId23"/>
              </a:rPr>
              <a:t>brace-style</a:t>
            </a:r>
            <a:r>
              <a:rPr lang="en-US" sz="1200" b="0" i="0" kern="1200" dirty="0" smtClean="0">
                <a:solidFill>
                  <a:schemeClr val="tx1"/>
                </a:solidFill>
                <a:effectLst/>
                <a:latin typeface="+mn-lt"/>
                <a:ea typeface="+mn-ea"/>
                <a:cs typeface="+mn-cs"/>
              </a:rPr>
              <a:t> - enforce one true brace style</a:t>
            </a:r>
          </a:p>
          <a:p>
            <a:r>
              <a:rPr lang="en-US" sz="1200" b="0" i="0" u="none" strike="noStrike" kern="1200" dirty="0" err="1" smtClean="0">
                <a:solidFill>
                  <a:schemeClr val="tx1"/>
                </a:solidFill>
                <a:effectLst/>
                <a:latin typeface="+mn-lt"/>
                <a:ea typeface="+mn-ea"/>
                <a:cs typeface="+mn-cs"/>
                <a:hlinkClick r:id="rId24"/>
              </a:rPr>
              <a:t>camelcase</a:t>
            </a:r>
            <a:r>
              <a:rPr lang="en-US" sz="1200" b="0" i="0" kern="1200" dirty="0" smtClean="0">
                <a:solidFill>
                  <a:schemeClr val="tx1"/>
                </a:solidFill>
                <a:effectLst/>
                <a:latin typeface="+mn-lt"/>
                <a:ea typeface="+mn-ea"/>
                <a:cs typeface="+mn-cs"/>
              </a:rPr>
              <a:t> - require camel case names</a:t>
            </a:r>
          </a:p>
          <a:p>
            <a:r>
              <a:rPr lang="en-US" sz="1200" b="0" i="0" u="none" strike="noStrike" kern="1200" dirty="0" smtClean="0">
                <a:solidFill>
                  <a:schemeClr val="tx1"/>
                </a:solidFill>
                <a:effectLst/>
                <a:latin typeface="+mn-lt"/>
                <a:ea typeface="+mn-ea"/>
                <a:cs typeface="+mn-cs"/>
                <a:hlinkClick r:id="rId25"/>
              </a:rPr>
              <a:t>comma-spacing</a:t>
            </a:r>
            <a:r>
              <a:rPr lang="en-US" sz="1200" b="0" i="0" kern="1200" dirty="0" smtClean="0">
                <a:solidFill>
                  <a:schemeClr val="tx1"/>
                </a:solidFill>
                <a:effectLst/>
                <a:latin typeface="+mn-lt"/>
                <a:ea typeface="+mn-ea"/>
                <a:cs typeface="+mn-cs"/>
              </a:rPr>
              <a:t> - enforce spacing before and after comma</a:t>
            </a:r>
          </a:p>
          <a:p>
            <a:endParaRPr lang="en-US" dirty="0"/>
          </a:p>
        </p:txBody>
      </p:sp>
      <p:sp>
        <p:nvSpPr>
          <p:cNvPr id="4" name="Slide Number Placeholder 3"/>
          <p:cNvSpPr>
            <a:spLocks noGrp="1"/>
          </p:cNvSpPr>
          <p:nvPr>
            <p:ph type="sldNum" sz="quarter" idx="10"/>
          </p:nvPr>
        </p:nvSpPr>
        <p:spPr/>
        <p:txBody>
          <a:bodyPr/>
          <a:lstStyle/>
          <a:p>
            <a:fld id="{11AD819E-D864-4095-B3AF-F6949CBCFE2B}" type="slidenum">
              <a:rPr lang="en-US" smtClean="0"/>
              <a:t>49</a:t>
            </a:fld>
            <a:endParaRPr lang="en-US"/>
          </a:p>
        </p:txBody>
      </p:sp>
    </p:spTree>
    <p:extLst>
      <p:ext uri="{BB962C8B-B14F-4D97-AF65-F5344CB8AC3E}">
        <p14:creationId xmlns:p14="http://schemas.microsoft.com/office/powerpoint/2010/main" val="2804623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13070145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r>
              <a:rPr lang="en-US" dirty="0" smtClean="0">
                <a:hlinkClick r:id="rId3"/>
              </a:rPr>
              <a:t>http://worldvista.org/AboutVistA</a:t>
            </a:r>
            <a:r>
              <a:rPr lang="en-US" dirty="0" smtClean="0"/>
              <a:t/>
            </a:r>
            <a:br>
              <a:rPr lang="en-US" dirty="0" smtClean="0"/>
            </a:br>
            <a:r>
              <a:rPr lang="en-US" dirty="0" smtClean="0">
                <a:hlinkClick r:id="rId4"/>
              </a:rPr>
              <a:t>https://en.wikipedia.org/wiki/VistA</a:t>
            </a:r>
            <a:r>
              <a:rPr lang="en-US" dirty="0" smtClean="0"/>
              <a:t/>
            </a:r>
            <a:br>
              <a:rPr lang="en-US" dirty="0" smtClean="0"/>
            </a:br>
            <a:r>
              <a:rPr lang="en-US" dirty="0" smtClean="0">
                <a:hlinkClick r:id="rId5"/>
              </a:rPr>
              <a:t>http://www.ehealth.va.gov/VistA.asp</a:t>
            </a:r>
            <a:endParaRPr lang="en-US" dirty="0" smtClean="0"/>
          </a:p>
          <a:p>
            <a:r>
              <a:rPr lang="en-US" dirty="0" smtClean="0">
                <a:hlinkClick r:id="rId6"/>
              </a:rPr>
              <a:t>https://www.osehra.org/content/osehra-innovation-webinar-series-archive</a:t>
            </a:r>
            <a:r>
              <a:rPr lang="en-US" dirty="0" smtClean="0"/>
              <a:t/>
            </a:r>
            <a:br>
              <a:rPr lang="en-US" dirty="0" smtClean="0"/>
            </a:br>
            <a:r>
              <a:rPr lang="en-US" dirty="0" smtClean="0">
                <a:hlinkClick r:id="rId7"/>
              </a:rPr>
              <a:t>http://opensource.com/government/14/3/interview-stephen-warren-cio-department-veterans</a:t>
            </a:r>
            <a:r>
              <a:rPr lang="en-US" dirty="0" smtClean="0"/>
              <a:t/>
            </a:r>
            <a:br>
              <a:rPr lang="en-US" dirty="0" smtClean="0"/>
            </a:br>
            <a:r>
              <a:rPr lang="en-US" dirty="0" smtClean="0">
                <a:hlinkClick r:id="rId8"/>
              </a:rPr>
              <a:t>http://www.va.gov/health</a:t>
            </a:r>
            <a:endParaRPr lang="en-US" dirty="0" smtClean="0"/>
          </a:p>
          <a:p>
            <a:r>
              <a:rPr lang="en-US" dirty="0" smtClean="0">
                <a:hlinkClick r:id="rId9"/>
              </a:rPr>
              <a:t>http://www.oit.va.gov/docs/oit_fact_sheet/VA_Open_Source_Factsheet_12092014.pdf</a:t>
            </a:r>
            <a:r>
              <a:rPr lang="en-US" dirty="0" smtClean="0"/>
              <a:t/>
            </a:r>
            <a:br>
              <a:rPr lang="en-US" dirty="0" smtClean="0"/>
            </a:br>
            <a:r>
              <a:rPr lang="en-US" dirty="0" smtClean="0">
                <a:hlinkClick r:id="rId10"/>
              </a:rPr>
              <a:t>https://www.osehra.org</a:t>
            </a:r>
            <a:r>
              <a:rPr lang="en-US" dirty="0" smtClean="0"/>
              <a:t/>
            </a:r>
            <a:br>
              <a:rPr lang="en-US" dirty="0" smtClean="0"/>
            </a:br>
            <a:r>
              <a:rPr lang="en-US" dirty="0" smtClean="0">
                <a:hlinkClick r:id="rId11"/>
              </a:rPr>
              <a:t>http://www.fiercegovernmentit.com/story/qa-dave-peters-open-source-adoption-within-veterans-affairs/2014-04-04</a:t>
            </a:r>
            <a:r>
              <a:rPr lang="en-US" dirty="0" smtClean="0"/>
              <a:t/>
            </a:r>
            <a:br>
              <a:rPr lang="en-US" dirty="0" smtClean="0"/>
            </a:br>
            <a:r>
              <a:rPr lang="en-US" dirty="0" smtClean="0">
                <a:hlinkClick r:id="rId12"/>
              </a:rPr>
              <a:t>http://www.openhealthnews.com/hotnews/va-releases-open-source-policy-memorandum</a:t>
            </a:r>
            <a:r>
              <a:rPr lang="en-US" dirty="0" smtClean="0"/>
              <a:t/>
            </a:r>
            <a:br>
              <a:rPr lang="en-US" dirty="0" smtClean="0"/>
            </a:br>
            <a:r>
              <a:rPr lang="en-US" dirty="0" smtClean="0">
                <a:hlinkClick r:id="rId13"/>
              </a:rPr>
              <a:t>http://www1.va.gov/vapubs/viewPublication.asp?Pub_ID=804&amp;FType=2</a:t>
            </a:r>
            <a:r>
              <a:rPr lang="en-US" dirty="0" smtClean="0"/>
              <a:t/>
            </a:r>
            <a:br>
              <a:rPr lang="en-US" dirty="0" smtClean="0"/>
            </a:br>
            <a:r>
              <a:rPr lang="en-US" dirty="0" smtClean="0">
                <a:hlinkClick r:id="rId14"/>
              </a:rPr>
              <a:t>https://www.osehra.org/marketplace</a:t>
            </a:r>
            <a:r>
              <a:rPr lang="en-US" dirty="0" smtClean="0"/>
              <a:t/>
            </a:r>
            <a:br>
              <a:rPr lang="en-US" dirty="0" smtClean="0"/>
            </a:br>
            <a:r>
              <a:rPr lang="en-US" dirty="0" smtClean="0">
                <a:hlinkClick r:id="rId15"/>
              </a:rPr>
              <a:t>http://www.nextgov.com/cio-briefing/2013/04/former-veterans-affairs-cio-roger-baker-joins-agilex-chief-strategy-officer/62251</a:t>
            </a:r>
            <a:r>
              <a:rPr lang="en-US" dirty="0" smtClean="0"/>
              <a:t/>
            </a:r>
            <a:br>
              <a:rPr lang="en-US" dirty="0" smtClean="0"/>
            </a:br>
            <a:r>
              <a:rPr lang="en-US" dirty="0" smtClean="0">
                <a:hlinkClick r:id="rId16"/>
              </a:rPr>
              <a:t>https://www.osehra.org/discussion/roger-baker-va-cio-refactoring</a:t>
            </a:r>
            <a:r>
              <a:rPr lang="en-US" dirty="0" smtClean="0"/>
              <a:t/>
            </a:r>
            <a:br>
              <a:rPr lang="en-US" dirty="0" smtClean="0"/>
            </a:br>
            <a:r>
              <a:rPr lang="en-US" dirty="0" smtClean="0">
                <a:hlinkClick r:id="rId17"/>
              </a:rPr>
              <a:t>https://www.osehra.org/blog/cio-va-roger-baker-vista-open-source-initiative-memo</a:t>
            </a:r>
            <a:r>
              <a:rPr lang="en-US" dirty="0" smtClean="0"/>
              <a:t/>
            </a:r>
            <a:br>
              <a:rPr lang="en-US" dirty="0" smtClean="0"/>
            </a:br>
            <a:r>
              <a:rPr lang="en-US" dirty="0" smtClean="0">
                <a:hlinkClick r:id="rId18"/>
              </a:rPr>
              <a:t>http://www.blogs.va.gov/VAntage/3645/va-begins-implementation-of-open-source-ehr</a:t>
            </a:r>
            <a:r>
              <a:rPr lang="en-US" dirty="0" smtClean="0"/>
              <a:t/>
            </a:r>
            <a:br>
              <a:rPr lang="en-US" dirty="0" smtClean="0"/>
            </a:br>
            <a:endParaRPr lang="en-US" dirty="0" smtClean="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1551432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pPr defTabSz="888980">
              <a:defRPr/>
            </a:pPr>
            <a:r>
              <a:rPr lang="en-US" dirty="0" smtClean="0"/>
              <a:t>https://www.osehra.org/blog/cio-va-roger-baker-vista-open-source-initiative-memo</a:t>
            </a:r>
          </a:p>
          <a:p>
            <a:pPr defTabSz="888980">
              <a:defRPr/>
            </a:pPr>
            <a:r>
              <a:rPr lang="en-US" dirty="0" smtClean="0"/>
              <a:t>http://www.fiercegovernmentit.com/story/qa-dave-peters-open-source-adoption-within-veterans-affairs/2014-04-04</a:t>
            </a:r>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114095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r>
              <a:rPr lang="en-US" dirty="0" smtClean="0"/>
              <a:t>http://www.openhealthnews.com/hotnews/va-releases-open-source-policy-memorandum</a:t>
            </a:r>
          </a:p>
          <a:p>
            <a:r>
              <a:rPr lang="en-US" dirty="0" smtClean="0"/>
              <a:t>http://www1.va.gov/vapubs/viewPublication.asp?Pub_ID=804&amp;FType=2</a:t>
            </a:r>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126131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http://www.va.gov/TRM/</a:t>
            </a:r>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312141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4213"/>
            <a:ext cx="4572000" cy="3429000"/>
          </a:xfrm>
        </p:spPr>
      </p:sp>
      <p:sp>
        <p:nvSpPr>
          <p:cNvPr id="3" name="Notes Placeholder 2"/>
          <p:cNvSpPr>
            <a:spLocks noGrp="1"/>
          </p:cNvSpPr>
          <p:nvPr>
            <p:ph type="body" idx="1"/>
          </p:nvPr>
        </p:nvSpPr>
        <p:spPr/>
        <p:txBody>
          <a:bodyPr/>
          <a:lstStyle/>
          <a:p>
            <a:pPr defTabSz="888980"/>
            <a:r>
              <a:rPr lang="en-US" dirty="0" smtClean="0"/>
              <a:t>Maternity-Tracker</a:t>
            </a:r>
            <a:r>
              <a:rPr lang="en-US" dirty="0"/>
              <a:t> - An enhancement of CPRS/</a:t>
            </a:r>
            <a:r>
              <a:rPr lang="en-US" dirty="0" err="1"/>
              <a:t>VistA</a:t>
            </a:r>
            <a:r>
              <a:rPr lang="en-US" dirty="0"/>
              <a:t>, the “Maternity Tracker”, assists the coordination of maternity care in a seamless fashion between VA and Non-VA providers, in order to support optimal care of pregnant Veterans.</a:t>
            </a:r>
          </a:p>
          <a:p>
            <a:r>
              <a:rPr lang="en-US" b="1" dirty="0" err="1">
                <a:hlinkClick r:id="rId3"/>
              </a:rPr>
              <a:t>FamilyHistoryCPRS</a:t>
            </a:r>
            <a:r>
              <a:rPr lang="en-US" b="1" dirty="0"/>
              <a:t> - </a:t>
            </a:r>
            <a:r>
              <a:rPr lang="en-US" dirty="0"/>
              <a:t>Family History in CPRS is an enhancement to the VA's Computerized Patient Record System GUI application that adds the ability to enter a patient's family history data</a:t>
            </a:r>
          </a:p>
          <a:p>
            <a:endParaRPr lang="en-US" dirty="0"/>
          </a:p>
          <a:p>
            <a:r>
              <a:rPr lang="en-US" b="1" dirty="0">
                <a:hlinkClick r:id="rId4"/>
              </a:rPr>
              <a:t>COMS</a:t>
            </a:r>
            <a:endParaRPr lang="en-US" b="1" dirty="0"/>
          </a:p>
          <a:p>
            <a:r>
              <a:rPr lang="en-US" dirty="0"/>
              <a:t>The Chemotherapy Ordering Management System (COMS) is a web-based application providing oncology teams with ordering, preparation, and documentation of chemotherapy</a:t>
            </a:r>
          </a:p>
          <a:p>
            <a:endParaRPr lang="en-US" dirty="0"/>
          </a:p>
          <a:p>
            <a:r>
              <a:rPr lang="en-US" b="1" dirty="0">
                <a:hlinkClick r:id="rId5"/>
              </a:rPr>
              <a:t>VANS</a:t>
            </a:r>
            <a:endParaRPr lang="en-US" b="1" dirty="0"/>
          </a:p>
          <a:p>
            <a:r>
              <a:rPr lang="en-US" dirty="0"/>
              <a:t>A web-based application to enable schedulers to preview, edit and send appointment letters electronically</a:t>
            </a:r>
          </a:p>
          <a:p>
            <a:endParaRPr lang="en-US" dirty="0"/>
          </a:p>
          <a:p>
            <a:r>
              <a:rPr lang="en-US" b="1" u="sng" dirty="0">
                <a:hlinkClick r:id="rId6"/>
              </a:rPr>
              <a:t>Mobile-Distance-Hearing-Aid-Application</a:t>
            </a:r>
            <a:endParaRPr lang="en-US" b="1" dirty="0"/>
          </a:p>
          <a:p>
            <a:r>
              <a:rPr lang="en-US" dirty="0" err="1"/>
              <a:t>Phonak</a:t>
            </a:r>
            <a:r>
              <a:rPr lang="en-US" dirty="0"/>
              <a:t> - Hearing Aid App: a solution enabling patients to receive hearing aid adjustments remotely via a Bluetooth, Internet-enabled smartphone.</a:t>
            </a:r>
          </a:p>
          <a:p>
            <a:endParaRPr lang="en-US" dirty="0"/>
          </a:p>
          <a:p>
            <a:pPr defTabSz="888980"/>
            <a:endParaRPr lang="en-US" dirty="0"/>
          </a:p>
        </p:txBody>
      </p:sp>
      <p:sp>
        <p:nvSpPr>
          <p:cNvPr id="4" name="Slide Number Placeholder 3"/>
          <p:cNvSpPr>
            <a:spLocks noGrp="1"/>
          </p:cNvSpPr>
          <p:nvPr>
            <p:ph type="sldNum" idx="10"/>
          </p:nvPr>
        </p:nvSpPr>
        <p:spPr/>
        <p:txBody>
          <a:bodyPr/>
          <a:lstStyle/>
          <a:p>
            <a:pPr>
              <a:spcBef>
                <a:spcPts val="0"/>
              </a:spcBef>
              <a:spcAft>
                <a:spcPts val="0"/>
              </a:spcAft>
            </a:pPr>
            <a:endParaRPr lang="en-US" smtClean="0"/>
          </a:p>
          <a:p>
            <a:pPr marL="0" lvl="1">
              <a:spcBef>
                <a:spcPts val="0"/>
              </a:spcBef>
            </a:pPr>
            <a:endParaRPr lang="en-US" smtClean="0"/>
          </a:p>
          <a:p>
            <a:pPr marL="0" lvl="2">
              <a:spcBef>
                <a:spcPts val="0"/>
              </a:spcBef>
            </a:pPr>
            <a:endParaRPr lang="en-US" smtClean="0"/>
          </a:p>
          <a:p>
            <a:pPr marL="0" lvl="3">
              <a:spcBef>
                <a:spcPts val="0"/>
              </a:spcBef>
            </a:pPr>
            <a:endParaRPr lang="en-US" smtClean="0"/>
          </a:p>
          <a:p>
            <a:pPr marL="0" lvl="4">
              <a:spcBef>
                <a:spcPts val="0"/>
              </a:spcBef>
            </a:pPr>
            <a:endParaRPr lang="en-US" smtClean="0"/>
          </a:p>
          <a:p>
            <a:pPr marL="0" lvl="5"/>
            <a:endParaRPr lang="en-US" smtClean="0"/>
          </a:p>
          <a:p>
            <a:pPr marL="0" lvl="6"/>
            <a:endParaRPr lang="en-US" smtClean="0"/>
          </a:p>
          <a:p>
            <a:pPr marL="0" lvl="7"/>
            <a:endParaRPr lang="en-US" smtClean="0"/>
          </a:p>
          <a:p>
            <a:pPr marL="0" lvl="8"/>
            <a:endParaRPr lang="en-US"/>
          </a:p>
        </p:txBody>
      </p:sp>
    </p:spTree>
    <p:extLst>
      <p:ext uri="{BB962C8B-B14F-4D97-AF65-F5344CB8AC3E}">
        <p14:creationId xmlns:p14="http://schemas.microsoft.com/office/powerpoint/2010/main" val="178407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EDE7DDFB-CB9A-4A41-867E-72A6C9D70387}" type="slidenum">
              <a:rPr lang="es-ES" altLang="en-US"/>
              <a:pPr/>
              <a:t>‹#›</a:t>
            </a:fld>
            <a:endParaRPr lang="es-ES" altLang="en-US"/>
          </a:p>
        </p:txBody>
      </p:sp>
    </p:spTree>
    <p:extLst>
      <p:ext uri="{BB962C8B-B14F-4D97-AF65-F5344CB8AC3E}">
        <p14:creationId xmlns:p14="http://schemas.microsoft.com/office/powerpoint/2010/main" val="6751995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C35018C7-9098-4FF2-8DA9-71BCA022C90D}" type="slidenum">
              <a:rPr lang="es-ES" altLang="en-US"/>
              <a:pPr/>
              <a:t>‹#›</a:t>
            </a:fld>
            <a:endParaRPr lang="es-ES" altLang="en-US"/>
          </a:p>
        </p:txBody>
      </p:sp>
    </p:spTree>
    <p:extLst>
      <p:ext uri="{BB962C8B-B14F-4D97-AF65-F5344CB8AC3E}">
        <p14:creationId xmlns:p14="http://schemas.microsoft.com/office/powerpoint/2010/main" val="168078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34F5AC00-CEFF-4468-954C-C1D15AC2AAA4}" type="slidenum">
              <a:rPr lang="es-ES" altLang="en-US"/>
              <a:pPr/>
              <a:t>‹#›</a:t>
            </a:fld>
            <a:endParaRPr lang="es-ES" altLang="en-US"/>
          </a:p>
        </p:txBody>
      </p:sp>
    </p:spTree>
    <p:extLst>
      <p:ext uri="{BB962C8B-B14F-4D97-AF65-F5344CB8AC3E}">
        <p14:creationId xmlns:p14="http://schemas.microsoft.com/office/powerpoint/2010/main" val="213732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EDE7DDFB-CB9A-4A41-867E-72A6C9D70387}" type="slidenum">
              <a:rPr lang="es-ES" altLang="en-US"/>
              <a:pPr/>
              <a:t>‹#›</a:t>
            </a:fld>
            <a:endParaRPr lang="es-ES" altLang="en-US"/>
          </a:p>
        </p:txBody>
      </p:sp>
    </p:spTree>
    <p:extLst>
      <p:ext uri="{BB962C8B-B14F-4D97-AF65-F5344CB8AC3E}">
        <p14:creationId xmlns:p14="http://schemas.microsoft.com/office/powerpoint/2010/main" val="675199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8FC76674-CAC1-4C71-82ED-45C19743449D}" type="slidenum">
              <a:rPr lang="es-ES" altLang="en-US"/>
              <a:pPr/>
              <a:t>‹#›</a:t>
            </a:fld>
            <a:endParaRPr lang="es-ES" altLang="en-US"/>
          </a:p>
        </p:txBody>
      </p:sp>
    </p:spTree>
    <p:extLst>
      <p:ext uri="{BB962C8B-B14F-4D97-AF65-F5344CB8AC3E}">
        <p14:creationId xmlns:p14="http://schemas.microsoft.com/office/powerpoint/2010/main" val="4179327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E60E4D56-95C7-4B3A-AFAA-3B96A13CD25D}" type="slidenum">
              <a:rPr lang="es-ES" altLang="en-US"/>
              <a:pPr/>
              <a:t>‹#›</a:t>
            </a:fld>
            <a:endParaRPr lang="es-ES" altLang="en-US"/>
          </a:p>
        </p:txBody>
      </p:sp>
    </p:spTree>
    <p:extLst>
      <p:ext uri="{BB962C8B-B14F-4D97-AF65-F5344CB8AC3E}">
        <p14:creationId xmlns:p14="http://schemas.microsoft.com/office/powerpoint/2010/main" val="342393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8256404B-E0F8-4822-8441-1F000B291FEE}" type="slidenum">
              <a:rPr lang="es-ES" altLang="en-US"/>
              <a:pPr/>
              <a:t>‹#›</a:t>
            </a:fld>
            <a:endParaRPr lang="es-ES" altLang="en-US"/>
          </a:p>
        </p:txBody>
      </p:sp>
    </p:spTree>
    <p:extLst>
      <p:ext uri="{BB962C8B-B14F-4D97-AF65-F5344CB8AC3E}">
        <p14:creationId xmlns:p14="http://schemas.microsoft.com/office/powerpoint/2010/main" val="3055975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ltLang="en-US"/>
          </a:p>
        </p:txBody>
      </p:sp>
      <p:sp>
        <p:nvSpPr>
          <p:cNvPr id="8" name="Footer Placeholder 7"/>
          <p:cNvSpPr>
            <a:spLocks noGrp="1"/>
          </p:cNvSpPr>
          <p:nvPr>
            <p:ph type="ftr" sz="quarter" idx="11"/>
          </p:nvPr>
        </p:nvSpPr>
        <p:spPr/>
        <p:txBody>
          <a:bodyPr/>
          <a:lstStyle>
            <a:lvl1pPr>
              <a:defRPr/>
            </a:lvl1pPr>
          </a:lstStyle>
          <a:p>
            <a:endParaRPr lang="es-ES" altLang="en-US"/>
          </a:p>
        </p:txBody>
      </p:sp>
      <p:sp>
        <p:nvSpPr>
          <p:cNvPr id="9" name="Slide Number Placeholder 8"/>
          <p:cNvSpPr>
            <a:spLocks noGrp="1"/>
          </p:cNvSpPr>
          <p:nvPr>
            <p:ph type="sldNum" sz="quarter" idx="12"/>
          </p:nvPr>
        </p:nvSpPr>
        <p:spPr/>
        <p:txBody>
          <a:bodyPr/>
          <a:lstStyle>
            <a:lvl1pPr>
              <a:defRPr/>
            </a:lvl1pPr>
          </a:lstStyle>
          <a:p>
            <a:fld id="{2B74885D-EDBE-48B5-9C11-C6A888EF6ED5}" type="slidenum">
              <a:rPr lang="es-ES" altLang="en-US"/>
              <a:pPr/>
              <a:t>‹#›</a:t>
            </a:fld>
            <a:endParaRPr lang="es-ES" altLang="en-US"/>
          </a:p>
        </p:txBody>
      </p:sp>
    </p:spTree>
    <p:extLst>
      <p:ext uri="{BB962C8B-B14F-4D97-AF65-F5344CB8AC3E}">
        <p14:creationId xmlns:p14="http://schemas.microsoft.com/office/powerpoint/2010/main" val="1409502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ltLang="en-US"/>
          </a:p>
        </p:txBody>
      </p:sp>
      <p:sp>
        <p:nvSpPr>
          <p:cNvPr id="4" name="Footer Placeholder 3"/>
          <p:cNvSpPr>
            <a:spLocks noGrp="1"/>
          </p:cNvSpPr>
          <p:nvPr>
            <p:ph type="ftr" sz="quarter" idx="11"/>
          </p:nvPr>
        </p:nvSpPr>
        <p:spPr/>
        <p:txBody>
          <a:bodyPr/>
          <a:lstStyle>
            <a:lvl1pPr>
              <a:defRPr/>
            </a:lvl1pPr>
          </a:lstStyle>
          <a:p>
            <a:endParaRPr lang="es-ES" altLang="en-US"/>
          </a:p>
        </p:txBody>
      </p:sp>
      <p:sp>
        <p:nvSpPr>
          <p:cNvPr id="5" name="Slide Number Placeholder 4"/>
          <p:cNvSpPr>
            <a:spLocks noGrp="1"/>
          </p:cNvSpPr>
          <p:nvPr>
            <p:ph type="sldNum" sz="quarter" idx="12"/>
          </p:nvPr>
        </p:nvSpPr>
        <p:spPr/>
        <p:txBody>
          <a:bodyPr/>
          <a:lstStyle>
            <a:lvl1pPr>
              <a:defRPr/>
            </a:lvl1pPr>
          </a:lstStyle>
          <a:p>
            <a:fld id="{16BCFD04-1AE8-4873-A76A-FDA9564F3D6B}" type="slidenum">
              <a:rPr lang="es-ES" altLang="en-US"/>
              <a:pPr/>
              <a:t>‹#›</a:t>
            </a:fld>
            <a:endParaRPr lang="es-ES" altLang="en-US"/>
          </a:p>
        </p:txBody>
      </p:sp>
    </p:spTree>
    <p:extLst>
      <p:ext uri="{BB962C8B-B14F-4D97-AF65-F5344CB8AC3E}">
        <p14:creationId xmlns:p14="http://schemas.microsoft.com/office/powerpoint/2010/main" val="3034678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en-US"/>
          </a:p>
        </p:txBody>
      </p:sp>
      <p:sp>
        <p:nvSpPr>
          <p:cNvPr id="3" name="Footer Placeholder 2"/>
          <p:cNvSpPr>
            <a:spLocks noGrp="1"/>
          </p:cNvSpPr>
          <p:nvPr>
            <p:ph type="ftr" sz="quarter" idx="11"/>
          </p:nvPr>
        </p:nvSpPr>
        <p:spPr/>
        <p:txBody>
          <a:bodyPr/>
          <a:lstStyle>
            <a:lvl1pPr>
              <a:defRPr/>
            </a:lvl1pPr>
          </a:lstStyle>
          <a:p>
            <a:endParaRPr lang="es-ES" altLang="en-US"/>
          </a:p>
        </p:txBody>
      </p:sp>
      <p:sp>
        <p:nvSpPr>
          <p:cNvPr id="4" name="Slide Number Placeholder 3"/>
          <p:cNvSpPr>
            <a:spLocks noGrp="1"/>
          </p:cNvSpPr>
          <p:nvPr>
            <p:ph type="sldNum" sz="quarter" idx="12"/>
          </p:nvPr>
        </p:nvSpPr>
        <p:spPr/>
        <p:txBody>
          <a:bodyPr/>
          <a:lstStyle>
            <a:lvl1pPr>
              <a:defRPr/>
            </a:lvl1pPr>
          </a:lstStyle>
          <a:p>
            <a:fld id="{2E7B378D-BF41-47C5-AE75-94E2A8A1A98F}" type="slidenum">
              <a:rPr lang="es-ES" altLang="en-US"/>
              <a:pPr/>
              <a:t>‹#›</a:t>
            </a:fld>
            <a:endParaRPr lang="es-ES" altLang="en-US"/>
          </a:p>
        </p:txBody>
      </p:sp>
    </p:spTree>
    <p:extLst>
      <p:ext uri="{BB962C8B-B14F-4D97-AF65-F5344CB8AC3E}">
        <p14:creationId xmlns:p14="http://schemas.microsoft.com/office/powerpoint/2010/main" val="2433033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4AE9A643-838D-4AFF-B815-42D128E78F1E}" type="slidenum">
              <a:rPr lang="es-ES" altLang="en-US"/>
              <a:pPr/>
              <a:t>‹#›</a:t>
            </a:fld>
            <a:endParaRPr lang="es-ES" altLang="en-US"/>
          </a:p>
        </p:txBody>
      </p:sp>
    </p:spTree>
    <p:extLst>
      <p:ext uri="{BB962C8B-B14F-4D97-AF65-F5344CB8AC3E}">
        <p14:creationId xmlns:p14="http://schemas.microsoft.com/office/powerpoint/2010/main" val="377792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8FC76674-CAC1-4C71-82ED-45C19743449D}" type="slidenum">
              <a:rPr lang="es-ES" altLang="en-US"/>
              <a:pPr/>
              <a:t>‹#›</a:t>
            </a:fld>
            <a:endParaRPr lang="es-ES" altLang="en-US"/>
          </a:p>
        </p:txBody>
      </p:sp>
    </p:spTree>
    <p:extLst>
      <p:ext uri="{BB962C8B-B14F-4D97-AF65-F5344CB8AC3E}">
        <p14:creationId xmlns:p14="http://schemas.microsoft.com/office/powerpoint/2010/main" val="41793270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3173AE75-6CF5-499B-909A-7A2A62A70A25}" type="slidenum">
              <a:rPr lang="es-ES" altLang="en-US"/>
              <a:pPr/>
              <a:t>‹#›</a:t>
            </a:fld>
            <a:endParaRPr lang="es-ES" altLang="en-US"/>
          </a:p>
        </p:txBody>
      </p:sp>
    </p:spTree>
    <p:extLst>
      <p:ext uri="{BB962C8B-B14F-4D97-AF65-F5344CB8AC3E}">
        <p14:creationId xmlns:p14="http://schemas.microsoft.com/office/powerpoint/2010/main" val="3773207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C35018C7-9098-4FF2-8DA9-71BCA022C90D}" type="slidenum">
              <a:rPr lang="es-ES" altLang="en-US"/>
              <a:pPr/>
              <a:t>‹#›</a:t>
            </a:fld>
            <a:endParaRPr lang="es-ES" altLang="en-US"/>
          </a:p>
        </p:txBody>
      </p:sp>
    </p:spTree>
    <p:extLst>
      <p:ext uri="{BB962C8B-B14F-4D97-AF65-F5344CB8AC3E}">
        <p14:creationId xmlns:p14="http://schemas.microsoft.com/office/powerpoint/2010/main" val="1680788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34F5AC00-CEFF-4468-954C-C1D15AC2AAA4}" type="slidenum">
              <a:rPr lang="es-ES" altLang="en-US"/>
              <a:pPr/>
              <a:t>‹#›</a:t>
            </a:fld>
            <a:endParaRPr lang="es-ES" altLang="en-US"/>
          </a:p>
        </p:txBody>
      </p:sp>
    </p:spTree>
    <p:extLst>
      <p:ext uri="{BB962C8B-B14F-4D97-AF65-F5344CB8AC3E}">
        <p14:creationId xmlns:p14="http://schemas.microsoft.com/office/powerpoint/2010/main" val="213732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E60E4D56-95C7-4B3A-AFAA-3B96A13CD25D}" type="slidenum">
              <a:rPr lang="es-ES" altLang="en-US"/>
              <a:pPr/>
              <a:t>‹#›</a:t>
            </a:fld>
            <a:endParaRPr lang="es-ES" altLang="en-US"/>
          </a:p>
        </p:txBody>
      </p:sp>
    </p:spTree>
    <p:extLst>
      <p:ext uri="{BB962C8B-B14F-4D97-AF65-F5344CB8AC3E}">
        <p14:creationId xmlns:p14="http://schemas.microsoft.com/office/powerpoint/2010/main" val="3423931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8256404B-E0F8-4822-8441-1F000B291FEE}" type="slidenum">
              <a:rPr lang="es-ES" altLang="en-US"/>
              <a:pPr/>
              <a:t>‹#›</a:t>
            </a:fld>
            <a:endParaRPr lang="es-ES" altLang="en-US"/>
          </a:p>
        </p:txBody>
      </p:sp>
    </p:spTree>
    <p:extLst>
      <p:ext uri="{BB962C8B-B14F-4D97-AF65-F5344CB8AC3E}">
        <p14:creationId xmlns:p14="http://schemas.microsoft.com/office/powerpoint/2010/main" val="305597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ltLang="en-US"/>
          </a:p>
        </p:txBody>
      </p:sp>
      <p:sp>
        <p:nvSpPr>
          <p:cNvPr id="8" name="Footer Placeholder 7"/>
          <p:cNvSpPr>
            <a:spLocks noGrp="1"/>
          </p:cNvSpPr>
          <p:nvPr>
            <p:ph type="ftr" sz="quarter" idx="11"/>
          </p:nvPr>
        </p:nvSpPr>
        <p:spPr/>
        <p:txBody>
          <a:bodyPr/>
          <a:lstStyle>
            <a:lvl1pPr>
              <a:defRPr/>
            </a:lvl1pPr>
          </a:lstStyle>
          <a:p>
            <a:endParaRPr lang="es-ES" altLang="en-US"/>
          </a:p>
        </p:txBody>
      </p:sp>
      <p:sp>
        <p:nvSpPr>
          <p:cNvPr id="9" name="Slide Number Placeholder 8"/>
          <p:cNvSpPr>
            <a:spLocks noGrp="1"/>
          </p:cNvSpPr>
          <p:nvPr>
            <p:ph type="sldNum" sz="quarter" idx="12"/>
          </p:nvPr>
        </p:nvSpPr>
        <p:spPr/>
        <p:txBody>
          <a:bodyPr/>
          <a:lstStyle>
            <a:lvl1pPr>
              <a:defRPr/>
            </a:lvl1pPr>
          </a:lstStyle>
          <a:p>
            <a:fld id="{2B74885D-EDBE-48B5-9C11-C6A888EF6ED5}" type="slidenum">
              <a:rPr lang="es-ES" altLang="en-US"/>
              <a:pPr/>
              <a:t>‹#›</a:t>
            </a:fld>
            <a:endParaRPr lang="es-ES" altLang="en-US"/>
          </a:p>
        </p:txBody>
      </p:sp>
    </p:spTree>
    <p:extLst>
      <p:ext uri="{BB962C8B-B14F-4D97-AF65-F5344CB8AC3E}">
        <p14:creationId xmlns:p14="http://schemas.microsoft.com/office/powerpoint/2010/main" val="140950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ltLang="en-US"/>
          </a:p>
        </p:txBody>
      </p:sp>
      <p:sp>
        <p:nvSpPr>
          <p:cNvPr id="4" name="Footer Placeholder 3"/>
          <p:cNvSpPr>
            <a:spLocks noGrp="1"/>
          </p:cNvSpPr>
          <p:nvPr>
            <p:ph type="ftr" sz="quarter" idx="11"/>
          </p:nvPr>
        </p:nvSpPr>
        <p:spPr/>
        <p:txBody>
          <a:bodyPr/>
          <a:lstStyle>
            <a:lvl1pPr>
              <a:defRPr/>
            </a:lvl1pPr>
          </a:lstStyle>
          <a:p>
            <a:endParaRPr lang="es-ES" altLang="en-US"/>
          </a:p>
        </p:txBody>
      </p:sp>
      <p:sp>
        <p:nvSpPr>
          <p:cNvPr id="5" name="Slide Number Placeholder 4"/>
          <p:cNvSpPr>
            <a:spLocks noGrp="1"/>
          </p:cNvSpPr>
          <p:nvPr>
            <p:ph type="sldNum" sz="quarter" idx="12"/>
          </p:nvPr>
        </p:nvSpPr>
        <p:spPr/>
        <p:txBody>
          <a:bodyPr/>
          <a:lstStyle>
            <a:lvl1pPr>
              <a:defRPr/>
            </a:lvl1pPr>
          </a:lstStyle>
          <a:p>
            <a:fld id="{16BCFD04-1AE8-4873-A76A-FDA9564F3D6B}" type="slidenum">
              <a:rPr lang="es-ES" altLang="en-US"/>
              <a:pPr/>
              <a:t>‹#›</a:t>
            </a:fld>
            <a:endParaRPr lang="es-ES" altLang="en-US"/>
          </a:p>
        </p:txBody>
      </p:sp>
    </p:spTree>
    <p:extLst>
      <p:ext uri="{BB962C8B-B14F-4D97-AF65-F5344CB8AC3E}">
        <p14:creationId xmlns:p14="http://schemas.microsoft.com/office/powerpoint/2010/main" val="303467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en-US"/>
          </a:p>
        </p:txBody>
      </p:sp>
      <p:sp>
        <p:nvSpPr>
          <p:cNvPr id="3" name="Footer Placeholder 2"/>
          <p:cNvSpPr>
            <a:spLocks noGrp="1"/>
          </p:cNvSpPr>
          <p:nvPr>
            <p:ph type="ftr" sz="quarter" idx="11"/>
          </p:nvPr>
        </p:nvSpPr>
        <p:spPr/>
        <p:txBody>
          <a:bodyPr/>
          <a:lstStyle>
            <a:lvl1pPr>
              <a:defRPr/>
            </a:lvl1pPr>
          </a:lstStyle>
          <a:p>
            <a:endParaRPr lang="es-ES" altLang="en-US"/>
          </a:p>
        </p:txBody>
      </p:sp>
      <p:sp>
        <p:nvSpPr>
          <p:cNvPr id="4" name="Slide Number Placeholder 3"/>
          <p:cNvSpPr>
            <a:spLocks noGrp="1"/>
          </p:cNvSpPr>
          <p:nvPr>
            <p:ph type="sldNum" sz="quarter" idx="12"/>
          </p:nvPr>
        </p:nvSpPr>
        <p:spPr/>
        <p:txBody>
          <a:bodyPr/>
          <a:lstStyle>
            <a:lvl1pPr>
              <a:defRPr/>
            </a:lvl1pPr>
          </a:lstStyle>
          <a:p>
            <a:fld id="{2E7B378D-BF41-47C5-AE75-94E2A8A1A98F}" type="slidenum">
              <a:rPr lang="es-ES" altLang="en-US"/>
              <a:pPr/>
              <a:t>‹#›</a:t>
            </a:fld>
            <a:endParaRPr lang="es-ES" altLang="en-US"/>
          </a:p>
        </p:txBody>
      </p:sp>
    </p:spTree>
    <p:extLst>
      <p:ext uri="{BB962C8B-B14F-4D97-AF65-F5344CB8AC3E}">
        <p14:creationId xmlns:p14="http://schemas.microsoft.com/office/powerpoint/2010/main" val="243303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4AE9A643-838D-4AFF-B815-42D128E78F1E}" type="slidenum">
              <a:rPr lang="es-ES" altLang="en-US"/>
              <a:pPr/>
              <a:t>‹#›</a:t>
            </a:fld>
            <a:endParaRPr lang="es-ES" altLang="en-US"/>
          </a:p>
        </p:txBody>
      </p:sp>
    </p:spTree>
    <p:extLst>
      <p:ext uri="{BB962C8B-B14F-4D97-AF65-F5344CB8AC3E}">
        <p14:creationId xmlns:p14="http://schemas.microsoft.com/office/powerpoint/2010/main" val="377792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3173AE75-6CF5-499B-909A-7A2A62A70A25}" type="slidenum">
              <a:rPr lang="es-ES" altLang="en-US"/>
              <a:pPr/>
              <a:t>‹#›</a:t>
            </a:fld>
            <a:endParaRPr lang="es-ES" altLang="en-US"/>
          </a:p>
        </p:txBody>
      </p:sp>
    </p:spTree>
    <p:extLst>
      <p:ext uri="{BB962C8B-B14F-4D97-AF65-F5344CB8AC3E}">
        <p14:creationId xmlns:p14="http://schemas.microsoft.com/office/powerpoint/2010/main" val="377320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dirty="0" smtClean="0"/>
              <a:t>Haga clic para modificar el estilo de texto del patrón</a:t>
            </a:r>
          </a:p>
          <a:p>
            <a:pPr lvl="1"/>
            <a:r>
              <a:rPr lang="es-ES" altLang="en-US" dirty="0" smtClean="0"/>
              <a:t>Segundo nivel</a:t>
            </a:r>
          </a:p>
          <a:p>
            <a:pPr lvl="2"/>
            <a:r>
              <a:rPr lang="es-ES" altLang="en-US" dirty="0" smtClean="0"/>
              <a:t>Tercer nivel</a:t>
            </a:r>
          </a:p>
          <a:p>
            <a:pPr lvl="3"/>
            <a:r>
              <a:rPr lang="es-ES" altLang="en-US" dirty="0" smtClean="0"/>
              <a:t>Cuarto nivel</a:t>
            </a:r>
          </a:p>
          <a:p>
            <a:pPr lvl="4"/>
            <a:r>
              <a:rPr lang="es-ES" altLang="en-US" dirty="0"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1">
                    <a:lumMod val="95000"/>
                  </a:schemeClr>
                </a:solidFill>
              </a:defRPr>
            </a:lvl1pPr>
          </a:lstStyle>
          <a:p>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lumMod val="95000"/>
                  </a:schemeClr>
                </a:solidFill>
              </a:defRPr>
            </a:lvl1pPr>
          </a:lstStyle>
          <a:p>
            <a:endParaRPr lang="es-E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lumMod val="95000"/>
                  </a:schemeClr>
                </a:solidFill>
              </a:defRPr>
            </a:lvl1pPr>
          </a:lstStyle>
          <a:p>
            <a:fld id="{2E481BEB-AFB5-4F45-90DB-F9FDCDEC6732}" type="slidenum">
              <a:rPr lang="es-ES" altLang="en-US" smtClean="0"/>
              <a:pPr/>
              <a:t>‹#›</a:t>
            </a:fld>
            <a:endParaRPr lang="es-E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fontAlgn="base">
        <a:spcBef>
          <a:spcPct val="0"/>
        </a:spcBef>
        <a:spcAft>
          <a:spcPct val="0"/>
        </a:spcAft>
        <a:defRPr sz="4400">
          <a:solidFill>
            <a:schemeClr val="bg1">
              <a:lumMod val="95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bg1">
              <a:lumMod val="95000"/>
            </a:schemeClr>
          </a:solidFill>
          <a:latin typeface="+mn-lt"/>
          <a:ea typeface="+mn-ea"/>
          <a:cs typeface="+mn-cs"/>
        </a:defRPr>
      </a:lvl1pPr>
      <a:lvl2pPr marL="742950" indent="-285750" algn="l" rtl="0" fontAlgn="base">
        <a:spcBef>
          <a:spcPct val="20000"/>
        </a:spcBef>
        <a:spcAft>
          <a:spcPct val="0"/>
        </a:spcAft>
        <a:buChar char="–"/>
        <a:defRPr sz="2800">
          <a:solidFill>
            <a:schemeClr val="bg1">
              <a:lumMod val="95000"/>
            </a:schemeClr>
          </a:solidFill>
          <a:latin typeface="+mn-lt"/>
          <a:cs typeface="+mn-cs"/>
        </a:defRPr>
      </a:lvl2pPr>
      <a:lvl3pPr marL="1143000" indent="-228600" algn="l" rtl="0" fontAlgn="base">
        <a:spcBef>
          <a:spcPct val="20000"/>
        </a:spcBef>
        <a:spcAft>
          <a:spcPct val="0"/>
        </a:spcAft>
        <a:buChar char="•"/>
        <a:defRPr sz="2400">
          <a:solidFill>
            <a:schemeClr val="bg1">
              <a:lumMod val="95000"/>
            </a:schemeClr>
          </a:solidFill>
          <a:latin typeface="+mn-lt"/>
          <a:cs typeface="+mn-cs"/>
        </a:defRPr>
      </a:lvl3pPr>
      <a:lvl4pPr marL="1600200" indent="-228600" algn="l" rtl="0" fontAlgn="base">
        <a:spcBef>
          <a:spcPct val="20000"/>
        </a:spcBef>
        <a:spcAft>
          <a:spcPct val="0"/>
        </a:spcAft>
        <a:buChar char="–"/>
        <a:defRPr sz="2000">
          <a:solidFill>
            <a:schemeClr val="bg1">
              <a:lumMod val="95000"/>
            </a:schemeClr>
          </a:solidFill>
          <a:latin typeface="+mn-lt"/>
          <a:cs typeface="+mn-cs"/>
        </a:defRPr>
      </a:lvl4pPr>
      <a:lvl5pPr marL="2057400" indent="-228600" algn="l" rtl="0" fontAlgn="base">
        <a:spcBef>
          <a:spcPct val="20000"/>
        </a:spcBef>
        <a:spcAft>
          <a:spcPct val="0"/>
        </a:spcAft>
        <a:buChar char="»"/>
        <a:defRPr sz="2000">
          <a:solidFill>
            <a:schemeClr val="bg1">
              <a:lumMod val="95000"/>
            </a:schemeClr>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E481BEB-AFB5-4F45-90DB-F9FDCDEC6732}"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057" name="Rectangle 9"/>
          <p:cNvSpPr>
            <a:spLocks noGrp="1" noChangeArrowheads="1"/>
          </p:cNvSpPr>
          <p:nvPr>
            <p:ph type="ctrTitle"/>
          </p:nvPr>
        </p:nvSpPr>
        <p:spPr/>
        <p:txBody>
          <a:bodyPr/>
          <a:lstStyle/>
          <a:p>
            <a:r>
              <a:rPr lang="es-UY" altLang="en-US" dirty="0" smtClean="0"/>
              <a:t>Open </a:t>
            </a:r>
            <a:r>
              <a:rPr lang="es-UY" altLang="en-US" dirty="0" err="1" smtClean="0"/>
              <a:t>Source</a:t>
            </a:r>
            <a:r>
              <a:rPr lang="es-UY" altLang="en-US" dirty="0" smtClean="0"/>
              <a:t/>
            </a:r>
            <a:br>
              <a:rPr lang="es-UY" altLang="en-US" dirty="0" smtClean="0"/>
            </a:br>
            <a:r>
              <a:rPr lang="es-UY" altLang="en-US" dirty="0" smtClean="0"/>
              <a:t>and </a:t>
            </a:r>
            <a:r>
              <a:rPr lang="es-UY" altLang="en-US" dirty="0" err="1" smtClean="0"/>
              <a:t>the</a:t>
            </a:r>
            <a:r>
              <a:rPr lang="es-UY" altLang="en-US" dirty="0" smtClean="0"/>
              <a:t/>
            </a:r>
            <a:br>
              <a:rPr lang="es-UY" altLang="en-US" dirty="0" smtClean="0"/>
            </a:br>
            <a:r>
              <a:rPr lang="es-UY" altLang="en-US" dirty="0" err="1" smtClean="0"/>
              <a:t>Dept</a:t>
            </a:r>
            <a:r>
              <a:rPr lang="es-UY" altLang="en-US" dirty="0" smtClean="0"/>
              <a:t>. of </a:t>
            </a:r>
            <a:r>
              <a:rPr lang="es-UY" altLang="en-US" dirty="0" err="1" smtClean="0"/>
              <a:t>Veterans</a:t>
            </a:r>
            <a:r>
              <a:rPr lang="es-UY" altLang="en-US" dirty="0" smtClean="0"/>
              <a:t> </a:t>
            </a:r>
            <a:r>
              <a:rPr lang="es-UY" altLang="en-US" dirty="0" err="1" smtClean="0"/>
              <a:t>Affairs</a:t>
            </a:r>
            <a:endParaRPr lang="es-ES" altLang="en-US" dirty="0"/>
          </a:p>
        </p:txBody>
      </p:sp>
      <p:sp>
        <p:nvSpPr>
          <p:cNvPr id="2" name="TextBox 1"/>
          <p:cNvSpPr txBox="1"/>
          <p:nvPr/>
        </p:nvSpPr>
        <p:spPr>
          <a:xfrm>
            <a:off x="250260" y="5879013"/>
            <a:ext cx="1441420" cy="646331"/>
          </a:xfrm>
          <a:prstGeom prst="rect">
            <a:avLst/>
          </a:prstGeom>
          <a:noFill/>
        </p:spPr>
        <p:txBody>
          <a:bodyPr wrap="none" rtlCol="0">
            <a:spAutoFit/>
          </a:bodyPr>
          <a:lstStyle/>
          <a:p>
            <a:r>
              <a:rPr lang="en-US" dirty="0" smtClean="0">
                <a:solidFill>
                  <a:schemeClr val="bg1">
                    <a:lumMod val="95000"/>
                  </a:schemeClr>
                </a:solidFill>
              </a:rPr>
              <a:t>By</a:t>
            </a:r>
          </a:p>
          <a:p>
            <a:r>
              <a:rPr lang="en-US" dirty="0" smtClean="0">
                <a:solidFill>
                  <a:schemeClr val="bg1">
                    <a:lumMod val="95000"/>
                  </a:schemeClr>
                </a:solidFill>
              </a:rPr>
              <a:t>Mike Barlow</a:t>
            </a:r>
            <a:endParaRPr lang="en-US" dirty="0">
              <a:solidFill>
                <a:schemeClr val="bg1">
                  <a:lumMod val="95000"/>
                </a:schemeClr>
              </a:solidFill>
            </a:endParaRPr>
          </a:p>
        </p:txBody>
      </p:sp>
      <p:sp>
        <p:nvSpPr>
          <p:cNvPr id="3" name="TextBox 2"/>
          <p:cNvSpPr txBox="1"/>
          <p:nvPr/>
        </p:nvSpPr>
        <p:spPr>
          <a:xfrm>
            <a:off x="78153" y="6608385"/>
            <a:ext cx="1037463" cy="276999"/>
          </a:xfrm>
          <a:prstGeom prst="rect">
            <a:avLst/>
          </a:prstGeom>
          <a:noFill/>
        </p:spPr>
        <p:txBody>
          <a:bodyPr wrap="none" rtlCol="0">
            <a:spAutoFit/>
          </a:bodyPr>
          <a:lstStyle/>
          <a:p>
            <a:r>
              <a:rPr lang="en-US" sz="1200" b="1" dirty="0" smtClean="0">
                <a:solidFill>
                  <a:schemeClr val="bg1">
                    <a:lumMod val="95000"/>
                  </a:schemeClr>
                </a:solidFill>
              </a:rPr>
              <a:t>17 Oct 2015</a:t>
            </a:r>
            <a:endParaRPr lang="en-US" sz="1200" b="1" dirty="0">
              <a:solidFill>
                <a:schemeClr val="bg1">
                  <a:lumMod val="95000"/>
                </a:schemeClr>
              </a:solidFill>
            </a:endParaRPr>
          </a:p>
        </p:txBody>
      </p:sp>
      <p:sp>
        <p:nvSpPr>
          <p:cNvPr id="6" name="TextBox 5"/>
          <p:cNvSpPr txBox="1"/>
          <p:nvPr/>
        </p:nvSpPr>
        <p:spPr>
          <a:xfrm>
            <a:off x="4283968" y="5491390"/>
            <a:ext cx="2660215" cy="1200329"/>
          </a:xfrm>
          <a:prstGeom prst="rect">
            <a:avLst/>
          </a:prstGeom>
          <a:noFill/>
        </p:spPr>
        <p:txBody>
          <a:bodyPr wrap="none" rtlCol="0">
            <a:spAutoFit/>
          </a:bodyPr>
          <a:lstStyle/>
          <a:p>
            <a:r>
              <a:rPr lang="en-US" sz="7200" b="1" dirty="0" smtClean="0">
                <a:solidFill>
                  <a:schemeClr val="bg1">
                    <a:lumMod val="95000"/>
                  </a:schemeClr>
                </a:solidFill>
                <a:latin typeface="Calibri" panose="020F0502020204030204" pitchFamily="34" charset="0"/>
              </a:rPr>
              <a:t>CTOSC</a:t>
            </a:r>
            <a:endParaRPr lang="en-US" sz="7200" b="1" dirty="0">
              <a:solidFill>
                <a:schemeClr val="bg1">
                  <a:lumMod val="95000"/>
                </a:schemeClr>
              </a:solidFill>
              <a:latin typeface="Calibri" panose="020F0502020204030204" pitchFamily="34" charset="0"/>
            </a:endParaRPr>
          </a:p>
        </p:txBody>
      </p:sp>
      <p:sp>
        <p:nvSpPr>
          <p:cNvPr id="7" name="TextBox 6"/>
          <p:cNvSpPr txBox="1"/>
          <p:nvPr/>
        </p:nvSpPr>
        <p:spPr>
          <a:xfrm>
            <a:off x="4355976" y="6382781"/>
            <a:ext cx="2610010" cy="246221"/>
          </a:xfrm>
          <a:prstGeom prst="rect">
            <a:avLst/>
          </a:prstGeom>
          <a:noFill/>
        </p:spPr>
        <p:txBody>
          <a:bodyPr wrap="none" rtlCol="0">
            <a:spAutoFit/>
          </a:bodyPr>
          <a:lstStyle/>
          <a:p>
            <a:r>
              <a:rPr lang="en-US" sz="1000" b="1" dirty="0" smtClean="0">
                <a:solidFill>
                  <a:schemeClr val="bg1">
                    <a:lumMod val="95000"/>
                  </a:schemeClr>
                </a:solidFill>
                <a:latin typeface="Calibri" panose="020F0502020204030204" pitchFamily="34" charset="0"/>
              </a:rPr>
              <a:t>Central Transylvania Open Source Conference</a:t>
            </a:r>
            <a:endParaRPr lang="en-US" sz="1000" b="1" dirty="0">
              <a:solidFill>
                <a:schemeClr val="bg1">
                  <a:lumMod val="95000"/>
                </a:scheme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95000"/>
                  </a:schemeClr>
                </a:solidFill>
              </a:rPr>
              <a:t>Electronic Health Records (EHR)</a:t>
            </a:r>
            <a:endParaRPr lang="en-US" dirty="0">
              <a:solidFill>
                <a:schemeClr val="bg1">
                  <a:lumMod val="95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bg1">
                    <a:lumMod val="95000"/>
                  </a:schemeClr>
                </a:solidFill>
              </a:rPr>
              <a:t>Problems with Electronic Health Records</a:t>
            </a:r>
          </a:p>
          <a:p>
            <a:r>
              <a:rPr lang="en-US" dirty="0" smtClean="0">
                <a:solidFill>
                  <a:schemeClr val="bg1">
                    <a:lumMod val="95000"/>
                  </a:schemeClr>
                </a:solidFill>
              </a:rPr>
              <a:t>Costs associated with the acquisition and support of EHR</a:t>
            </a:r>
          </a:p>
          <a:p>
            <a:r>
              <a:rPr lang="en-US" dirty="0" smtClean="0">
                <a:solidFill>
                  <a:schemeClr val="bg1">
                    <a:lumMod val="95000"/>
                  </a:schemeClr>
                </a:solidFill>
              </a:rPr>
              <a:t>Limited Availability of timely and accurate access</a:t>
            </a:r>
          </a:p>
          <a:p>
            <a:r>
              <a:rPr lang="en-US" dirty="0" smtClean="0">
                <a:solidFill>
                  <a:schemeClr val="bg1">
                    <a:lumMod val="95000"/>
                  </a:schemeClr>
                </a:solidFill>
              </a:rPr>
              <a:t>One solution, Lower Cost of acquiring EHR by using Open-Source, Free Software</a:t>
            </a:r>
            <a:endParaRPr lang="en-US" dirty="0">
              <a:solidFill>
                <a:schemeClr val="bg1">
                  <a:lumMod val="95000"/>
                </a:schemeClr>
              </a:solidFill>
            </a:endParaRPr>
          </a:p>
        </p:txBody>
      </p:sp>
    </p:spTree>
    <p:extLst>
      <p:ext uri="{BB962C8B-B14F-4D97-AF65-F5344CB8AC3E}">
        <p14:creationId xmlns:p14="http://schemas.microsoft.com/office/powerpoint/2010/main" val="3993201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lumMod val="95000"/>
                  </a:schemeClr>
                </a:solidFill>
              </a:rPr>
              <a:t>VistA</a:t>
            </a:r>
            <a:endParaRPr lang="en-US" dirty="0">
              <a:solidFill>
                <a:schemeClr val="bg1">
                  <a:lumMod val="95000"/>
                </a:schemeClr>
              </a:solidFill>
            </a:endParaRPr>
          </a:p>
        </p:txBody>
      </p:sp>
      <p:sp>
        <p:nvSpPr>
          <p:cNvPr id="3" name="Content Placeholder 2"/>
          <p:cNvSpPr>
            <a:spLocks noGrp="1"/>
          </p:cNvSpPr>
          <p:nvPr>
            <p:ph idx="1"/>
          </p:nvPr>
        </p:nvSpPr>
        <p:spPr/>
        <p:txBody>
          <a:bodyPr/>
          <a:lstStyle/>
          <a:p>
            <a:r>
              <a:rPr lang="en-US" dirty="0" smtClean="0">
                <a:solidFill>
                  <a:schemeClr val="bg1">
                    <a:lumMod val="95000"/>
                  </a:schemeClr>
                </a:solidFill>
              </a:rPr>
              <a:t>Veterans Health Information Systems and Technology Architecture (</a:t>
            </a:r>
            <a:r>
              <a:rPr lang="en-US" dirty="0" err="1" smtClean="0">
                <a:solidFill>
                  <a:schemeClr val="bg1">
                    <a:lumMod val="95000"/>
                  </a:schemeClr>
                </a:solidFill>
              </a:rPr>
              <a:t>VistA</a:t>
            </a:r>
            <a:r>
              <a:rPr lang="en-US" dirty="0" smtClean="0">
                <a:solidFill>
                  <a:schemeClr val="bg1">
                    <a:lumMod val="95000"/>
                  </a:schemeClr>
                </a:solidFill>
              </a:rPr>
              <a:t>)</a:t>
            </a:r>
          </a:p>
          <a:p>
            <a:r>
              <a:rPr lang="en-US" dirty="0" smtClean="0">
                <a:solidFill>
                  <a:schemeClr val="bg1">
                    <a:lumMod val="95000"/>
                  </a:schemeClr>
                </a:solidFill>
              </a:rPr>
              <a:t>A </a:t>
            </a:r>
            <a:r>
              <a:rPr lang="en-US" dirty="0">
                <a:solidFill>
                  <a:schemeClr val="bg1">
                    <a:lumMod val="95000"/>
                  </a:schemeClr>
                </a:solidFill>
              </a:rPr>
              <a:t>rich, automated environment that supports day-to-day operations at local Department of Veterans Affairs (VA) health care facilities</a:t>
            </a:r>
            <a:r>
              <a:rPr lang="en-US" dirty="0" smtClean="0">
                <a:solidFill>
                  <a:schemeClr val="bg1">
                    <a:lumMod val="95000"/>
                  </a:schemeClr>
                </a:solidFill>
              </a:rPr>
              <a:t>.</a:t>
            </a:r>
          </a:p>
          <a:p>
            <a:r>
              <a:rPr lang="en-US" dirty="0" smtClean="0">
                <a:solidFill>
                  <a:schemeClr val="bg1">
                    <a:lumMod val="95000"/>
                  </a:schemeClr>
                </a:solidFill>
              </a:rPr>
              <a:t>First introduced in 1996</a:t>
            </a:r>
          </a:p>
          <a:p>
            <a:r>
              <a:rPr lang="en-US" dirty="0" smtClean="0">
                <a:solidFill>
                  <a:schemeClr val="bg1">
                    <a:lumMod val="95000"/>
                  </a:schemeClr>
                </a:solidFill>
              </a:rPr>
              <a:t>Currently over 128 installations of </a:t>
            </a:r>
            <a:r>
              <a:rPr lang="en-US" dirty="0" err="1" smtClean="0">
                <a:solidFill>
                  <a:schemeClr val="bg1">
                    <a:lumMod val="95000"/>
                  </a:schemeClr>
                </a:solidFill>
              </a:rPr>
              <a:t>VistA</a:t>
            </a:r>
            <a:endParaRPr lang="en-US" dirty="0" smtClean="0">
              <a:solidFill>
                <a:schemeClr val="bg1">
                  <a:lumMod val="95000"/>
                </a:schemeClr>
              </a:solidFill>
            </a:endParaRPr>
          </a:p>
        </p:txBody>
      </p:sp>
    </p:spTree>
    <p:extLst>
      <p:ext uri="{BB962C8B-B14F-4D97-AF65-F5344CB8AC3E}">
        <p14:creationId xmlns:p14="http://schemas.microsoft.com/office/powerpoint/2010/main" val="2470762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OSHERA</a:t>
            </a:r>
            <a:endParaRPr lang="en-US" dirty="0">
              <a:solidFill>
                <a:schemeClr val="bg1">
                  <a:lumMod val="95000"/>
                </a:schemeClr>
              </a:solidFill>
            </a:endParaRPr>
          </a:p>
        </p:txBody>
      </p:sp>
      <p:sp>
        <p:nvSpPr>
          <p:cNvPr id="3" name="Content Placeholder 2"/>
          <p:cNvSpPr>
            <a:spLocks noGrp="1"/>
          </p:cNvSpPr>
          <p:nvPr>
            <p:ph idx="1"/>
          </p:nvPr>
        </p:nvSpPr>
        <p:spPr/>
        <p:txBody>
          <a:bodyPr/>
          <a:lstStyle/>
          <a:p>
            <a:r>
              <a:rPr lang="en-US" sz="3600" b="1" dirty="0" smtClean="0">
                <a:solidFill>
                  <a:schemeClr val="bg1">
                    <a:lumMod val="95000"/>
                  </a:schemeClr>
                </a:solidFill>
              </a:rPr>
              <a:t>O</a:t>
            </a:r>
            <a:r>
              <a:rPr lang="en-US" dirty="0" smtClean="0">
                <a:solidFill>
                  <a:schemeClr val="bg1">
                    <a:lumMod val="95000"/>
                  </a:schemeClr>
                </a:solidFill>
              </a:rPr>
              <a:t>pen </a:t>
            </a:r>
            <a:r>
              <a:rPr lang="en-US" sz="3600" b="1" dirty="0" smtClean="0">
                <a:solidFill>
                  <a:schemeClr val="bg1">
                    <a:lumMod val="95000"/>
                  </a:schemeClr>
                </a:solidFill>
              </a:rPr>
              <a:t>S</a:t>
            </a:r>
            <a:r>
              <a:rPr lang="en-US" dirty="0" smtClean="0">
                <a:solidFill>
                  <a:schemeClr val="bg1">
                    <a:lumMod val="95000"/>
                  </a:schemeClr>
                </a:solidFill>
              </a:rPr>
              <a:t>ource </a:t>
            </a:r>
            <a:r>
              <a:rPr lang="en-US" sz="3600" b="1" dirty="0" smtClean="0">
                <a:solidFill>
                  <a:schemeClr val="bg1">
                    <a:lumMod val="95000"/>
                  </a:schemeClr>
                </a:solidFill>
              </a:rPr>
              <a:t>E</a:t>
            </a:r>
            <a:r>
              <a:rPr lang="en-US" dirty="0" smtClean="0">
                <a:solidFill>
                  <a:schemeClr val="bg1">
                    <a:lumMod val="95000"/>
                  </a:schemeClr>
                </a:solidFill>
              </a:rPr>
              <a:t>lectronic </a:t>
            </a:r>
            <a:r>
              <a:rPr lang="en-US" sz="3600" b="1" dirty="0" smtClean="0">
                <a:solidFill>
                  <a:schemeClr val="bg1">
                    <a:lumMod val="95000"/>
                  </a:schemeClr>
                </a:solidFill>
              </a:rPr>
              <a:t>H</a:t>
            </a:r>
            <a:r>
              <a:rPr lang="en-US" dirty="0" smtClean="0">
                <a:solidFill>
                  <a:schemeClr val="bg1">
                    <a:lumMod val="95000"/>
                  </a:schemeClr>
                </a:solidFill>
              </a:rPr>
              <a:t>ealth </a:t>
            </a:r>
            <a:r>
              <a:rPr lang="en-US" sz="3600" b="1" dirty="0" smtClean="0">
                <a:solidFill>
                  <a:schemeClr val="bg1">
                    <a:lumMod val="95000"/>
                  </a:schemeClr>
                </a:solidFill>
              </a:rPr>
              <a:t>R</a:t>
            </a:r>
            <a:r>
              <a:rPr lang="en-US" dirty="0" smtClean="0">
                <a:solidFill>
                  <a:schemeClr val="bg1">
                    <a:lumMod val="95000"/>
                  </a:schemeClr>
                </a:solidFill>
              </a:rPr>
              <a:t>ecord </a:t>
            </a:r>
            <a:r>
              <a:rPr lang="en-US" sz="3600" b="1" dirty="0" smtClean="0">
                <a:solidFill>
                  <a:schemeClr val="bg1">
                    <a:lumMod val="95000"/>
                  </a:schemeClr>
                </a:solidFill>
              </a:rPr>
              <a:t>A</a:t>
            </a:r>
            <a:r>
              <a:rPr lang="en-US" dirty="0" smtClean="0">
                <a:solidFill>
                  <a:schemeClr val="bg1">
                    <a:lumMod val="95000"/>
                  </a:schemeClr>
                </a:solidFill>
              </a:rPr>
              <a:t>lliance (OSHERA)</a:t>
            </a:r>
          </a:p>
          <a:p>
            <a:r>
              <a:rPr lang="en-US" dirty="0" smtClean="0">
                <a:solidFill>
                  <a:schemeClr val="bg1">
                    <a:lumMod val="95000"/>
                  </a:schemeClr>
                </a:solidFill>
              </a:rPr>
              <a:t>https://www.osehra.org/</a:t>
            </a:r>
          </a:p>
          <a:p>
            <a:r>
              <a:rPr lang="en-US" dirty="0" smtClean="0">
                <a:solidFill>
                  <a:schemeClr val="bg1">
                    <a:lumMod val="95000"/>
                  </a:schemeClr>
                </a:solidFill>
              </a:rPr>
              <a:t>github.com/OSEHRA</a:t>
            </a:r>
          </a:p>
          <a:p>
            <a:r>
              <a:rPr lang="en-US" dirty="0" smtClean="0">
                <a:solidFill>
                  <a:schemeClr val="bg1">
                    <a:lumMod val="95000"/>
                  </a:schemeClr>
                </a:solidFill>
              </a:rPr>
              <a:t>Over 30 Repositories</a:t>
            </a:r>
          </a:p>
          <a:p>
            <a:r>
              <a:rPr lang="en-US" dirty="0" smtClean="0">
                <a:solidFill>
                  <a:schemeClr val="bg1">
                    <a:lumMod val="95000"/>
                  </a:schemeClr>
                </a:solidFill>
              </a:rPr>
              <a:t>http://architecture.osehra.org/</a:t>
            </a:r>
          </a:p>
          <a:p>
            <a:endParaRPr lang="en-US" dirty="0">
              <a:solidFill>
                <a:schemeClr val="bg1">
                  <a:lumMod val="95000"/>
                </a:schemeClr>
              </a:solidFill>
            </a:endParaRPr>
          </a:p>
        </p:txBody>
      </p:sp>
    </p:spTree>
    <p:extLst>
      <p:ext uri="{BB962C8B-B14F-4D97-AF65-F5344CB8AC3E}">
        <p14:creationId xmlns:p14="http://schemas.microsoft.com/office/powerpoint/2010/main" val="1927441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4405" y="427970"/>
            <a:ext cx="5573899" cy="6097374"/>
          </a:xfrm>
        </p:spPr>
      </p:pic>
    </p:spTree>
    <p:extLst>
      <p:ext uri="{BB962C8B-B14F-4D97-AF65-F5344CB8AC3E}">
        <p14:creationId xmlns:p14="http://schemas.microsoft.com/office/powerpoint/2010/main" val="4023127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OSHERA</a:t>
            </a:r>
            <a:endParaRPr lang="en-US" dirty="0">
              <a:solidFill>
                <a:schemeClr val="bg1">
                  <a:lumMod val="95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smtClean="0">
                <a:solidFill>
                  <a:schemeClr val="bg1">
                    <a:lumMod val="95000"/>
                  </a:schemeClr>
                </a:solidFill>
              </a:rPr>
              <a:t>Applications – Over 100 packages</a:t>
            </a:r>
          </a:p>
          <a:p>
            <a:pPr lvl="1"/>
            <a:r>
              <a:rPr lang="en-US" dirty="0" smtClean="0">
                <a:solidFill>
                  <a:schemeClr val="bg1">
                    <a:lumMod val="95000"/>
                  </a:schemeClr>
                </a:solidFill>
              </a:rPr>
              <a:t>Scheduling</a:t>
            </a:r>
          </a:p>
          <a:p>
            <a:pPr lvl="1"/>
            <a:r>
              <a:rPr lang="en-US" dirty="0" smtClean="0">
                <a:solidFill>
                  <a:schemeClr val="bg1">
                    <a:lumMod val="95000"/>
                  </a:schemeClr>
                </a:solidFill>
              </a:rPr>
              <a:t>Pharmacy</a:t>
            </a:r>
          </a:p>
          <a:p>
            <a:pPr lvl="1"/>
            <a:r>
              <a:rPr lang="en-US" dirty="0" smtClean="0">
                <a:solidFill>
                  <a:schemeClr val="bg1">
                    <a:lumMod val="95000"/>
                  </a:schemeClr>
                </a:solidFill>
              </a:rPr>
              <a:t>Laboratory</a:t>
            </a:r>
          </a:p>
          <a:p>
            <a:pPr lvl="1"/>
            <a:r>
              <a:rPr lang="en-US" dirty="0" smtClean="0">
                <a:solidFill>
                  <a:schemeClr val="bg1">
                    <a:lumMod val="95000"/>
                  </a:schemeClr>
                </a:solidFill>
              </a:rPr>
              <a:t>Admission/Discharge/Transfer/Registration</a:t>
            </a:r>
          </a:p>
          <a:p>
            <a:pPr lvl="1"/>
            <a:r>
              <a:rPr lang="en-US" dirty="0" smtClean="0">
                <a:solidFill>
                  <a:schemeClr val="bg1">
                    <a:lumMod val="95000"/>
                  </a:schemeClr>
                </a:solidFill>
              </a:rPr>
              <a:t>Financial</a:t>
            </a:r>
          </a:p>
          <a:p>
            <a:r>
              <a:rPr lang="en-US" dirty="0" smtClean="0">
                <a:solidFill>
                  <a:schemeClr val="bg1">
                    <a:lumMod val="95000"/>
                  </a:schemeClr>
                </a:solidFill>
              </a:rPr>
              <a:t>Kernel/Tools</a:t>
            </a:r>
          </a:p>
          <a:p>
            <a:r>
              <a:rPr lang="en-US" dirty="0" smtClean="0">
                <a:solidFill>
                  <a:schemeClr val="bg1">
                    <a:lumMod val="95000"/>
                  </a:schemeClr>
                </a:solidFill>
              </a:rPr>
              <a:t>File Management</a:t>
            </a:r>
          </a:p>
          <a:p>
            <a:r>
              <a:rPr lang="en-US" dirty="0" smtClean="0">
                <a:solidFill>
                  <a:schemeClr val="bg1">
                    <a:lumMod val="95000"/>
                  </a:schemeClr>
                </a:solidFill>
              </a:rPr>
              <a:t>Database</a:t>
            </a:r>
          </a:p>
          <a:p>
            <a:r>
              <a:rPr lang="en-US" dirty="0">
                <a:solidFill>
                  <a:schemeClr val="bg1">
                    <a:lumMod val="95000"/>
                  </a:schemeClr>
                </a:solidFill>
              </a:rPr>
              <a:t>Medical Domain Web </a:t>
            </a:r>
            <a:r>
              <a:rPr lang="en-US" dirty="0" smtClean="0">
                <a:solidFill>
                  <a:schemeClr val="bg1">
                    <a:lumMod val="95000"/>
                  </a:schemeClr>
                </a:solidFill>
              </a:rPr>
              <a:t>Services</a:t>
            </a:r>
          </a:p>
          <a:p>
            <a:r>
              <a:rPr lang="en-US" dirty="0" smtClean="0">
                <a:solidFill>
                  <a:schemeClr val="bg1">
                    <a:lumMod val="95000"/>
                  </a:schemeClr>
                </a:solidFill>
              </a:rPr>
              <a:t>M-to-M Broker</a:t>
            </a:r>
          </a:p>
        </p:txBody>
      </p:sp>
    </p:spTree>
    <p:extLst>
      <p:ext uri="{BB962C8B-B14F-4D97-AF65-F5344CB8AC3E}">
        <p14:creationId xmlns:p14="http://schemas.microsoft.com/office/powerpoint/2010/main" val="86823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Innovation Webinar Series</a:t>
            </a:r>
            <a:endParaRPr lang="en-US" dirty="0">
              <a:solidFill>
                <a:schemeClr val="bg1">
                  <a:lumMod val="95000"/>
                </a:schemeClr>
              </a:solidFill>
            </a:endParaRPr>
          </a:p>
        </p:txBody>
      </p:sp>
      <p:sp>
        <p:nvSpPr>
          <p:cNvPr id="3" name="Content Placeholder 2"/>
          <p:cNvSpPr>
            <a:spLocks noGrp="1"/>
          </p:cNvSpPr>
          <p:nvPr>
            <p:ph idx="1"/>
          </p:nvPr>
        </p:nvSpPr>
        <p:spPr/>
        <p:txBody>
          <a:bodyPr/>
          <a:lstStyle/>
          <a:p>
            <a:r>
              <a:rPr lang="en-US" dirty="0" smtClean="0">
                <a:solidFill>
                  <a:schemeClr val="bg1">
                    <a:lumMod val="95000"/>
                  </a:schemeClr>
                </a:solidFill>
              </a:rPr>
              <a:t>https://www.osehra.org/osehra-innovation-webinar-series</a:t>
            </a:r>
          </a:p>
          <a:p>
            <a:r>
              <a:rPr lang="en-US" dirty="0" smtClean="0">
                <a:solidFill>
                  <a:schemeClr val="bg1">
                    <a:lumMod val="95000"/>
                  </a:schemeClr>
                </a:solidFill>
              </a:rPr>
              <a:t>Monthly presentations on cutting-edge projects in open source</a:t>
            </a:r>
          </a:p>
          <a:p>
            <a:r>
              <a:rPr lang="en-US" dirty="0" err="1" smtClean="0">
                <a:solidFill>
                  <a:schemeClr val="bg1">
                    <a:lumMod val="95000"/>
                  </a:schemeClr>
                </a:solidFill>
              </a:rPr>
              <a:t>Webex</a:t>
            </a:r>
            <a:r>
              <a:rPr lang="en-US" dirty="0" smtClean="0">
                <a:solidFill>
                  <a:schemeClr val="bg1">
                    <a:lumMod val="95000"/>
                  </a:schemeClr>
                </a:solidFill>
              </a:rPr>
              <a:t> Archive available</a:t>
            </a:r>
            <a:endParaRPr lang="en-US" dirty="0">
              <a:solidFill>
                <a:schemeClr val="bg1">
                  <a:lumMod val="95000"/>
                </a:schemeClr>
              </a:solidFill>
            </a:endParaRPr>
          </a:p>
        </p:txBody>
      </p:sp>
    </p:spTree>
    <p:extLst>
      <p:ext uri="{BB962C8B-B14F-4D97-AF65-F5344CB8AC3E}">
        <p14:creationId xmlns:p14="http://schemas.microsoft.com/office/powerpoint/2010/main" val="1411420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bg1">
                    <a:lumMod val="95000"/>
                  </a:schemeClr>
                </a:solidFill>
              </a:rPr>
              <a:t>OneVA</a:t>
            </a:r>
            <a:r>
              <a:rPr lang="en-US" dirty="0" smtClean="0">
                <a:solidFill>
                  <a:schemeClr val="bg1">
                    <a:lumMod val="95000"/>
                  </a:schemeClr>
                </a:solidFill>
              </a:rPr>
              <a:t> Pharmacy</a:t>
            </a:r>
            <a:endParaRPr lang="en-US" dirty="0">
              <a:solidFill>
                <a:schemeClr val="bg1">
                  <a:lumMod val="95000"/>
                </a:schemeClr>
              </a:solidFill>
            </a:endParaRPr>
          </a:p>
        </p:txBody>
      </p:sp>
      <p:sp>
        <p:nvSpPr>
          <p:cNvPr id="4" name="Content Placeholder 3"/>
          <p:cNvSpPr>
            <a:spLocks noGrp="1"/>
          </p:cNvSpPr>
          <p:nvPr>
            <p:ph idx="1"/>
          </p:nvPr>
        </p:nvSpPr>
        <p:spPr/>
        <p:txBody>
          <a:bodyPr/>
          <a:lstStyle/>
          <a:p>
            <a:r>
              <a:rPr lang="en-US" dirty="0" err="1" smtClean="0">
                <a:solidFill>
                  <a:schemeClr val="bg1">
                    <a:lumMod val="95000"/>
                  </a:schemeClr>
                </a:solidFill>
              </a:rPr>
              <a:t>VHAInnovation</a:t>
            </a:r>
            <a:r>
              <a:rPr lang="en-US" dirty="0" smtClean="0">
                <a:solidFill>
                  <a:schemeClr val="bg1">
                    <a:lumMod val="95000"/>
                  </a:schemeClr>
                </a:solidFill>
              </a:rPr>
              <a:t> Project</a:t>
            </a:r>
          </a:p>
          <a:p>
            <a:r>
              <a:rPr lang="en-US" dirty="0" smtClean="0">
                <a:solidFill>
                  <a:schemeClr val="bg1">
                    <a:lumMod val="95000"/>
                  </a:schemeClr>
                </a:solidFill>
              </a:rPr>
              <a:t>Provide a single interface to multiple </a:t>
            </a:r>
            <a:r>
              <a:rPr lang="en-US" dirty="0" err="1" smtClean="0">
                <a:solidFill>
                  <a:schemeClr val="bg1">
                    <a:lumMod val="95000"/>
                  </a:schemeClr>
                </a:solidFill>
              </a:rPr>
              <a:t>VistA</a:t>
            </a:r>
            <a:r>
              <a:rPr lang="en-US" dirty="0" smtClean="0">
                <a:solidFill>
                  <a:schemeClr val="bg1">
                    <a:lumMod val="95000"/>
                  </a:schemeClr>
                </a:solidFill>
              </a:rPr>
              <a:t> instances to </a:t>
            </a:r>
            <a:r>
              <a:rPr lang="en-US" dirty="0">
                <a:solidFill>
                  <a:schemeClr val="bg1">
                    <a:lumMod val="95000"/>
                  </a:schemeClr>
                </a:solidFill>
              </a:rPr>
              <a:t>provide pharmacists direct access to any active, refillable prescription from any VA Healthcare System</a:t>
            </a:r>
          </a:p>
        </p:txBody>
      </p:sp>
    </p:spTree>
    <p:extLst>
      <p:ext uri="{BB962C8B-B14F-4D97-AF65-F5344CB8AC3E}">
        <p14:creationId xmlns:p14="http://schemas.microsoft.com/office/powerpoint/2010/main" val="747702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390650"/>
            <a:ext cx="6305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8394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390650"/>
            <a:ext cx="6305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3538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390650"/>
            <a:ext cx="6305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389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057" name="Rectangle 9"/>
          <p:cNvSpPr>
            <a:spLocks noGrp="1" noChangeArrowheads="1"/>
          </p:cNvSpPr>
          <p:nvPr>
            <p:ph type="ctrTitle"/>
          </p:nvPr>
        </p:nvSpPr>
        <p:spPr/>
        <p:txBody>
          <a:bodyPr/>
          <a:lstStyle/>
          <a:p>
            <a:r>
              <a:rPr lang="es-UY" altLang="en-US" dirty="0" smtClean="0"/>
              <a:t>Open </a:t>
            </a:r>
            <a:r>
              <a:rPr lang="es-UY" altLang="en-US" dirty="0" err="1" smtClean="0"/>
              <a:t>Source</a:t>
            </a:r>
            <a:r>
              <a:rPr lang="es-UY" altLang="en-US" dirty="0" smtClean="0"/>
              <a:t/>
            </a:r>
            <a:br>
              <a:rPr lang="es-UY" altLang="en-US" dirty="0" smtClean="0"/>
            </a:br>
            <a:r>
              <a:rPr lang="es-UY" altLang="en-US" dirty="0" smtClean="0"/>
              <a:t>and </a:t>
            </a:r>
            <a:r>
              <a:rPr lang="es-UY" altLang="en-US" dirty="0" err="1" smtClean="0"/>
              <a:t>the</a:t>
            </a:r>
            <a:r>
              <a:rPr lang="es-UY" altLang="en-US" dirty="0" smtClean="0"/>
              <a:t/>
            </a:r>
            <a:br>
              <a:rPr lang="es-UY" altLang="en-US" dirty="0" smtClean="0"/>
            </a:br>
            <a:r>
              <a:rPr lang="es-UY" altLang="en-US" dirty="0" err="1" smtClean="0"/>
              <a:t>Dept</a:t>
            </a:r>
            <a:r>
              <a:rPr lang="es-UY" altLang="en-US" dirty="0" smtClean="0"/>
              <a:t>. of </a:t>
            </a:r>
            <a:r>
              <a:rPr lang="es-UY" altLang="en-US" dirty="0" err="1" smtClean="0"/>
              <a:t>Veterans</a:t>
            </a:r>
            <a:r>
              <a:rPr lang="es-UY" altLang="en-US" dirty="0" smtClean="0"/>
              <a:t> </a:t>
            </a:r>
            <a:r>
              <a:rPr lang="es-UY" altLang="en-US" dirty="0" err="1" smtClean="0"/>
              <a:t>Affairs</a:t>
            </a:r>
            <a:endParaRPr lang="es-ES" altLang="en-US" dirty="0"/>
          </a:p>
        </p:txBody>
      </p:sp>
      <p:sp>
        <p:nvSpPr>
          <p:cNvPr id="2" name="TextBox 1"/>
          <p:cNvSpPr txBox="1"/>
          <p:nvPr/>
        </p:nvSpPr>
        <p:spPr>
          <a:xfrm>
            <a:off x="251520" y="5879013"/>
            <a:ext cx="1441420" cy="646331"/>
          </a:xfrm>
          <a:prstGeom prst="rect">
            <a:avLst/>
          </a:prstGeom>
          <a:noFill/>
        </p:spPr>
        <p:txBody>
          <a:bodyPr wrap="none" rtlCol="0">
            <a:spAutoFit/>
          </a:bodyPr>
          <a:lstStyle/>
          <a:p>
            <a:r>
              <a:rPr lang="en-US" dirty="0" smtClean="0">
                <a:solidFill>
                  <a:schemeClr val="bg1">
                    <a:lumMod val="95000"/>
                  </a:schemeClr>
                </a:solidFill>
              </a:rPr>
              <a:t>By</a:t>
            </a:r>
          </a:p>
          <a:p>
            <a:r>
              <a:rPr lang="en-US" dirty="0" smtClean="0">
                <a:solidFill>
                  <a:schemeClr val="bg1">
                    <a:lumMod val="95000"/>
                  </a:schemeClr>
                </a:solidFill>
              </a:rPr>
              <a:t>Mike Barlow</a:t>
            </a:r>
            <a:endParaRPr lang="en-US" dirty="0">
              <a:solidFill>
                <a:schemeClr val="bg1">
                  <a:lumMod val="95000"/>
                </a:schemeClr>
              </a:solidFill>
            </a:endParaRPr>
          </a:p>
        </p:txBody>
      </p:sp>
    </p:spTree>
    <p:extLst>
      <p:ext uri="{BB962C8B-B14F-4D97-AF65-F5344CB8AC3E}">
        <p14:creationId xmlns:p14="http://schemas.microsoft.com/office/powerpoint/2010/main" val="3059310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390650"/>
            <a:ext cx="6305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299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390650"/>
            <a:ext cx="6305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971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390650"/>
            <a:ext cx="6305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392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390650"/>
            <a:ext cx="6305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804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390650"/>
            <a:ext cx="6305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571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1409700"/>
            <a:ext cx="622935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591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1400175"/>
            <a:ext cx="6257925"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918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41784"/>
            <a:ext cx="8229600" cy="1143000"/>
          </a:xfrm>
        </p:spPr>
        <p:txBody>
          <a:bodyPr>
            <a:noAutofit/>
          </a:bodyPr>
          <a:lstStyle/>
          <a:p>
            <a:r>
              <a:rPr lang="en-US" sz="3600" dirty="0">
                <a:solidFill>
                  <a:schemeClr val="bg1">
                    <a:lumMod val="95000"/>
                  </a:schemeClr>
                </a:solidFill>
              </a:rPr>
              <a:t>Chemotherapy Ordering Management System </a:t>
            </a:r>
            <a:r>
              <a:rPr lang="en-US" sz="3600" dirty="0" smtClean="0">
                <a:solidFill>
                  <a:schemeClr val="bg1">
                    <a:lumMod val="95000"/>
                  </a:schemeClr>
                </a:solidFill>
              </a:rPr>
              <a:t>(COMS)</a:t>
            </a:r>
            <a:endParaRPr lang="en-US" sz="3600" dirty="0">
              <a:solidFill>
                <a:schemeClr val="bg1">
                  <a:lumMod val="95000"/>
                </a:schemeClr>
              </a:solidFill>
            </a:endParaRPr>
          </a:p>
        </p:txBody>
      </p:sp>
      <p:sp>
        <p:nvSpPr>
          <p:cNvPr id="4" name="Content Placeholder 3"/>
          <p:cNvSpPr>
            <a:spLocks noGrp="1"/>
          </p:cNvSpPr>
          <p:nvPr>
            <p:ph idx="1"/>
          </p:nvPr>
        </p:nvSpPr>
        <p:spPr/>
        <p:txBody>
          <a:bodyPr/>
          <a:lstStyle/>
          <a:p>
            <a:r>
              <a:rPr lang="en-US" dirty="0">
                <a:solidFill>
                  <a:schemeClr val="bg1">
                    <a:lumMod val="95000"/>
                  </a:schemeClr>
                </a:solidFill>
              </a:rPr>
              <a:t>The COMS application supports oncology healthcare teams in </a:t>
            </a:r>
            <a:endParaRPr lang="en-US" dirty="0" smtClean="0">
              <a:solidFill>
                <a:schemeClr val="bg1">
                  <a:lumMod val="95000"/>
                </a:schemeClr>
              </a:solidFill>
            </a:endParaRPr>
          </a:p>
          <a:p>
            <a:pPr lvl="1"/>
            <a:r>
              <a:rPr lang="en-US" dirty="0" smtClean="0">
                <a:solidFill>
                  <a:schemeClr val="bg1">
                    <a:lumMod val="95000"/>
                  </a:schemeClr>
                </a:solidFill>
              </a:rPr>
              <a:t>Ordering</a:t>
            </a:r>
          </a:p>
          <a:p>
            <a:pPr lvl="1"/>
            <a:r>
              <a:rPr lang="en-US" dirty="0" smtClean="0">
                <a:solidFill>
                  <a:schemeClr val="bg1">
                    <a:lumMod val="95000"/>
                  </a:schemeClr>
                </a:solidFill>
              </a:rPr>
              <a:t>Preparing</a:t>
            </a:r>
          </a:p>
          <a:p>
            <a:pPr lvl="1"/>
            <a:r>
              <a:rPr lang="en-US" dirty="0" smtClean="0">
                <a:solidFill>
                  <a:schemeClr val="bg1">
                    <a:lumMod val="95000"/>
                  </a:schemeClr>
                </a:solidFill>
              </a:rPr>
              <a:t>Documenting</a:t>
            </a:r>
          </a:p>
          <a:p>
            <a:pPr marL="0" indent="0">
              <a:buNone/>
            </a:pPr>
            <a:r>
              <a:rPr lang="en-US" dirty="0" smtClean="0">
                <a:solidFill>
                  <a:schemeClr val="bg1">
                    <a:lumMod val="95000"/>
                  </a:schemeClr>
                </a:solidFill>
              </a:rPr>
              <a:t>Cancer treatment through five clinical modules</a:t>
            </a:r>
            <a:endParaRPr lang="en-US" dirty="0">
              <a:solidFill>
                <a:schemeClr val="bg1">
                  <a:lumMod val="95000"/>
                </a:schemeClr>
              </a:solidFill>
            </a:endParaRPr>
          </a:p>
        </p:txBody>
      </p:sp>
    </p:spTree>
    <p:extLst>
      <p:ext uri="{BB962C8B-B14F-4D97-AF65-F5344CB8AC3E}">
        <p14:creationId xmlns:p14="http://schemas.microsoft.com/office/powerpoint/2010/main" val="663485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COMS Architecture</a:t>
            </a:r>
            <a:endParaRPr lang="en-US" dirty="0">
              <a:solidFill>
                <a:schemeClr val="bg1">
                  <a:lumMod val="95000"/>
                </a:schemeClr>
              </a:solidFill>
            </a:endParaRPr>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57829" y="1600200"/>
            <a:ext cx="702834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6189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17 Oct 2015</a:t>
            </a:r>
            <a:endParaRPr 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4800"/>
            <a:ext cx="7210425" cy="631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776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Who Am I?</a:t>
            </a:r>
            <a:endParaRPr lang="en-US" dirty="0">
              <a:solidFill>
                <a:schemeClr val="bg1">
                  <a:lumMod val="95000"/>
                </a:schemeClr>
              </a:solidFill>
            </a:endParaRPr>
          </a:p>
        </p:txBody>
      </p:sp>
      <p:sp>
        <p:nvSpPr>
          <p:cNvPr id="3" name="Content Placeholder 2"/>
          <p:cNvSpPr>
            <a:spLocks noGrp="1"/>
          </p:cNvSpPr>
          <p:nvPr>
            <p:ph idx="1"/>
          </p:nvPr>
        </p:nvSpPr>
        <p:spPr>
          <a:xfrm>
            <a:off x="457200" y="1999381"/>
            <a:ext cx="8229600" cy="4525963"/>
          </a:xfrm>
        </p:spPr>
        <p:txBody>
          <a:bodyPr/>
          <a:lstStyle/>
          <a:p>
            <a:r>
              <a:rPr lang="en-US" dirty="0" smtClean="0">
                <a:solidFill>
                  <a:schemeClr val="bg1">
                    <a:lumMod val="95000"/>
                  </a:schemeClr>
                </a:solidFill>
              </a:rPr>
              <a:t>Mike Barlow</a:t>
            </a:r>
          </a:p>
          <a:p>
            <a:r>
              <a:rPr lang="en-US" dirty="0" smtClean="0">
                <a:solidFill>
                  <a:schemeClr val="bg1">
                    <a:lumMod val="95000"/>
                  </a:schemeClr>
                </a:solidFill>
              </a:rPr>
              <a:t>barlowm@gmail.com</a:t>
            </a:r>
          </a:p>
          <a:p>
            <a:r>
              <a:rPr lang="en-US" dirty="0" smtClean="0">
                <a:solidFill>
                  <a:schemeClr val="bg1">
                    <a:lumMod val="95000"/>
                  </a:schemeClr>
                </a:solidFill>
              </a:rPr>
              <a:t>In computer industry…</a:t>
            </a:r>
          </a:p>
          <a:p>
            <a:r>
              <a:rPr lang="en-US" dirty="0" smtClean="0">
                <a:solidFill>
                  <a:schemeClr val="bg1">
                    <a:lumMod val="95000"/>
                  </a:schemeClr>
                </a:solidFill>
              </a:rPr>
              <a:t>Background…</a:t>
            </a:r>
          </a:p>
          <a:p>
            <a:pPr marL="0" indent="0" algn="ctr">
              <a:buNone/>
            </a:pPr>
            <a:r>
              <a:rPr lang="en-US" sz="3600" b="1" dirty="0" smtClean="0">
                <a:solidFill>
                  <a:schemeClr val="bg1">
                    <a:lumMod val="95000"/>
                  </a:schemeClr>
                </a:solidFill>
              </a:rPr>
              <a:t>http://mwbarlow.com/CPOSC15.pptx</a:t>
            </a:r>
            <a:endParaRPr lang="en-US" sz="3600" b="1" dirty="0">
              <a:solidFill>
                <a:schemeClr val="bg1">
                  <a:lumMod val="95000"/>
                </a:schemeClr>
              </a:solidFill>
            </a:endParaRPr>
          </a:p>
        </p:txBody>
      </p:sp>
    </p:spTree>
    <p:extLst>
      <p:ext uri="{BB962C8B-B14F-4D97-AF65-F5344CB8AC3E}">
        <p14:creationId xmlns:p14="http://schemas.microsoft.com/office/powerpoint/2010/main" val="15128732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
            <a:ext cx="7353398"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1872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lumMod val="95000"/>
                  </a:schemeClr>
                </a:solidFill>
              </a:rPr>
              <a:t>Patient Information</a:t>
            </a:r>
            <a:endParaRPr lang="en-US" dirty="0">
              <a:solidFill>
                <a:schemeClr val="bg1">
                  <a:lumMod val="95000"/>
                </a:schemeClr>
              </a:solidFill>
            </a:endParaRPr>
          </a:p>
        </p:txBody>
      </p:sp>
      <p:pic>
        <p:nvPicPr>
          <p:cNvPr id="1536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229600" cy="408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371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Clinical Assessments</a:t>
            </a:r>
            <a:endParaRPr lang="en-US" dirty="0">
              <a:solidFill>
                <a:schemeClr val="bg1">
                  <a:lumMod val="95000"/>
                </a:schemeClr>
              </a:solidFill>
            </a:endParaRPr>
          </a:p>
        </p:txBody>
      </p:sp>
      <p:pic>
        <p:nvPicPr>
          <p:cNvPr id="1638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29600" cy="248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189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Vitals</a:t>
            </a:r>
            <a:endParaRPr lang="en-US" dirty="0">
              <a:solidFill>
                <a:schemeClr val="bg1">
                  <a:lumMod val="95000"/>
                </a:schemeClr>
              </a:solidFill>
            </a:endParaRPr>
          </a:p>
        </p:txBody>
      </p:sp>
      <p:pic>
        <p:nvPicPr>
          <p:cNvPr id="174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763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146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Order Sheet</a:t>
            </a:r>
            <a:endParaRPr lang="en-US" dirty="0">
              <a:solidFill>
                <a:schemeClr val="bg1">
                  <a:lumMod val="95000"/>
                </a:schemeClr>
              </a:solidFill>
            </a:endParaRPr>
          </a:p>
        </p:txBody>
      </p:sp>
      <p:pic>
        <p:nvPicPr>
          <p:cNvPr id="1843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8153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778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Apply Template</a:t>
            </a:r>
            <a:endParaRPr lang="en-US" dirty="0">
              <a:solidFill>
                <a:schemeClr val="bg1">
                  <a:lumMod val="95000"/>
                </a:schemeClr>
              </a:solidFill>
            </a:endParaRPr>
          </a:p>
        </p:txBody>
      </p:sp>
      <p:pic>
        <p:nvPicPr>
          <p:cNvPr id="19462"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26549" y="1600200"/>
            <a:ext cx="309090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6800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Sample Order</a:t>
            </a:r>
            <a:endParaRPr lang="en-US" dirty="0">
              <a:solidFill>
                <a:schemeClr val="bg1">
                  <a:lumMod val="95000"/>
                </a:schemeClr>
              </a:solidFill>
            </a:endParaRPr>
          </a:p>
        </p:txBody>
      </p:sp>
      <p:pic>
        <p:nvPicPr>
          <p:cNvPr id="2048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33267" y="1600200"/>
            <a:ext cx="527746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632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1679575"/>
            <a:ext cx="8774113"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835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lumMod val="95000"/>
                  </a:schemeClr>
                </a:solidFill>
              </a:rPr>
              <a:t>The Project</a:t>
            </a:r>
            <a:endParaRPr lang="en-US" dirty="0">
              <a:solidFill>
                <a:schemeClr val="bg1">
                  <a:lumMod val="95000"/>
                </a:schemeClr>
              </a:solidFill>
            </a:endParaRPr>
          </a:p>
        </p:txBody>
      </p:sp>
      <p:sp>
        <p:nvSpPr>
          <p:cNvPr id="4" name="Content Placeholder 3"/>
          <p:cNvSpPr>
            <a:spLocks noGrp="1"/>
          </p:cNvSpPr>
          <p:nvPr>
            <p:ph idx="1"/>
          </p:nvPr>
        </p:nvSpPr>
        <p:spPr/>
        <p:txBody>
          <a:bodyPr/>
          <a:lstStyle/>
          <a:p>
            <a:r>
              <a:rPr lang="en-US" dirty="0">
                <a:solidFill>
                  <a:schemeClr val="bg1">
                    <a:lumMod val="95000"/>
                  </a:schemeClr>
                </a:solidFill>
              </a:rPr>
              <a:t>PHP, </a:t>
            </a:r>
            <a:r>
              <a:rPr lang="en-US" dirty="0" err="1">
                <a:solidFill>
                  <a:schemeClr val="bg1">
                    <a:lumMod val="95000"/>
                  </a:schemeClr>
                </a:solidFill>
              </a:rPr>
              <a:t>ExtJS</a:t>
            </a:r>
            <a:r>
              <a:rPr lang="en-US" dirty="0">
                <a:solidFill>
                  <a:schemeClr val="bg1">
                    <a:lumMod val="95000"/>
                  </a:schemeClr>
                </a:solidFill>
              </a:rPr>
              <a:t>, </a:t>
            </a:r>
            <a:r>
              <a:rPr lang="en-US" dirty="0" err="1">
                <a:solidFill>
                  <a:schemeClr val="bg1">
                    <a:lumMod val="95000"/>
                  </a:schemeClr>
                </a:solidFill>
              </a:rPr>
              <a:t>NodeJS</a:t>
            </a:r>
            <a:r>
              <a:rPr lang="en-US" dirty="0">
                <a:solidFill>
                  <a:schemeClr val="bg1">
                    <a:lumMod val="95000"/>
                  </a:schemeClr>
                </a:solidFill>
              </a:rPr>
              <a:t>, SQL</a:t>
            </a:r>
          </a:p>
          <a:p>
            <a:r>
              <a:rPr lang="en-US" dirty="0" smtClean="0">
                <a:solidFill>
                  <a:schemeClr val="bg1">
                    <a:lumMod val="95000"/>
                  </a:schemeClr>
                </a:solidFill>
              </a:rPr>
              <a:t>Jenkins</a:t>
            </a:r>
          </a:p>
          <a:p>
            <a:r>
              <a:rPr lang="en-US" dirty="0" smtClean="0"/>
              <a:t>Postman</a:t>
            </a:r>
          </a:p>
          <a:p>
            <a:r>
              <a:rPr lang="en-US" dirty="0" smtClean="0">
                <a:solidFill>
                  <a:schemeClr val="bg1">
                    <a:lumMod val="95000"/>
                  </a:schemeClr>
                </a:solidFill>
              </a:rPr>
              <a:t>Swagger</a:t>
            </a:r>
          </a:p>
          <a:p>
            <a:r>
              <a:rPr lang="en-US" dirty="0" err="1" smtClean="0">
                <a:solidFill>
                  <a:schemeClr val="bg1">
                    <a:lumMod val="95000"/>
                  </a:schemeClr>
                </a:solidFill>
              </a:rPr>
              <a:t>ESLint</a:t>
            </a:r>
            <a:endParaRPr lang="en-US" dirty="0" smtClean="0">
              <a:solidFill>
                <a:schemeClr val="bg1">
                  <a:lumMod val="95000"/>
                </a:schemeClr>
              </a:solidFill>
            </a:endParaRPr>
          </a:p>
        </p:txBody>
      </p:sp>
    </p:spTree>
    <p:extLst>
      <p:ext uri="{BB962C8B-B14F-4D97-AF65-F5344CB8AC3E}">
        <p14:creationId xmlns:p14="http://schemas.microsoft.com/office/powerpoint/2010/main" val="2832502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Postman</a:t>
            </a:r>
            <a:endParaRPr lang="en-US" dirty="0"/>
          </a:p>
        </p:txBody>
      </p:sp>
      <p:sp>
        <p:nvSpPr>
          <p:cNvPr id="3" name="Content Placeholder 2"/>
          <p:cNvSpPr>
            <a:spLocks noGrp="1"/>
          </p:cNvSpPr>
          <p:nvPr>
            <p:ph idx="1"/>
          </p:nvPr>
        </p:nvSpPr>
        <p:spPr/>
        <p:txBody>
          <a:bodyPr/>
          <a:lstStyle/>
          <a:p>
            <a:r>
              <a:rPr lang="en-US" dirty="0" smtClean="0"/>
              <a:t>https://www.getpostman.com</a:t>
            </a:r>
          </a:p>
          <a:p>
            <a:endParaRPr lang="en-US" dirty="0"/>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798" y="2420888"/>
            <a:ext cx="27241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0013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795"/>
            <a:ext cx="8229600" cy="1143000"/>
          </a:xfrm>
        </p:spPr>
        <p:txBody>
          <a:bodyPr>
            <a:normAutofit fontScale="90000"/>
          </a:bodyPr>
          <a:lstStyle/>
          <a:p>
            <a:r>
              <a:rPr lang="en-US" dirty="0" smtClean="0">
                <a:solidFill>
                  <a:schemeClr val="bg1">
                    <a:lumMod val="95000"/>
                  </a:schemeClr>
                </a:solidFill>
              </a:rPr>
              <a:t>US Department of </a:t>
            </a:r>
            <a:br>
              <a:rPr lang="en-US" dirty="0" smtClean="0">
                <a:solidFill>
                  <a:schemeClr val="bg1">
                    <a:lumMod val="95000"/>
                  </a:schemeClr>
                </a:solidFill>
              </a:rPr>
            </a:br>
            <a:r>
              <a:rPr lang="en-US" dirty="0" smtClean="0">
                <a:solidFill>
                  <a:schemeClr val="bg1">
                    <a:lumMod val="95000"/>
                  </a:schemeClr>
                </a:solidFill>
              </a:rPr>
              <a:t>Veterans Affairs (VA)</a:t>
            </a:r>
            <a:endParaRPr lang="en-US" dirty="0">
              <a:solidFill>
                <a:schemeClr val="bg1">
                  <a:lumMod val="95000"/>
                </a:schemeClr>
              </a:solidFill>
            </a:endParaRPr>
          </a:p>
        </p:txBody>
      </p:sp>
      <p:sp>
        <p:nvSpPr>
          <p:cNvPr id="3" name="Content Placeholder 2"/>
          <p:cNvSpPr>
            <a:spLocks noGrp="1"/>
          </p:cNvSpPr>
          <p:nvPr>
            <p:ph idx="1"/>
          </p:nvPr>
        </p:nvSpPr>
        <p:spPr>
          <a:xfrm>
            <a:off x="457200" y="1783357"/>
            <a:ext cx="8229600" cy="4525963"/>
          </a:xfrm>
        </p:spPr>
        <p:txBody>
          <a:bodyPr/>
          <a:lstStyle/>
          <a:p>
            <a:r>
              <a:rPr lang="en-US" dirty="0" smtClean="0">
                <a:solidFill>
                  <a:schemeClr val="bg1">
                    <a:lumMod val="95000"/>
                  </a:schemeClr>
                </a:solidFill>
              </a:rPr>
              <a:t>Second largest agency of the US Federal Government</a:t>
            </a:r>
          </a:p>
          <a:p>
            <a:r>
              <a:rPr lang="en-US" dirty="0" smtClean="0">
                <a:solidFill>
                  <a:schemeClr val="bg1">
                    <a:lumMod val="95000"/>
                  </a:schemeClr>
                </a:solidFill>
              </a:rPr>
              <a:t>Employs more than 280,000 people</a:t>
            </a:r>
          </a:p>
          <a:p>
            <a:r>
              <a:rPr lang="en-US" dirty="0" smtClean="0">
                <a:solidFill>
                  <a:schemeClr val="bg1">
                    <a:lumMod val="95000"/>
                  </a:schemeClr>
                </a:solidFill>
              </a:rPr>
              <a:t>Annual budget close to $150 Billion</a:t>
            </a:r>
          </a:p>
          <a:p>
            <a:r>
              <a:rPr lang="en-US" dirty="0">
                <a:solidFill>
                  <a:schemeClr val="bg1">
                    <a:lumMod val="95000"/>
                  </a:schemeClr>
                </a:solidFill>
              </a:rPr>
              <a:t>Benefits close to 23 Million Veterans</a:t>
            </a:r>
          </a:p>
          <a:p>
            <a:r>
              <a:rPr lang="en-US" dirty="0" smtClean="0">
                <a:solidFill>
                  <a:schemeClr val="bg1">
                    <a:lumMod val="95000"/>
                  </a:schemeClr>
                </a:solidFill>
              </a:rPr>
              <a:t>Provides </a:t>
            </a:r>
            <a:r>
              <a:rPr lang="en-US" dirty="0" smtClean="0">
                <a:solidFill>
                  <a:schemeClr val="bg1">
                    <a:lumMod val="95000"/>
                  </a:schemeClr>
                </a:solidFill>
              </a:rPr>
              <a:t>Health Care to 8.7 Million </a:t>
            </a:r>
            <a:r>
              <a:rPr lang="en-US" dirty="0" smtClean="0">
                <a:solidFill>
                  <a:schemeClr val="bg1">
                    <a:lumMod val="95000"/>
                  </a:schemeClr>
                </a:solidFill>
              </a:rPr>
              <a:t>Patients</a:t>
            </a:r>
            <a:endParaRPr lang="en-US" dirty="0" smtClean="0">
              <a:solidFill>
                <a:schemeClr val="bg1">
                  <a:lumMod val="95000"/>
                </a:schemeClr>
              </a:solidFill>
            </a:endParaRPr>
          </a:p>
        </p:txBody>
      </p:sp>
    </p:spTree>
    <p:extLst>
      <p:ext uri="{BB962C8B-B14F-4D97-AF65-F5344CB8AC3E}">
        <p14:creationId xmlns:p14="http://schemas.microsoft.com/office/powerpoint/2010/main" val="245944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Postman</a:t>
            </a:r>
            <a:endParaRPr lang="en-US"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639440"/>
            <a:ext cx="6336704" cy="4093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525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Postman</a:t>
            </a:r>
            <a:endParaRPr lang="en-US" dirty="0"/>
          </a:p>
        </p:txBody>
      </p:sp>
      <p:pic>
        <p:nvPicPr>
          <p:cNvPr id="37890" name="Picture 2" descr="https://www.getpostman.com/img/feature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628800"/>
            <a:ext cx="6300167" cy="407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3271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Postman</a:t>
            </a:r>
            <a:endParaRPr lang="en-US" dirty="0"/>
          </a:p>
        </p:txBody>
      </p:sp>
      <p:pic>
        <p:nvPicPr>
          <p:cNvPr id="35842" name="Picture 2" descr="https://www.getpostman.com/img/feature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628800"/>
            <a:ext cx="6376004" cy="4119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105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4664"/>
            <a:ext cx="7704856" cy="623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1033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a:t>
            </a:r>
            <a:endParaRPr lang="en-US" dirty="0"/>
          </a:p>
        </p:txBody>
      </p:sp>
      <p:sp>
        <p:nvSpPr>
          <p:cNvPr id="3" name="Content Placeholder 2"/>
          <p:cNvSpPr>
            <a:spLocks noGrp="1"/>
          </p:cNvSpPr>
          <p:nvPr>
            <p:ph idx="1"/>
          </p:nvPr>
        </p:nvSpPr>
        <p:spPr/>
        <p:txBody>
          <a:bodyPr/>
          <a:lstStyle/>
          <a:p>
            <a:r>
              <a:rPr lang="en-US" dirty="0" smtClean="0"/>
              <a:t>http://swagger.io</a:t>
            </a:r>
            <a:endParaRPr lang="en-US" dirty="0"/>
          </a:p>
        </p:txBody>
      </p:sp>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253323"/>
            <a:ext cx="7560840" cy="376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6868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21" y="404664"/>
            <a:ext cx="7616403" cy="614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25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772816"/>
            <a:ext cx="8392441" cy="420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Swagger Editor</a:t>
            </a:r>
            <a:endParaRPr lang="en-US" dirty="0"/>
          </a:p>
        </p:txBody>
      </p:sp>
    </p:spTree>
    <p:extLst>
      <p:ext uri="{BB962C8B-B14F-4D97-AF65-F5344CB8AC3E}">
        <p14:creationId xmlns:p14="http://schemas.microsoft.com/office/powerpoint/2010/main" val="9329232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 Editor</a:t>
            </a:r>
            <a:endParaRPr lang="en-US" dirty="0"/>
          </a:p>
        </p:txBody>
      </p:sp>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372405"/>
            <a:ext cx="7850262" cy="486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353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 Editor</a:t>
            </a:r>
            <a:endParaRPr lang="en-US" dirty="0"/>
          </a:p>
        </p:txBody>
      </p:sp>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316332"/>
            <a:ext cx="7272808" cy="4560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9300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ESLint</a:t>
            </a:r>
            <a:endParaRPr lang="en-US" dirty="0"/>
          </a:p>
        </p:txBody>
      </p:sp>
      <p:sp>
        <p:nvSpPr>
          <p:cNvPr id="4" name="Content Placeholder 3"/>
          <p:cNvSpPr>
            <a:spLocks noGrp="1"/>
          </p:cNvSpPr>
          <p:nvPr>
            <p:ph idx="1"/>
          </p:nvPr>
        </p:nvSpPr>
        <p:spPr/>
        <p:txBody>
          <a:bodyPr/>
          <a:lstStyle/>
          <a:p>
            <a:r>
              <a:rPr lang="en-US" dirty="0" smtClean="0"/>
              <a:t>http://eslint.org/</a:t>
            </a:r>
          </a:p>
          <a:p>
            <a:r>
              <a:rPr lang="en-US" dirty="0" smtClean="0"/>
              <a:t>Rules based pluggable </a:t>
            </a:r>
            <a:r>
              <a:rPr lang="en-US" dirty="0" err="1" smtClean="0"/>
              <a:t>linting</a:t>
            </a:r>
            <a:r>
              <a:rPr lang="en-US" dirty="0" smtClean="0"/>
              <a:t> utility for JavaScript</a:t>
            </a:r>
          </a:p>
          <a:p>
            <a:pPr lvl="1"/>
            <a:r>
              <a:rPr lang="en-US" sz="2400" dirty="0" smtClean="0"/>
              <a:t>Possible Errors</a:t>
            </a:r>
          </a:p>
          <a:p>
            <a:pPr lvl="1"/>
            <a:r>
              <a:rPr lang="en-US" sz="2400" dirty="0" smtClean="0"/>
              <a:t>Best Practices</a:t>
            </a:r>
          </a:p>
          <a:p>
            <a:pPr lvl="1"/>
            <a:r>
              <a:rPr lang="en-US" sz="2400" dirty="0" smtClean="0"/>
              <a:t>Strict Mode</a:t>
            </a:r>
          </a:p>
          <a:p>
            <a:pPr lvl="1"/>
            <a:r>
              <a:rPr lang="en-US" sz="2400" dirty="0" smtClean="0"/>
              <a:t>Variables</a:t>
            </a:r>
          </a:p>
          <a:p>
            <a:pPr lvl="1"/>
            <a:r>
              <a:rPr lang="en-US" sz="2400" dirty="0" err="1" smtClean="0"/>
              <a:t>NodeJS</a:t>
            </a:r>
            <a:r>
              <a:rPr lang="en-US" sz="2400" dirty="0" smtClean="0"/>
              <a:t>, Common JS</a:t>
            </a:r>
          </a:p>
          <a:p>
            <a:pPr lvl="1"/>
            <a:r>
              <a:rPr lang="en-US" sz="2400" dirty="0" smtClean="0"/>
              <a:t>Stylistic Issues</a:t>
            </a:r>
            <a:endParaRPr lang="en-US" sz="2400" dirty="0"/>
          </a:p>
        </p:txBody>
      </p:sp>
    </p:spTree>
    <p:extLst>
      <p:ext uri="{BB962C8B-B14F-4D97-AF65-F5344CB8AC3E}">
        <p14:creationId xmlns:p14="http://schemas.microsoft.com/office/powerpoint/2010/main" val="2358605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lumMod val="95000"/>
                  </a:schemeClr>
                </a:solidFill>
              </a:rPr>
              <a:t>Healthcare</a:t>
            </a:r>
            <a:endParaRPr lang="en-US" dirty="0">
              <a:solidFill>
                <a:schemeClr val="bg1">
                  <a:lumMod val="95000"/>
                </a:schemeClr>
              </a:solidFill>
            </a:endParaRPr>
          </a:p>
        </p:txBody>
      </p:sp>
      <p:sp>
        <p:nvSpPr>
          <p:cNvPr id="3" name="Content Placeholder 2"/>
          <p:cNvSpPr>
            <a:spLocks noGrp="1"/>
          </p:cNvSpPr>
          <p:nvPr>
            <p:ph idx="1"/>
          </p:nvPr>
        </p:nvSpPr>
        <p:spPr/>
        <p:txBody>
          <a:bodyPr/>
          <a:lstStyle/>
          <a:p>
            <a:r>
              <a:rPr lang="en-US" dirty="0" smtClean="0">
                <a:solidFill>
                  <a:schemeClr val="bg1">
                    <a:lumMod val="95000"/>
                  </a:schemeClr>
                </a:solidFill>
              </a:rPr>
              <a:t>Largest integrated Health Care System</a:t>
            </a:r>
          </a:p>
          <a:p>
            <a:r>
              <a:rPr lang="en-US" dirty="0" smtClean="0">
                <a:solidFill>
                  <a:schemeClr val="bg1">
                    <a:lumMod val="95000"/>
                  </a:schemeClr>
                </a:solidFill>
              </a:rPr>
              <a:t>More than 1700 Hospitals</a:t>
            </a:r>
            <a:r>
              <a:rPr lang="en-US" dirty="0">
                <a:solidFill>
                  <a:schemeClr val="bg1">
                    <a:lumMod val="95000"/>
                  </a:schemeClr>
                </a:solidFill>
              </a:rPr>
              <a:t> </a:t>
            </a:r>
            <a:r>
              <a:rPr lang="en-US" dirty="0" smtClean="0">
                <a:solidFill>
                  <a:schemeClr val="bg1">
                    <a:lumMod val="95000"/>
                  </a:schemeClr>
                </a:solidFill>
              </a:rPr>
              <a:t>and Clinics</a:t>
            </a:r>
          </a:p>
        </p:txBody>
      </p:sp>
    </p:spTree>
    <p:extLst>
      <p:ext uri="{BB962C8B-B14F-4D97-AF65-F5344CB8AC3E}">
        <p14:creationId xmlns:p14="http://schemas.microsoft.com/office/powerpoint/2010/main" val="29651400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Rectangle 4"/>
          <p:cNvSpPr/>
          <p:nvPr/>
        </p:nvSpPr>
        <p:spPr>
          <a:xfrm>
            <a:off x="539552" y="2149693"/>
            <a:ext cx="8136904" cy="2431435"/>
          </a:xfrm>
          <a:prstGeom prst="rect">
            <a:avLst/>
          </a:prstGeom>
        </p:spPr>
        <p:txBody>
          <a:bodyPr wrap="square">
            <a:spAutoFit/>
          </a:bodyPr>
          <a:lstStyle/>
          <a:p>
            <a:r>
              <a:rPr lang="en-US" sz="3200" dirty="0" smtClean="0">
                <a:solidFill>
                  <a:schemeClr val="bg1">
                    <a:lumMod val="95000"/>
                  </a:schemeClr>
                </a:solidFill>
              </a:rPr>
              <a:t>Mike Barlow</a:t>
            </a:r>
          </a:p>
          <a:p>
            <a:endParaRPr lang="en-US" sz="3200" dirty="0" smtClean="0">
              <a:solidFill>
                <a:schemeClr val="bg1">
                  <a:lumMod val="95000"/>
                </a:schemeClr>
              </a:solidFill>
            </a:endParaRPr>
          </a:p>
          <a:p>
            <a:r>
              <a:rPr lang="en-US" sz="3200" dirty="0" smtClean="0">
                <a:solidFill>
                  <a:schemeClr val="bg1">
                    <a:lumMod val="95000"/>
                  </a:schemeClr>
                </a:solidFill>
              </a:rPr>
              <a:t>barlowm@gmail.com</a:t>
            </a:r>
          </a:p>
          <a:p>
            <a:pPr marL="0" indent="0" algn="ctr">
              <a:buNone/>
            </a:pPr>
            <a:endParaRPr lang="en-US" sz="2000" b="1" dirty="0" smtClean="0">
              <a:solidFill>
                <a:schemeClr val="bg1">
                  <a:lumMod val="95000"/>
                </a:schemeClr>
              </a:solidFill>
            </a:endParaRPr>
          </a:p>
          <a:p>
            <a:pPr marL="0" indent="0" algn="ctr">
              <a:buNone/>
            </a:pPr>
            <a:r>
              <a:rPr lang="en-US" sz="3600" b="1" dirty="0" smtClean="0">
                <a:solidFill>
                  <a:schemeClr val="bg1">
                    <a:lumMod val="95000"/>
                  </a:schemeClr>
                </a:solidFill>
              </a:rPr>
              <a:t>http://mwbarlow.com/CPOSC15.pptx</a:t>
            </a:r>
            <a:endParaRPr lang="en-US" sz="3600" b="1" dirty="0">
              <a:solidFill>
                <a:schemeClr val="bg1">
                  <a:lumMod val="95000"/>
                </a:schemeClr>
              </a:solidFill>
            </a:endParaRPr>
          </a:p>
        </p:txBody>
      </p:sp>
    </p:spTree>
    <p:extLst>
      <p:ext uri="{BB962C8B-B14F-4D97-AF65-F5344CB8AC3E}">
        <p14:creationId xmlns:p14="http://schemas.microsoft.com/office/powerpoint/2010/main" val="787806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Open Source Initiative</a:t>
            </a:r>
            <a:endParaRPr lang="en-US" dirty="0">
              <a:solidFill>
                <a:schemeClr val="bg1">
                  <a:lumMod val="95000"/>
                </a:schemeClr>
              </a:solidFill>
            </a:endParaRPr>
          </a:p>
        </p:txBody>
      </p:sp>
      <p:sp>
        <p:nvSpPr>
          <p:cNvPr id="3" name="Content Placeholder 2"/>
          <p:cNvSpPr>
            <a:spLocks noGrp="1"/>
          </p:cNvSpPr>
          <p:nvPr>
            <p:ph idx="1"/>
          </p:nvPr>
        </p:nvSpPr>
        <p:spPr/>
        <p:txBody>
          <a:bodyPr/>
          <a:lstStyle/>
          <a:p>
            <a:r>
              <a:rPr lang="en-US" dirty="0" smtClean="0">
                <a:solidFill>
                  <a:schemeClr val="bg1">
                    <a:lumMod val="95000"/>
                  </a:schemeClr>
                </a:solidFill>
              </a:rPr>
              <a:t>Open Source Initiative started by CIO Roger Baker</a:t>
            </a:r>
          </a:p>
          <a:p>
            <a:r>
              <a:rPr lang="en-US" dirty="0" smtClean="0">
                <a:solidFill>
                  <a:schemeClr val="bg1">
                    <a:lumMod val="95000"/>
                  </a:schemeClr>
                </a:solidFill>
              </a:rPr>
              <a:t>First major open source program for Electronic Health Records started in 2011</a:t>
            </a:r>
          </a:p>
          <a:p>
            <a:endParaRPr lang="en-US" dirty="0" smtClean="0">
              <a:solidFill>
                <a:schemeClr val="bg1">
                  <a:lumMod val="95000"/>
                </a:schemeClr>
              </a:solidFill>
            </a:endParaRPr>
          </a:p>
        </p:txBody>
      </p:sp>
    </p:spTree>
    <p:extLst>
      <p:ext uri="{BB962C8B-B14F-4D97-AF65-F5344CB8AC3E}">
        <p14:creationId xmlns:p14="http://schemas.microsoft.com/office/powerpoint/2010/main" val="3406890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5787"/>
            <a:ext cx="8229600" cy="1143000"/>
          </a:xfrm>
        </p:spPr>
        <p:txBody>
          <a:bodyPr>
            <a:normAutofit fontScale="90000"/>
          </a:bodyPr>
          <a:lstStyle/>
          <a:p>
            <a:r>
              <a:rPr lang="en-US" b="1" dirty="0" smtClean="0">
                <a:solidFill>
                  <a:schemeClr val="bg1">
                    <a:lumMod val="95000"/>
                  </a:schemeClr>
                </a:solidFill>
              </a:rPr>
              <a:t>Open Source Policy Memorandum</a:t>
            </a:r>
            <a:endParaRPr lang="en-US" dirty="0">
              <a:solidFill>
                <a:schemeClr val="bg1">
                  <a:lumMod val="95000"/>
                </a:schemeClr>
              </a:solidFill>
            </a:endParaRPr>
          </a:p>
        </p:txBody>
      </p:sp>
      <p:sp>
        <p:nvSpPr>
          <p:cNvPr id="3" name="Content Placeholder 2"/>
          <p:cNvSpPr>
            <a:spLocks noGrp="1"/>
          </p:cNvSpPr>
          <p:nvPr>
            <p:ph idx="1"/>
          </p:nvPr>
        </p:nvSpPr>
        <p:spPr>
          <a:xfrm>
            <a:off x="457200" y="1711349"/>
            <a:ext cx="8229600" cy="4525963"/>
          </a:xfrm>
        </p:spPr>
        <p:txBody>
          <a:bodyPr/>
          <a:lstStyle/>
          <a:p>
            <a:r>
              <a:rPr lang="en-US" b="1" dirty="0" smtClean="0">
                <a:solidFill>
                  <a:schemeClr val="bg1">
                    <a:lumMod val="95000"/>
                  </a:schemeClr>
                </a:solidFill>
              </a:rPr>
              <a:t>7 June 2015 – </a:t>
            </a:r>
          </a:p>
          <a:p>
            <a:r>
              <a:rPr lang="en-US" b="1" dirty="0" smtClean="0">
                <a:solidFill>
                  <a:schemeClr val="bg1">
                    <a:lumMod val="95000"/>
                  </a:schemeClr>
                </a:solidFill>
              </a:rPr>
              <a:t>Executive Policy Memorandum</a:t>
            </a:r>
          </a:p>
          <a:p>
            <a:r>
              <a:rPr lang="en-US" dirty="0" smtClean="0">
                <a:solidFill>
                  <a:schemeClr val="bg1">
                    <a:lumMod val="95000"/>
                  </a:schemeClr>
                </a:solidFill>
              </a:rPr>
              <a:t>Mandating </a:t>
            </a:r>
            <a:r>
              <a:rPr lang="en-US" dirty="0">
                <a:solidFill>
                  <a:schemeClr val="bg1">
                    <a:lumMod val="95000"/>
                  </a:schemeClr>
                </a:solidFill>
              </a:rPr>
              <a:t>a thorough evaluation of </a:t>
            </a:r>
            <a:endParaRPr lang="en-US" dirty="0" smtClean="0">
              <a:solidFill>
                <a:schemeClr val="bg1">
                  <a:lumMod val="95000"/>
                </a:schemeClr>
              </a:solidFill>
            </a:endParaRPr>
          </a:p>
          <a:p>
            <a:pPr marL="0" indent="0">
              <a:buNone/>
            </a:pPr>
            <a:r>
              <a:rPr lang="en-US" i="1" dirty="0" smtClean="0">
                <a:solidFill>
                  <a:schemeClr val="bg1">
                    <a:lumMod val="95000"/>
                  </a:schemeClr>
                </a:solidFill>
              </a:rPr>
              <a:t>“</a:t>
            </a:r>
            <a:r>
              <a:rPr lang="en-US" i="1" dirty="0" smtClean="0">
                <a:solidFill>
                  <a:schemeClr val="bg1">
                    <a:lumMod val="95000"/>
                  </a:schemeClr>
                </a:solidFill>
              </a:rPr>
              <a:t>Open </a:t>
            </a:r>
            <a:r>
              <a:rPr lang="en-US" i="1" dirty="0">
                <a:solidFill>
                  <a:schemeClr val="bg1">
                    <a:lumMod val="95000"/>
                  </a:schemeClr>
                </a:solidFill>
              </a:rPr>
              <a:t>Source Software (OSS) solutions when </a:t>
            </a:r>
            <a:r>
              <a:rPr lang="en-US" i="1" dirty="0" smtClean="0">
                <a:solidFill>
                  <a:schemeClr val="bg1">
                    <a:lumMod val="95000"/>
                  </a:schemeClr>
                </a:solidFill>
              </a:rPr>
              <a:t>the VA </a:t>
            </a:r>
            <a:r>
              <a:rPr lang="en-US" i="1" dirty="0">
                <a:solidFill>
                  <a:schemeClr val="bg1">
                    <a:lumMod val="95000"/>
                  </a:schemeClr>
                </a:solidFill>
              </a:rPr>
              <a:t>acquires </a:t>
            </a:r>
            <a:r>
              <a:rPr lang="en-US" i="1" dirty="0" smtClean="0">
                <a:solidFill>
                  <a:schemeClr val="bg1">
                    <a:lumMod val="95000"/>
                  </a:schemeClr>
                </a:solidFill>
              </a:rPr>
              <a:t>software.”</a:t>
            </a:r>
            <a:endParaRPr lang="en-US" i="1" dirty="0">
              <a:solidFill>
                <a:schemeClr val="bg1">
                  <a:lumMod val="95000"/>
                </a:schemeClr>
              </a:solidFill>
            </a:endParaRPr>
          </a:p>
        </p:txBody>
      </p:sp>
    </p:spTree>
    <p:extLst>
      <p:ext uri="{BB962C8B-B14F-4D97-AF65-F5344CB8AC3E}">
        <p14:creationId xmlns:p14="http://schemas.microsoft.com/office/powerpoint/2010/main" val="2749095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95000"/>
                  </a:schemeClr>
                </a:solidFill>
              </a:rPr>
              <a:t>Technical Reference Model (TRM)</a:t>
            </a:r>
            <a:endParaRPr lang="en-US" dirty="0">
              <a:solidFill>
                <a:schemeClr val="bg1">
                  <a:lumMod val="95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solidFill>
                  <a:schemeClr val="bg1">
                    <a:lumMod val="95000"/>
                  </a:schemeClr>
                </a:solidFill>
              </a:rPr>
              <a:t>List of nearly 3000 Technologies and Standards</a:t>
            </a:r>
          </a:p>
          <a:p>
            <a:r>
              <a:rPr lang="en-US" dirty="0" smtClean="0">
                <a:solidFill>
                  <a:schemeClr val="bg1">
                    <a:lumMod val="95000"/>
                  </a:schemeClr>
                </a:solidFill>
              </a:rPr>
              <a:t>Including many commonly known standards</a:t>
            </a:r>
          </a:p>
          <a:p>
            <a:pPr lvl="1"/>
            <a:r>
              <a:rPr lang="en-US" dirty="0" smtClean="0">
                <a:solidFill>
                  <a:schemeClr val="bg1">
                    <a:lumMod val="95000"/>
                  </a:schemeClr>
                </a:solidFill>
              </a:rPr>
              <a:t>Linux</a:t>
            </a:r>
          </a:p>
          <a:p>
            <a:pPr lvl="1"/>
            <a:r>
              <a:rPr lang="en-US" dirty="0" smtClean="0">
                <a:solidFill>
                  <a:schemeClr val="bg1">
                    <a:lumMod val="95000"/>
                  </a:schemeClr>
                </a:solidFill>
              </a:rPr>
              <a:t>Node.js</a:t>
            </a:r>
          </a:p>
          <a:p>
            <a:pPr lvl="1"/>
            <a:r>
              <a:rPr lang="en-US" dirty="0" smtClean="0">
                <a:solidFill>
                  <a:schemeClr val="bg1">
                    <a:lumMod val="95000"/>
                  </a:schemeClr>
                </a:solidFill>
              </a:rPr>
              <a:t>Jasmine</a:t>
            </a:r>
          </a:p>
          <a:p>
            <a:pPr lvl="1"/>
            <a:r>
              <a:rPr lang="en-US" dirty="0" smtClean="0">
                <a:solidFill>
                  <a:schemeClr val="bg1">
                    <a:lumMod val="95000"/>
                  </a:schemeClr>
                </a:solidFill>
              </a:rPr>
              <a:t>Mocha</a:t>
            </a:r>
          </a:p>
          <a:p>
            <a:pPr lvl="1"/>
            <a:r>
              <a:rPr lang="en-US" dirty="0" smtClean="0">
                <a:solidFill>
                  <a:schemeClr val="bg1">
                    <a:lumMod val="95000"/>
                  </a:schemeClr>
                </a:solidFill>
              </a:rPr>
              <a:t>Perl</a:t>
            </a:r>
          </a:p>
          <a:p>
            <a:pPr lvl="1"/>
            <a:r>
              <a:rPr lang="en-US" dirty="0" smtClean="0">
                <a:solidFill>
                  <a:schemeClr val="bg1">
                    <a:lumMod val="95000"/>
                  </a:schemeClr>
                </a:solidFill>
              </a:rPr>
              <a:t>WordPress</a:t>
            </a:r>
          </a:p>
          <a:p>
            <a:pPr lvl="1"/>
            <a:r>
              <a:rPr lang="en-US" dirty="0" smtClean="0">
                <a:solidFill>
                  <a:schemeClr val="bg1">
                    <a:lumMod val="95000"/>
                  </a:schemeClr>
                </a:solidFill>
              </a:rPr>
              <a:t>OpenOffice</a:t>
            </a:r>
          </a:p>
          <a:p>
            <a:pPr lvl="1"/>
            <a:r>
              <a:rPr lang="en-US" dirty="0" smtClean="0">
                <a:solidFill>
                  <a:schemeClr val="bg1">
                    <a:lumMod val="95000"/>
                  </a:schemeClr>
                </a:solidFill>
              </a:rPr>
              <a:t>Mozilla Firefox</a:t>
            </a:r>
          </a:p>
          <a:p>
            <a:pPr lvl="1"/>
            <a:r>
              <a:rPr lang="en-US" dirty="0" smtClean="0">
                <a:solidFill>
                  <a:schemeClr val="bg1">
                    <a:lumMod val="95000"/>
                  </a:schemeClr>
                </a:solidFill>
              </a:rPr>
              <a:t>GIMP</a:t>
            </a:r>
          </a:p>
          <a:p>
            <a:pPr lvl="1"/>
            <a:r>
              <a:rPr lang="en-US" dirty="0" smtClean="0">
                <a:solidFill>
                  <a:schemeClr val="bg1">
                    <a:lumMod val="95000"/>
                  </a:schemeClr>
                </a:solidFill>
              </a:rPr>
              <a:t>GIT</a:t>
            </a:r>
          </a:p>
          <a:p>
            <a:pPr lvl="1"/>
            <a:r>
              <a:rPr lang="en-US" dirty="0" smtClean="0">
                <a:solidFill>
                  <a:schemeClr val="bg1">
                    <a:lumMod val="95000"/>
                  </a:schemeClr>
                </a:solidFill>
              </a:rPr>
              <a:t>7-Zip</a:t>
            </a:r>
          </a:p>
          <a:p>
            <a:pPr lvl="1"/>
            <a:r>
              <a:rPr lang="en-US" dirty="0" smtClean="0">
                <a:solidFill>
                  <a:schemeClr val="bg1">
                    <a:lumMod val="95000"/>
                  </a:schemeClr>
                </a:solidFill>
              </a:rPr>
              <a:t>Ubuntu</a:t>
            </a:r>
            <a:endParaRPr lang="en-US" dirty="0">
              <a:solidFill>
                <a:schemeClr val="bg1">
                  <a:lumMod val="95000"/>
                </a:schemeClr>
              </a:solidFill>
            </a:endParaRPr>
          </a:p>
        </p:txBody>
      </p:sp>
    </p:spTree>
    <p:extLst>
      <p:ext uri="{BB962C8B-B14F-4D97-AF65-F5344CB8AC3E}">
        <p14:creationId xmlns:p14="http://schemas.microsoft.com/office/powerpoint/2010/main" val="1059710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VHA Innovations</a:t>
            </a:r>
            <a:endParaRPr lang="en-US" dirty="0">
              <a:solidFill>
                <a:schemeClr val="bg1">
                  <a:lumMod val="9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a:solidFill>
                  <a:schemeClr val="bg1">
                    <a:lumMod val="95000"/>
                  </a:schemeClr>
                </a:solidFill>
              </a:rPr>
              <a:t>The VHA </a:t>
            </a:r>
            <a:r>
              <a:rPr lang="en-US" dirty="0" smtClean="0">
                <a:solidFill>
                  <a:schemeClr val="bg1">
                    <a:lumMod val="95000"/>
                  </a:schemeClr>
                </a:solidFill>
              </a:rPr>
              <a:t>(Veterans Health Administration) Innovation </a:t>
            </a:r>
            <a:r>
              <a:rPr lang="en-US" dirty="0">
                <a:solidFill>
                  <a:schemeClr val="bg1">
                    <a:lumMod val="95000"/>
                  </a:schemeClr>
                </a:solidFill>
              </a:rPr>
              <a:t>Program identifies, tests, and evaluates innovative solutions to help VA better serve </a:t>
            </a:r>
            <a:r>
              <a:rPr lang="en-US" dirty="0" smtClean="0">
                <a:solidFill>
                  <a:schemeClr val="bg1">
                    <a:lumMod val="95000"/>
                  </a:schemeClr>
                </a:solidFill>
              </a:rPr>
              <a:t>Veterans</a:t>
            </a:r>
          </a:p>
          <a:p>
            <a:r>
              <a:rPr lang="en-US" dirty="0">
                <a:solidFill>
                  <a:schemeClr val="bg1">
                    <a:lumMod val="95000"/>
                  </a:schemeClr>
                </a:solidFill>
              </a:rPr>
              <a:t>https://</a:t>
            </a:r>
            <a:r>
              <a:rPr lang="en-US" dirty="0" smtClean="0">
                <a:solidFill>
                  <a:schemeClr val="bg1">
                    <a:lumMod val="95000"/>
                  </a:schemeClr>
                </a:solidFill>
              </a:rPr>
              <a:t>github.com/VHAINNOVATIONS</a:t>
            </a:r>
          </a:p>
          <a:p>
            <a:r>
              <a:rPr lang="en-US" dirty="0" smtClean="0">
                <a:solidFill>
                  <a:schemeClr val="bg1">
                    <a:lumMod val="95000"/>
                  </a:schemeClr>
                </a:solidFill>
              </a:rPr>
              <a:t>Currently over 20 repositories</a:t>
            </a:r>
          </a:p>
          <a:p>
            <a:pPr lvl="1"/>
            <a:r>
              <a:rPr lang="en-US" dirty="0" smtClean="0">
                <a:solidFill>
                  <a:schemeClr val="bg1">
                    <a:lumMod val="95000"/>
                  </a:schemeClr>
                </a:solidFill>
              </a:rPr>
              <a:t>Maternity Tracker</a:t>
            </a:r>
          </a:p>
          <a:p>
            <a:pPr lvl="1"/>
            <a:r>
              <a:rPr lang="en-US" dirty="0" smtClean="0">
                <a:solidFill>
                  <a:schemeClr val="bg1">
                    <a:lumMod val="95000"/>
                  </a:schemeClr>
                </a:solidFill>
              </a:rPr>
              <a:t>Family History</a:t>
            </a:r>
          </a:p>
          <a:p>
            <a:pPr lvl="1"/>
            <a:r>
              <a:rPr lang="en-US" dirty="0" smtClean="0">
                <a:solidFill>
                  <a:schemeClr val="bg1">
                    <a:lumMod val="95000"/>
                  </a:schemeClr>
                </a:solidFill>
              </a:rPr>
              <a:t>Mobile Hearing Aid Adjustments</a:t>
            </a:r>
          </a:p>
          <a:p>
            <a:pPr lvl="1"/>
            <a:r>
              <a:rPr lang="en-US" dirty="0" smtClean="0">
                <a:solidFill>
                  <a:schemeClr val="bg1">
                    <a:lumMod val="95000"/>
                  </a:schemeClr>
                </a:solidFill>
              </a:rPr>
              <a:t>COMS</a:t>
            </a:r>
          </a:p>
          <a:p>
            <a:endParaRPr lang="en-US" dirty="0" smtClean="0">
              <a:solidFill>
                <a:schemeClr val="bg1">
                  <a:lumMod val="95000"/>
                </a:schemeClr>
              </a:solidFill>
            </a:endParaRPr>
          </a:p>
        </p:txBody>
      </p:sp>
    </p:spTree>
    <p:extLst>
      <p:ext uri="{BB962C8B-B14F-4D97-AF65-F5344CB8AC3E}">
        <p14:creationId xmlns:p14="http://schemas.microsoft.com/office/powerpoint/2010/main" val="2888178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818</TotalTime>
  <Words>1181</Words>
  <Application>Microsoft Office PowerPoint</Application>
  <PresentationFormat>On-screen Show (4:3)</PresentationFormat>
  <Paragraphs>380</Paragraphs>
  <Slides>50</Slides>
  <Notes>50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50</vt:i4>
      </vt:variant>
    </vt:vector>
  </HeadingPairs>
  <TitlesOfParts>
    <vt:vector size="53" baseType="lpstr">
      <vt:lpstr>Arial</vt:lpstr>
      <vt:lpstr>1_Diseño predeterminado</vt:lpstr>
      <vt:lpstr>2_Diseño predeterminado</vt:lpstr>
      <vt:lpstr>Open Source and the Dept. of Veterans Affairs</vt:lpstr>
      <vt:lpstr>Open Source and the Dept. of Veterans Affairs</vt:lpstr>
      <vt:lpstr>Who Am I?</vt:lpstr>
      <vt:lpstr>US Department of  Veterans Affairs (VA)</vt:lpstr>
      <vt:lpstr>Healthcare</vt:lpstr>
      <vt:lpstr>Open Source Initiative</vt:lpstr>
      <vt:lpstr>Open Source Policy Memorandum</vt:lpstr>
      <vt:lpstr>Technical Reference Model (TRM)</vt:lpstr>
      <vt:lpstr>VHA Innovations</vt:lpstr>
      <vt:lpstr>Electronic Health Records (EHR)</vt:lpstr>
      <vt:lpstr>VistA</vt:lpstr>
      <vt:lpstr>OSHERA</vt:lpstr>
      <vt:lpstr>PowerPoint Presentation</vt:lpstr>
      <vt:lpstr>OSHERA</vt:lpstr>
      <vt:lpstr>Innovation Webinar Series</vt:lpstr>
      <vt:lpstr>OneVA Pharmacy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Chemotherapy Ordering Management System (COMS)</vt:lpstr>
      <vt:lpstr>COMS Architecture</vt:lpstr>
      <vt:lpstr>PowerPoint Presentation</vt:lpstr>
      <vt:lpstr>PowerPoint Presentation</vt:lpstr>
      <vt:lpstr>Patient Information</vt:lpstr>
      <vt:lpstr>Clinical Assessments</vt:lpstr>
      <vt:lpstr>Vitals</vt:lpstr>
      <vt:lpstr>Order Sheet</vt:lpstr>
      <vt:lpstr>Apply Template</vt:lpstr>
      <vt:lpstr>Sample Order</vt:lpstr>
      <vt:lpstr>PowerPoint Presentation</vt:lpstr>
      <vt:lpstr>The Project</vt:lpstr>
      <vt:lpstr>Postman</vt:lpstr>
      <vt:lpstr>Postman</vt:lpstr>
      <vt:lpstr>Postman</vt:lpstr>
      <vt:lpstr>Postman</vt:lpstr>
      <vt:lpstr>PowerPoint Presentation</vt:lpstr>
      <vt:lpstr>Swagger</vt:lpstr>
      <vt:lpstr>PowerPoint Presentation</vt:lpstr>
      <vt:lpstr>Swagger Editor</vt:lpstr>
      <vt:lpstr>Swagger Editor</vt:lpstr>
      <vt:lpstr>Swagger Editor</vt:lpstr>
      <vt:lpstr>ESLint</vt:lpstr>
      <vt:lpstr>Questions?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Mike Barlow</cp:lastModifiedBy>
  <cp:revision>49</cp:revision>
  <dcterms:created xsi:type="dcterms:W3CDTF">2010-05-23T14:28:12Z</dcterms:created>
  <dcterms:modified xsi:type="dcterms:W3CDTF">2015-10-16T20:52:35Z</dcterms:modified>
</cp:coreProperties>
</file>