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11dc42e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" name="Google Shape;123;g911dc42eb5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11dc42e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" name="Google Shape;130;g911dc42eb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1dc42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7" name="Google Shape;137;g911dc42eb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1dc42e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4" name="Google Shape;144;g911dc42eb5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1dc42e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1" name="Google Shape;151;g911dc42eb5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1dc42e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8" name="Google Shape;158;g911dc42eb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1dc42e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5" name="Google Shape;165;g911dc42eb5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1dc42e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g911dc42eb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92a4ac5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92a4ac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c92a4ac5a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92a4ac5a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92a4ac5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c92a4ac5a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78d8b7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8d78d8b79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92a4ac5a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92a4ac5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bc92a4ac5a_1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92a4ac5a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c92a4ac5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bc92a4ac5a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92a4ac5a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92a4ac5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c92a4ac5a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92a4ac5a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92a4ac5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c92a4ac5a_1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9f94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c9f940c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92a4ac5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92a4a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bc92a4ac5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1dc42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g911dc42eb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1dc42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4" name="Google Shape;94;g911dc42eb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1dc42e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" name="Google Shape;101;g911dc42eb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92a4ac5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92a4ac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c92a4ac5a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1dc42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6" name="Google Shape;116;g911dc42eb5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title="PPT Titelfolie efqm 16: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00" y="6228000"/>
            <a:ext cx="2494280" cy="33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title="PPT Titelfolie 16:9.D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00" y="324000"/>
            <a:ext cx="1620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626800" y="2060575"/>
            <a:ext cx="8193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26799" y="5383213"/>
            <a:ext cx="63009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0" name="Google Shape;20;p2" title="Name"/>
          <p:cNvSpPr txBox="1"/>
          <p:nvPr/>
        </p:nvSpPr>
        <p:spPr>
          <a:xfrm>
            <a:off x="626799" y="3977550"/>
            <a:ext cx="1708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Christian Dollfus 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 title="Function.DE"/>
          <p:cNvSpPr txBox="1"/>
          <p:nvPr/>
        </p:nvSpPr>
        <p:spPr>
          <a:xfrm>
            <a:off x="626799" y="4115275"/>
            <a:ext cx="17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Dozent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626799" y="4498975"/>
            <a:ext cx="3801075" cy="253800"/>
            <a:chOff x="626799" y="4498975"/>
            <a:chExt cx="3801075" cy="253800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626799" y="4498975"/>
              <a:ext cx="707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CH" sz="105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 direkt</a:t>
              </a:r>
              <a:endParaRPr/>
            </a:p>
          </p:txBody>
        </p:sp>
        <p:sp>
          <p:nvSpPr>
            <p:cNvPr id="24" name="Google Shape;24;p2" title="Direct Phone"/>
            <p:cNvSpPr txBox="1"/>
            <p:nvPr/>
          </p:nvSpPr>
          <p:spPr>
            <a:xfrm>
              <a:off x="1450974" y="4498975"/>
              <a:ext cx="2976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0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+41 41 228 22 54 </a:t>
              </a:r>
              <a:endPara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" name="Google Shape;25;p2" title="Email"/>
          <p:cNvSpPr txBox="1"/>
          <p:nvPr/>
        </p:nvSpPr>
        <p:spPr>
          <a:xfrm>
            <a:off x="626799" y="4680236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christian.dollfus@hslu.ch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2" title="Ort.DE"/>
          <p:cNvSpPr txBox="1"/>
          <p:nvPr/>
        </p:nvSpPr>
        <p:spPr>
          <a:xfrm>
            <a:off x="626799" y="5048449"/>
            <a:ext cx="47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Luzern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1425575" y="5025090"/>
            <a:ext cx="300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2" title="2. Kontaktperson.Name"/>
          <p:cNvSpPr txBox="1"/>
          <p:nvPr/>
        </p:nvSpPr>
        <p:spPr>
          <a:xfrm>
            <a:off x="5012684" y="3982655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2" title="2. Kontaktperson.Function.DE"/>
          <p:cNvSpPr txBox="1"/>
          <p:nvPr/>
        </p:nvSpPr>
        <p:spPr>
          <a:xfrm>
            <a:off x="5004521" y="4174557"/>
            <a:ext cx="380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2" title="2. Kontaktperson.Email"/>
          <p:cNvSpPr txBox="1"/>
          <p:nvPr/>
        </p:nvSpPr>
        <p:spPr>
          <a:xfrm>
            <a:off x="5012684" y="4679088"/>
            <a:ext cx="380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2" title="Name"/>
          <p:cNvSpPr txBox="1"/>
          <p:nvPr/>
        </p:nvSpPr>
        <p:spPr>
          <a:xfrm>
            <a:off x="5012675" y="3980250"/>
            <a:ext cx="197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</a:t>
            </a:r>
            <a:r>
              <a:rPr b="1"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Pavlin Mavrodiev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2" title="Function.DE"/>
          <p:cNvSpPr txBox="1"/>
          <p:nvPr/>
        </p:nvSpPr>
        <p:spPr>
          <a:xfrm>
            <a:off x="5012674" y="4117975"/>
            <a:ext cx="17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Dozent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2" title="Email"/>
          <p:cNvSpPr txBox="1"/>
          <p:nvPr/>
        </p:nvSpPr>
        <p:spPr>
          <a:xfrm>
            <a:off x="4990474" y="4679150"/>
            <a:ext cx="249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pavlin.mavrodiev@alumni.ethz.ch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4969612" y="4499025"/>
            <a:ext cx="707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direkt</a:t>
            </a:r>
            <a:endParaRPr/>
          </a:p>
        </p:txBody>
      </p:sp>
      <p:sp>
        <p:nvSpPr>
          <p:cNvPr id="35" name="Google Shape;35;p2" title="Direct Phone"/>
          <p:cNvSpPr txBox="1"/>
          <p:nvPr/>
        </p:nvSpPr>
        <p:spPr>
          <a:xfrm>
            <a:off x="5828806" y="4499025"/>
            <a:ext cx="148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+41 76 733 61 66 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322">
          <p15:clr>
            <a:srgbClr val="FBAE40"/>
          </p15:clr>
        </p15:guide>
        <p15:guide id="2" pos="33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647700" y="13414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400"/>
            </a:lvl2pPr>
            <a:lvl3pPr indent="-32385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﹘"/>
              <a:defRPr sz="13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</a:t>
            </a:r>
            <a:r>
              <a:rPr lang="de-CH"/>
              <a:t>Fall 2021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1">
  <p:cSld name="OBJECT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647700" y="13414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400"/>
            </a:lvl2pPr>
            <a:lvl3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﹘"/>
              <a:defRPr sz="1400"/>
            </a:lvl3pPr>
            <a:lvl4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300"/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47700" y="692150"/>
            <a:ext cx="8169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47700" y="1417638"/>
            <a:ext cx="4008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  <a:defRPr sz="2800"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808538" y="1417638"/>
            <a:ext cx="4008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4064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-"/>
              <a:defRPr sz="2800"/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  <a:defRPr sz="18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647700" y="692150"/>
            <a:ext cx="81693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47700" y="692150"/>
            <a:ext cx="8169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47700" y="1798638"/>
            <a:ext cx="81693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642938" y="6454775"/>
            <a:ext cx="2705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CH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Folie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14.05.2020</a:t>
            </a:r>
            <a:endParaRPr/>
          </a:p>
        </p:txBody>
      </p:sp>
      <p:pic>
        <p:nvPicPr>
          <p:cNvPr id="14" name="Google Shape;14;p1" title="PPT Folie 16:9.DE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6400" y="324000"/>
            <a:ext cx="828000" cy="190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626800" y="2060575"/>
            <a:ext cx="8193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CH"/>
              <a:t>Modern Data Engineering in the Cloud</a:t>
            </a:r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626799" y="5383213"/>
            <a:ext cx="6300900" cy="10209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PART 3 : Data Engineering with the ETL/ELT -Tool PDI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991601" cy="508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1" y="1110050"/>
            <a:ext cx="8330585" cy="53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614216"/>
            <a:ext cx="8442500" cy="626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0" y="606017"/>
            <a:ext cx="8854999" cy="619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584327"/>
            <a:ext cx="8664601" cy="61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38" y="70296"/>
            <a:ext cx="8744725" cy="67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78016"/>
            <a:ext cx="8991600" cy="600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081"/>
            <a:ext cx="8991601" cy="660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More functions and features with PDI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63" y="1578500"/>
            <a:ext cx="81057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More functions and features with PDI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0" y="1576400"/>
            <a:ext cx="871537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47700" y="1919213"/>
            <a:ext cx="8169300" cy="40845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Introductory words 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What is Data Engineering?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Motivation and Value Proposition - a historic overview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How does Data Engineering look like in many companies?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What are features and advantages of workflow-based ETL?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Motivation for the use of ETL tools.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CH" sz="1600"/>
              <a:t>Data Engineering and Business Process Automation - similarities and differences</a:t>
            </a:r>
            <a:endParaRPr sz="1600"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Normalization and Denormalization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425"/>
            <a:ext cx="9144000" cy="420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Regular Expression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38" y="1577275"/>
            <a:ext cx="8759925" cy="4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Get File with FTP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950"/>
            <a:ext cx="8839199" cy="45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Filling the  SQL-statement automatically (CREATE 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521350"/>
            <a:ext cx="8060183" cy="5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1" y="2826275"/>
            <a:ext cx="8569251" cy="399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50" y="242799"/>
            <a:ext cx="7550300" cy="25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Data Engineering with PDI</a:t>
            </a:r>
            <a:endParaRPr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438" y="1332963"/>
            <a:ext cx="7443131" cy="496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77" y="987927"/>
            <a:ext cx="7920425" cy="566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9500"/>
            <a:ext cx="88392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75" y="1180550"/>
            <a:ext cx="7926341" cy="5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/>
              <a:t>Data Engineering with PDI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8" y="624075"/>
            <a:ext cx="8754524" cy="623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47700" y="692150"/>
            <a:ext cx="8169300" cy="4884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Data Engineering with PDI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99592" y="6453188"/>
            <a:ext cx="8107800" cy="404700"/>
          </a:xfrm>
          <a:prstGeom prst="rect">
            <a:avLst/>
          </a:prstGeom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CH"/>
              <a:t>‹#›</a:t>
            </a:fld>
            <a:r>
              <a:rPr lang="de-CH"/>
              <a:t>, Fall 2021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25" y="1180550"/>
            <a:ext cx="8459524" cy="56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HSLU">
      <a:dk1>
        <a:srgbClr val="000000"/>
      </a:dk1>
      <a:lt1>
        <a:srgbClr val="FFFFFF"/>
      </a:lt1>
      <a:dk2>
        <a:srgbClr val="415E6C"/>
      </a:dk2>
      <a:lt2>
        <a:srgbClr val="F2F2F2"/>
      </a:lt2>
      <a:accent1>
        <a:srgbClr val="9AD4F1"/>
      </a:accent1>
      <a:accent2>
        <a:srgbClr val="6A95A9"/>
      </a:accent2>
      <a:accent3>
        <a:srgbClr val="415E6C"/>
      </a:accent3>
      <a:accent4>
        <a:srgbClr val="CFD500"/>
      </a:accent4>
      <a:accent5>
        <a:srgbClr val="949A00"/>
      </a:accent5>
      <a:accent6>
        <a:srgbClr val="636904"/>
      </a:accent6>
      <a:hlink>
        <a:srgbClr val="E2007A"/>
      </a:hlink>
      <a:folHlink>
        <a:srgbClr val="6900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