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e4e649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92e4e6495d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e4e6495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92e4e6495d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2e4e649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92e4e6495d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2e4e6495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2e4e6495d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2e4e6495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92e4e6495d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2e4e6495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92e4e6495d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2e4e6495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92e4e6495d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2e4e6495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92e4e6495d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d78d8b7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8d78d8b799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2e4e64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92e4e6495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e4e649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92e4e6495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2e4e649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92e4e6495d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2e4e649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92e4e6495d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2e4e649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92e4e6495d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2e4e649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92e4e6495d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2e4e649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2e4e6495d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title="PPT Titelfolie efqm 16: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18000" y="6228000"/>
            <a:ext cx="2494280" cy="33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 title="PPT Titelfolie 16:9.D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400" y="324000"/>
            <a:ext cx="1620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626800" y="2060575"/>
            <a:ext cx="8193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algn="l">
              <a:lnSpc>
                <a:spcPct val="147368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26799" y="5383213"/>
            <a:ext cx="63009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20" name="Google Shape;20;p2" title="Name"/>
          <p:cNvSpPr txBox="1"/>
          <p:nvPr/>
        </p:nvSpPr>
        <p:spPr>
          <a:xfrm>
            <a:off x="626799" y="3977550"/>
            <a:ext cx="1708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CH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Christian Dollfus </a:t>
            </a:r>
            <a:endParaRPr b="1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2" title="Function.DE"/>
          <p:cNvSpPr txBox="1"/>
          <p:nvPr/>
        </p:nvSpPr>
        <p:spPr>
          <a:xfrm>
            <a:off x="626799" y="4115275"/>
            <a:ext cx="17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Dozent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626799" y="4498975"/>
            <a:ext cx="3801075" cy="253800"/>
            <a:chOff x="626799" y="4498975"/>
            <a:chExt cx="3801075" cy="253800"/>
          </a:xfrm>
        </p:grpSpPr>
        <p:sp>
          <p:nvSpPr>
            <p:cNvPr id="23" name="Google Shape;23;p2"/>
            <p:cNvSpPr txBox="1"/>
            <p:nvPr/>
          </p:nvSpPr>
          <p:spPr>
            <a:xfrm>
              <a:off x="626799" y="4498975"/>
              <a:ext cx="707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CH" sz="105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 direkt</a:t>
              </a:r>
              <a:endParaRPr/>
            </a:p>
          </p:txBody>
        </p:sp>
        <p:sp>
          <p:nvSpPr>
            <p:cNvPr id="24" name="Google Shape;24;p2" title="Direct Phone"/>
            <p:cNvSpPr txBox="1"/>
            <p:nvPr/>
          </p:nvSpPr>
          <p:spPr>
            <a:xfrm>
              <a:off x="1450974" y="4498975"/>
              <a:ext cx="29769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0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+41 41 228 22 54 </a:t>
              </a:r>
              <a:endPara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" name="Google Shape;25;p2" title="Email"/>
          <p:cNvSpPr txBox="1"/>
          <p:nvPr/>
        </p:nvSpPr>
        <p:spPr>
          <a:xfrm>
            <a:off x="626799" y="4680236"/>
            <a:ext cx="380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christian.dollfus@hslu.ch 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2" title="Ort.DE"/>
          <p:cNvSpPr txBox="1"/>
          <p:nvPr/>
        </p:nvSpPr>
        <p:spPr>
          <a:xfrm>
            <a:off x="626799" y="5048449"/>
            <a:ext cx="473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Luzern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1425575" y="5025090"/>
            <a:ext cx="300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Google Shape;28;p2" title="2. Kontaktperson.Name"/>
          <p:cNvSpPr txBox="1"/>
          <p:nvPr/>
        </p:nvSpPr>
        <p:spPr>
          <a:xfrm>
            <a:off x="5012684" y="3982655"/>
            <a:ext cx="380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2" title="2. Kontaktperson.Function.DE"/>
          <p:cNvSpPr txBox="1"/>
          <p:nvPr/>
        </p:nvSpPr>
        <p:spPr>
          <a:xfrm>
            <a:off x="5004521" y="4174557"/>
            <a:ext cx="380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2" title="2. Kontaktperson.Email"/>
          <p:cNvSpPr txBox="1"/>
          <p:nvPr/>
        </p:nvSpPr>
        <p:spPr>
          <a:xfrm>
            <a:off x="5012684" y="4679088"/>
            <a:ext cx="3807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31;p2" title="Name"/>
          <p:cNvSpPr txBox="1"/>
          <p:nvPr/>
        </p:nvSpPr>
        <p:spPr>
          <a:xfrm>
            <a:off x="5012675" y="3980250"/>
            <a:ext cx="1979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CH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</a:t>
            </a:r>
            <a:r>
              <a:rPr b="1"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Pavlin Mavrodiev</a:t>
            </a:r>
            <a:endParaRPr b="1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;p2" title="Function.DE"/>
          <p:cNvSpPr txBox="1"/>
          <p:nvPr/>
        </p:nvSpPr>
        <p:spPr>
          <a:xfrm>
            <a:off x="5012674" y="4117975"/>
            <a:ext cx="17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Dozent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2" title="Email"/>
          <p:cNvSpPr txBox="1"/>
          <p:nvPr/>
        </p:nvSpPr>
        <p:spPr>
          <a:xfrm>
            <a:off x="4990474" y="4679150"/>
            <a:ext cx="2494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pavlin.mavrodiev@alumni.ethz.ch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4969612" y="4499025"/>
            <a:ext cx="707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CH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direkt</a:t>
            </a:r>
            <a:endParaRPr/>
          </a:p>
        </p:txBody>
      </p:sp>
      <p:sp>
        <p:nvSpPr>
          <p:cNvPr id="35" name="Google Shape;35;p2" title="Direct Phone"/>
          <p:cNvSpPr txBox="1"/>
          <p:nvPr/>
        </p:nvSpPr>
        <p:spPr>
          <a:xfrm>
            <a:off x="5828806" y="4499025"/>
            <a:ext cx="1483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+41 76 733 61 66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322">
          <p15:clr>
            <a:srgbClr val="FBAE40"/>
          </p15:clr>
        </p15:guide>
        <p15:guide id="2" pos="33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647700" y="1341438"/>
            <a:ext cx="81693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302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400"/>
            </a:lvl2pPr>
            <a:lvl3pPr indent="-32385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﹘"/>
              <a:defRPr sz="13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</a:t>
            </a:r>
            <a:r>
              <a:rPr lang="de-CH"/>
              <a:t>Fall 2021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1">
  <p:cSld name="OBJECT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647700" y="1341438"/>
            <a:ext cx="81693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400"/>
            </a:lvl2pPr>
            <a:lvl3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﹘"/>
              <a:defRPr sz="1400"/>
            </a:lvl3pPr>
            <a:lvl4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300"/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14.05.2020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647700" y="692150"/>
            <a:ext cx="8169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47700" y="1417638"/>
            <a:ext cx="40083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4064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  <a:defRPr sz="2800"/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  <a:defRPr sz="24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  <a:defRPr sz="20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808538" y="1417638"/>
            <a:ext cx="40083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4064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  <a:defRPr sz="2800"/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  <a:defRPr sz="24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  <a:defRPr sz="20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14.05.2020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647700" y="692150"/>
            <a:ext cx="81693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14.05.2020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14.05.2020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47700" y="692150"/>
            <a:ext cx="8169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47700" y="1798638"/>
            <a:ext cx="81693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642938" y="6454775"/>
            <a:ext cx="2705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CH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Folie</a:t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14.05.2020</a:t>
            </a:r>
            <a:endParaRPr/>
          </a:p>
        </p:txBody>
      </p:sp>
      <p:pic>
        <p:nvPicPr>
          <p:cNvPr id="14" name="Google Shape;14;p1" title="PPT Folie 16:9.DE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6400" y="324000"/>
            <a:ext cx="828000" cy="190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ctrTitle"/>
          </p:nvPr>
        </p:nvSpPr>
        <p:spPr>
          <a:xfrm>
            <a:off x="626800" y="2060575"/>
            <a:ext cx="8193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CH"/>
              <a:t>Modern Data Engineering in the Cloud</a:t>
            </a:r>
            <a:endParaRPr/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>
            <a:off x="626799" y="5383213"/>
            <a:ext cx="6300900" cy="10209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PART 5 ADDITIONAL PDI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Using the “Marketplace”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5275"/>
            <a:ext cx="8839200" cy="437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Metadata Injection: concept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942550"/>
            <a:ext cx="8991601" cy="45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Realtime Streaming with PDI: KAFKA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00" y="1863500"/>
            <a:ext cx="8858800" cy="43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Realtime Streaming with PDI: KAFKA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413" y="1332950"/>
            <a:ext cx="6409880" cy="55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Realtime Streaming with PDI: KAFKA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706325"/>
            <a:ext cx="8664600" cy="46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Realtime Streaming with PDI: KAFKA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1332950"/>
            <a:ext cx="8562975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Realtime Streaming with PDI: KAFKA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7750"/>
            <a:ext cx="8839200" cy="449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Realtime Streaming with PDI: KAFKA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88" y="1352600"/>
            <a:ext cx="7983037" cy="53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Table of Content</a:t>
            </a:r>
            <a:endParaRPr/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47700" y="1341438"/>
            <a:ext cx="8169300" cy="40845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Scheduling Data Pipelines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Using a Repository </a:t>
            </a:r>
            <a:br>
              <a:rPr lang="de-CH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sdf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Scheduling Data Streams</a:t>
            </a:r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75" y="1274000"/>
            <a:ext cx="7964592" cy="5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Scheduling Data Streams</a:t>
            </a:r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2950"/>
            <a:ext cx="8888627" cy="55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Scheduling Data Streams</a:t>
            </a:r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7750"/>
            <a:ext cx="8991599" cy="465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Scheduling Data Streams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2950"/>
            <a:ext cx="8953243" cy="55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Scheduling Data Streams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2950"/>
            <a:ext cx="8991599" cy="518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Using a repository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2950"/>
            <a:ext cx="8753475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Using a repository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50" y="1180550"/>
            <a:ext cx="8169300" cy="5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HSLU">
      <a:dk1>
        <a:srgbClr val="000000"/>
      </a:dk1>
      <a:lt1>
        <a:srgbClr val="FFFFFF"/>
      </a:lt1>
      <a:dk2>
        <a:srgbClr val="415E6C"/>
      </a:dk2>
      <a:lt2>
        <a:srgbClr val="F2F2F2"/>
      </a:lt2>
      <a:accent1>
        <a:srgbClr val="9AD4F1"/>
      </a:accent1>
      <a:accent2>
        <a:srgbClr val="6A95A9"/>
      </a:accent2>
      <a:accent3>
        <a:srgbClr val="415E6C"/>
      </a:accent3>
      <a:accent4>
        <a:srgbClr val="CFD500"/>
      </a:accent4>
      <a:accent5>
        <a:srgbClr val="949A00"/>
      </a:accent5>
      <a:accent6>
        <a:srgbClr val="636904"/>
      </a:accent6>
      <a:hlink>
        <a:srgbClr val="E2007A"/>
      </a:hlink>
      <a:folHlink>
        <a:srgbClr val="69003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