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0e9ee18e0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0e9ee18e0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0e9ee18e0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0e9ee18e0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0e9ee18e0_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0e9ee18e0_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0fa3a59d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0fa3a59d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0e9ee18e0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0e9ee18e0_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0e9ee18e0_7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0e9ee18e0_7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0e9ee18e0_7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0e9ee18e0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0e9ee18e0_7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0e9ee18e0_7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0e9ee18e0_7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0e9ee18e0_7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0fa3a59d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0fa3a59d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0fa3a59d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0fa3a59d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0e9ee18e0_7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0e9ee18e0_7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0e9ee18e0_7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0e9ee18e0_7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0e9ee18e0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0e9ee18e0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0e9ee18e0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0e9ee18e0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0e9ee18e0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0e9ee18e0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0e9ee18e0_7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0e9ee18e0_7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0e9ee18e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0e9ee18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0e9ee18e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0e9ee18e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0e9ee18e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0e9ee18e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0e9ee18e0_7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0e9ee18e0_7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0e9ee18e0_7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0e9ee18e0_7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0fa3a59d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0fa3a59d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0e9ee18e0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0e9ee18e0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0e9ee18e0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0e9ee18e0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0e9ee18e0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0e9ee18e0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0fa3a59d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0fa3a59d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0fa2c0b1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0fa2c0b1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&amp; Ontime</a:t>
            </a:r>
            <a:endParaRPr/>
          </a:p>
          <a:p>
            <a:pPr indent="0" lvl="0" marL="0" rtl="0" algn="l">
              <a:spcBef>
                <a:spcPts val="0"/>
              </a:spcBef>
              <a:spcAft>
                <a:spcPts val="0"/>
              </a:spcAft>
              <a:buNone/>
            </a:pPr>
            <a:r>
              <a:rPr lang="en"/>
              <a:t>Analysis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Kai Wei Yeh, Sheng Yang Chou, Zinnia Arshad</a:t>
            </a:r>
            <a:endParaRPr/>
          </a:p>
          <a:p>
            <a:pPr indent="0" lvl="0" marL="0" rtl="0" algn="l">
              <a:spcBef>
                <a:spcPts val="0"/>
              </a:spcBef>
              <a:spcAft>
                <a:spcPts val="0"/>
              </a:spcAft>
              <a:buNone/>
            </a:pPr>
            <a:r>
              <a:rPr lang="en"/>
              <a:t>Alec Billstrand, Erika Ergart</a:t>
            </a:r>
            <a:endParaRPr/>
          </a:p>
        </p:txBody>
      </p:sp>
      <p:pic>
        <p:nvPicPr>
          <p:cNvPr id="136" name="Google Shape;136;p13"/>
          <p:cNvPicPr preferRelativeResize="0"/>
          <p:nvPr/>
        </p:nvPicPr>
        <p:blipFill>
          <a:blip r:embed="rId3">
            <a:alphaModFix/>
          </a:blip>
          <a:stretch>
            <a:fillRect/>
          </a:stretch>
        </p:blipFill>
        <p:spPr>
          <a:xfrm>
            <a:off x="3951200" y="3564025"/>
            <a:ext cx="867000" cy="86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Pubsub Topics-Twitter Users</a:t>
            </a:r>
            <a:endParaRPr/>
          </a:p>
        </p:txBody>
      </p:sp>
      <p:pic>
        <p:nvPicPr>
          <p:cNvPr id="194" name="Google Shape;194;p22"/>
          <p:cNvPicPr preferRelativeResize="0"/>
          <p:nvPr/>
        </p:nvPicPr>
        <p:blipFill>
          <a:blip r:embed="rId3">
            <a:alphaModFix/>
          </a:blip>
          <a:stretch>
            <a:fillRect/>
          </a:stretch>
        </p:blipFill>
        <p:spPr>
          <a:xfrm>
            <a:off x="775250" y="1118700"/>
            <a:ext cx="7497508"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Dataflow-Flights (Batch)</a:t>
            </a:r>
            <a:endParaRPr/>
          </a:p>
        </p:txBody>
      </p:sp>
      <p:pic>
        <p:nvPicPr>
          <p:cNvPr id="200" name="Google Shape;200;p23"/>
          <p:cNvPicPr preferRelativeResize="0"/>
          <p:nvPr/>
        </p:nvPicPr>
        <p:blipFill>
          <a:blip r:embed="rId3">
            <a:alphaModFix/>
          </a:blip>
          <a:stretch>
            <a:fillRect/>
          </a:stretch>
        </p:blipFill>
        <p:spPr>
          <a:xfrm>
            <a:off x="1458375" y="1389925"/>
            <a:ext cx="6431941"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Dataflow-Flights (Streaming)</a:t>
            </a:r>
            <a:endParaRPr/>
          </a:p>
        </p:txBody>
      </p:sp>
      <p:pic>
        <p:nvPicPr>
          <p:cNvPr id="206" name="Google Shape;206;p24"/>
          <p:cNvPicPr preferRelativeResize="0"/>
          <p:nvPr/>
        </p:nvPicPr>
        <p:blipFill>
          <a:blip r:embed="rId3">
            <a:alphaModFix/>
          </a:blip>
          <a:stretch>
            <a:fillRect/>
          </a:stretch>
        </p:blipFill>
        <p:spPr>
          <a:xfrm>
            <a:off x="1324538" y="1108650"/>
            <a:ext cx="6494917"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052550" y="222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Dataflow-Twitter (Streaming)</a:t>
            </a:r>
            <a:endParaRPr/>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3" name="Google Shape;213;p25"/>
          <p:cNvPicPr preferRelativeResize="0"/>
          <p:nvPr/>
        </p:nvPicPr>
        <p:blipFill>
          <a:blip r:embed="rId3">
            <a:alphaModFix/>
          </a:blip>
          <a:stretch>
            <a:fillRect/>
          </a:stretch>
        </p:blipFill>
        <p:spPr>
          <a:xfrm>
            <a:off x="964400" y="773075"/>
            <a:ext cx="7558451" cy="4122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935850" y="152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Dataflow-Twitter Users (Streaming)</a:t>
            </a:r>
            <a:endParaRPr/>
          </a:p>
        </p:txBody>
      </p:sp>
      <p:pic>
        <p:nvPicPr>
          <p:cNvPr id="219" name="Google Shape;219;p26"/>
          <p:cNvPicPr preferRelativeResize="0"/>
          <p:nvPr/>
        </p:nvPicPr>
        <p:blipFill>
          <a:blip r:embed="rId3">
            <a:alphaModFix/>
          </a:blip>
          <a:stretch>
            <a:fillRect/>
          </a:stretch>
        </p:blipFill>
        <p:spPr>
          <a:xfrm>
            <a:off x="1138625" y="822050"/>
            <a:ext cx="7356649" cy="4016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894075" y="393750"/>
            <a:ext cx="8087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 - Tables (Twitter, Twitter Users, and Flights)</a:t>
            </a:r>
            <a:endParaRPr/>
          </a:p>
        </p:txBody>
      </p:sp>
      <p:pic>
        <p:nvPicPr>
          <p:cNvPr id="225" name="Google Shape;225;p27"/>
          <p:cNvPicPr preferRelativeResize="0"/>
          <p:nvPr/>
        </p:nvPicPr>
        <p:blipFill>
          <a:blip r:embed="rId3">
            <a:alphaModFix/>
          </a:blip>
          <a:stretch>
            <a:fillRect/>
          </a:stretch>
        </p:blipFill>
        <p:spPr>
          <a:xfrm>
            <a:off x="383475" y="1128725"/>
            <a:ext cx="2485895" cy="3530851"/>
          </a:xfrm>
          <a:prstGeom prst="rect">
            <a:avLst/>
          </a:prstGeom>
          <a:noFill/>
          <a:ln>
            <a:noFill/>
          </a:ln>
        </p:spPr>
      </p:pic>
      <p:pic>
        <p:nvPicPr>
          <p:cNvPr id="226" name="Google Shape;226;p27"/>
          <p:cNvPicPr preferRelativeResize="0"/>
          <p:nvPr/>
        </p:nvPicPr>
        <p:blipFill>
          <a:blip r:embed="rId4">
            <a:alphaModFix/>
          </a:blip>
          <a:stretch>
            <a:fillRect/>
          </a:stretch>
        </p:blipFill>
        <p:spPr>
          <a:xfrm>
            <a:off x="6140379" y="1068450"/>
            <a:ext cx="2579616" cy="3530849"/>
          </a:xfrm>
          <a:prstGeom prst="rect">
            <a:avLst/>
          </a:prstGeom>
          <a:noFill/>
          <a:ln>
            <a:noFill/>
          </a:ln>
        </p:spPr>
      </p:pic>
      <p:pic>
        <p:nvPicPr>
          <p:cNvPr id="227" name="Google Shape;227;p27"/>
          <p:cNvPicPr preferRelativeResize="0"/>
          <p:nvPr/>
        </p:nvPicPr>
        <p:blipFill>
          <a:blip r:embed="rId5">
            <a:alphaModFix/>
          </a:blip>
          <a:stretch>
            <a:fillRect/>
          </a:stretch>
        </p:blipFill>
        <p:spPr>
          <a:xfrm>
            <a:off x="3294132" y="1068450"/>
            <a:ext cx="2421476" cy="353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703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Schema (Twitter, Twitter User, and Flights)</a:t>
            </a:r>
            <a:endParaRPr/>
          </a:p>
        </p:txBody>
      </p:sp>
      <p:pic>
        <p:nvPicPr>
          <p:cNvPr id="233" name="Google Shape;233;p28"/>
          <p:cNvPicPr preferRelativeResize="0"/>
          <p:nvPr/>
        </p:nvPicPr>
        <p:blipFill>
          <a:blip r:embed="rId3">
            <a:alphaModFix/>
          </a:blip>
          <a:stretch>
            <a:fillRect/>
          </a:stretch>
        </p:blipFill>
        <p:spPr>
          <a:xfrm>
            <a:off x="6220100" y="1158900"/>
            <a:ext cx="2405226" cy="3530851"/>
          </a:xfrm>
          <a:prstGeom prst="rect">
            <a:avLst/>
          </a:prstGeom>
          <a:noFill/>
          <a:ln>
            <a:noFill/>
          </a:ln>
        </p:spPr>
      </p:pic>
      <p:pic>
        <p:nvPicPr>
          <p:cNvPr id="234" name="Google Shape;234;p28"/>
          <p:cNvPicPr preferRelativeResize="0"/>
          <p:nvPr/>
        </p:nvPicPr>
        <p:blipFill rotWithShape="1">
          <a:blip r:embed="rId4">
            <a:alphaModFix/>
          </a:blip>
          <a:srcRect b="0" l="0" r="3883" t="0"/>
          <a:stretch/>
        </p:blipFill>
        <p:spPr>
          <a:xfrm>
            <a:off x="550125" y="1158900"/>
            <a:ext cx="2453575" cy="3530849"/>
          </a:xfrm>
          <a:prstGeom prst="rect">
            <a:avLst/>
          </a:prstGeom>
          <a:noFill/>
          <a:ln>
            <a:noFill/>
          </a:ln>
        </p:spPr>
      </p:pic>
      <p:pic>
        <p:nvPicPr>
          <p:cNvPr id="235" name="Google Shape;235;p28"/>
          <p:cNvPicPr preferRelativeResize="0"/>
          <p:nvPr/>
        </p:nvPicPr>
        <p:blipFill rotWithShape="1">
          <a:blip r:embed="rId5">
            <a:alphaModFix/>
          </a:blip>
          <a:srcRect b="0" l="0" r="7347" t="0"/>
          <a:stretch/>
        </p:blipFill>
        <p:spPr>
          <a:xfrm>
            <a:off x="3345225" y="1158900"/>
            <a:ext cx="2453574" cy="3530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046350" y="333475"/>
            <a:ext cx="7784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Fixing Data Formats (Python Code) - Train Data</a:t>
            </a:r>
            <a:endParaRPr/>
          </a:p>
        </p:txBody>
      </p:sp>
      <p:pic>
        <p:nvPicPr>
          <p:cNvPr id="241" name="Google Shape;241;p29"/>
          <p:cNvPicPr preferRelativeResize="0"/>
          <p:nvPr/>
        </p:nvPicPr>
        <p:blipFill>
          <a:blip r:embed="rId3">
            <a:alphaModFix/>
          </a:blip>
          <a:stretch>
            <a:fillRect/>
          </a:stretch>
        </p:blipFill>
        <p:spPr>
          <a:xfrm>
            <a:off x="293050" y="1058425"/>
            <a:ext cx="2660451" cy="3742174"/>
          </a:xfrm>
          <a:prstGeom prst="rect">
            <a:avLst/>
          </a:prstGeom>
          <a:noFill/>
          <a:ln>
            <a:noFill/>
          </a:ln>
        </p:spPr>
      </p:pic>
      <p:pic>
        <p:nvPicPr>
          <p:cNvPr id="242" name="Google Shape;242;p29"/>
          <p:cNvPicPr preferRelativeResize="0"/>
          <p:nvPr/>
        </p:nvPicPr>
        <p:blipFill>
          <a:blip r:embed="rId4">
            <a:alphaModFix/>
          </a:blip>
          <a:stretch>
            <a:fillRect/>
          </a:stretch>
        </p:blipFill>
        <p:spPr>
          <a:xfrm>
            <a:off x="3206351" y="1134625"/>
            <a:ext cx="5680461" cy="353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Tables</a:t>
            </a:r>
            <a:endParaRPr/>
          </a:p>
        </p:txBody>
      </p:sp>
      <p:sp>
        <p:nvSpPr>
          <p:cNvPr id="248" name="Google Shape;248;p30"/>
          <p:cNvSpPr txBox="1"/>
          <p:nvPr/>
        </p:nvSpPr>
        <p:spPr>
          <a:xfrm>
            <a:off x="957450" y="1506900"/>
            <a:ext cx="7719000" cy="19590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Flights: flights (training) &amp;  flights_new(test)</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Twitter: tweets_corrected(training) &amp; tweets_corr_new(test)</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Users: users_corr(training) &amp; users_corr1 (test)</a:t>
            </a:r>
            <a:endParaRPr sz="1900">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2416525" y="1970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Machine Learning</a:t>
            </a:r>
            <a:endParaRPr b="1"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Function</a:t>
            </a:r>
            <a:endParaRPr/>
          </a:p>
        </p:txBody>
      </p:sp>
      <p:pic>
        <p:nvPicPr>
          <p:cNvPr id="142" name="Google Shape;142;p14"/>
          <p:cNvPicPr preferRelativeResize="0"/>
          <p:nvPr/>
        </p:nvPicPr>
        <p:blipFill rotWithShape="1">
          <a:blip r:embed="rId3">
            <a:alphaModFix/>
          </a:blip>
          <a:srcRect b="47462" l="0" r="37437" t="26647"/>
          <a:stretch/>
        </p:blipFill>
        <p:spPr>
          <a:xfrm>
            <a:off x="1297500" y="1661300"/>
            <a:ext cx="6435077" cy="1497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1175375" y="353575"/>
            <a:ext cx="77337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Creation and Evaluation for Status Count- Linear Regression</a:t>
            </a:r>
            <a:endParaRPr/>
          </a:p>
        </p:txBody>
      </p:sp>
      <p:sp>
        <p:nvSpPr>
          <p:cNvPr id="259" name="Google Shape;259;p32"/>
          <p:cNvSpPr txBox="1"/>
          <p:nvPr>
            <p:ph idx="1" type="body"/>
          </p:nvPr>
        </p:nvSpPr>
        <p:spPr>
          <a:xfrm>
            <a:off x="654550" y="14470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OR REPLACE MODEL `tweeter.user`</a:t>
            </a:r>
            <a:endParaRPr/>
          </a:p>
          <a:p>
            <a:pPr indent="0" lvl="0" marL="0" rtl="0" algn="l">
              <a:spcBef>
                <a:spcPts val="1600"/>
              </a:spcBef>
              <a:spcAft>
                <a:spcPts val="0"/>
              </a:spcAft>
              <a:buNone/>
            </a:pPr>
            <a:r>
              <a:rPr lang="en"/>
              <a:t>OPTIONS</a:t>
            </a:r>
            <a:endParaRPr/>
          </a:p>
          <a:p>
            <a:pPr indent="0" lvl="0" marL="0" rtl="0" algn="l">
              <a:spcBef>
                <a:spcPts val="1600"/>
              </a:spcBef>
              <a:spcAft>
                <a:spcPts val="0"/>
              </a:spcAft>
              <a:buNone/>
            </a:pPr>
            <a:r>
              <a:rPr lang="en"/>
              <a:t>(model_type='linear_reg', input_label_cols=['status_count']) AS</a:t>
            </a:r>
            <a:endParaRPr/>
          </a:p>
          <a:p>
            <a:pPr indent="0" lvl="0" marL="0" rtl="0" algn="l">
              <a:spcBef>
                <a:spcPts val="1600"/>
              </a:spcBef>
              <a:spcAft>
                <a:spcPts val="0"/>
              </a:spcAft>
              <a:buNone/>
            </a:pPr>
            <a:r>
              <a:rPr lang="en"/>
              <a:t>SELECT</a:t>
            </a:r>
            <a:endParaRPr/>
          </a:p>
          <a:p>
            <a:pPr indent="0" lvl="0" marL="0" rtl="0" algn="l">
              <a:spcBef>
                <a:spcPts val="1600"/>
              </a:spcBef>
              <a:spcAft>
                <a:spcPts val="0"/>
              </a:spcAft>
              <a:buNone/>
            </a:pPr>
            <a:r>
              <a:rPr lang="en"/>
              <a:t>   status_count,language, followers_count,  favourites_count, friends_count</a:t>
            </a:r>
            <a:endParaRPr/>
          </a:p>
          <a:p>
            <a:pPr indent="0" lvl="0" marL="0" rtl="0" algn="l">
              <a:spcBef>
                <a:spcPts val="1600"/>
              </a:spcBef>
              <a:spcAft>
                <a:spcPts val="0"/>
              </a:spcAft>
              <a:buNone/>
            </a:pPr>
            <a:r>
              <a:rPr lang="en"/>
              <a:t>FROM `twitter-298321.tweeter.users_corr`</a:t>
            </a:r>
            <a:endParaRPr/>
          </a:p>
          <a:p>
            <a:pPr indent="0" lvl="0" marL="0" rtl="0" algn="l">
              <a:spcBef>
                <a:spcPts val="1600"/>
              </a:spcBef>
              <a:spcAft>
                <a:spcPts val="0"/>
              </a:spcAft>
              <a:buNone/>
            </a:pPr>
            <a:r>
              <a:rPr lang="en"/>
              <a:t>WHERE status_count IS NOT NULL</a:t>
            </a:r>
            <a:endParaRPr/>
          </a:p>
          <a:p>
            <a:pPr indent="0" lvl="0" marL="0" rtl="0" algn="l">
              <a:spcBef>
                <a:spcPts val="1600"/>
              </a:spcBef>
              <a:spcAft>
                <a:spcPts val="1600"/>
              </a:spcAft>
              <a:buNone/>
            </a:pPr>
            <a:r>
              <a:t/>
            </a:r>
            <a:endParaRPr/>
          </a:p>
        </p:txBody>
      </p:sp>
      <p:pic>
        <p:nvPicPr>
          <p:cNvPr id="260" name="Google Shape;260;p32"/>
          <p:cNvPicPr preferRelativeResize="0"/>
          <p:nvPr/>
        </p:nvPicPr>
        <p:blipFill>
          <a:blip r:embed="rId3">
            <a:alphaModFix/>
          </a:blip>
          <a:stretch>
            <a:fillRect/>
          </a:stretch>
        </p:blipFill>
        <p:spPr>
          <a:xfrm>
            <a:off x="642013" y="4440300"/>
            <a:ext cx="7063974" cy="48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Prediction and Evaluation for Status Count- Linear Regression</a:t>
            </a:r>
            <a:endParaRPr/>
          </a:p>
        </p:txBody>
      </p:sp>
      <p:sp>
        <p:nvSpPr>
          <p:cNvPr id="266" name="Google Shape;266;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 FROM ml.predict (model `tweeter.users`,</a:t>
            </a:r>
            <a:endParaRPr/>
          </a:p>
          <a:p>
            <a:pPr indent="0" lvl="0" marL="0" rtl="0" algn="l">
              <a:spcBef>
                <a:spcPts val="1600"/>
              </a:spcBef>
              <a:spcAft>
                <a:spcPts val="0"/>
              </a:spcAft>
              <a:buNone/>
            </a:pPr>
            <a:r>
              <a:rPr lang="en"/>
              <a:t>(SELECT language, followers_count, status_count, favourites_count, friends_count</a:t>
            </a:r>
            <a:endParaRPr/>
          </a:p>
          <a:p>
            <a:pPr indent="0" lvl="0" marL="0" rtl="0" algn="l">
              <a:spcBef>
                <a:spcPts val="1600"/>
              </a:spcBef>
              <a:spcAft>
                <a:spcPts val="0"/>
              </a:spcAft>
              <a:buNone/>
            </a:pPr>
            <a:r>
              <a:rPr lang="en"/>
              <a:t>FROM `twitter-298321.tweeter.users_corr1`</a:t>
            </a:r>
            <a:endParaRPr/>
          </a:p>
          <a:p>
            <a:pPr indent="0" lvl="0" marL="0" rtl="0" algn="l">
              <a:spcBef>
                <a:spcPts val="1600"/>
              </a:spcBef>
              <a:spcAft>
                <a:spcPts val="0"/>
              </a:spcAft>
              <a:buNone/>
            </a:pPr>
            <a:r>
              <a:rPr lang="en"/>
              <a:t>WHERE status_count IS NOT NULL))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67" name="Google Shape;267;p33"/>
          <p:cNvPicPr preferRelativeResize="0"/>
          <p:nvPr/>
        </p:nvPicPr>
        <p:blipFill>
          <a:blip r:embed="rId3">
            <a:alphaModFix/>
          </a:blip>
          <a:stretch>
            <a:fillRect/>
          </a:stretch>
        </p:blipFill>
        <p:spPr>
          <a:xfrm>
            <a:off x="278987" y="3611750"/>
            <a:ext cx="8586025" cy="471225"/>
          </a:xfrm>
          <a:prstGeom prst="rect">
            <a:avLst/>
          </a:prstGeom>
          <a:noFill/>
          <a:ln>
            <a:noFill/>
          </a:ln>
        </p:spPr>
      </p:pic>
      <p:sp>
        <p:nvSpPr>
          <p:cNvPr id="268" name="Google Shape;268;p33"/>
          <p:cNvSpPr txBox="1"/>
          <p:nvPr/>
        </p:nvSpPr>
        <p:spPr>
          <a:xfrm>
            <a:off x="321475" y="4279550"/>
            <a:ext cx="8368200" cy="8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Judging from the R^2 scores for the training and test data sets, R^2 score decreases, which means that there is a better model that would predict status_count variable as opposed to the currently displayed one</a:t>
            </a:r>
            <a:endParaRPr>
              <a:solidFill>
                <a:srgbClr val="FFFF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nvSpPr>
        <p:spPr>
          <a:xfrm>
            <a:off x="561375" y="4474350"/>
            <a:ext cx="82341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50">
                <a:solidFill>
                  <a:srgbClr val="FFFFFF"/>
                </a:solidFill>
                <a:latin typeface="Montserrat"/>
                <a:ea typeface="Montserrat"/>
                <a:cs typeface="Montserrat"/>
                <a:sym typeface="Montserrat"/>
              </a:rPr>
              <a:t>English has the most number of status counts followed by Spanish</a:t>
            </a:r>
            <a:endParaRPr sz="1000">
              <a:solidFill>
                <a:srgbClr val="FFFFFF"/>
              </a:solidFill>
            </a:endParaRPr>
          </a:p>
        </p:txBody>
      </p:sp>
      <p:pic>
        <p:nvPicPr>
          <p:cNvPr id="274" name="Google Shape;274;p34"/>
          <p:cNvPicPr preferRelativeResize="0"/>
          <p:nvPr/>
        </p:nvPicPr>
        <p:blipFill>
          <a:blip r:embed="rId3">
            <a:alphaModFix/>
          </a:blip>
          <a:stretch>
            <a:fillRect/>
          </a:stretch>
        </p:blipFill>
        <p:spPr>
          <a:xfrm>
            <a:off x="622200" y="213075"/>
            <a:ext cx="7895015" cy="4094451"/>
          </a:xfrm>
          <a:prstGeom prst="rect">
            <a:avLst/>
          </a:prstGeom>
          <a:noFill/>
          <a:ln>
            <a:noFill/>
          </a:ln>
        </p:spPr>
      </p:pic>
      <p:sp>
        <p:nvSpPr>
          <p:cNvPr id="275" name="Google Shape;275;p34"/>
          <p:cNvSpPr txBox="1"/>
          <p:nvPr/>
        </p:nvSpPr>
        <p:spPr>
          <a:xfrm>
            <a:off x="1506875" y="753450"/>
            <a:ext cx="3295200" cy="10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Lato"/>
                <a:ea typeface="Lato"/>
                <a:cs typeface="Lato"/>
                <a:sym typeface="Lato"/>
              </a:rPr>
              <a:t>Status Count</a:t>
            </a:r>
            <a:endParaRPr b="1" sz="21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Creation and Evaluation for on-ground analysis</a:t>
            </a:r>
            <a:endParaRPr/>
          </a:p>
        </p:txBody>
      </p:sp>
      <p:sp>
        <p:nvSpPr>
          <p:cNvPr id="281" name="Google Shape;281;p35"/>
          <p:cNvSpPr txBox="1"/>
          <p:nvPr>
            <p:ph idx="1" type="body"/>
          </p:nvPr>
        </p:nvSpPr>
        <p:spPr>
          <a:xfrm>
            <a:off x="1052550" y="1488575"/>
            <a:ext cx="7038900" cy="20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OR REPLACE MODEL `tweeter.delaypredict`</a:t>
            </a:r>
            <a:endParaRPr/>
          </a:p>
          <a:p>
            <a:pPr indent="0" lvl="0" marL="0" rtl="0" algn="l">
              <a:spcBef>
                <a:spcPts val="1600"/>
              </a:spcBef>
              <a:spcAft>
                <a:spcPts val="0"/>
              </a:spcAft>
              <a:buNone/>
            </a:pPr>
            <a:r>
              <a:rPr lang="en"/>
              <a:t>OPTIONS (model_type='logistic_reg', input_label_cols=['ground']) AS</a:t>
            </a:r>
            <a:endParaRPr/>
          </a:p>
          <a:p>
            <a:pPr indent="0" lvl="0" marL="0" rtl="0" algn="l">
              <a:spcBef>
                <a:spcPts val="1600"/>
              </a:spcBef>
              <a:spcAft>
                <a:spcPts val="0"/>
              </a:spcAft>
              <a:buNone/>
            </a:pPr>
            <a:r>
              <a:rPr lang="en"/>
              <a:t>SELECT latitude as lat,  longitude as long, vertical_rate as vertical, heading as heading, time_bq as time, on_ground as ground,  velocity as spd</a:t>
            </a:r>
            <a:endParaRPr/>
          </a:p>
          <a:p>
            <a:pPr indent="0" lvl="0" marL="0" rtl="0" algn="l">
              <a:spcBef>
                <a:spcPts val="1600"/>
              </a:spcBef>
              <a:spcAft>
                <a:spcPts val="0"/>
              </a:spcAft>
              <a:buNone/>
            </a:pPr>
            <a:r>
              <a:rPr lang="en"/>
              <a:t>FROM `twitter-298321.tweeter.flights` LIMIT 1000;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82" name="Google Shape;282;p35"/>
          <p:cNvPicPr preferRelativeResize="0"/>
          <p:nvPr/>
        </p:nvPicPr>
        <p:blipFill rotWithShape="1">
          <a:blip r:embed="rId3">
            <a:alphaModFix/>
          </a:blip>
          <a:srcRect b="20576" l="23898" r="48344" t="62919"/>
          <a:stretch/>
        </p:blipFill>
        <p:spPr>
          <a:xfrm>
            <a:off x="5798275" y="3664875"/>
            <a:ext cx="2538125" cy="848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1001325" y="146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Prediction and Evaluation for the on_ground analysis</a:t>
            </a:r>
            <a:endParaRPr/>
          </a:p>
        </p:txBody>
      </p:sp>
      <p:sp>
        <p:nvSpPr>
          <p:cNvPr id="288" name="Google Shape;288;p36"/>
          <p:cNvSpPr txBox="1"/>
          <p:nvPr>
            <p:ph idx="1" type="body"/>
          </p:nvPr>
        </p:nvSpPr>
        <p:spPr>
          <a:xfrm>
            <a:off x="1111375" y="1027425"/>
            <a:ext cx="7038900" cy="3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 FROM ML.PREDICT(MODEL `tweeter.delaypredict`,</a:t>
            </a:r>
            <a:endParaRPr/>
          </a:p>
          <a:p>
            <a:pPr indent="0" lvl="0" marL="0" rtl="0" algn="l">
              <a:spcBef>
                <a:spcPts val="1600"/>
              </a:spcBef>
              <a:spcAft>
                <a:spcPts val="0"/>
              </a:spcAft>
              <a:buNone/>
            </a:pPr>
            <a:r>
              <a:rPr lang="en"/>
              <a:t>( SELECT </a:t>
            </a:r>
            <a:endParaRPr/>
          </a:p>
          <a:p>
            <a:pPr indent="0" lvl="0" marL="0" rtl="0" algn="l">
              <a:spcBef>
                <a:spcPts val="1600"/>
              </a:spcBef>
              <a:spcAft>
                <a:spcPts val="0"/>
              </a:spcAft>
              <a:buNone/>
            </a:pPr>
            <a:r>
              <a:rPr lang="en"/>
              <a:t>latitude as lat, longitude as long,  vertical_rate as vertical, heading as heading, time_bq as time, on_ground as  ground, velocity as spd</a:t>
            </a:r>
            <a:endParaRPr/>
          </a:p>
          <a:p>
            <a:pPr indent="0" lvl="0" marL="0" rtl="0" algn="l">
              <a:spcBef>
                <a:spcPts val="1600"/>
              </a:spcBef>
              <a:spcAft>
                <a:spcPts val="0"/>
              </a:spcAft>
              <a:buNone/>
            </a:pPr>
            <a:r>
              <a:rPr lang="en"/>
              <a:t> FROM</a:t>
            </a:r>
            <a:endParaRPr/>
          </a:p>
          <a:p>
            <a:pPr indent="0" lvl="0" marL="0" rtl="0" algn="l">
              <a:spcBef>
                <a:spcPts val="1600"/>
              </a:spcBef>
              <a:spcAft>
                <a:spcPts val="0"/>
              </a:spcAft>
              <a:buNone/>
            </a:pPr>
            <a:r>
              <a:rPr lang="en"/>
              <a:t> `twitter-298321.tweeter.flights_new`</a:t>
            </a:r>
            <a:endParaRPr/>
          </a:p>
          <a:p>
            <a:pPr indent="0" lvl="0" marL="0" rtl="0" algn="l">
              <a:spcBef>
                <a:spcPts val="1600"/>
              </a:spcBef>
              <a:spcAft>
                <a:spcPts val="0"/>
              </a:spcAft>
              <a:buNone/>
            </a:pPr>
            <a:r>
              <a:rPr lang="en"/>
              <a:t> where time_bq is not nul</a:t>
            </a:r>
            <a:r>
              <a:rPr lang="en"/>
              <a:t>l </a:t>
            </a:r>
            <a:r>
              <a:rPr lang="en"/>
              <a:t>));</a:t>
            </a:r>
            <a:endParaRPr/>
          </a:p>
          <a:p>
            <a:pPr indent="0" lvl="0" marL="0" rtl="0" algn="l">
              <a:spcBef>
                <a:spcPts val="1600"/>
              </a:spcBef>
              <a:spcAft>
                <a:spcPts val="1600"/>
              </a:spcAft>
              <a:buNone/>
            </a:pPr>
            <a:r>
              <a:t/>
            </a:r>
            <a:endParaRPr/>
          </a:p>
        </p:txBody>
      </p:sp>
      <p:pic>
        <p:nvPicPr>
          <p:cNvPr id="289" name="Google Shape;289;p36"/>
          <p:cNvPicPr preferRelativeResize="0"/>
          <p:nvPr/>
        </p:nvPicPr>
        <p:blipFill>
          <a:blip r:embed="rId3">
            <a:alphaModFix/>
          </a:blip>
          <a:stretch>
            <a:fillRect/>
          </a:stretch>
        </p:blipFill>
        <p:spPr>
          <a:xfrm>
            <a:off x="321200" y="3797725"/>
            <a:ext cx="8399149" cy="574550"/>
          </a:xfrm>
          <a:prstGeom prst="rect">
            <a:avLst/>
          </a:prstGeom>
          <a:noFill/>
          <a:ln>
            <a:noFill/>
          </a:ln>
        </p:spPr>
      </p:pic>
      <p:sp>
        <p:nvSpPr>
          <p:cNvPr id="290" name="Google Shape;290;p36"/>
          <p:cNvSpPr txBox="1"/>
          <p:nvPr/>
        </p:nvSpPr>
        <p:spPr>
          <a:xfrm>
            <a:off x="401825" y="4500575"/>
            <a:ext cx="81573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Judging from the ROC scores for the training and test data sets, ROC score slightly decreases, which means that this is a good model for predicting flight delays</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1257325" y="212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Predicted Onground </a:t>
            </a:r>
            <a:endParaRPr/>
          </a:p>
        </p:txBody>
      </p:sp>
      <p:pic>
        <p:nvPicPr>
          <p:cNvPr id="296" name="Google Shape;296;p37"/>
          <p:cNvPicPr preferRelativeResize="0"/>
          <p:nvPr/>
        </p:nvPicPr>
        <p:blipFill>
          <a:blip r:embed="rId3">
            <a:alphaModFix/>
          </a:blip>
          <a:stretch>
            <a:fillRect/>
          </a:stretch>
        </p:blipFill>
        <p:spPr>
          <a:xfrm>
            <a:off x="1692725" y="740000"/>
            <a:ext cx="5758549" cy="3663500"/>
          </a:xfrm>
          <a:prstGeom prst="rect">
            <a:avLst/>
          </a:prstGeom>
          <a:noFill/>
          <a:ln>
            <a:noFill/>
          </a:ln>
        </p:spPr>
      </p:pic>
      <p:sp>
        <p:nvSpPr>
          <p:cNvPr id="297" name="Google Shape;297;p37"/>
          <p:cNvSpPr txBox="1"/>
          <p:nvPr/>
        </p:nvSpPr>
        <p:spPr>
          <a:xfrm>
            <a:off x="2042250" y="4538925"/>
            <a:ext cx="5059500" cy="3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There are several spikes of on-ground flights across time </a:t>
            </a:r>
            <a:endParaRPr sz="1200">
              <a:solidFill>
                <a:srgbClr val="FFFFFF"/>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creation and evaluation for the Twitter Activities</a:t>
            </a:r>
            <a:endParaRPr/>
          </a:p>
        </p:txBody>
      </p:sp>
      <p:sp>
        <p:nvSpPr>
          <p:cNvPr id="303" name="Google Shape;303;p38"/>
          <p:cNvSpPr txBox="1"/>
          <p:nvPr>
            <p:ph idx="1" type="body"/>
          </p:nvPr>
        </p:nvSpPr>
        <p:spPr>
          <a:xfrm>
            <a:off x="1347925" y="12481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OR REPLACE MODEL `tweeter.tweets_byday`</a:t>
            </a:r>
            <a:endParaRPr/>
          </a:p>
          <a:p>
            <a:pPr indent="0" lvl="0" marL="0" rtl="0" algn="l">
              <a:spcBef>
                <a:spcPts val="1600"/>
              </a:spcBef>
              <a:spcAft>
                <a:spcPts val="0"/>
              </a:spcAft>
              <a:buNone/>
            </a:pPr>
            <a:r>
              <a:rPr lang="en"/>
              <a:t>OPTIONS</a:t>
            </a:r>
            <a:endParaRPr/>
          </a:p>
          <a:p>
            <a:pPr indent="0" lvl="0" marL="0" rtl="0" algn="l">
              <a:spcBef>
                <a:spcPts val="1600"/>
              </a:spcBef>
              <a:spcAft>
                <a:spcPts val="0"/>
              </a:spcAft>
              <a:buNone/>
            </a:pPr>
            <a:r>
              <a:rPr lang="en"/>
              <a:t>  (model_type='linear_reg', input_label_cols=['quotes']) AS</a:t>
            </a:r>
            <a:endParaRPr/>
          </a:p>
          <a:p>
            <a:pPr indent="0" lvl="0" marL="0" rtl="0" algn="l">
              <a:spcBef>
                <a:spcPts val="1600"/>
              </a:spcBef>
              <a:spcAft>
                <a:spcPts val="0"/>
              </a:spcAft>
              <a:buNone/>
            </a:pPr>
            <a:r>
              <a:rPr lang="en"/>
              <a:t>SELECT</a:t>
            </a:r>
            <a:endParaRPr/>
          </a:p>
          <a:p>
            <a:pPr indent="0" lvl="0" marL="0" rtl="0" algn="l">
              <a:spcBef>
                <a:spcPts val="1600"/>
              </a:spcBef>
              <a:spcAft>
                <a:spcPts val="0"/>
              </a:spcAft>
              <a:buNone/>
            </a:pPr>
            <a:r>
              <a:rPr lang="en"/>
              <a:t>  created_at as create_time, quote_count as quotes, reply_count as replys, retweet_count as retweets</a:t>
            </a:r>
            <a:endParaRPr/>
          </a:p>
          <a:p>
            <a:pPr indent="0" lvl="0" marL="0" rtl="0" algn="l">
              <a:spcBef>
                <a:spcPts val="1600"/>
              </a:spcBef>
              <a:spcAft>
                <a:spcPts val="0"/>
              </a:spcAft>
              <a:buNone/>
            </a:pPr>
            <a:r>
              <a:rPr lang="en"/>
              <a:t>FROM `twitter-298321.tweeter.tweets_corrected`;</a:t>
            </a:r>
            <a:endParaRPr/>
          </a:p>
          <a:p>
            <a:pPr indent="0" lvl="0" marL="0" rtl="0" algn="l">
              <a:spcBef>
                <a:spcPts val="1600"/>
              </a:spcBef>
              <a:spcAft>
                <a:spcPts val="1600"/>
              </a:spcAft>
              <a:buNone/>
            </a:pPr>
            <a:r>
              <a:t/>
            </a:r>
            <a:endParaRPr/>
          </a:p>
        </p:txBody>
      </p:sp>
      <p:pic>
        <p:nvPicPr>
          <p:cNvPr id="304" name="Google Shape;304;p38"/>
          <p:cNvPicPr preferRelativeResize="0"/>
          <p:nvPr/>
        </p:nvPicPr>
        <p:blipFill rotWithShape="1">
          <a:blip r:embed="rId3">
            <a:alphaModFix/>
          </a:blip>
          <a:srcRect b="17309" l="25550" r="56067" t="62919"/>
          <a:stretch/>
        </p:blipFill>
        <p:spPr>
          <a:xfrm>
            <a:off x="6655525" y="3589225"/>
            <a:ext cx="1680874" cy="1016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1156850" y="152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Prediction and Evaluation for the Twitter Activities</a:t>
            </a:r>
            <a:endParaRPr/>
          </a:p>
        </p:txBody>
      </p:sp>
      <p:sp>
        <p:nvSpPr>
          <p:cNvPr id="310" name="Google Shape;310;p39"/>
          <p:cNvSpPr txBox="1"/>
          <p:nvPr>
            <p:ph idx="1" type="body"/>
          </p:nvPr>
        </p:nvSpPr>
        <p:spPr>
          <a:xfrm>
            <a:off x="98225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 FROM ML.predict(MODEL `tweeter.tweets_byday`,</a:t>
            </a:r>
            <a:endParaRPr/>
          </a:p>
          <a:p>
            <a:pPr indent="0" lvl="0" marL="0" rtl="0" algn="l">
              <a:spcBef>
                <a:spcPts val="1600"/>
              </a:spcBef>
              <a:spcAft>
                <a:spcPts val="0"/>
              </a:spcAft>
              <a:buNone/>
            </a:pPr>
            <a:r>
              <a:rPr lang="en"/>
              <a:t>(SELECT</a:t>
            </a:r>
            <a:endParaRPr/>
          </a:p>
          <a:p>
            <a:pPr indent="0" lvl="0" marL="0" rtl="0" algn="l">
              <a:spcBef>
                <a:spcPts val="1600"/>
              </a:spcBef>
              <a:spcAft>
                <a:spcPts val="0"/>
              </a:spcAft>
              <a:buNone/>
            </a:pPr>
            <a:r>
              <a:rPr lang="en"/>
              <a:t>created_at as create_time, quote_count as quotes, reply_count as replys,</a:t>
            </a:r>
            <a:endParaRPr/>
          </a:p>
          <a:p>
            <a:pPr indent="0" lvl="0" marL="0" rtl="0" algn="l">
              <a:spcBef>
                <a:spcPts val="1600"/>
              </a:spcBef>
              <a:spcAft>
                <a:spcPts val="0"/>
              </a:spcAft>
              <a:buNone/>
            </a:pPr>
            <a:r>
              <a:rPr lang="en"/>
              <a:t>retweet_count as retweets</a:t>
            </a:r>
            <a:endParaRPr/>
          </a:p>
          <a:p>
            <a:pPr indent="0" lvl="0" marL="0" rtl="0" algn="l">
              <a:spcBef>
                <a:spcPts val="1600"/>
              </a:spcBef>
              <a:spcAft>
                <a:spcPts val="0"/>
              </a:spcAft>
              <a:buNone/>
            </a:pPr>
            <a:r>
              <a:rPr lang="en"/>
              <a:t>from `twitter-298321.tweeter.tweets_corr_new`</a:t>
            </a:r>
            <a:endParaRPr/>
          </a:p>
          <a:p>
            <a:pPr indent="0" lvl="0" marL="0" rtl="0" algn="l">
              <a:spcBef>
                <a:spcPts val="1600"/>
              </a:spcBef>
              <a:spcAft>
                <a:spcPts val="0"/>
              </a:spcAft>
              <a:buNone/>
            </a:pPr>
            <a:r>
              <a:rPr lang="en"/>
              <a:t>LIMIT 100))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a:p>
        </p:txBody>
      </p:sp>
      <p:pic>
        <p:nvPicPr>
          <p:cNvPr id="311" name="Google Shape;311;p39"/>
          <p:cNvPicPr preferRelativeResize="0"/>
          <p:nvPr/>
        </p:nvPicPr>
        <p:blipFill>
          <a:blip r:embed="rId3">
            <a:alphaModFix/>
          </a:blip>
          <a:stretch>
            <a:fillRect/>
          </a:stretch>
        </p:blipFill>
        <p:spPr>
          <a:xfrm>
            <a:off x="152400" y="3715325"/>
            <a:ext cx="8839200" cy="603385"/>
          </a:xfrm>
          <a:prstGeom prst="rect">
            <a:avLst/>
          </a:prstGeom>
          <a:noFill/>
          <a:ln>
            <a:noFill/>
          </a:ln>
        </p:spPr>
      </p:pic>
      <p:sp>
        <p:nvSpPr>
          <p:cNvPr id="312" name="Google Shape;312;p39"/>
          <p:cNvSpPr txBox="1"/>
          <p:nvPr/>
        </p:nvSpPr>
        <p:spPr>
          <a:xfrm>
            <a:off x="492800" y="4437000"/>
            <a:ext cx="850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Judging from the R^2 scores for the training and test data sets, R^2 score decreases, which means that there is a better model that would predict  quotes variable as opposed to the currently displayed one</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925800" y="52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Activities by time</a:t>
            </a:r>
            <a:endParaRPr/>
          </a:p>
        </p:txBody>
      </p:sp>
      <p:pic>
        <p:nvPicPr>
          <p:cNvPr id="318" name="Google Shape;318;p40"/>
          <p:cNvPicPr preferRelativeResize="0"/>
          <p:nvPr/>
        </p:nvPicPr>
        <p:blipFill>
          <a:blip r:embed="rId3">
            <a:alphaModFix/>
          </a:blip>
          <a:stretch>
            <a:fillRect/>
          </a:stretch>
        </p:blipFill>
        <p:spPr>
          <a:xfrm>
            <a:off x="1474075" y="588850"/>
            <a:ext cx="6195851" cy="3567799"/>
          </a:xfrm>
          <a:prstGeom prst="rect">
            <a:avLst/>
          </a:prstGeom>
          <a:noFill/>
          <a:ln>
            <a:noFill/>
          </a:ln>
        </p:spPr>
      </p:pic>
      <p:sp>
        <p:nvSpPr>
          <p:cNvPr id="319" name="Google Shape;319;p40"/>
          <p:cNvSpPr txBox="1"/>
          <p:nvPr/>
        </p:nvSpPr>
        <p:spPr>
          <a:xfrm>
            <a:off x="730500" y="4156650"/>
            <a:ext cx="76830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FEFEF"/>
                </a:solidFill>
                <a:latin typeface="Roboto"/>
                <a:ea typeface="Roboto"/>
                <a:cs typeface="Roboto"/>
                <a:sym typeface="Roboto"/>
              </a:rPr>
              <a:t>We firstly assumed there could be a correlation between flights on-ground and numbers of replies, retweets, predicted quotes on Twitter. That is, if more planes on the ground due to delays, we may be able to see more Twitter activities. Although we learned that there are several spikes on both flights and Twitter activities, we could not see an observable pattern between the two graphs, which means that another variable(s) can better explain Twitter activity spike</a:t>
            </a:r>
            <a:endParaRPr sz="1500">
              <a:solidFill>
                <a:srgbClr val="EFEFEF"/>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DataStudio Link</a:t>
            </a:r>
            <a:endParaRPr/>
          </a:p>
        </p:txBody>
      </p:sp>
      <p:sp>
        <p:nvSpPr>
          <p:cNvPr id="325" name="Google Shape;325;p41"/>
          <p:cNvSpPr txBox="1"/>
          <p:nvPr>
            <p:ph idx="1" type="body"/>
          </p:nvPr>
        </p:nvSpPr>
        <p:spPr>
          <a:xfrm>
            <a:off x="1106625"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https://datastudio.google.com/u/0/reporting/9a0c4b80-6b40-411c-b7a7-50d42a34def2/page/7V2sB</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Tests</a:t>
            </a:r>
            <a:endParaRPr/>
          </a:p>
        </p:txBody>
      </p:sp>
      <p:sp>
        <p:nvSpPr>
          <p:cNvPr id="148" name="Google Shape;148;p15"/>
          <p:cNvSpPr txBox="1"/>
          <p:nvPr>
            <p:ph idx="1" type="body"/>
          </p:nvPr>
        </p:nvSpPr>
        <p:spPr>
          <a:xfrm>
            <a:off x="638850" y="944675"/>
            <a:ext cx="78663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a:p>
            <a:pPr indent="-317500" lvl="0" marL="457200" rtl="0" algn="l">
              <a:spcBef>
                <a:spcPts val="1600"/>
              </a:spcBef>
              <a:spcAft>
                <a:spcPts val="0"/>
              </a:spcAft>
              <a:buSzPts val="1400"/>
              <a:buChar char="●"/>
            </a:pPr>
            <a:r>
              <a:rPr lang="en" sz="1400"/>
              <a:t>Flights</a:t>
            </a:r>
            <a:endParaRPr sz="1400"/>
          </a:p>
          <a:p>
            <a:pPr indent="-317500" lvl="1" marL="914400" rtl="0" algn="l">
              <a:spcBef>
                <a:spcPts val="0"/>
              </a:spcBef>
              <a:spcAft>
                <a:spcPts val="0"/>
              </a:spcAft>
              <a:buSzPts val="1400"/>
              <a:buChar char="○"/>
            </a:pPr>
            <a:r>
              <a:rPr lang="en" sz="1400"/>
              <a:t>{"bucket":"flights_api_twitter","path":"datadump","separateLines":"True","debug":10}</a:t>
            </a:r>
            <a:endParaRPr sz="1400"/>
          </a:p>
          <a:p>
            <a:pPr indent="-317500" lvl="0" marL="457200" rtl="0" algn="l">
              <a:spcBef>
                <a:spcPts val="0"/>
              </a:spcBef>
              <a:spcAft>
                <a:spcPts val="0"/>
              </a:spcAft>
              <a:buSzPts val="1400"/>
              <a:buChar char="●"/>
            </a:pPr>
            <a:r>
              <a:rPr lang="en" sz="1400"/>
              <a:t>Tweets and Users</a:t>
            </a:r>
            <a:endParaRPr sz="1400"/>
          </a:p>
          <a:p>
            <a:pPr indent="-317500" lvl="1" marL="914400" rtl="0" algn="l">
              <a:spcBef>
                <a:spcPts val="0"/>
              </a:spcBef>
              <a:spcAft>
                <a:spcPts val="0"/>
              </a:spcAft>
              <a:buSzPts val="1400"/>
              <a:buChar char="○"/>
            </a:pPr>
            <a:r>
              <a:rPr lang="en" sz="1400"/>
              <a:t>{"message":{"query":["American Airlines", "United Airlines", "Delta Airlines"],"limit":100,"projectId":"twitter-298321","topic":"twitter","userTopic":"user_twitter","bucket":"flights_tweets","userBucket":"user_tweets"}}</a:t>
            </a:r>
            <a:endParaRPr sz="1400"/>
          </a:p>
          <a:p>
            <a:pPr indent="-317500" lvl="1" marL="914400" rtl="0" algn="l">
              <a:spcBef>
                <a:spcPts val="0"/>
              </a:spcBef>
              <a:spcAft>
                <a:spcPts val="0"/>
              </a:spcAft>
              <a:buSzPts val="1400"/>
              <a:buChar char="○"/>
            </a:pPr>
            <a:r>
              <a:rPr lang="en" sz="1400"/>
              <a:t>{"message":{"query":["American Airlines", "United Airlines", "Delta Airlines"],"limit":100,"projectId":"twitter-298321","topic":"twitter"}}</a:t>
            </a:r>
            <a:endParaRPr sz="1400"/>
          </a:p>
          <a:p>
            <a:pPr indent="-317500" lvl="1" marL="914400" rtl="0" algn="l">
              <a:spcBef>
                <a:spcPts val="0"/>
              </a:spcBef>
              <a:spcAft>
                <a:spcPts val="0"/>
              </a:spcAft>
              <a:buSzPts val="1400"/>
              <a:buChar char="○"/>
            </a:pPr>
            <a:r>
              <a:rPr lang="en" sz="1400"/>
              <a:t>{"message":{"query":["American Airlines", "United Airlines", "Delta Airlines"],"limit":100,"projectId":"twitter-298321","topic":"user_twitter"}}</a:t>
            </a:r>
            <a:endParaRPr sz="1400"/>
          </a:p>
          <a:p>
            <a:pPr indent="0" lvl="0" marL="45720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a:t>
            </a:r>
            <a:endParaRPr/>
          </a:p>
        </p:txBody>
      </p:sp>
      <p:sp>
        <p:nvSpPr>
          <p:cNvPr id="154" name="Google Shape;154;p16"/>
          <p:cNvSpPr txBox="1"/>
          <p:nvPr>
            <p:ph idx="1" type="body"/>
          </p:nvPr>
        </p:nvSpPr>
        <p:spPr>
          <a:xfrm>
            <a:off x="4099000" y="4519675"/>
            <a:ext cx="778500" cy="36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Flight Data</a:t>
            </a:r>
            <a:endParaRPr/>
          </a:p>
        </p:txBody>
      </p:sp>
      <p:pic>
        <p:nvPicPr>
          <p:cNvPr id="155" name="Google Shape;155;p16"/>
          <p:cNvPicPr preferRelativeResize="0"/>
          <p:nvPr/>
        </p:nvPicPr>
        <p:blipFill>
          <a:blip r:embed="rId3">
            <a:alphaModFix/>
          </a:blip>
          <a:stretch>
            <a:fillRect/>
          </a:stretch>
        </p:blipFill>
        <p:spPr>
          <a:xfrm>
            <a:off x="1258663" y="928675"/>
            <a:ext cx="6626676" cy="350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976025" y="212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a:t>
            </a:r>
            <a:endParaRPr/>
          </a:p>
        </p:txBody>
      </p:sp>
      <p:sp>
        <p:nvSpPr>
          <p:cNvPr id="161" name="Google Shape;161;p17"/>
          <p:cNvSpPr txBox="1"/>
          <p:nvPr>
            <p:ph idx="1" type="body"/>
          </p:nvPr>
        </p:nvSpPr>
        <p:spPr>
          <a:xfrm>
            <a:off x="4106225" y="4563500"/>
            <a:ext cx="778500" cy="36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Twitter</a:t>
            </a:r>
            <a:endParaRPr/>
          </a:p>
        </p:txBody>
      </p:sp>
      <p:pic>
        <p:nvPicPr>
          <p:cNvPr id="162" name="Google Shape;162;p17"/>
          <p:cNvPicPr preferRelativeResize="0"/>
          <p:nvPr/>
        </p:nvPicPr>
        <p:blipFill>
          <a:blip r:embed="rId3">
            <a:alphaModFix/>
          </a:blip>
          <a:stretch>
            <a:fillRect/>
          </a:stretch>
        </p:blipFill>
        <p:spPr>
          <a:xfrm>
            <a:off x="925950" y="744485"/>
            <a:ext cx="7038900" cy="36545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a:t>
            </a:r>
            <a:endParaRPr/>
          </a:p>
        </p:txBody>
      </p:sp>
      <p:pic>
        <p:nvPicPr>
          <p:cNvPr id="168" name="Google Shape;168;p18"/>
          <p:cNvPicPr preferRelativeResize="0"/>
          <p:nvPr/>
        </p:nvPicPr>
        <p:blipFill>
          <a:blip r:embed="rId3">
            <a:alphaModFix/>
          </a:blip>
          <a:stretch>
            <a:fillRect/>
          </a:stretch>
        </p:blipFill>
        <p:spPr>
          <a:xfrm>
            <a:off x="1458775" y="1038300"/>
            <a:ext cx="6716342" cy="3530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a:t>
            </a:r>
            <a:endParaRPr/>
          </a:p>
        </p:txBody>
      </p:sp>
      <p:pic>
        <p:nvPicPr>
          <p:cNvPr id="174" name="Google Shape;174;p19"/>
          <p:cNvPicPr preferRelativeResize="0"/>
          <p:nvPr/>
        </p:nvPicPr>
        <p:blipFill>
          <a:blip r:embed="rId3">
            <a:alphaModFix/>
          </a:blip>
          <a:stretch>
            <a:fillRect/>
          </a:stretch>
        </p:blipFill>
        <p:spPr>
          <a:xfrm>
            <a:off x="152400" y="1681250"/>
            <a:ext cx="8839199" cy="22332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Pubsub Topics-Flights</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0"/>
          <p:cNvPicPr preferRelativeResize="0"/>
          <p:nvPr/>
        </p:nvPicPr>
        <p:blipFill rotWithShape="1">
          <a:blip r:embed="rId3">
            <a:alphaModFix/>
          </a:blip>
          <a:srcRect b="6492" l="0" r="0" t="14041"/>
          <a:stretch/>
        </p:blipFill>
        <p:spPr>
          <a:xfrm>
            <a:off x="472051" y="1200150"/>
            <a:ext cx="8395248" cy="3041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052550" y="2330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Pubsub Topics-Twitter</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21"/>
          <p:cNvPicPr preferRelativeResize="0"/>
          <p:nvPr/>
        </p:nvPicPr>
        <p:blipFill>
          <a:blip r:embed="rId3">
            <a:alphaModFix/>
          </a:blip>
          <a:stretch>
            <a:fillRect/>
          </a:stretch>
        </p:blipFill>
        <p:spPr>
          <a:xfrm>
            <a:off x="301375" y="884100"/>
            <a:ext cx="8623325" cy="4076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