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659A-C858-4F06-930D-7D0D37FC3A7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8471-E52A-46F0-9189-BA1A4F92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28471-E52A-46F0-9189-BA1A4F923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9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9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3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93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3-540-58108-1_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hneier.com/wp-content/uploads/2015/12/constants-2.t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ABD-CD26-28A3-993B-98D2319D9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&amp; cryptography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D0AE-135C-82D9-2D18-F21EAC58E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Barna tudor-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cristian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EA941-DC7F-CB68-4631-45306696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Sub-keys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75F6E-9C1A-99A4-0CB0-AA1B8BC5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blowfish, there are 18 32-bit subkeys (the P-array) and</a:t>
            </a:r>
            <a:br>
              <a:rPr lang="en-US" dirty="0"/>
            </a:br>
            <a:r>
              <a:rPr lang="en-US" dirty="0"/>
              <a:t>4 32-bit S-boxes with 256 values each</a:t>
            </a:r>
            <a:br>
              <a:rPr lang="en-US" dirty="0"/>
            </a:br>
            <a:r>
              <a:rPr lang="en-US" dirty="0"/>
              <a:t>S</a:t>
            </a:r>
            <a:r>
              <a:rPr lang="en-US" baseline="-25000" dirty="0"/>
              <a:t>1, 0</a:t>
            </a:r>
            <a:r>
              <a:rPr lang="en-US" dirty="0"/>
              <a:t>, S</a:t>
            </a:r>
            <a:r>
              <a:rPr lang="en-US" baseline="-25000" dirty="0"/>
              <a:t>1, 1</a:t>
            </a:r>
            <a:r>
              <a:rPr lang="en-US" dirty="0"/>
              <a:t>…S</a:t>
            </a:r>
            <a:r>
              <a:rPr lang="en-US" baseline="-25000" dirty="0"/>
              <a:t>1, 255</a:t>
            </a:r>
            <a:r>
              <a:rPr lang="en-US" dirty="0"/>
              <a:t>; S</a:t>
            </a:r>
            <a:r>
              <a:rPr lang="en-US" baseline="-25000" dirty="0"/>
              <a:t>2, 0</a:t>
            </a:r>
            <a:r>
              <a:rPr lang="en-US" dirty="0"/>
              <a:t>, S</a:t>
            </a:r>
            <a:r>
              <a:rPr lang="en-US" baseline="-25000" dirty="0"/>
              <a:t>2, 1</a:t>
            </a:r>
            <a:r>
              <a:rPr lang="en-US" dirty="0"/>
              <a:t>…S</a:t>
            </a:r>
            <a:r>
              <a:rPr lang="en-US" baseline="-25000" dirty="0"/>
              <a:t>2, 255</a:t>
            </a:r>
            <a:r>
              <a:rPr lang="en-US" dirty="0"/>
              <a:t>; S</a:t>
            </a:r>
            <a:r>
              <a:rPr lang="en-US" baseline="-25000" dirty="0"/>
              <a:t>3, 0</a:t>
            </a:r>
            <a:r>
              <a:rPr lang="en-US" dirty="0"/>
              <a:t>, S</a:t>
            </a:r>
            <a:r>
              <a:rPr lang="en-US" baseline="-25000" dirty="0"/>
              <a:t>3, 1</a:t>
            </a:r>
            <a:r>
              <a:rPr lang="en-US" dirty="0"/>
              <a:t>…S</a:t>
            </a:r>
            <a:r>
              <a:rPr lang="en-US" baseline="-25000" dirty="0"/>
              <a:t>3, 255</a:t>
            </a:r>
            <a:r>
              <a:rPr lang="en-US" dirty="0"/>
              <a:t>; S</a:t>
            </a:r>
            <a:r>
              <a:rPr lang="en-US" baseline="-25000" dirty="0"/>
              <a:t>4, 0</a:t>
            </a:r>
            <a:r>
              <a:rPr lang="en-US" dirty="0"/>
              <a:t>, S</a:t>
            </a:r>
            <a:r>
              <a:rPr lang="en-US" baseline="-25000" dirty="0"/>
              <a:t>4, 1</a:t>
            </a:r>
            <a:r>
              <a:rPr lang="en-US" dirty="0"/>
              <a:t>…S</a:t>
            </a:r>
            <a:r>
              <a:rPr lang="en-US" baseline="-25000" dirty="0"/>
              <a:t>4, 255</a:t>
            </a:r>
            <a:r>
              <a:rPr lang="en-US" dirty="0"/>
              <a:t>;</a:t>
            </a:r>
          </a:p>
          <a:p>
            <a:r>
              <a:rPr lang="en-US" dirty="0"/>
              <a:t>Before any encryption/decryption, these must be initialized and put through the Blowfish algorithm by themselves.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4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A36-D1DA-6ABB-C324-FD9B79C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Sub-keys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0A88-22E1-2C25-FAC8-45B1BBD0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Initialization:</a:t>
            </a:r>
          </a:p>
          <a:p>
            <a:pPr lvl="1"/>
            <a:r>
              <a:rPr lang="en-US" sz="1800" dirty="0"/>
              <a:t>First the P-array, then the S-boxes.</a:t>
            </a:r>
          </a:p>
          <a:p>
            <a:pPr lvl="1"/>
            <a:r>
              <a:rPr lang="en-US" sz="1800" dirty="0"/>
              <a:t>Initialized with the hex representation of decimals of Pi, without the 3.</a:t>
            </a:r>
          </a:p>
          <a:p>
            <a:pPr lvl="2"/>
            <a:r>
              <a:rPr lang="pt-BR" sz="1600" dirty="0"/>
              <a:t>P1 = 0x243f6a88; P 2 = 0x85a308d3; P3 = 0x13198a2e; P4 = 0x03707344, etc.</a:t>
            </a:r>
            <a:endParaRPr lang="en-US" sz="1600" dirty="0"/>
          </a:p>
          <a:p>
            <a:r>
              <a:rPr lang="en-US" sz="2000" dirty="0"/>
              <a:t>Then, XOR P1 with the first 32 bits of the key, P2 with the 2</a:t>
            </a:r>
            <a:r>
              <a:rPr lang="en-US" sz="2000" baseline="30000" dirty="0"/>
              <a:t>nd</a:t>
            </a:r>
            <a:r>
              <a:rPr lang="en-US" sz="2000" dirty="0"/>
              <a:t> 32 bits and so on, until the entire P-array has been </a:t>
            </a:r>
            <a:r>
              <a:rPr lang="en-US" sz="2000" dirty="0" err="1"/>
              <a:t>XOR’ed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Repeat the key as many times as necessary: A -&gt; AA -&gt; AAA.</a:t>
            </a:r>
          </a:p>
        </p:txBody>
      </p:sp>
    </p:spTree>
    <p:extLst>
      <p:ext uri="{BB962C8B-B14F-4D97-AF65-F5344CB8AC3E}">
        <p14:creationId xmlns:p14="http://schemas.microsoft.com/office/powerpoint/2010/main" val="348290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A36-D1DA-6ABB-C324-FD9B79C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further pre-work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0A88-22E1-2C25-FAC8-45B1BBD0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these sub-keys, encrypt the all-zero block and replace P1 and P2 with the result</a:t>
            </a:r>
          </a:p>
          <a:p>
            <a:r>
              <a:rPr lang="en-US" dirty="0"/>
              <a:t>Encrypt that result and replace P3 and P4.</a:t>
            </a:r>
          </a:p>
          <a:p>
            <a:r>
              <a:rPr lang="en-US" dirty="0"/>
              <a:t>Repeat until all P-array entries, and all S-box entries, in order, have been replaced.</a:t>
            </a:r>
          </a:p>
        </p:txBody>
      </p:sp>
    </p:spTree>
    <p:extLst>
      <p:ext uri="{BB962C8B-B14F-4D97-AF65-F5344CB8AC3E}">
        <p14:creationId xmlns:p14="http://schemas.microsoft.com/office/powerpoint/2010/main" val="366536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A36-D1DA-6ABB-C324-FD9B79C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further pre-work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0A88-22E1-2C25-FAC8-45B1BBD0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Pseudo-code: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init</a:t>
            </a:r>
            <a:r>
              <a:rPr lang="en-US" sz="2000" dirty="0"/>
              <a:t> = 0</a:t>
            </a:r>
            <a:br>
              <a:rPr lang="en-US" sz="2000" dirty="0"/>
            </a:b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 to 17, step 2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600" dirty="0" err="1"/>
              <a:t>init</a:t>
            </a:r>
            <a:r>
              <a:rPr lang="en-US" sz="1600" dirty="0"/>
              <a:t> = encrypt(</a:t>
            </a:r>
            <a:r>
              <a:rPr lang="en-US" sz="1600" dirty="0" err="1"/>
              <a:t>init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P[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init</a:t>
            </a:r>
            <a:r>
              <a:rPr lang="en-US" sz="1600" dirty="0"/>
              <a:t> &gt;&gt; 32</a:t>
            </a:r>
            <a:br>
              <a:rPr lang="en-US" sz="1600" dirty="0"/>
            </a:br>
            <a:r>
              <a:rPr lang="en-US" sz="1600" dirty="0"/>
              <a:t>    P[i+1] = </a:t>
            </a:r>
            <a:r>
              <a:rPr lang="en-US" sz="1600" dirty="0" err="1"/>
              <a:t>init</a:t>
            </a:r>
            <a:r>
              <a:rPr lang="en-US" sz="1600" dirty="0"/>
              <a:t> &amp; 0xFFFFFFFF</a:t>
            </a:r>
            <a:br>
              <a:rPr lang="en-US" sz="1600" dirty="0"/>
            </a:b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= 1 to 4</a:t>
            </a:r>
            <a:br>
              <a:rPr lang="en-US" sz="1600" dirty="0"/>
            </a:br>
            <a:r>
              <a:rPr lang="en-US" sz="1600" dirty="0"/>
              <a:t>    for j = 1 to 255, step 2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init</a:t>
            </a:r>
            <a:r>
              <a:rPr lang="en-US" sz="1600" dirty="0"/>
              <a:t> = encrypt(</a:t>
            </a:r>
            <a:r>
              <a:rPr lang="en-US" sz="1600" dirty="0" err="1"/>
              <a:t>init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S-box[</a:t>
            </a:r>
            <a:r>
              <a:rPr lang="en-US" sz="1600" dirty="0" err="1"/>
              <a:t>i</a:t>
            </a:r>
            <a:r>
              <a:rPr lang="en-US" sz="1600" dirty="0"/>
              <a:t>][j] = </a:t>
            </a:r>
            <a:r>
              <a:rPr lang="en-US" sz="1600" dirty="0" err="1"/>
              <a:t>init</a:t>
            </a:r>
            <a:r>
              <a:rPr lang="en-US" sz="1600" dirty="0"/>
              <a:t> &gt;&gt; 32</a:t>
            </a:r>
            <a:br>
              <a:rPr lang="en-US" sz="1600" dirty="0"/>
            </a:br>
            <a:r>
              <a:rPr lang="en-US" sz="1600" dirty="0"/>
              <a:t>        S-box[</a:t>
            </a:r>
            <a:r>
              <a:rPr lang="en-US" sz="1600" dirty="0" err="1"/>
              <a:t>i</a:t>
            </a:r>
            <a:r>
              <a:rPr lang="en-US" sz="1600" dirty="0"/>
              <a:t>][j+1] = </a:t>
            </a:r>
            <a:r>
              <a:rPr lang="en-US" sz="1600" dirty="0" err="1"/>
              <a:t>init</a:t>
            </a:r>
            <a:r>
              <a:rPr lang="en-US" sz="1600" dirty="0"/>
              <a:t> &amp; 0xFFFFFFFF</a:t>
            </a:r>
          </a:p>
        </p:txBody>
      </p:sp>
    </p:spTree>
    <p:extLst>
      <p:ext uri="{BB962C8B-B14F-4D97-AF65-F5344CB8AC3E}">
        <p14:creationId xmlns:p14="http://schemas.microsoft.com/office/powerpoint/2010/main" val="112806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8B03-53EB-BEEE-1C46-3A51DCFE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Handling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E3F5-026C-DB3D-6072-54C8E450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 the block into 32-bit halves, L and 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16</a:t>
            </a:r>
            <a:br>
              <a:rPr lang="en-US" dirty="0"/>
            </a:br>
            <a:r>
              <a:rPr lang="en-US" dirty="0"/>
              <a:t>    L = L XOR P[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R = F(L) XOR R</a:t>
            </a:r>
            <a:br>
              <a:rPr lang="en-US" dirty="0"/>
            </a:br>
            <a:r>
              <a:rPr lang="en-US" dirty="0"/>
              <a:t>    Swap(L,R)</a:t>
            </a:r>
            <a:br>
              <a:rPr lang="en-US" dirty="0"/>
            </a:br>
            <a:r>
              <a:rPr lang="en-US" dirty="0"/>
              <a:t>Swap(L,R) //Undoing the last swap</a:t>
            </a:r>
            <a:br>
              <a:rPr lang="en-US" dirty="0"/>
            </a:br>
            <a:r>
              <a:rPr lang="en-US" dirty="0"/>
              <a:t>R = R XOR P[17]</a:t>
            </a:r>
            <a:br>
              <a:rPr lang="en-US" dirty="0"/>
            </a:br>
            <a:r>
              <a:rPr lang="en-US" dirty="0"/>
              <a:t>L = L XOR P[18]</a:t>
            </a:r>
            <a:br>
              <a:rPr lang="en-US" dirty="0"/>
            </a:br>
            <a:r>
              <a:rPr lang="en-US" dirty="0"/>
              <a:t>output = L &lt;&lt; 32 | R // Combine the halves.</a:t>
            </a:r>
          </a:p>
          <a:p>
            <a:pPr>
              <a:lnSpc>
                <a:spcPct val="100000"/>
              </a:lnSpc>
            </a:pPr>
            <a:r>
              <a:rPr lang="en-US" dirty="0"/>
              <a:t>Decryption follows the same steps, just reversing the order of the P-array.</a:t>
            </a:r>
          </a:p>
        </p:txBody>
      </p:sp>
    </p:spTree>
    <p:extLst>
      <p:ext uri="{BB962C8B-B14F-4D97-AF65-F5344CB8AC3E}">
        <p14:creationId xmlns:p14="http://schemas.microsoft.com/office/powerpoint/2010/main" val="143236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C528-C942-0C01-D443-BC234DB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56B6-27D6-2BFA-F025-FD6739C5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Divide L into 4 quarters, 8 bit each : a, b, c, d</a:t>
            </a:r>
          </a:p>
          <a:p>
            <a:r>
              <a:rPr lang="en-US" dirty="0"/>
              <a:t>F(L) = ((((S</a:t>
            </a:r>
            <a:r>
              <a:rPr lang="en-US" baseline="-25000" dirty="0"/>
              <a:t>1, a</a:t>
            </a:r>
            <a:r>
              <a:rPr lang="en-US" dirty="0"/>
              <a:t> + S</a:t>
            </a:r>
            <a:r>
              <a:rPr lang="en-US" baseline="-25000" dirty="0"/>
              <a:t>2, b</a:t>
            </a:r>
            <a:r>
              <a:rPr lang="en-US" dirty="0"/>
              <a:t> )mod 2</a:t>
            </a:r>
            <a:r>
              <a:rPr lang="en-US" baseline="30000" dirty="0"/>
              <a:t>32</a:t>
            </a:r>
            <a:r>
              <a:rPr lang="en-US" dirty="0"/>
              <a:t>) XOR S</a:t>
            </a:r>
            <a:r>
              <a:rPr lang="en-US" baseline="-25000" dirty="0"/>
              <a:t>3, c</a:t>
            </a:r>
            <a:r>
              <a:rPr lang="en-US" dirty="0"/>
              <a:t>) + S</a:t>
            </a:r>
            <a:r>
              <a:rPr lang="en-US" baseline="-25000" dirty="0"/>
              <a:t>4, d</a:t>
            </a:r>
            <a:r>
              <a:rPr lang="en-US" dirty="0"/>
              <a:t> )mod 2</a:t>
            </a:r>
            <a:r>
              <a:rPr lang="en-US" baseline="30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6290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D3AC-739A-0548-E8BC-148B14E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143D-0E59-F83E-EF47-87FBA07C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file length is not an exact multiple of blocks</a:t>
            </a:r>
          </a:p>
          <a:p>
            <a:pPr lvl="1"/>
            <a:r>
              <a:rPr lang="en-US" dirty="0"/>
              <a:t>e.g. 5 blocks and 48 bits.</a:t>
            </a:r>
          </a:p>
          <a:p>
            <a:pPr lvl="1"/>
            <a:endParaRPr lang="en-US" dirty="0"/>
          </a:p>
          <a:p>
            <a:r>
              <a:rPr lang="en-US" dirty="0"/>
              <a:t>That’s where padding schemes come into play.</a:t>
            </a:r>
          </a:p>
        </p:txBody>
      </p:sp>
    </p:spTree>
    <p:extLst>
      <p:ext uri="{BB962C8B-B14F-4D97-AF65-F5344CB8AC3E}">
        <p14:creationId xmlns:p14="http://schemas.microsoft.com/office/powerpoint/2010/main" val="75351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864D-9CC6-EA50-6A14-BCC7C47D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BB80-B566-8CA1-2854-9797F4C7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Simply put, a padding scheme describes how you “fill the gap” in the last block of the file</a:t>
            </a:r>
          </a:p>
          <a:p>
            <a:r>
              <a:rPr lang="en-US" dirty="0"/>
              <a:t>When encrypting the example, you fill the last 2 bytes</a:t>
            </a:r>
          </a:p>
          <a:p>
            <a:r>
              <a:rPr lang="en-US" dirty="0"/>
              <a:t>When decrypting, you must omit the last 2 bytes.</a:t>
            </a:r>
          </a:p>
          <a:p>
            <a:r>
              <a:rPr lang="en-US" dirty="0"/>
              <a:t>There are multiple types of padding that are used</a:t>
            </a:r>
          </a:p>
          <a:p>
            <a:pPr lvl="1"/>
            <a:r>
              <a:rPr lang="en-US" dirty="0"/>
              <a:t>E.G. PKCS5, </a:t>
            </a:r>
            <a:r>
              <a:rPr lang="en-US" dirty="0" err="1"/>
              <a:t>OneAndZeroes</a:t>
            </a:r>
            <a:endParaRPr lang="en-US" dirty="0"/>
          </a:p>
          <a:p>
            <a:r>
              <a:rPr lang="en-US" dirty="0"/>
              <a:t>Naturally, the encryption and decryption programs should follow the same scheme</a:t>
            </a:r>
          </a:p>
        </p:txBody>
      </p:sp>
    </p:spTree>
    <p:extLst>
      <p:ext uri="{BB962C8B-B14F-4D97-AF65-F5344CB8AC3E}">
        <p14:creationId xmlns:p14="http://schemas.microsoft.com/office/powerpoint/2010/main" val="304317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3446-78C9-D7B6-2843-21EEC5E5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Chosen padding – PKCS5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633B-C297-4B59-1A4C-00E71EC2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the number of bytes your last block is -&gt; n</a:t>
            </a:r>
          </a:p>
          <a:p>
            <a:r>
              <a:rPr lang="en-US" dirty="0"/>
              <a:t>Subtract it from what it should be -&gt; B-n = p</a:t>
            </a:r>
          </a:p>
          <a:p>
            <a:r>
              <a:rPr lang="en-US" dirty="0"/>
              <a:t>Pad all remaining bytes with that number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4 bytes: FFFFFFFF________-&gt; FFFF04040404</a:t>
            </a:r>
          </a:p>
          <a:p>
            <a:pPr lvl="1"/>
            <a:r>
              <a:rPr lang="en-US" dirty="0"/>
              <a:t>7 bytes: FFFFFFFFFFFFFF__ -&gt; FFFFFFFFFFFFFF01</a:t>
            </a:r>
          </a:p>
          <a:p>
            <a:r>
              <a:rPr lang="en-US" dirty="0"/>
              <a:t>Edge case: padding an exact multiple of blocks adds a new block.</a:t>
            </a:r>
          </a:p>
          <a:p>
            <a:pPr lvl="1"/>
            <a:r>
              <a:rPr lang="en-US" dirty="0"/>
              <a:t>8 bytes: FFFFFFFFFFFFFFFF -&gt; FFFFFFFFFFFFFFFF 0808080808080808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1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5C8-F5C0-C71D-21D2-6B251311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Chosen padding – PKCS5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AA82-417A-4C1C-F807-4680B6ED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decrypting:</a:t>
            </a:r>
          </a:p>
          <a:p>
            <a:pPr lvl="1"/>
            <a:r>
              <a:rPr lang="en-US" dirty="0"/>
              <a:t>Look at the last byte</a:t>
            </a:r>
          </a:p>
          <a:p>
            <a:pPr lvl="1"/>
            <a:r>
              <a:rPr lang="en-US" dirty="0"/>
              <a:t>Omit that number of bytes from the end.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600" dirty="0"/>
              <a:t>Note: not implemented in time.</a:t>
            </a:r>
          </a:p>
        </p:txBody>
      </p:sp>
    </p:spTree>
    <p:extLst>
      <p:ext uri="{BB962C8B-B14F-4D97-AF65-F5344CB8AC3E}">
        <p14:creationId xmlns:p14="http://schemas.microsoft.com/office/powerpoint/2010/main" val="267194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0C46-D42F-65CC-5508-1EA1C3E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192F-9BF7-D12E-72B8-EB2EDC5E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Symmetric key:</a:t>
            </a:r>
          </a:p>
          <a:p>
            <a:pPr lvl="1"/>
            <a:r>
              <a:rPr lang="en-US" sz="2800" dirty="0"/>
              <a:t>DES – fixed key size (64-bit key, only 56 are used)</a:t>
            </a:r>
          </a:p>
          <a:p>
            <a:pPr lvl="1"/>
            <a:r>
              <a:rPr lang="en-US" sz="2800" dirty="0"/>
              <a:t>Blowfish – variable length key (32–448-bit)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Both are variations of Feistel Cipher</a:t>
            </a:r>
            <a:endParaRPr lang="en-US" dirty="0"/>
          </a:p>
          <a:p>
            <a:r>
              <a:rPr lang="en-US" sz="3200" dirty="0"/>
              <a:t>Asymmetric key:</a:t>
            </a:r>
          </a:p>
          <a:p>
            <a:pPr lvl="1"/>
            <a:r>
              <a:rPr lang="en-US" sz="2800" dirty="0"/>
              <a:t>RSA –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268690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246-C3BA-C859-62F4-09317AC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3126-94ED-5F09-3951-46E14486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DES:</a:t>
            </a:r>
          </a:p>
          <a:p>
            <a:pPr lvl="1"/>
            <a:r>
              <a:rPr lang="en-US" sz="1600" dirty="0"/>
              <a:t>FIPS 46-3</a:t>
            </a:r>
          </a:p>
          <a:p>
            <a:pPr lvl="1"/>
            <a:r>
              <a:rPr lang="en-US" sz="1600" dirty="0"/>
              <a:t>J. Orlin </a:t>
            </a:r>
            <a:r>
              <a:rPr lang="en-US" sz="1600" dirty="0" err="1"/>
              <a:t>Grabbe</a:t>
            </a:r>
            <a:r>
              <a:rPr lang="en-US" sz="1600" dirty="0"/>
              <a:t> - The DES Algorithm Illustrated</a:t>
            </a:r>
          </a:p>
          <a:p>
            <a:r>
              <a:rPr lang="en-US" dirty="0"/>
              <a:t>Blowfish:</a:t>
            </a:r>
          </a:p>
          <a:p>
            <a:pPr lvl="1"/>
            <a:r>
              <a:rPr lang="en-US" sz="1600" dirty="0"/>
              <a:t>Schneier, B. (1994). Description of a new variable-length key, 64-bit block cipher (Blowfish). In: Anderson, R. (eds) Fast Software Encryption. FSE 1993. Lecture Notes in Computer Science, vol 809. Springer, Berlin, Heidelberg. </a:t>
            </a:r>
            <a:r>
              <a:rPr lang="en-US" sz="1600" dirty="0">
                <a:hlinkClick r:id="rId3"/>
              </a:rPr>
              <a:t>https://doi.org/10.1007/3-540-58108-1_24</a:t>
            </a:r>
            <a:endParaRPr lang="en-US" sz="1600" dirty="0"/>
          </a:p>
          <a:p>
            <a:pPr lvl="1"/>
            <a:r>
              <a:rPr lang="en-US" sz="1600" dirty="0"/>
              <a:t>List of constants for use in Blowfish : </a:t>
            </a:r>
            <a:r>
              <a:rPr lang="en-US" sz="1600" dirty="0">
                <a:hlinkClick r:id="rId4"/>
              </a:rPr>
              <a:t>https://www.schneier.com/wp-content/uploads/2015/12/constants-2.txt</a:t>
            </a:r>
            <a:endParaRPr lang="en-US" sz="1600" dirty="0"/>
          </a:p>
          <a:p>
            <a:r>
              <a:rPr lang="en-US" sz="2000" dirty="0"/>
              <a:t>RSA:</a:t>
            </a:r>
          </a:p>
        </p:txBody>
      </p:sp>
    </p:spTree>
    <p:extLst>
      <p:ext uri="{BB962C8B-B14F-4D97-AF65-F5344CB8AC3E}">
        <p14:creationId xmlns:p14="http://schemas.microsoft.com/office/powerpoint/2010/main" val="25714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80B-B2ED-6419-8E39-519E2356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Feistel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9AE5-1748-B2C5-D195-EE570CF5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952723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the Round Keys (Key Schedule)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input in halves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Round Function: F(One Half, Round Key)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XOR the output with the other half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 N rounds</a:t>
            </a:r>
          </a:p>
          <a:p>
            <a:r>
              <a:rPr lang="en-US" dirty="0"/>
              <a:t>To decrypt, reverse the order of the Round Keys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DDD05B-6202-3841-A309-6BB19EC51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8365" y="1638871"/>
            <a:ext cx="3018669" cy="441732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31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EA6CB3-3081-957A-5D60-D6C8BE8F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Key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7E2A-C829-B99D-0D3C-D0731627D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66" y="2249486"/>
            <a:ext cx="661725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64-bit key input;</a:t>
            </a:r>
          </a:p>
          <a:p>
            <a:r>
              <a:rPr lang="en-US" sz="2000" dirty="0"/>
              <a:t>Permute key’s bits according to PC-1 -&gt; 56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57</a:t>
            </a:r>
            <a:r>
              <a:rPr lang="en-US" sz="1600" baseline="30000" dirty="0"/>
              <a:t>th</a:t>
            </a:r>
            <a:r>
              <a:rPr lang="en-US" sz="1600" dirty="0"/>
              <a:t> bit of the key becomes the first bit, the 49</a:t>
            </a:r>
            <a:r>
              <a:rPr lang="en-US" sz="1600" baseline="30000" dirty="0"/>
              <a:t>th</a:t>
            </a:r>
            <a:r>
              <a:rPr lang="en-US" sz="1600" dirty="0"/>
              <a:t> is the 2</a:t>
            </a:r>
            <a:r>
              <a:rPr lang="en-US" sz="1600" baseline="30000" dirty="0"/>
              <a:t>nd</a:t>
            </a:r>
            <a:r>
              <a:rPr lang="en-US" sz="1600" dirty="0"/>
              <a:t>, and so 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8 remaining bits were intended to be used as parity bits.</a:t>
            </a:r>
          </a:p>
          <a:p>
            <a:r>
              <a:rPr lang="en-US" dirty="0"/>
              <a:t>Split in half -&gt; 2 28-bit halves, C &amp; D</a:t>
            </a:r>
          </a:p>
          <a:p>
            <a:r>
              <a:rPr lang="en-US" sz="2000" dirty="0"/>
              <a:t>Left shift and store C &amp; D 16 times, by 1 or 2 bits, based on schedule</a:t>
            </a:r>
          </a:p>
          <a:p>
            <a:r>
              <a:rPr lang="en-US" sz="2000" dirty="0"/>
              <a:t>Finally, each round’s </a:t>
            </a:r>
            <a:r>
              <a:rPr lang="en-US" sz="2000" dirty="0" err="1"/>
              <a:t>C</a:t>
            </a:r>
            <a:r>
              <a:rPr lang="en-US" sz="2000" baseline="-25000" dirty="0" err="1"/>
              <a:t>n</a:t>
            </a:r>
            <a:r>
              <a:rPr lang="en-US" sz="2000" dirty="0" err="1"/>
              <a:t>D</a:t>
            </a:r>
            <a:r>
              <a:rPr lang="en-US" sz="2000" baseline="-25000" dirty="0" err="1"/>
              <a:t>n</a:t>
            </a:r>
            <a:r>
              <a:rPr lang="en-US" sz="2000" dirty="0"/>
              <a:t> pair is concatenated, and shifted according to PC-2 -&gt; 48-bit round key </a:t>
            </a:r>
            <a:r>
              <a:rPr lang="en-US" sz="2000" dirty="0" err="1"/>
              <a:t>K</a:t>
            </a:r>
            <a:r>
              <a:rPr lang="en-US" sz="2000" baseline="-25000" dirty="0" err="1"/>
              <a:t>n</a:t>
            </a:r>
            <a:endParaRPr lang="en-US" sz="2000" dirty="0"/>
          </a:p>
        </p:txBody>
      </p:sp>
      <p:pic>
        <p:nvPicPr>
          <p:cNvPr id="10" name="Picture 9" descr="A white rectangular box with black numbers&#10;&#10;Description automatically generated">
            <a:extLst>
              <a:ext uri="{FF2B5EF4-FFF2-40B4-BE49-F238E27FC236}">
                <a16:creationId xmlns:a16="http://schemas.microsoft.com/office/drawing/2014/main" id="{5F22DB6C-8EFD-1CD4-A84E-5B4BBF44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051" y="1746362"/>
            <a:ext cx="1306749" cy="4493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46BFC-34D4-CE8D-6C23-681D014B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9" y="3847557"/>
            <a:ext cx="3674342" cy="23919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1CA7CE-D0CC-D27F-7236-408CB5036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80709" y="1746362"/>
            <a:ext cx="3674342" cy="2283706"/>
          </a:xfrm>
        </p:spPr>
      </p:pic>
    </p:spTree>
    <p:extLst>
      <p:ext uri="{BB962C8B-B14F-4D97-AF65-F5344CB8AC3E}">
        <p14:creationId xmlns:p14="http://schemas.microsoft.com/office/powerpoint/2010/main" val="30987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6F2-EDFD-F9E5-B9F1-4D760987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Splitting and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53B-4D57-1798-1427-8719322D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090" y="2249486"/>
            <a:ext cx="770290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Before splitting, permute the block according to Initial Permutation IP</a:t>
            </a:r>
          </a:p>
          <a:p>
            <a:pPr lvl="1"/>
            <a:r>
              <a:rPr lang="en-US" sz="1600" dirty="0"/>
              <a:t>Block’s 58</a:t>
            </a:r>
            <a:r>
              <a:rPr lang="en-US" sz="1600" baseline="30000" dirty="0"/>
              <a:t>th</a:t>
            </a:r>
            <a:r>
              <a:rPr lang="en-US" sz="1600" dirty="0"/>
              <a:t> bit becomes the first bit, 50</a:t>
            </a:r>
            <a:r>
              <a:rPr lang="en-US" sz="1600" baseline="30000" dirty="0"/>
              <a:t>th</a:t>
            </a:r>
            <a:r>
              <a:rPr lang="en-US" sz="1600" dirty="0"/>
              <a:t> -&gt; 2</a:t>
            </a:r>
            <a:r>
              <a:rPr lang="en-US" sz="1600" baseline="30000" dirty="0"/>
              <a:t>nd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2000" dirty="0"/>
              <a:t>Split in halves -&gt; L</a:t>
            </a:r>
            <a:r>
              <a:rPr lang="en-US" sz="2000" baseline="-25000" dirty="0"/>
              <a:t>0 </a:t>
            </a:r>
            <a:r>
              <a:rPr lang="en-US" sz="2000" dirty="0"/>
              <a:t>and R</a:t>
            </a:r>
            <a:r>
              <a:rPr lang="en-US" sz="2000" baseline="-25000" dirty="0"/>
              <a:t>0</a:t>
            </a:r>
            <a:r>
              <a:rPr lang="en-US" sz="2000" dirty="0"/>
              <a:t>, 32-bits each.</a:t>
            </a:r>
          </a:p>
          <a:p>
            <a:r>
              <a:rPr lang="en-US" sz="2000" dirty="0"/>
              <a:t>For 16 rounds do</a:t>
            </a:r>
          </a:p>
          <a:p>
            <a:pPr lvl="1"/>
            <a:r>
              <a:rPr lang="en-US" sz="1600" dirty="0"/>
              <a:t>L</a:t>
            </a:r>
            <a:r>
              <a:rPr lang="en-US" sz="1600" baseline="-25000" dirty="0"/>
              <a:t>n</a:t>
            </a:r>
            <a:r>
              <a:rPr lang="en-US" sz="1600" dirty="0"/>
              <a:t> = R</a:t>
            </a:r>
            <a:r>
              <a:rPr lang="en-US" sz="1600" baseline="-25000" dirty="0"/>
              <a:t>n-1</a:t>
            </a:r>
            <a:endParaRPr lang="en-US" sz="1600" dirty="0"/>
          </a:p>
          <a:p>
            <a:pPr lvl="1"/>
            <a:r>
              <a:rPr lang="en-US" sz="1600" dirty="0"/>
              <a:t>R</a:t>
            </a:r>
            <a:r>
              <a:rPr lang="en-US" sz="1600" baseline="-25000" dirty="0"/>
              <a:t>n</a:t>
            </a:r>
            <a:r>
              <a:rPr lang="en-US" sz="1600" dirty="0"/>
              <a:t> = L</a:t>
            </a:r>
            <a:r>
              <a:rPr lang="en-US" sz="1600" baseline="-25000" dirty="0"/>
              <a:t>n-1</a:t>
            </a:r>
            <a:r>
              <a:rPr lang="en-US" sz="1600" dirty="0"/>
              <a:t> XOR </a:t>
            </a:r>
            <a:r>
              <a:rPr lang="en-US" sz="1600" i="1" dirty="0"/>
              <a:t>f</a:t>
            </a:r>
            <a:r>
              <a:rPr lang="en-US" sz="1600" dirty="0"/>
              <a:t>(R</a:t>
            </a:r>
            <a:r>
              <a:rPr lang="en-US" sz="1600" baseline="-25000" dirty="0"/>
              <a:t>n-1</a:t>
            </a:r>
            <a:r>
              <a:rPr lang="en-US" sz="1600" dirty="0"/>
              <a:t>, </a:t>
            </a:r>
            <a:r>
              <a:rPr lang="en-US" sz="1600" dirty="0" err="1"/>
              <a:t>K</a:t>
            </a:r>
            <a:r>
              <a:rPr lang="en-US" sz="1600" baseline="-25000" dirty="0" err="1"/>
              <a:t>n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Notice the Swaps between the Left and Right halves, every 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775D6-368C-0AE9-214D-A018558BA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5000" y="2873408"/>
            <a:ext cx="3471274" cy="1887505"/>
          </a:xfrm>
        </p:spPr>
      </p:pic>
    </p:spTree>
    <p:extLst>
      <p:ext uri="{BB962C8B-B14F-4D97-AF65-F5344CB8AC3E}">
        <p14:creationId xmlns:p14="http://schemas.microsoft.com/office/powerpoint/2010/main" val="3535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16E-CC84-E3F0-EA3B-01BD86B4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C312-57BF-8F9A-DF7F-52914AADD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000641" cy="3541714"/>
          </a:xfrm>
        </p:spPr>
        <p:txBody>
          <a:bodyPr>
            <a:normAutofit/>
          </a:bodyPr>
          <a:lstStyle/>
          <a:p>
            <a:r>
              <a:rPr lang="en-US" sz="2000" dirty="0"/>
              <a:t>First, expand the 32-bit R</a:t>
            </a:r>
            <a:r>
              <a:rPr lang="en-US" sz="2000" baseline="-25000" dirty="0"/>
              <a:t>n-1</a:t>
            </a:r>
            <a:r>
              <a:rPr lang="en-US" sz="2000" dirty="0"/>
              <a:t> according to the table -&gt; 48-bit E(R)</a:t>
            </a:r>
          </a:p>
          <a:p>
            <a:pPr lvl="1"/>
            <a:r>
              <a:rPr lang="en-US" sz="1800" dirty="0"/>
              <a:t>32</a:t>
            </a:r>
            <a:r>
              <a:rPr lang="en-US" sz="1800" baseline="30000" dirty="0"/>
              <a:t>nd</a:t>
            </a:r>
            <a:r>
              <a:rPr lang="en-US" sz="1800" dirty="0"/>
              <a:t> bit becomes the first, 1</a:t>
            </a:r>
            <a:r>
              <a:rPr lang="en-US" sz="1800" baseline="30000" dirty="0"/>
              <a:t>st</a:t>
            </a:r>
            <a:r>
              <a:rPr lang="en-US" sz="1800" dirty="0"/>
              <a:t> becomes the 2</a:t>
            </a:r>
            <a:r>
              <a:rPr lang="en-US" sz="1800" baseline="30000" dirty="0"/>
              <a:t>nd</a:t>
            </a:r>
            <a:r>
              <a:rPr lang="en-US" sz="1800" dirty="0"/>
              <a:t>, etc.</a:t>
            </a:r>
          </a:p>
          <a:p>
            <a:r>
              <a:rPr lang="en-US" sz="2000" dirty="0"/>
              <a:t>XOR E(R) with the Round Key. -&gt; 48-bit, </a:t>
            </a:r>
          </a:p>
          <a:p>
            <a:pPr lvl="1"/>
            <a:r>
              <a:rPr lang="en-US" sz="1600" dirty="0"/>
              <a:t>8 groups of 6 bits -&gt; B</a:t>
            </a:r>
            <a:r>
              <a:rPr lang="en-US" sz="1600" baseline="-25000" dirty="0"/>
              <a:t>1</a:t>
            </a:r>
            <a:r>
              <a:rPr lang="en-US" sz="1600" dirty="0"/>
              <a:t>, B</a:t>
            </a:r>
            <a:r>
              <a:rPr lang="en-US" sz="1600" baseline="-25000" dirty="0"/>
              <a:t>2</a:t>
            </a:r>
            <a:r>
              <a:rPr lang="en-US" sz="1600" dirty="0"/>
              <a:t>, … B</a:t>
            </a:r>
            <a:r>
              <a:rPr lang="en-US" sz="1600" baseline="-25000" dirty="0"/>
              <a:t>8</a:t>
            </a:r>
            <a:endParaRPr lang="en-US" sz="1600" dirty="0"/>
          </a:p>
          <a:p>
            <a:r>
              <a:rPr lang="en-US" sz="2200" dirty="0"/>
              <a:t>These groups of 6 bits are used to shrink the 48-bit result back to a </a:t>
            </a:r>
            <a:r>
              <a:rPr lang="en-US" sz="2000" dirty="0"/>
              <a:t>32-bit</a:t>
            </a:r>
            <a:r>
              <a:rPr lang="en-US" sz="2200" dirty="0"/>
              <a:t>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975E3-14FC-B794-C886-C66CB04BC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49694" y="2330329"/>
            <a:ext cx="3040507" cy="2197342"/>
          </a:xfrm>
        </p:spPr>
      </p:pic>
    </p:spTree>
    <p:extLst>
      <p:ext uri="{BB962C8B-B14F-4D97-AF65-F5344CB8AC3E}">
        <p14:creationId xmlns:p14="http://schemas.microsoft.com/office/powerpoint/2010/main" val="151363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36-385D-1E12-E049-35BDEC3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DE5E-1359-546A-BDF2-65902D98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49486"/>
            <a:ext cx="655405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Each of the 6-bit groups has a corresponding S-box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</a:t>
            </a:r>
            <a:r>
              <a:rPr lang="en-US" sz="1600" dirty="0"/>
              <a:t>, … S</a:t>
            </a:r>
            <a:r>
              <a:rPr lang="en-US" sz="1600" baseline="-25000" dirty="0"/>
              <a:t>8</a:t>
            </a:r>
            <a:endParaRPr lang="en-US" sz="1600" dirty="0"/>
          </a:p>
          <a:p>
            <a:r>
              <a:rPr lang="en-US" sz="2000" dirty="0"/>
              <a:t>6-bit values -&gt; R</a:t>
            </a:r>
            <a:r>
              <a:rPr lang="en-US" sz="2000" baseline="-25000" dirty="0"/>
              <a:t>0</a:t>
            </a:r>
            <a:r>
              <a:rPr lang="en-US" sz="2000" dirty="0"/>
              <a:t> C</a:t>
            </a:r>
            <a:r>
              <a:rPr lang="en-US" sz="2000" baseline="-25000" dirty="0"/>
              <a:t>0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C</a:t>
            </a:r>
            <a:r>
              <a:rPr lang="en-US" sz="2000" baseline="-25000" dirty="0"/>
              <a:t>3</a:t>
            </a:r>
            <a:r>
              <a:rPr lang="en-US" sz="2000" dirty="0"/>
              <a:t> R</a:t>
            </a:r>
            <a:r>
              <a:rPr lang="en-US" sz="2000" baseline="-25000" dirty="0"/>
              <a:t>1</a:t>
            </a:r>
            <a:endParaRPr lang="en-US" sz="1600" dirty="0"/>
          </a:p>
          <a:p>
            <a:r>
              <a:rPr lang="en-US" sz="2000" dirty="0"/>
              <a:t>R</a:t>
            </a:r>
            <a:r>
              <a:rPr lang="en-US" sz="2000" baseline="-25000" dirty="0"/>
              <a:t>0</a:t>
            </a: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-&gt; Binary values from 00-11 -&gt; 0 to 3 Row index</a:t>
            </a:r>
          </a:p>
          <a:p>
            <a:r>
              <a:rPr lang="en-US" sz="2000" dirty="0"/>
              <a:t>Similarly, middle 4bits -&gt; 0 to 15 Column index</a:t>
            </a:r>
          </a:p>
          <a:p>
            <a:r>
              <a:rPr lang="en-US" sz="2000" dirty="0"/>
              <a:t>The output is the binary representation of the number indicated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6A7DA-2924-564E-2CA6-C2C988BB4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850" y="2515733"/>
            <a:ext cx="4671307" cy="18265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3E3E7-59E5-76F9-69AA-65A6672E2E81}"/>
              </a:ext>
            </a:extLst>
          </p:cNvPr>
          <p:cNvSpPr txBox="1"/>
          <p:nvPr/>
        </p:nvSpPr>
        <p:spPr>
          <a:xfrm>
            <a:off x="8056531" y="4494664"/>
            <a:ext cx="30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S-box 1</a:t>
            </a:r>
          </a:p>
        </p:txBody>
      </p:sp>
    </p:spTree>
    <p:extLst>
      <p:ext uri="{BB962C8B-B14F-4D97-AF65-F5344CB8AC3E}">
        <p14:creationId xmlns:p14="http://schemas.microsoft.com/office/powerpoint/2010/main" val="34477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36-385D-1E12-E049-35BDEC3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DE5E-1359-546A-BDF2-65902D98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49486"/>
            <a:ext cx="655405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US" sz="1600" dirty="0"/>
              <a:t>Input: B</a:t>
            </a:r>
            <a:r>
              <a:rPr lang="en-US" sz="1600" baseline="-25000" dirty="0"/>
              <a:t>1</a:t>
            </a:r>
            <a:r>
              <a:rPr lang="en-US" sz="1600" dirty="0"/>
              <a:t> = (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1101</a:t>
            </a:r>
            <a:r>
              <a:rPr lang="en-US" sz="1600" dirty="0">
                <a:solidFill>
                  <a:schemeClr val="accent1"/>
                </a:solidFill>
              </a:rPr>
              <a:t>1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Row -&gt; </a:t>
            </a:r>
            <a:r>
              <a:rPr lang="en-US" sz="1600" dirty="0">
                <a:solidFill>
                  <a:schemeClr val="accent1"/>
                </a:solidFill>
              </a:rPr>
              <a:t>01</a:t>
            </a:r>
            <a:r>
              <a:rPr lang="en-US" sz="1600" dirty="0"/>
              <a:t> binary -&gt; 1 decimal</a:t>
            </a:r>
          </a:p>
          <a:p>
            <a:pPr lvl="1"/>
            <a:r>
              <a:rPr lang="en-US" sz="1600" dirty="0"/>
              <a:t>Column -&gt;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1011</a:t>
            </a:r>
            <a:r>
              <a:rPr lang="en-US" sz="1600" dirty="0"/>
              <a:t> binary -&gt; 11 decimal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 Row 1 Col 11 -&gt; 11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(B</a:t>
            </a:r>
            <a:r>
              <a:rPr lang="en-US" sz="1600" baseline="-25000" dirty="0"/>
              <a:t>1</a:t>
            </a:r>
            <a:r>
              <a:rPr lang="en-US" sz="1600" dirty="0"/>
              <a:t>) = Binary(11) = 1011</a:t>
            </a:r>
          </a:p>
          <a:p>
            <a:r>
              <a:rPr lang="en-US" sz="2000" dirty="0"/>
              <a:t>Repeat for all 8 6-bit groups and concatenate the results.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6A7DA-2924-564E-2CA6-C2C988BB4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850" y="2515733"/>
            <a:ext cx="4671307" cy="18265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3E3E7-59E5-76F9-69AA-65A6672E2E81}"/>
              </a:ext>
            </a:extLst>
          </p:cNvPr>
          <p:cNvSpPr txBox="1"/>
          <p:nvPr/>
        </p:nvSpPr>
        <p:spPr>
          <a:xfrm>
            <a:off x="8056531" y="4494664"/>
            <a:ext cx="30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S-box 1</a:t>
            </a:r>
          </a:p>
        </p:txBody>
      </p:sp>
    </p:spTree>
    <p:extLst>
      <p:ext uri="{BB962C8B-B14F-4D97-AF65-F5344CB8AC3E}">
        <p14:creationId xmlns:p14="http://schemas.microsoft.com/office/powerpoint/2010/main" val="10558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89BB-6B74-692D-240E-9064A2B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58AD-F21B-A7C4-87CE-EE4EFD1F7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647923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concatenated result is one last time permuted according to table P</a:t>
            </a:r>
          </a:p>
          <a:p>
            <a:r>
              <a:rPr lang="en-US" dirty="0"/>
              <a:t>This is the final output of the Round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702F87-41F9-C92E-DEC6-4D32BE496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6880" y="2401194"/>
            <a:ext cx="2325520" cy="2774585"/>
          </a:xfrm>
        </p:spPr>
      </p:pic>
    </p:spTree>
    <p:extLst>
      <p:ext uri="{BB962C8B-B14F-4D97-AF65-F5344CB8AC3E}">
        <p14:creationId xmlns:p14="http://schemas.microsoft.com/office/powerpoint/2010/main" val="414340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848</TotalTime>
  <Words>1278</Words>
  <Application>Microsoft Office PowerPoint</Application>
  <PresentationFormat>Widescreen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Courier New</vt:lpstr>
      <vt:lpstr>Tw Cen MT</vt:lpstr>
      <vt:lpstr>Wingdings</vt:lpstr>
      <vt:lpstr>Circuit</vt:lpstr>
      <vt:lpstr>Security &amp; cryptography final project</vt:lpstr>
      <vt:lpstr>Algorithms</vt:lpstr>
      <vt:lpstr>Feistel Cipher</vt:lpstr>
      <vt:lpstr>DES Steps – Key schedule</vt:lpstr>
      <vt:lpstr>DES STEPS – Splitting and Rounds</vt:lpstr>
      <vt:lpstr>DES STEPS – Round function</vt:lpstr>
      <vt:lpstr>DES STEPS – Round function</vt:lpstr>
      <vt:lpstr>DES STEPS – Round function</vt:lpstr>
      <vt:lpstr>DES STEPS – Round function</vt:lpstr>
      <vt:lpstr>BLOWFISH – Sub-keys</vt:lpstr>
      <vt:lpstr>BLOWFISH – Sub-keys</vt:lpstr>
      <vt:lpstr>BLOWFISH – further pre-work</vt:lpstr>
      <vt:lpstr>BLOWFISH – further pre-work</vt:lpstr>
      <vt:lpstr>Blowfish – Handling a block</vt:lpstr>
      <vt:lpstr>Blowfish – Round function</vt:lpstr>
      <vt:lpstr>However…</vt:lpstr>
      <vt:lpstr>padding</vt:lpstr>
      <vt:lpstr>Chosen padding – PKCS5</vt:lpstr>
      <vt:lpstr>Chosen padding – PKCS5</vt:lpstr>
      <vt:lpstr>Resources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cryptography final project</dc:title>
  <dc:creator>barna tudor</dc:creator>
  <cp:lastModifiedBy>barna tudor</cp:lastModifiedBy>
  <cp:revision>6</cp:revision>
  <dcterms:created xsi:type="dcterms:W3CDTF">2024-05-08T14:27:41Z</dcterms:created>
  <dcterms:modified xsi:type="dcterms:W3CDTF">2024-06-27T18:37:14Z</dcterms:modified>
</cp:coreProperties>
</file>