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0" r:id="rId5"/>
    <p:sldId id="258" r:id="rId6"/>
    <p:sldId id="259" r:id="rId7"/>
    <p:sldId id="262" r:id="rId8"/>
    <p:sldId id="261" r:id="rId9"/>
    <p:sldId id="269" r:id="rId10"/>
    <p:sldId id="274" r:id="rId11"/>
    <p:sldId id="263" r:id="rId12"/>
    <p:sldId id="264" r:id="rId13"/>
    <p:sldId id="265" r:id="rId14"/>
    <p:sldId id="266" r:id="rId15"/>
    <p:sldId id="284" r:id="rId16"/>
    <p:sldId id="285" r:id="rId17"/>
    <p:sldId id="267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24BE3C-ABDB-11E3-80DD-DE4200CE3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4E85EA-4F14-642E-CB48-7D7562335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362822-B37B-B0AB-3D8F-EE69CB68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D82D312-FE8E-A3A4-53B5-58E02B81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784D5E-4100-713B-95C9-D9149172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133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8D4EB8-EF69-0169-D4BD-0996A1D5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89F35A4-28F2-3322-788A-5A7975949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DE48AC7-1222-A282-05C5-FF55F504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A94186-DF9F-5DA2-A728-5AA60D27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BCF185-3C6B-9EDD-F00B-22AFC563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03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58B1596-847E-E43B-0027-8244D5AB4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90B0D9-AA85-6045-7ECD-6C58FD733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9F1C7F2-05B2-1F37-462F-87476D0B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535DFF0-CA1F-9ECD-85A8-B4B5919C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A058803-E61F-C8A8-3CE0-174CD41D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643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0D1AA-959D-109F-090D-94C11572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595B0D-7713-14C0-7570-E2D17183C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18DC404-8F9B-9D4F-3F0C-4F0C428E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223D6C3-ADC6-400D-3D6E-5132DF75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084697-35E7-6788-5A02-8BA72534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1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27F1B2-99D5-F79B-4D20-70EDD4174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A15C10-97AC-E35F-655C-E387CC98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65FC92-B3F1-ECAF-286E-C868CDAC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6D0519F-441B-B10A-61F0-38CB80C82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5CE9A2-731B-021C-3985-2A99A8D9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158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AC91FD-CC89-01A0-8694-34FAD60F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C72096-607D-BDA6-DF64-C7FEC0A53B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BDDD6EE-D46A-B6CB-118E-1940D021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DE9888-09FF-E525-F22D-F84B29E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890DD9-0F7F-29CE-12C4-AE4145FD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82C971-3A12-AC31-F9BF-785C2E551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9651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8F4AB0-E833-1F19-DF44-1D626847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690B0EB-9158-D63E-C0B9-84C1E5FA8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B350D25-8B81-5006-3ED5-A2E241A7E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896324B-DF79-A8A8-B7D5-79201AA43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A5FC62C4-83C2-EDEF-1222-53B5EBE54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188C212-A892-B3BA-C51C-B5D791C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381B5405-E793-B03E-1AC1-C3860C98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4B443E4-B519-EB47-46DA-D1B26722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147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0CAC7B-2F68-B9C9-5F12-A050595B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CE39B23-5DC1-D63F-D8F8-6B22C184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0CF1BCF-E091-7263-B48A-381E7A9E0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BDF5B00-D5AC-3028-1E4F-F8ECF312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785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C2F8B71-4CC0-91CF-0A1F-A87ABBE2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50A61AF-BD7A-68E9-437F-7F774594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5465AD2-3267-3A27-D648-93777BB8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182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C4CAA1-A29D-9B34-4CF3-85A79A1B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E52594-3454-DFED-0ED4-27586422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E5D7973-7492-1C24-A0F1-58937E023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FFF1F0-1AE2-5C67-B106-F12B17EC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BA91AE-C9DA-FD32-0DD4-5BD7261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7D51B0-D927-95E0-9259-956A2BEA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29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D78092-C3CF-D7A8-574A-6DD01388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1070DF0-6402-F529-7BA4-CC570D1A5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7556A4B-16E9-69E7-5A60-13ACA771B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E85AAD4-CBFD-D6B2-338F-9C0500A1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8092F4D-6869-8791-B2B8-349337CC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CF8430F-1D52-E29A-9649-87D7F70E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31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641C074-86EF-AB3B-2B7F-B314F016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26C3F9-1A06-1B3C-1B5D-22FA376A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9DB80D4-E6FE-FAD6-1FDF-D95CE6E7E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8DF24-1A40-4F3F-AB5F-4190A199CA15}" type="datetimeFigureOut">
              <a:rPr lang="hu-HU" smtClean="0"/>
              <a:t>2025.01.21.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B552C9-1FA2-846D-D53B-16D77DD9B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8A1A94-C15B-E53E-BE6B-766BAA5CC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ECDD-DDE5-4652-B57E-9AA8E2755DC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2886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8B1950-5020-09BD-5223-3C940F40B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Python alapok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0A0B0FD-A10F-03F2-C861-DEBEC0C846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Python Programming – AFRALTI">
            <a:extLst>
              <a:ext uri="{FF2B5EF4-FFF2-40B4-BE49-F238E27FC236}">
                <a16:creationId xmlns:a16="http://schemas.microsoft.com/office/drawing/2014/main" id="{4554F537-01A7-BCE6-ED59-B7A00B9D5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7" y="112713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22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484480-EAE8-6DBC-C734-8D85E6020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418375-461B-9EC6-FC9A-8CAAC22D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ED0311D-E85E-7AA5-D9A6-FEE43052A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84" y="0"/>
            <a:ext cx="9940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05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6463DE-ABC9-E6DD-A412-838EEE10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1F885A-1968-7A93-404B-83693E2E7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Adjunk össze/vonjunk ki számokat és írjuk ki az összegüket.</a:t>
            </a:r>
          </a:p>
          <a:p>
            <a:r>
              <a:rPr lang="hu-HU" dirty="0"/>
              <a:t>Szorozzunk/osszunk számokat és írjuk ki az összegüket.</a:t>
            </a:r>
          </a:p>
          <a:p>
            <a:r>
              <a:rPr lang="hu-HU" dirty="0"/>
              <a:t>Szövegből alakítsunk számmá egy szám karaktert, és írjuk ki.</a:t>
            </a:r>
          </a:p>
          <a:p>
            <a:r>
              <a:rPr lang="hu-HU" dirty="0"/>
              <a:t>Kerekítsünk számokat, és írjuk ki őket.</a:t>
            </a:r>
          </a:p>
          <a:p>
            <a:r>
              <a:rPr lang="hu-HU" dirty="0"/>
              <a:t>Kérjünk be szöveget, és számokat, végezzünk velük műveleteket.</a:t>
            </a:r>
          </a:p>
          <a:p>
            <a:r>
              <a:rPr lang="hu-HU" dirty="0"/>
              <a:t>Írjuk ki egy szöveg hosszát.</a:t>
            </a:r>
          </a:p>
          <a:p>
            <a:r>
              <a:rPr lang="hu-HU" dirty="0"/>
              <a:t>Kérjünk be egy nevet, és üdvözöljük a személyt neve szerint.</a:t>
            </a:r>
          </a:p>
          <a:p>
            <a:pPr marL="0" indent="0">
              <a:buNone/>
            </a:pP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4616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AA367C-B004-604A-F4A3-29AA53D4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Math</a:t>
            </a:r>
            <a:r>
              <a:rPr lang="hu-HU" dirty="0"/>
              <a:t> modul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DCD2D3-95B3-E6C2-E46D-DDF33A25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Importáljuk be a </a:t>
            </a:r>
            <a:r>
              <a:rPr lang="hu-HU" dirty="0" err="1"/>
              <a:t>math</a:t>
            </a:r>
            <a:r>
              <a:rPr lang="hu-HU" dirty="0"/>
              <a:t>-ot</a:t>
            </a:r>
          </a:p>
          <a:p>
            <a:r>
              <a:rPr lang="hu-HU" dirty="0"/>
              <a:t>    </a:t>
            </a:r>
            <a:r>
              <a:rPr lang="hu-HU" dirty="0">
                <a:solidFill>
                  <a:srgbClr val="FF0000"/>
                </a:solidFill>
              </a:rPr>
              <a:t>import </a:t>
            </a:r>
            <a:r>
              <a:rPr lang="hu-HU" dirty="0" err="1">
                <a:solidFill>
                  <a:srgbClr val="FF0000"/>
                </a:solidFill>
              </a:rPr>
              <a:t>math</a:t>
            </a:r>
            <a:r>
              <a:rPr lang="hu-HU" dirty="0">
                <a:solidFill>
                  <a:srgbClr val="FF0000"/>
                </a:solidFill>
              </a:rPr>
              <a:t>    </a:t>
            </a:r>
            <a:r>
              <a:rPr lang="hu-HU" dirty="0"/>
              <a:t>írjuk be a kód </a:t>
            </a:r>
            <a:r>
              <a:rPr lang="hu-HU" dirty="0" err="1"/>
              <a:t>szerkeztő</a:t>
            </a:r>
            <a:r>
              <a:rPr lang="hu-HU" dirty="0"/>
              <a:t> legelső sorába</a:t>
            </a:r>
          </a:p>
        </p:txBody>
      </p:sp>
    </p:spTree>
    <p:extLst>
      <p:ext uri="{BB962C8B-B14F-4D97-AF65-F5344CB8AC3E}">
        <p14:creationId xmlns:p14="http://schemas.microsoft.com/office/powerpoint/2010/main" val="373023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8D5FE-49F4-8281-4E06-EA46E284C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Math</a:t>
            </a:r>
            <a:r>
              <a:rPr lang="hu-HU" dirty="0"/>
              <a:t> modul néhány függvénye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8E9C98-3681-6714-AC6F-7518BD1D8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math.ceil</a:t>
            </a:r>
            <a:r>
              <a:rPr lang="hu-HU" dirty="0">
                <a:solidFill>
                  <a:srgbClr val="FF0000"/>
                </a:solidFill>
              </a:rPr>
              <a:t>(x) </a:t>
            </a:r>
            <a:r>
              <a:rPr lang="hu-HU" dirty="0"/>
              <a:t>vissza adja az x-</a:t>
            </a:r>
            <a:r>
              <a:rPr lang="hu-HU" dirty="0" err="1"/>
              <a:t>et</a:t>
            </a:r>
            <a:r>
              <a:rPr lang="hu-HU" dirty="0"/>
              <a:t> felfelé kerekítve a legközelebbi egész számra.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math.floor</a:t>
            </a:r>
            <a:r>
              <a:rPr lang="hu-HU" dirty="0">
                <a:solidFill>
                  <a:srgbClr val="FF0000"/>
                </a:solidFill>
              </a:rPr>
              <a:t>(x) </a:t>
            </a:r>
            <a:r>
              <a:rPr lang="hu-HU" dirty="0"/>
              <a:t>vissza adja az x-</a:t>
            </a:r>
            <a:r>
              <a:rPr lang="hu-HU" dirty="0" err="1"/>
              <a:t>et</a:t>
            </a:r>
            <a:r>
              <a:rPr lang="hu-HU" dirty="0"/>
              <a:t> lefelé kerekítve a legközelebbi egész számra.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math.fabs</a:t>
            </a:r>
            <a:r>
              <a:rPr lang="hu-HU" dirty="0">
                <a:solidFill>
                  <a:srgbClr val="FF0000"/>
                </a:solidFill>
              </a:rPr>
              <a:t>(x) </a:t>
            </a:r>
            <a:r>
              <a:rPr lang="hu-HU" dirty="0"/>
              <a:t>x abszolút értékét adja vissza lebegőpontos formában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math.factorial</a:t>
            </a:r>
            <a:r>
              <a:rPr lang="hu-HU" dirty="0">
                <a:solidFill>
                  <a:srgbClr val="FF0000"/>
                </a:solidFill>
              </a:rPr>
              <a:t>(x) </a:t>
            </a:r>
            <a:r>
              <a:rPr lang="hu-HU" dirty="0"/>
              <a:t>x faktoriálisát adja vissza, csak egész számokra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math.fmod</a:t>
            </a:r>
            <a:r>
              <a:rPr lang="hu-HU" dirty="0">
                <a:solidFill>
                  <a:srgbClr val="FF0000"/>
                </a:solidFill>
              </a:rPr>
              <a:t>(x, y) </a:t>
            </a:r>
            <a:r>
              <a:rPr lang="hu-HU" dirty="0"/>
              <a:t>vissza adja x maradékát y-</a:t>
            </a:r>
            <a:r>
              <a:rPr lang="hu-HU" dirty="0" err="1"/>
              <a:t>val</a:t>
            </a:r>
            <a:r>
              <a:rPr lang="hu-HU" dirty="0"/>
              <a:t> osztva, lebegőpontos eredményt ad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math.trunc</a:t>
            </a:r>
            <a:r>
              <a:rPr lang="hu-HU" dirty="0">
                <a:solidFill>
                  <a:srgbClr val="FF0000"/>
                </a:solidFill>
              </a:rPr>
              <a:t>(x) </a:t>
            </a:r>
            <a:r>
              <a:rPr lang="hu-HU" dirty="0"/>
              <a:t>levágja az x tizedesjegyeit, nem kerekít</a:t>
            </a:r>
          </a:p>
        </p:txBody>
      </p:sp>
    </p:spTree>
    <p:extLst>
      <p:ext uri="{BB962C8B-B14F-4D97-AF65-F5344CB8AC3E}">
        <p14:creationId xmlns:p14="http://schemas.microsoft.com/office/powerpoint/2010/main" val="3727167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BB3FC4-580D-974F-702F-85D4AF98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Math</a:t>
            </a:r>
            <a:r>
              <a:rPr lang="hu-HU" dirty="0"/>
              <a:t> modul néhány függvénye </a:t>
            </a:r>
            <a:r>
              <a:rPr lang="hu-HU" dirty="0">
                <a:solidFill>
                  <a:srgbClr val="FF0000"/>
                </a:solidFill>
              </a:rPr>
              <a:t>(fontosabbak)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ACB62F-B459-A9F7-96F2-DADF32F6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math.sqrt</a:t>
            </a:r>
            <a:r>
              <a:rPr lang="hu-HU" dirty="0">
                <a:solidFill>
                  <a:srgbClr val="FF0000"/>
                </a:solidFill>
              </a:rPr>
              <a:t>(x) </a:t>
            </a:r>
            <a:r>
              <a:rPr lang="hu-HU" dirty="0"/>
              <a:t>az x négyzetgyökét adja vissza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math.pi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a pi pontos értéke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math.e</a:t>
            </a:r>
            <a:r>
              <a:rPr lang="hu-HU" dirty="0">
                <a:solidFill>
                  <a:srgbClr val="FF0000"/>
                </a:solidFill>
              </a:rPr>
              <a:t> </a:t>
            </a:r>
            <a:r>
              <a:rPr lang="hu-HU" dirty="0"/>
              <a:t>az </a:t>
            </a:r>
            <a:r>
              <a:rPr lang="hu-HU" dirty="0" err="1"/>
              <a:t>euler</a:t>
            </a:r>
            <a:r>
              <a:rPr lang="hu-HU" dirty="0"/>
              <a:t>-féle szám pontos értéke</a:t>
            </a:r>
          </a:p>
          <a:p>
            <a:r>
              <a:rPr lang="hu-HU" dirty="0">
                <a:solidFill>
                  <a:srgbClr val="FF0000"/>
                </a:solidFill>
              </a:rPr>
              <a:t>math.inf </a:t>
            </a:r>
            <a:r>
              <a:rPr lang="hu-HU" dirty="0"/>
              <a:t>pozitív végtelen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math.gcd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a,b</a:t>
            </a:r>
            <a:r>
              <a:rPr lang="hu-HU" dirty="0">
                <a:solidFill>
                  <a:srgbClr val="FF0000"/>
                </a:solidFill>
              </a:rPr>
              <a:t>) </a:t>
            </a:r>
            <a:r>
              <a:rPr lang="hu-HU" dirty="0"/>
              <a:t>legnagyobb közös osztó</a:t>
            </a:r>
          </a:p>
          <a:p>
            <a:r>
              <a:rPr lang="hu-HU" dirty="0" err="1">
                <a:solidFill>
                  <a:srgbClr val="FF0000"/>
                </a:solidFill>
              </a:rPr>
              <a:t>math.lcm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a,b</a:t>
            </a:r>
            <a:r>
              <a:rPr lang="hu-HU" dirty="0">
                <a:solidFill>
                  <a:srgbClr val="FF0000"/>
                </a:solidFill>
              </a:rPr>
              <a:t>) </a:t>
            </a:r>
            <a:r>
              <a:rPr lang="hu-HU" dirty="0"/>
              <a:t>legkisebb közös többszörös</a:t>
            </a:r>
          </a:p>
        </p:txBody>
      </p:sp>
    </p:spTree>
    <p:extLst>
      <p:ext uri="{BB962C8B-B14F-4D97-AF65-F5344CB8AC3E}">
        <p14:creationId xmlns:p14="http://schemas.microsoft.com/office/powerpoint/2010/main" val="2783080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7E5681-C016-2F31-8AFD-291D8400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BDC6D8-3773-129C-5E78-B0F674088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A6A80D-CBA7-BD69-0E27-77681843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41" y="0"/>
            <a:ext cx="112527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48FE60-AB9C-8A9C-CA5A-1D37916E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CE74811-00C8-9243-AB05-E6FA762A8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AD7C93-15C2-CEEC-C902-11F459E0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568"/>
            <a:ext cx="12192000" cy="66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25D264-C9F2-5D37-F140-0E0A119E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számolós 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3767FA-9664-402A-5B25-60C1C3542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Számoljuk ki a négyzet területét és kerületét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T= a*a      vagy        a**2                  K= 4*a</a:t>
            </a:r>
          </a:p>
          <a:p>
            <a:r>
              <a:rPr lang="hu-HU" dirty="0"/>
              <a:t>Számoljuk ki a téglalap területét és kerületét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T= a*b           K= 2*(</a:t>
            </a:r>
            <a:r>
              <a:rPr lang="hu-HU" dirty="0" err="1">
                <a:solidFill>
                  <a:srgbClr val="FF0000"/>
                </a:solidFill>
              </a:rPr>
              <a:t>a+b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r>
              <a:rPr lang="hu-HU" dirty="0"/>
              <a:t>Számoljuk ki a kör területét és kerületét, </a:t>
            </a:r>
            <a:r>
              <a:rPr lang="hu-HU" dirty="0" err="1"/>
              <a:t>math.pi</a:t>
            </a:r>
            <a:r>
              <a:rPr lang="hu-HU" dirty="0"/>
              <a:t>-t használva</a:t>
            </a:r>
          </a:p>
          <a:p>
            <a:pPr marL="0" indent="0">
              <a:buNone/>
            </a:pPr>
            <a:r>
              <a:rPr lang="hu-HU" dirty="0">
                <a:solidFill>
                  <a:srgbClr val="FF0000"/>
                </a:solidFill>
              </a:rPr>
              <a:t>T= 𝜋𝑟**2                       K= 2𝑟𝜋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3250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96C3D-476A-41A0-DD8D-FD9812F75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6C42DE-7284-D498-C2C4-FDEB4934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56D4467-96C7-2DD2-5A0E-8448A6B4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0"/>
            <a:ext cx="1026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3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17FF8A-36CA-97C5-23D0-7E29D624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1F1284-DB29-AB38-2412-D16E1D79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16BDD63-94DA-2F62-B8B5-C3510FFFC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96" y="0"/>
            <a:ext cx="10993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6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8EB340-D605-B7A3-0822-FDB919C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CC8F508-5D42-4AE4-F108-6EEA44F16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Változókban tárolhatunk szöveget, számokat, logikai értékeket</a:t>
            </a:r>
          </a:p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hu-HU" dirty="0"/>
              <a:t>s=”szöveg”</a:t>
            </a:r>
          </a:p>
          <a:p>
            <a:r>
              <a:rPr lang="hu-HU" dirty="0"/>
              <a:t>n=1</a:t>
            </a:r>
          </a:p>
          <a:p>
            <a:r>
              <a:rPr lang="hu-HU" dirty="0"/>
              <a:t>f=1.1</a:t>
            </a:r>
          </a:p>
          <a:p>
            <a:r>
              <a:rPr lang="hu-HU" dirty="0"/>
              <a:t>b=</a:t>
            </a:r>
            <a:r>
              <a:rPr lang="hu-HU" dirty="0" err="1"/>
              <a:t>True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906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A285FF-72E5-7DF0-149F-4814A67F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E77251-EC9B-F162-3041-EDB3CA1A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F858C91-C4AC-B643-2019-5C759B99F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84" y="0"/>
            <a:ext cx="113288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01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1D0430-7352-22C2-53A3-B0BF81F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FA5049-3026-1A3D-053F-D059B558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9AEBA1-F3FC-161F-62DC-4750B22F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801"/>
            <a:ext cx="12192000" cy="6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83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CDC69B-9716-5EDB-D130-885ED9714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E6F41-66B6-F788-2EB0-5AB626A0A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EC83D78-3AE0-3131-DADA-E8D556D27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1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5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269FC4-36AA-1824-0385-F5FFDB2D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FF61C2-148F-9027-B625-BF2598D6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43C34FE-B0B0-4D53-F2DB-C4574CC7A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35" y="0"/>
            <a:ext cx="11907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12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66380D-E72E-A23D-34A0-7DD2996CD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C21478-D6C1-3CF1-ABB0-A1D2F63B6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B029DFE-883D-259D-D448-91C3010F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957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C73AF32-5E69-2729-F3B8-16BAA296E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3" y="2995782"/>
            <a:ext cx="11488753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1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3912C2-4D4A-801F-0229-E2A36D06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636FDB-BDB3-8888-F489-42C531AB2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FD8DE04-CE09-426C-CA6F-E5D35674F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430" y="0"/>
            <a:ext cx="9575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3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32C14C-F69E-EE4B-1F41-35C6E05D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3C2C30-E7B9-A95C-3D54-305E9B67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6DC1262-6528-EC03-383E-EAC7F311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6" y="0"/>
            <a:ext cx="12102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4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7942EB-00B6-B223-E65A-4ECBD871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758DB4-0EDF-7A70-36CB-E98CF2821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27E1FB6-E380-B747-E325-C706C55C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0" y="0"/>
            <a:ext cx="11574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81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F00B0-D0D4-FDFB-4C3C-32B2E3BC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BA5C48-7329-4E21-69E1-D7B17F9F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27BB2A3-796B-5F75-ECDF-C3452DC51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0"/>
            <a:ext cx="97929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417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4DA48-316E-3DDA-2074-9EA4C3F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9F5C0C-8EF3-4479-B48B-B8AA8F397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1FF3E0E-B446-BB5D-306B-D0E69B30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15" y="0"/>
            <a:ext cx="114953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7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ACC090-DAF8-8E7B-FFF9-3C6F5085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Változónév szabályok, ajánlások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B80E6FA-7BF9-7062-52FD-608315EF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Számok és betűk szerepelhetnek benne, de kötelezően betűvel vagy betűnek számító karakterrel kell kezdődnie</a:t>
            </a:r>
          </a:p>
          <a:p>
            <a:r>
              <a:rPr lang="hu-HU" dirty="0"/>
              <a:t>Nem lehet kulcsszó </a:t>
            </a:r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if</a:t>
            </a:r>
            <a:r>
              <a:rPr lang="hu-HU" dirty="0"/>
              <a:t>, </a:t>
            </a:r>
            <a:r>
              <a:rPr lang="hu-HU" dirty="0" err="1"/>
              <a:t>for</a:t>
            </a:r>
            <a:r>
              <a:rPr lang="hu-HU" dirty="0"/>
              <a:t> …</a:t>
            </a:r>
          </a:p>
          <a:p>
            <a:r>
              <a:rPr lang="hu-HU" dirty="0"/>
              <a:t>Jó ha beszédes neve van (leírja, hogy mire szolgál)</a:t>
            </a:r>
          </a:p>
          <a:p>
            <a:r>
              <a:rPr lang="hu-HU" dirty="0"/>
              <a:t>Ajánlott kisbetűvel kezdeni</a:t>
            </a:r>
          </a:p>
          <a:p>
            <a:r>
              <a:rPr lang="hu-HU" dirty="0"/>
              <a:t>A több tagból álló nevek tagjait aláhúzással szokás elválasztani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86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F5E42C-995E-3047-9D93-E3AAF5CC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Tiltott változónevek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64D62FC-3358-7497-2475-B94753E62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625" y="1966708"/>
            <a:ext cx="9316750" cy="2924583"/>
          </a:xfrm>
        </p:spPr>
      </p:pic>
    </p:spTree>
    <p:extLst>
      <p:ext uri="{BB962C8B-B14F-4D97-AF65-F5344CB8AC3E}">
        <p14:creationId xmlns:p14="http://schemas.microsoft.com/office/powerpoint/2010/main" val="394516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6EA954-FED0-F1B3-DF7E-279DD273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FB6801-9E80-43C4-FA7D-988DEEF22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szöveget tartalmaz a változónk akkor </a:t>
            </a:r>
            <a:r>
              <a:rPr lang="hu-HU" dirty="0" err="1">
                <a:solidFill>
                  <a:srgbClr val="FF0000"/>
                </a:solidFill>
              </a:rPr>
              <a:t>string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str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r>
              <a:rPr lang="hu-HU" dirty="0"/>
              <a:t>Ha egész számot akkor </a:t>
            </a:r>
            <a:r>
              <a:rPr lang="hu-HU" dirty="0">
                <a:solidFill>
                  <a:srgbClr val="FF0000"/>
                </a:solidFill>
              </a:rPr>
              <a:t>integer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(int)</a:t>
            </a:r>
          </a:p>
          <a:p>
            <a:r>
              <a:rPr lang="hu-HU" dirty="0"/>
              <a:t>Ha lebegőpontos-</a:t>
            </a:r>
            <a:r>
              <a:rPr lang="hu-HU" dirty="0" err="1"/>
              <a:t>at</a:t>
            </a:r>
            <a:r>
              <a:rPr lang="hu-HU" dirty="0"/>
              <a:t> akkor </a:t>
            </a:r>
            <a:r>
              <a:rPr lang="hu-HU" dirty="0" err="1">
                <a:solidFill>
                  <a:srgbClr val="FF0000"/>
                </a:solidFill>
              </a:rPr>
              <a:t>float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float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  <a:p>
            <a:r>
              <a:rPr lang="hu-HU" dirty="0"/>
              <a:t>Ha logikai értéket a </a:t>
            </a:r>
            <a:r>
              <a:rPr lang="hu-HU" dirty="0" err="1">
                <a:solidFill>
                  <a:srgbClr val="FF0000"/>
                </a:solidFill>
              </a:rPr>
              <a:t>boole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bool</a:t>
            </a:r>
            <a:r>
              <a:rPr lang="hu-HU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6059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CFEA19-B912-2491-9F8F-6BBA8E01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Változók és típusai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7BD585-9043-3A17-D5E8-E099E9BAC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s=”szöveg” </a:t>
            </a:r>
            <a:r>
              <a:rPr lang="hu-HU" dirty="0" err="1">
                <a:solidFill>
                  <a:srgbClr val="FF0000"/>
                </a:solidFill>
              </a:rPr>
              <a:t>string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str</a:t>
            </a:r>
            <a:r>
              <a:rPr lang="hu-HU" dirty="0">
                <a:solidFill>
                  <a:srgbClr val="FF0000"/>
                </a:solidFill>
              </a:rPr>
              <a:t>)</a:t>
            </a:r>
            <a:endParaRPr lang="hu-HU" dirty="0"/>
          </a:p>
          <a:p>
            <a:r>
              <a:rPr lang="hu-HU" dirty="0"/>
              <a:t>n=1 </a:t>
            </a:r>
            <a:r>
              <a:rPr lang="hu-HU" dirty="0">
                <a:solidFill>
                  <a:srgbClr val="FF0000"/>
                </a:solidFill>
              </a:rPr>
              <a:t>integer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(int)</a:t>
            </a:r>
            <a:endParaRPr lang="hu-HU" dirty="0"/>
          </a:p>
          <a:p>
            <a:r>
              <a:rPr lang="hu-HU" dirty="0"/>
              <a:t>f=1.1 </a:t>
            </a:r>
            <a:r>
              <a:rPr lang="hu-HU" dirty="0" err="1">
                <a:solidFill>
                  <a:srgbClr val="FF0000"/>
                </a:solidFill>
              </a:rPr>
              <a:t>float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float</a:t>
            </a:r>
            <a:r>
              <a:rPr lang="hu-HU" dirty="0">
                <a:solidFill>
                  <a:srgbClr val="FF0000"/>
                </a:solidFill>
              </a:rPr>
              <a:t>)</a:t>
            </a:r>
            <a:endParaRPr lang="hu-HU" dirty="0"/>
          </a:p>
          <a:p>
            <a:r>
              <a:rPr lang="hu-HU" dirty="0"/>
              <a:t>b=</a:t>
            </a:r>
            <a:r>
              <a:rPr lang="hu-HU" dirty="0" err="1"/>
              <a:t>True</a:t>
            </a:r>
            <a:r>
              <a:rPr lang="hu-HU" dirty="0"/>
              <a:t> </a:t>
            </a:r>
            <a:r>
              <a:rPr lang="hu-HU" dirty="0" err="1">
                <a:solidFill>
                  <a:srgbClr val="FF0000"/>
                </a:solidFill>
              </a:rPr>
              <a:t>boole</a:t>
            </a:r>
            <a:r>
              <a:rPr lang="hu-HU" dirty="0"/>
              <a:t> típusú </a:t>
            </a:r>
            <a:r>
              <a:rPr lang="hu-HU" dirty="0">
                <a:solidFill>
                  <a:srgbClr val="FF0000"/>
                </a:solidFill>
              </a:rPr>
              <a:t>(</a:t>
            </a:r>
            <a:r>
              <a:rPr lang="hu-HU" dirty="0" err="1">
                <a:solidFill>
                  <a:srgbClr val="FF0000"/>
                </a:solidFill>
              </a:rPr>
              <a:t>bool</a:t>
            </a:r>
            <a:r>
              <a:rPr lang="hu-HU" dirty="0">
                <a:solidFill>
                  <a:srgbClr val="FF0000"/>
                </a:solidFill>
              </a:rPr>
              <a:t>)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1662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5F8C-1A77-4EB8-B172-374AE17A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Típus átváltások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EA1ECC-A632-CD7A-6FA3-75FE65555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Pl</a:t>
            </a:r>
            <a:r>
              <a:rPr lang="hu-HU" dirty="0"/>
              <a:t>:</a:t>
            </a:r>
          </a:p>
          <a:p>
            <a:r>
              <a:rPr lang="hu-HU" dirty="0"/>
              <a:t>s=”5” ez egy szám ami szövegként van eltárolva</a:t>
            </a:r>
          </a:p>
          <a:p>
            <a:r>
              <a:rPr lang="hu-HU" dirty="0"/>
              <a:t>a=int(s) így az a változó eltárolja az s értékét már egész számként</a:t>
            </a:r>
          </a:p>
          <a:p>
            <a:endParaRPr lang="hu-HU" dirty="0"/>
          </a:p>
          <a:p>
            <a:r>
              <a:rPr lang="hu-HU" dirty="0"/>
              <a:t> </a:t>
            </a:r>
            <a:r>
              <a:rPr lang="hu-HU" dirty="0" err="1"/>
              <a:t>str</a:t>
            </a:r>
            <a:r>
              <a:rPr lang="hu-HU" dirty="0"/>
              <a:t>(), int(), </a:t>
            </a:r>
            <a:r>
              <a:rPr lang="hu-HU" dirty="0" err="1"/>
              <a:t>float</a:t>
            </a:r>
            <a:r>
              <a:rPr lang="hu-HU" dirty="0"/>
              <a:t>(), </a:t>
            </a:r>
            <a:r>
              <a:rPr lang="hu-HU" dirty="0" err="1"/>
              <a:t>bool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4908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46A887-D263-0BD6-597D-DF8D00D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Néhány beépített függvények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FF242E-82AD-BA8A-9A5C-8F93AC60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>
                <a:solidFill>
                  <a:srgbClr val="FF0000"/>
                </a:solidFill>
              </a:rPr>
              <a:t>round</a:t>
            </a:r>
            <a:r>
              <a:rPr lang="hu-HU" dirty="0">
                <a:solidFill>
                  <a:srgbClr val="FF0000"/>
                </a:solidFill>
              </a:rPr>
              <a:t>() </a:t>
            </a:r>
            <a:r>
              <a:rPr lang="hu-HU" dirty="0"/>
              <a:t>egy számot kerekít</a:t>
            </a:r>
          </a:p>
          <a:p>
            <a:r>
              <a:rPr lang="hu-HU" dirty="0" err="1">
                <a:solidFill>
                  <a:srgbClr val="FF0000"/>
                </a:solidFill>
              </a:rPr>
              <a:t>type</a:t>
            </a:r>
            <a:r>
              <a:rPr lang="hu-HU" dirty="0">
                <a:solidFill>
                  <a:srgbClr val="FF0000"/>
                </a:solidFill>
              </a:rPr>
              <a:t>() </a:t>
            </a:r>
            <a:r>
              <a:rPr lang="hu-HU" dirty="0"/>
              <a:t>vissza adja egy objektum típusát</a:t>
            </a:r>
          </a:p>
          <a:p>
            <a:r>
              <a:rPr lang="hu-HU" dirty="0">
                <a:solidFill>
                  <a:srgbClr val="FF0000"/>
                </a:solidFill>
              </a:rPr>
              <a:t>input() </a:t>
            </a:r>
            <a:r>
              <a:rPr lang="hu-HU" dirty="0"/>
              <a:t>felhasználótól kér be adatot</a:t>
            </a:r>
          </a:p>
          <a:p>
            <a:r>
              <a:rPr lang="hu-HU" dirty="0" err="1">
                <a:solidFill>
                  <a:srgbClr val="FF0000"/>
                </a:solidFill>
              </a:rPr>
              <a:t>open</a:t>
            </a:r>
            <a:r>
              <a:rPr lang="hu-HU" dirty="0">
                <a:solidFill>
                  <a:srgbClr val="FF0000"/>
                </a:solidFill>
              </a:rPr>
              <a:t>() </a:t>
            </a:r>
            <a:r>
              <a:rPr lang="hu-HU" dirty="0"/>
              <a:t>megnyit egy fájlt</a:t>
            </a:r>
          </a:p>
          <a:p>
            <a:r>
              <a:rPr lang="hu-HU" dirty="0">
                <a:solidFill>
                  <a:srgbClr val="FF0000"/>
                </a:solidFill>
              </a:rPr>
              <a:t>print() </a:t>
            </a:r>
            <a:r>
              <a:rPr lang="hu-HU" dirty="0"/>
              <a:t>kiírja az objektumokat</a:t>
            </a:r>
          </a:p>
          <a:p>
            <a:r>
              <a:rPr lang="hu-HU" dirty="0">
                <a:solidFill>
                  <a:srgbClr val="FF0000"/>
                </a:solidFill>
              </a:rPr>
              <a:t>len() </a:t>
            </a:r>
            <a:r>
              <a:rPr lang="hu-HU" dirty="0"/>
              <a:t>vissza adja egy objektum hosszát</a:t>
            </a:r>
          </a:p>
          <a:p>
            <a:r>
              <a:rPr lang="hu-HU" dirty="0" err="1">
                <a:solidFill>
                  <a:srgbClr val="FF0000"/>
                </a:solidFill>
              </a:rPr>
              <a:t>abs</a:t>
            </a:r>
            <a:r>
              <a:rPr lang="hu-HU" dirty="0">
                <a:solidFill>
                  <a:srgbClr val="FF0000"/>
                </a:solidFill>
              </a:rPr>
              <a:t>() </a:t>
            </a:r>
            <a:r>
              <a:rPr lang="hu-HU" dirty="0"/>
              <a:t>abszolútérték, a szám 0-tól való távolsága, nem negatív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27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B876C1-6BFE-AC1E-D756-AEFF0F824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" y="56442"/>
            <a:ext cx="2580607" cy="1615104"/>
          </a:xfrm>
        </p:spPr>
        <p:txBody>
          <a:bodyPr>
            <a:normAutofit/>
          </a:bodyPr>
          <a:lstStyle/>
          <a:p>
            <a:r>
              <a:rPr lang="hu-HU" dirty="0"/>
              <a:t>Alap műveletek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D5F40E5-B757-FF94-2584-FE01F7560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5432" y="56443"/>
            <a:ext cx="9504735" cy="6676337"/>
          </a:xfrm>
        </p:spPr>
      </p:pic>
    </p:spTree>
    <p:extLst>
      <p:ext uri="{BB962C8B-B14F-4D97-AF65-F5344CB8AC3E}">
        <p14:creationId xmlns:p14="http://schemas.microsoft.com/office/powerpoint/2010/main" val="248763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555</Words>
  <Application>Microsoft Office PowerPoint</Application>
  <PresentationFormat>Szélesvásznú</PresentationFormat>
  <Paragraphs>72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Office-téma</vt:lpstr>
      <vt:lpstr>Python alapok</vt:lpstr>
      <vt:lpstr>Változók</vt:lpstr>
      <vt:lpstr>Változónév szabályok, ajánlások</vt:lpstr>
      <vt:lpstr>Tiltott változónevek</vt:lpstr>
      <vt:lpstr>Típusok</vt:lpstr>
      <vt:lpstr>Változók és típusai</vt:lpstr>
      <vt:lpstr>Típus átváltások</vt:lpstr>
      <vt:lpstr>Néhány beépített függvények</vt:lpstr>
      <vt:lpstr>Alap műveletek</vt:lpstr>
      <vt:lpstr>PowerPoint-bemutató</vt:lpstr>
      <vt:lpstr>Feladatok</vt:lpstr>
      <vt:lpstr>Math modul</vt:lpstr>
      <vt:lpstr>Math modul néhány függvénye</vt:lpstr>
      <vt:lpstr>Math modul néhány függvénye (fontosabbak)</vt:lpstr>
      <vt:lpstr>PowerPoint-bemutató</vt:lpstr>
      <vt:lpstr>PowerPoint-bemutató</vt:lpstr>
      <vt:lpstr>Néhány számolós feladat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17</cp:revision>
  <dcterms:created xsi:type="dcterms:W3CDTF">2025-01-20T18:55:02Z</dcterms:created>
  <dcterms:modified xsi:type="dcterms:W3CDTF">2025-01-21T13:08:56Z</dcterms:modified>
</cp:coreProperties>
</file>