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6023F7-382B-0B84-9EE1-80035714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F3BC803-E2FC-AEED-6CBE-896CA469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920413-5C48-8693-981D-640FCDC4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0C0BE6-3B88-E387-DBF5-63048C7B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C3ABAA-140A-90FB-8A5B-89AD3B2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786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FFBF7-6138-7A7A-F2E8-305DDB8C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4060E0-02CD-7F20-6868-0D8818189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72DB17-BD0D-8F6B-A5A1-69D91274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0D9E7E-FF65-E6C1-252D-2AFA9E2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DDCF1A-461E-BA4C-987C-E6E3BA3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6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331AF1-FD6F-AAF1-4F6B-FAD84010C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31C7948-AE7B-3F6B-22B2-DD98A7C4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6C40F7A-DD83-8E5B-204C-67B70034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07DFDD-B08D-D81E-31A8-C42BC77C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52A713-A22A-0ECC-BD61-BDEC49A5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83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33DBCD-9B26-38AD-2E39-6A6CE191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ABE232-DBCF-9F11-1911-FB6A0D09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7ECC3A-5864-8C63-B505-D2AA4820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1EDBA9-C125-4E5D-1293-B586594C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6D1BB9-4829-5697-AB2A-F2573DA4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7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200F5C-80FB-81A6-F9B4-9A8A8788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4BD064-6F18-2454-48A5-83C9DD42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9AE0A-D7CE-B7EB-A7B3-2DE3146E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C354FF-080A-64B9-E2D1-3CB25109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E7DD6B-B4BA-1AFB-2C26-32AC84F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77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FF27B5-C41C-7E4D-FA3B-328E428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D1974F-F700-2D4A-21AD-C14271750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3B5ECA-5A6E-2346-3550-2E66D57CC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1EBE39B-BF89-74BF-09F7-AA638E5E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CC9BA1-9591-3323-ACA1-5049EE5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860C41-E342-D33A-7A51-E015E726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0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DA791F-2768-D3E5-7730-E9DE1476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76AE55-A215-8979-76DF-F092D93A9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0FCC78-A856-E8A3-03D1-22E41AE7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15EE079-05E2-CE9C-2AE6-CB9592906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22FAF0-D09A-7F21-F815-30101624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E08A5DF-C976-0530-A3AC-20C1AE4E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4414C66-A9A7-B63E-DA5F-74946D0A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AAD1605-0449-8115-1FE8-B6AF185B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9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FEF184-854F-6C20-9E2E-23C6778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EDCB172-EC28-FB85-AA1D-466B9175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A63F21-47BB-A9A7-73D7-06775AAD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6700BE-4734-E5CB-634E-2B85C6C2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487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D0B595-6F3B-652B-629B-9ABA1BB0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83D90AC-5BBF-DA4A-11BD-44CFB5D4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8AA7727-93CC-3399-A12B-516AD070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31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83B5C-48D8-29F1-224E-2E9A5B3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057D2-AE61-57C6-3A93-CB154DD8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A49ADE-B664-1E26-EED6-6D8E079E1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FC7D418-7534-EDCF-9DCF-DEBBC4B0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329845-5491-A705-D5B3-9CE4C3F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39E6451-7D72-6E53-6D56-702D61BA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12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2751EC-AE45-355B-F0F2-F37F33F1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DFB7D66-2002-4BFA-2B67-E48635970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65BB72-7511-9838-76F0-93E1183E0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DCF3DF5-B675-2FCE-3843-BD3517C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C4B07F-DA15-7854-4E99-366972E5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625E1F-8EFC-E61A-18B8-0CA49BA9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81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D76AE9D-6613-B340-6B7E-8D495A08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E6F06C-CFC5-F845-B71F-BB6E460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B130BA-26ED-EB5E-646D-1630DE8D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435C-ACAE-410E-9317-66FE6BAACAB4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7459AA-693B-E2B6-8579-8ECBE31D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3A230-C520-8B43-2445-EC8FFE16D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8AC6-9E6F-4761-941A-5CC502EF7A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07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126DD8-63CB-63F8-8461-C92BD4AF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Elágazó utasítás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DC30EE-DEB9-6E3C-13DC-98C121EC8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if</a:t>
            </a:r>
            <a:r>
              <a:rPr lang="hu-HU" dirty="0"/>
              <a:t>, </a:t>
            </a:r>
            <a:r>
              <a:rPr lang="hu-HU" dirty="0" err="1"/>
              <a:t>elif</a:t>
            </a:r>
            <a:r>
              <a:rPr lang="hu-HU" dirty="0"/>
              <a:t>, </a:t>
            </a:r>
            <a:r>
              <a:rPr lang="hu-HU" dirty="0" err="1"/>
              <a:t>else</a:t>
            </a:r>
            <a:endParaRPr lang="hu-HU" dirty="0"/>
          </a:p>
        </p:txBody>
      </p:sp>
      <p:pic>
        <p:nvPicPr>
          <p:cNvPr id="4" name="Picture 2" descr="Python Programming – AFRALTI">
            <a:extLst>
              <a:ext uri="{FF2B5EF4-FFF2-40B4-BE49-F238E27FC236}">
                <a16:creationId xmlns:a16="http://schemas.microsoft.com/office/drawing/2014/main" id="{4554F537-01A7-BCE6-ED59-B7A00B9D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92" y="112713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89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F325E3-F6DF-C299-4F68-D2BBDEC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39D8DA-44FF-7358-9757-C4A32414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6CA95C-4460-5247-AC6D-4EAA1EB5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70" y="0"/>
            <a:ext cx="10375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E1EDA-66EE-B5E1-A747-4DF2B735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F3CE47-91CA-1CE2-6F27-5265531A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467AC51-03CE-46DF-0724-925113185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57" y="0"/>
            <a:ext cx="1003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1FDAE1-7409-5035-FE6B-70759852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96E7B9-1D0F-FBE8-CC77-F5E195CD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00A4E6-FA39-34A0-B78D-944CAD95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88"/>
            <a:ext cx="12192000" cy="62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271F58-8E94-1063-1334-DFC0AFE2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07E87D-6F5E-50C8-44CC-A22AC996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E01AF9-517C-953D-2A9D-30E1509A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68A4D-CA30-A0C1-D5BA-98A67C0D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Felépítés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69790-42DB-EC06-24B3-51C1DB12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if</a:t>
            </a:r>
            <a:r>
              <a:rPr lang="hu-HU" dirty="0"/>
              <a:t> </a:t>
            </a:r>
            <a:r>
              <a:rPr lang="hu-HU" dirty="0">
                <a:solidFill>
                  <a:srgbClr val="FFC000"/>
                </a:solidFill>
              </a:rPr>
              <a:t>feltétel1</a:t>
            </a:r>
            <a:r>
              <a:rPr lang="hu-HU" dirty="0">
                <a:solidFill>
                  <a:srgbClr val="FF0000"/>
                </a:solidFill>
              </a:rPr>
              <a:t>:    </a:t>
            </a:r>
            <a:r>
              <a:rPr lang="hu-HU" dirty="0">
                <a:solidFill>
                  <a:srgbClr val="0070C0"/>
                </a:solidFill>
              </a:rPr>
              <a:t>#mindig kell </a:t>
            </a:r>
            <a:r>
              <a:rPr lang="hu-HU" dirty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# Ez a kód fut, ha feltétel1 igaz         #a feltétel után egy tabulátorral bentebb 							kezdjük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elif</a:t>
            </a:r>
            <a:r>
              <a:rPr lang="hu-HU" dirty="0"/>
              <a:t> </a:t>
            </a:r>
            <a:r>
              <a:rPr lang="hu-HU" dirty="0">
                <a:solidFill>
                  <a:srgbClr val="FFC000"/>
                </a:solidFill>
              </a:rPr>
              <a:t>feltétel2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# Ez a kód fut, ha feltétel1 hamis, de feltétel2 igaz 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else</a:t>
            </a:r>
            <a:r>
              <a:rPr lang="hu-HU" dirty="0">
                <a:solidFill>
                  <a:srgbClr val="FF0000"/>
                </a:solidFill>
              </a:rPr>
              <a:t>:</a:t>
            </a:r>
            <a:r>
              <a:rPr lang="hu-HU" dirty="0"/>
              <a:t> </a:t>
            </a:r>
          </a:p>
          <a:p>
            <a:pPr marL="457200" lvl="1" indent="0">
              <a:buNone/>
            </a:pPr>
            <a:r>
              <a:rPr lang="hu-HU" dirty="0">
                <a:solidFill>
                  <a:schemeClr val="accent1">
                    <a:lumMod val="75000"/>
                  </a:schemeClr>
                </a:solidFill>
              </a:rPr>
              <a:t># Ez a kód fut, ha az összes fenti feltétel hamis</a:t>
            </a:r>
          </a:p>
        </p:txBody>
      </p:sp>
    </p:spTree>
    <p:extLst>
      <p:ext uri="{BB962C8B-B14F-4D97-AF65-F5344CB8AC3E}">
        <p14:creationId xmlns:p14="http://schemas.microsoft.com/office/powerpoint/2010/main" val="36818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0F289F-56DD-32F4-2835-00120B0A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919DE3-5699-E338-5D3F-CD23963E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00B050"/>
                </a:solidFill>
              </a:rPr>
              <a:t>x = 20 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if</a:t>
            </a:r>
            <a:r>
              <a:rPr lang="hu-HU" dirty="0"/>
              <a:t> </a:t>
            </a:r>
            <a:r>
              <a:rPr lang="hu-HU" dirty="0">
                <a:solidFill>
                  <a:srgbClr val="00B050"/>
                </a:solidFill>
              </a:rPr>
              <a:t>x</a:t>
            </a:r>
            <a:r>
              <a:rPr lang="hu-HU" dirty="0"/>
              <a:t> &lt; 10</a:t>
            </a:r>
            <a:r>
              <a:rPr lang="hu-HU" dirty="0">
                <a:solidFill>
                  <a:srgbClr val="FF0000"/>
                </a:solidFill>
              </a:rPr>
              <a:t>: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print("Az </a:t>
            </a:r>
            <a:r>
              <a:rPr lang="hu-HU" dirty="0">
                <a:solidFill>
                  <a:srgbClr val="00B050"/>
                </a:solidFill>
              </a:rPr>
              <a:t>x</a:t>
            </a:r>
            <a:r>
              <a:rPr lang="hu-HU" dirty="0"/>
              <a:t> kisebb, mint 10.") 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elif</a:t>
            </a:r>
            <a:r>
              <a:rPr lang="hu-HU" dirty="0"/>
              <a:t> </a:t>
            </a:r>
            <a:r>
              <a:rPr lang="hu-HU" dirty="0">
                <a:solidFill>
                  <a:srgbClr val="00B050"/>
                </a:solidFill>
              </a:rPr>
              <a:t>x</a:t>
            </a:r>
            <a:r>
              <a:rPr lang="hu-HU" dirty="0"/>
              <a:t> &lt; 30</a:t>
            </a:r>
            <a:r>
              <a:rPr lang="hu-HU" dirty="0">
                <a:solidFill>
                  <a:srgbClr val="FF0000"/>
                </a:solidFill>
              </a:rPr>
              <a:t>: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print("Az </a:t>
            </a:r>
            <a:r>
              <a:rPr lang="hu-HU" dirty="0">
                <a:solidFill>
                  <a:srgbClr val="00B050"/>
                </a:solidFill>
              </a:rPr>
              <a:t>x</a:t>
            </a:r>
            <a:r>
              <a:rPr lang="hu-HU" dirty="0"/>
              <a:t> 10 és 30 között van.") </a:t>
            </a:r>
          </a:p>
          <a:p>
            <a:pPr marL="0" indent="0">
              <a:buNone/>
            </a:pPr>
            <a:r>
              <a:rPr lang="hu-HU" dirty="0" err="1">
                <a:solidFill>
                  <a:srgbClr val="FF0000"/>
                </a:solidFill>
              </a:rPr>
              <a:t>else</a:t>
            </a:r>
            <a:r>
              <a:rPr lang="hu-HU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hu-HU" dirty="0"/>
              <a:t>	print("Az </a:t>
            </a:r>
            <a:r>
              <a:rPr lang="hu-HU" dirty="0">
                <a:solidFill>
                  <a:srgbClr val="00B050"/>
                </a:solidFill>
              </a:rPr>
              <a:t>x</a:t>
            </a:r>
            <a:r>
              <a:rPr lang="hu-HU" dirty="0"/>
              <a:t> nagyobb vagy egyenlő, mint 30.")</a:t>
            </a:r>
          </a:p>
        </p:txBody>
      </p:sp>
    </p:spTree>
    <p:extLst>
      <p:ext uri="{BB962C8B-B14F-4D97-AF65-F5344CB8AC3E}">
        <p14:creationId xmlns:p14="http://schemas.microsoft.com/office/powerpoint/2010/main" val="261196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E868A5-20AF-1E0B-5547-4452E486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operátorok: </a:t>
            </a:r>
            <a:r>
              <a:rPr lang="hu-HU" dirty="0">
                <a:solidFill>
                  <a:srgbClr val="FF0000"/>
                </a:solidFill>
              </a:rPr>
              <a:t>and</a:t>
            </a:r>
            <a:r>
              <a:rPr lang="hu-HU" dirty="0"/>
              <a:t>,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or</a:t>
            </a:r>
            <a:r>
              <a:rPr lang="hu-HU" dirty="0"/>
              <a:t>,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not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24634B-D447-3611-8186-2B038B33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x = 15 </a:t>
            </a:r>
            <a:endParaRPr lang="hu-HU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&gt; 10 and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&lt; 20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print("Az 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 10 </a:t>
            </a:r>
            <a:r>
              <a:rPr lang="en-US" dirty="0" err="1"/>
              <a:t>és</a:t>
            </a:r>
            <a:r>
              <a:rPr lang="en-US" dirty="0"/>
              <a:t> 20 </a:t>
            </a:r>
            <a:r>
              <a:rPr lang="en-US" dirty="0" err="1"/>
              <a:t>között</a:t>
            </a:r>
            <a:r>
              <a:rPr lang="en-US" dirty="0"/>
              <a:t> van.")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Logikai operátorok: 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• and: </a:t>
            </a:r>
            <a:r>
              <a:rPr lang="hu-HU" dirty="0"/>
              <a:t>igazat ad, ha mindkét operandusa igaz, különben hamis 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• </a:t>
            </a:r>
            <a:r>
              <a:rPr lang="hu-HU" dirty="0" err="1">
                <a:solidFill>
                  <a:srgbClr val="FF0000"/>
                </a:solidFill>
              </a:rPr>
              <a:t>or</a:t>
            </a:r>
            <a:r>
              <a:rPr lang="hu-HU" dirty="0">
                <a:solidFill>
                  <a:srgbClr val="FF0000"/>
                </a:solidFill>
              </a:rPr>
              <a:t>: </a:t>
            </a:r>
            <a:r>
              <a:rPr lang="hu-HU" dirty="0"/>
              <a:t>igazat ad, ha legalább az egyik operandusa igaz, különben hamis 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• </a:t>
            </a:r>
            <a:r>
              <a:rPr lang="hu-HU" dirty="0" err="1">
                <a:solidFill>
                  <a:srgbClr val="FF0000"/>
                </a:solidFill>
              </a:rPr>
              <a:t>not</a:t>
            </a:r>
            <a:r>
              <a:rPr lang="hu-HU" dirty="0">
                <a:solidFill>
                  <a:srgbClr val="FF0000"/>
                </a:solidFill>
              </a:rPr>
              <a:t>: </a:t>
            </a:r>
            <a:r>
              <a:rPr lang="hu-HU" dirty="0"/>
              <a:t>ha az operandusa igaz, akkor </a:t>
            </a:r>
            <a:r>
              <a:rPr lang="hu-HU" dirty="0" err="1"/>
              <a:t>hamisat</a:t>
            </a:r>
            <a:r>
              <a:rPr lang="hu-HU" dirty="0"/>
              <a:t>, különben igazat ad </a:t>
            </a:r>
          </a:p>
        </p:txBody>
      </p:sp>
    </p:spTree>
    <p:extLst>
      <p:ext uri="{BB962C8B-B14F-4D97-AF65-F5344CB8AC3E}">
        <p14:creationId xmlns:p14="http://schemas.microsoft.com/office/powerpoint/2010/main" val="43151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C2E63-594F-711D-FE9A-A130979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13469E-D4BE-E99C-124D-C8BED94A3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3525577-EDD9-A4E7-38F3-377B64FF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9" y="0"/>
            <a:ext cx="10853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03AC0-BAC6-EB65-B648-791C2E0F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552E21-0CE7-7916-6F3B-5BFB4AD9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Kérjük be a felhasználótól a téglalap oldalait, ha negatív értéket ad, írjuk ki, hogy hibás érték, ha pozitív akkor számoljuk a területét és a kerületét is.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T= a*b           K= 2*(</a:t>
            </a:r>
            <a:r>
              <a:rPr lang="hu-HU" dirty="0" err="1">
                <a:solidFill>
                  <a:srgbClr val="FF0000"/>
                </a:solidFill>
              </a:rPr>
              <a:t>a+b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A menzán az egész adag étel 1290Ft, a fél adag 960Ft. </a:t>
            </a:r>
          </a:p>
          <a:p>
            <a:pPr marL="0" indent="0">
              <a:buNone/>
            </a:pPr>
            <a:r>
              <a:rPr lang="hu-HU" dirty="0"/>
              <a:t>	Olvasd be, hogy milyen adagot kér a fogyasztó, és jelenítsd meg 	az árat.   ”egész” , ”fél”</a:t>
            </a:r>
          </a:p>
        </p:txBody>
      </p:sp>
    </p:spTree>
    <p:extLst>
      <p:ext uri="{BB962C8B-B14F-4D97-AF65-F5344CB8AC3E}">
        <p14:creationId xmlns:p14="http://schemas.microsoft.com/office/powerpoint/2010/main" val="382248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9DC520-3EF6-1803-81B2-48C71223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6782E5-F3C8-1E8D-E5CA-FC4423DC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bank háromféle számlacsomagot ajánl: Junior, Basic és Prémium.</a:t>
            </a:r>
          </a:p>
          <a:p>
            <a:pPr marL="0" indent="0">
              <a:buNone/>
            </a:pPr>
            <a:r>
              <a:rPr lang="hu-HU" dirty="0"/>
              <a:t>Ha a felhasználó ”Junior” akkor ingyenes a szolgáltatás.</a:t>
            </a:r>
          </a:p>
          <a:p>
            <a:pPr marL="0" indent="0">
              <a:buNone/>
            </a:pPr>
            <a:r>
              <a:rPr lang="hu-HU" dirty="0"/>
              <a:t>Ha a felhasználó ”Basic” akkor havonta 1000Ft a szolgáltatás.</a:t>
            </a:r>
          </a:p>
          <a:p>
            <a:pPr marL="0" indent="0">
              <a:buNone/>
            </a:pPr>
            <a:r>
              <a:rPr lang="hu-HU" dirty="0"/>
              <a:t>Ha a felhasználó ”Prémium” akkor havonta 750Ft a szolgáltatás.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Írjuk egy programot, ami kiszámolja, hogy különböző csomagoknak mennyi az éves költsége.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309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E8E0A-229A-351C-E64E-EB07D794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527E23-4017-CE08-3CDC-4A7A11D9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Készíts programot, mely kiírja egy focimeccs eredményét: </a:t>
            </a:r>
          </a:p>
          <a:p>
            <a:pPr marL="0" indent="0">
              <a:buNone/>
            </a:pPr>
            <a:r>
              <a:rPr lang="hu-HU" dirty="0"/>
              <a:t>	Olvasd be a hazai csapat által rúgott gólok számát. </a:t>
            </a:r>
          </a:p>
          <a:p>
            <a:pPr marL="0" indent="0">
              <a:buNone/>
            </a:pPr>
            <a:r>
              <a:rPr lang="hu-HU" dirty="0"/>
              <a:t>	Olvasd be a vendég csapat által rúgott számát. </a:t>
            </a:r>
          </a:p>
          <a:p>
            <a:pPr marL="0" indent="0">
              <a:buNone/>
            </a:pPr>
            <a:r>
              <a:rPr lang="hu-HU" dirty="0"/>
              <a:t>	Írd ki, hogy a hazai csapat nyert, vesztett vagy döntetlent ért-e el.</a:t>
            </a:r>
          </a:p>
        </p:txBody>
      </p:sp>
    </p:spTree>
    <p:extLst>
      <p:ext uri="{BB962C8B-B14F-4D97-AF65-F5344CB8AC3E}">
        <p14:creationId xmlns:p14="http://schemas.microsoft.com/office/powerpoint/2010/main" val="372938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CE7195-73DC-1D70-5D16-F2B97C13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EF876C-38F9-DB42-9927-0C5A0806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8B4A6C-9989-3A6E-0658-C94A0A00F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2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388</Words>
  <Application>Microsoft Office PowerPoint</Application>
  <PresentationFormat>Szélesvásznú</PresentationFormat>
  <Paragraphs>44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Elágazó utasítás</vt:lpstr>
      <vt:lpstr>Felépítés</vt:lpstr>
      <vt:lpstr>Pl:</vt:lpstr>
      <vt:lpstr>Logikai operátorok: and, or, not</vt:lpstr>
      <vt:lpstr>PowerPoint-bemutató</vt:lpstr>
      <vt:lpstr>Feladat</vt:lpstr>
      <vt:lpstr>Feladat</vt:lpstr>
      <vt:lpstr>Feladat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3</cp:revision>
  <dcterms:created xsi:type="dcterms:W3CDTF">2025-01-21T10:54:45Z</dcterms:created>
  <dcterms:modified xsi:type="dcterms:W3CDTF">2025-01-21T11:00:28Z</dcterms:modified>
</cp:coreProperties>
</file>