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9" r:id="rId21"/>
    <p:sldId id="275" r:id="rId22"/>
    <p:sldId id="276" r:id="rId23"/>
    <p:sldId id="277" r:id="rId24"/>
    <p:sldId id="278" r:id="rId25"/>
  </p:sldIdLst>
  <p:sldSz cx="18288000" cy="10287000"/>
  <p:notesSz cx="6858000" cy="9144000"/>
  <p:embeddedFontLst>
    <p:embeddedFont>
      <p:font typeface="Anton" pitchFamily="2" charset="0"/>
      <p:regular r:id="rId27"/>
    </p:embeddedFont>
    <p:embeddedFont>
      <p:font typeface="Arial Black" panose="020B0A04020102020204" pitchFamily="34" charset="0"/>
      <p:bold r:id="rId28"/>
    </p:embeddedFont>
    <p:embeddedFont>
      <p:font typeface="Arial Bold" panose="020B0704020202020204" pitchFamily="34" charset="0"/>
      <p:regular r:id="rId29"/>
      <p:bold r:id="rId30"/>
    </p:embeddedFont>
    <p:embeddedFont>
      <p:font typeface="Days" panose="02000505050000020004" charset="0"/>
      <p:regular r:id="rId31"/>
    </p:embeddedFont>
    <p:embeddedFont>
      <p:font typeface="DM Sans" pitchFamily="2" charset="0"/>
      <p:regular r:id="rId32"/>
      <p:bold r:id="rId33"/>
      <p:italic r:id="rId34"/>
      <p:boldItalic r:id="rId35"/>
    </p:embeddedFont>
    <p:embeddedFont>
      <p:font typeface="DM Sans Bold" charset="0"/>
      <p:regular r:id="rId36"/>
    </p:embeddedFont>
    <p:embeddedFont>
      <p:font typeface="Georgia Pro Bold" panose="020B0604020202020204" charset="0"/>
      <p:regular r:id="rId37"/>
    </p:embeddedFont>
    <p:embeddedFont>
      <p:font typeface="Open Sauce" panose="020B0604020202020204" charset="0"/>
      <p:regular r:id="rId38"/>
    </p:embeddedFont>
    <p:embeddedFont>
      <p:font typeface="Open Sauce Bold" panose="020B0604020202020204" charset="0"/>
      <p:regular r:id="rId39"/>
    </p:embeddedFont>
    <p:embeddedFont>
      <p:font typeface="Public Sans" panose="020B0604020202020204" charset="0"/>
      <p:regular r:id="rId40"/>
    </p:embeddedFont>
    <p:embeddedFont>
      <p:font typeface="Public Sans Bold"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barna\Downloads\My%20Zomato%20Project\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arna\Downloads\My%20Zomato%20Project\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arna\Downloads\My%20Zomato%20Project\Zomato_Data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arna\Downloads\My%20Zomato%20Project\Zomato_Data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arna\Downloads\My%20Zomato%20Project\Zomato_Data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arna\Downloads\My%20Zomato%20Project\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arna\Downloads\My%20Zomato%20Project\Zomato_Data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arna\Downloads\My%20Zomato%20Project\Zomato_Data_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[Zomato_Data_1.xlsx]Objective Questions!PivotTable2</c:name>
    <c:fmtId val="27"/>
  </c:pivotSource>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IN" sz="2000" dirty="0">
                <a:solidFill>
                  <a:schemeClr val="tx1"/>
                </a:solidFill>
                <a:latin typeface="Arial Black" panose="020B0A04020102020204" pitchFamily="34" charset="0"/>
              </a:rPr>
              <a:t>Count of restaurants opened in each country</a:t>
            </a:r>
          </a:p>
        </c:rich>
      </c:tx>
      <c:layout>
        <c:manualLayout>
          <c:xMode val="edge"/>
          <c:yMode val="edge"/>
          <c:x val="0.21701935695538058"/>
          <c:y val="2.3812291642448129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668620002505692"/>
          <c:y val="0.14335593313558506"/>
          <c:w val="0.72650779272060018"/>
          <c:h val="0.53547250211560649"/>
        </c:manualLayout>
      </c:layout>
      <c:barChart>
        <c:barDir val="col"/>
        <c:grouping val="clustered"/>
        <c:varyColors val="0"/>
        <c:ser>
          <c:idx val="0"/>
          <c:order val="0"/>
          <c:tx>
            <c:strRef>
              <c:f>'Objective Questions'!$I$11</c:f>
              <c:strCache>
                <c:ptCount val="1"/>
                <c:pt idx="0">
                  <c:v>Total</c:v>
                </c:pt>
              </c:strCache>
            </c:strRef>
          </c:tx>
          <c:spPr>
            <a:solidFill>
              <a:srgbClr val="C00000"/>
            </a:soli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rgbClr val="0070C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Questions'!$H$12:$H$27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Questions'!$I$12:$I$27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425</c:v>
                </c:pt>
              </c:numCache>
            </c:numRef>
          </c:val>
          <c:extLst>
            <c:ext xmlns:c16="http://schemas.microsoft.com/office/drawing/2014/chart" uri="{C3380CC4-5D6E-409C-BE32-E72D297353CC}">
              <c16:uniqueId val="{00000000-4232-4DF5-B739-3663E105F45D}"/>
            </c:ext>
          </c:extLst>
        </c:ser>
        <c:dLbls>
          <c:dLblPos val="outEnd"/>
          <c:showLegendKey val="0"/>
          <c:showVal val="1"/>
          <c:showCatName val="0"/>
          <c:showSerName val="0"/>
          <c:showPercent val="0"/>
          <c:showBubbleSize val="0"/>
        </c:dLbls>
        <c:gapWidth val="150"/>
        <c:axId val="419558576"/>
        <c:axId val="419559056"/>
      </c:barChart>
      <c:catAx>
        <c:axId val="41955857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19559056"/>
        <c:crosses val="autoZero"/>
        <c:auto val="1"/>
        <c:lblAlgn val="ctr"/>
        <c:lblOffset val="100"/>
        <c:noMultiLvlLbl val="0"/>
      </c:catAx>
      <c:valAx>
        <c:axId val="419559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a:t>No. of Restaurants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19558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cap="flat" cmpd="sng" algn="ctr">
      <a:solidFill>
        <a:srgbClr val="C00000"/>
      </a:solidFill>
      <a:round/>
    </a:ln>
    <a:effectLst>
      <a:outerShdw blurRad="50800" dist="38100" dir="2700000" algn="tl" rotWithShape="0">
        <a:prstClr val="black">
          <a:alpha val="40000"/>
        </a:prstClr>
      </a:outerShdw>
    </a:effectLst>
  </c:spPr>
  <c:txPr>
    <a:bodyPr/>
    <a:lstStyle/>
    <a:p>
      <a:pPr>
        <a:defRPr sz="2000" baseline="0"/>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 Tables!PivotTable1</c:name>
    <c:fmtId val="37"/>
  </c:pivotSource>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IN" sz="2000" dirty="0">
                <a:solidFill>
                  <a:schemeClr val="tx1"/>
                </a:solidFill>
                <a:latin typeface="Arial Bold" panose="020B0704020202020204" pitchFamily="34" charset="0"/>
                <a:cs typeface="Arial Bold" panose="020B0704020202020204" pitchFamily="34" charset="0"/>
              </a:rPr>
              <a:t>Restaurant Opened Per year</a:t>
            </a:r>
          </a:p>
        </c:rich>
      </c:tx>
      <c:layout>
        <c:manualLayout>
          <c:xMode val="edge"/>
          <c:yMode val="edge"/>
          <c:x val="0.27014973538143799"/>
          <c:y val="1.5372085451453766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6">
                <a:lumMod val="75000"/>
              </a:schemeClr>
            </a:solidFill>
            <a:round/>
          </a:ln>
          <a:effectLst/>
        </c:spPr>
        <c:marker>
          <c:symbol val="circle"/>
          <c:size val="5"/>
          <c:spPr>
            <a:solidFill>
              <a:srgbClr val="C00000"/>
            </a:solidFill>
            <a:ln w="9525">
              <a:solidFill>
                <a:srgbClr val="C000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6">
                <a:lumMod val="75000"/>
              </a:schemeClr>
            </a:solidFill>
            <a:round/>
          </a:ln>
          <a:effectLst/>
        </c:spPr>
        <c:marker>
          <c:symbol val="circle"/>
          <c:size val="5"/>
          <c:spPr>
            <a:solidFill>
              <a:srgbClr val="C00000"/>
            </a:solidFill>
            <a:ln w="9525">
              <a:solidFill>
                <a:srgbClr val="C000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6">
                <a:lumMod val="75000"/>
              </a:schemeClr>
            </a:solidFill>
            <a:round/>
          </a:ln>
          <a:effectLst/>
        </c:spPr>
        <c:marker>
          <c:symbol val="circle"/>
          <c:size val="5"/>
          <c:spPr>
            <a:solidFill>
              <a:srgbClr val="C00000"/>
            </a:solidFill>
            <a:ln w="9525">
              <a:solidFill>
                <a:srgbClr val="C000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560937567230326"/>
          <c:y val="0.11071111111111111"/>
          <c:w val="0.78564745492878962"/>
          <c:h val="0.68916505886647228"/>
        </c:manualLayout>
      </c:layout>
      <c:lineChart>
        <c:grouping val="standard"/>
        <c:varyColors val="0"/>
        <c:ser>
          <c:idx val="0"/>
          <c:order val="0"/>
          <c:tx>
            <c:strRef>
              <c:f>'Pivot Tables'!$C$12</c:f>
              <c:strCache>
                <c:ptCount val="1"/>
                <c:pt idx="0">
                  <c:v>Total</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dLbls>
            <c:spPr>
              <a:noFill/>
              <a:ln>
                <a:noFill/>
              </a:ln>
              <a:effectLst/>
            </c:spPr>
            <c:txPr>
              <a:bodyPr rot="0" spcFirstLastPara="1" vertOverflow="ellipsis" vert="horz" wrap="square" anchor="ctr" anchorCtr="1"/>
              <a:lstStyle/>
              <a:p>
                <a:pPr>
                  <a:defRPr sz="2000" b="0" i="0" u="none" strike="noStrike" kern="1200" baseline="0">
                    <a:solidFill>
                      <a:srgbClr val="0070C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Tables'!$B$13:$B$22</c:f>
              <c:strCache>
                <c:ptCount val="9"/>
                <c:pt idx="0">
                  <c:v>2010</c:v>
                </c:pt>
                <c:pt idx="1">
                  <c:v>2011</c:v>
                </c:pt>
                <c:pt idx="2">
                  <c:v>2012</c:v>
                </c:pt>
                <c:pt idx="3">
                  <c:v>2013</c:v>
                </c:pt>
                <c:pt idx="4">
                  <c:v>2014</c:v>
                </c:pt>
                <c:pt idx="5">
                  <c:v>2015</c:v>
                </c:pt>
                <c:pt idx="6">
                  <c:v>2016</c:v>
                </c:pt>
                <c:pt idx="7">
                  <c:v>2017</c:v>
                </c:pt>
                <c:pt idx="8">
                  <c:v>2018</c:v>
                </c:pt>
              </c:strCache>
            </c:strRef>
          </c:cat>
          <c:val>
            <c:numRef>
              <c:f>'Pivot Tables'!$C$13:$C$22</c:f>
              <c:numCache>
                <c:formatCode>General</c:formatCode>
                <c:ptCount val="9"/>
                <c:pt idx="0">
                  <c:v>1079</c:v>
                </c:pt>
                <c:pt idx="1">
                  <c:v>1096</c:v>
                </c:pt>
                <c:pt idx="2">
                  <c:v>1022</c:v>
                </c:pt>
                <c:pt idx="3">
                  <c:v>1059</c:v>
                </c:pt>
                <c:pt idx="4">
                  <c:v>1049</c:v>
                </c:pt>
                <c:pt idx="5">
                  <c:v>1023</c:v>
                </c:pt>
                <c:pt idx="6">
                  <c:v>1026</c:v>
                </c:pt>
                <c:pt idx="7">
                  <c:v>1086</c:v>
                </c:pt>
                <c:pt idx="8">
                  <c:v>1102</c:v>
                </c:pt>
              </c:numCache>
            </c:numRef>
          </c:val>
          <c:smooth val="0"/>
          <c:extLst>
            <c:ext xmlns:c16="http://schemas.microsoft.com/office/drawing/2014/chart" uri="{C3380CC4-5D6E-409C-BE32-E72D297353CC}">
              <c16:uniqueId val="{00000000-BD4A-4532-B597-73E772BDA995}"/>
            </c:ext>
          </c:extLst>
        </c:ser>
        <c:dLbls>
          <c:dLblPos val="t"/>
          <c:showLegendKey val="0"/>
          <c:showVal val="1"/>
          <c:showCatName val="0"/>
          <c:showSerName val="0"/>
          <c:showPercent val="0"/>
          <c:showBubbleSize val="0"/>
        </c:dLbls>
        <c:marker val="1"/>
        <c:smooth val="0"/>
        <c:axId val="668571583"/>
        <c:axId val="668572543"/>
      </c:lineChart>
      <c:catAx>
        <c:axId val="668571583"/>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dirty="0"/>
                  <a:t>Year</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68572543"/>
        <c:crosses val="autoZero"/>
        <c:auto val="1"/>
        <c:lblAlgn val="ctr"/>
        <c:lblOffset val="100"/>
        <c:noMultiLvlLbl val="0"/>
      </c:catAx>
      <c:valAx>
        <c:axId val="6685725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a:t>No. of Restaurants</a:t>
                </a:r>
              </a:p>
            </c:rich>
          </c:tx>
          <c:layout>
            <c:manualLayout>
              <c:xMode val="edge"/>
              <c:yMode val="edge"/>
              <c:x val="1.4883933565681342E-2"/>
              <c:y val="0.30610279407481639"/>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68571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cap="flat" cmpd="sng" algn="ctr">
      <a:solidFill>
        <a:srgbClr val="C00000"/>
      </a:solidFill>
      <a:round/>
    </a:ln>
    <a:effectLst>
      <a:outerShdw blurRad="50800" dist="38100" dir="2700000" algn="tl" rotWithShape="0">
        <a:prstClr val="black">
          <a:alpha val="40000"/>
        </a:prstClr>
      </a:outerShdw>
    </a:effectLst>
  </c:spPr>
  <c:txPr>
    <a:bodyPr/>
    <a:lstStyle/>
    <a:p>
      <a:pPr>
        <a:defRPr sz="20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 Tables!PivotTable6</c:name>
    <c:fmtId val="36"/>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400" b="0" i="0" u="none" strike="noStrike" kern="1200" spc="0" baseline="0">
                <a:solidFill>
                  <a:prstClr val="black">
                    <a:lumMod val="65000"/>
                    <a:lumOff val="35000"/>
                  </a:prstClr>
                </a:solidFill>
                <a:latin typeface="+mn-lt"/>
                <a:ea typeface="+mn-ea"/>
                <a:cs typeface="+mn-cs"/>
              </a:defRPr>
            </a:pPr>
            <a:r>
              <a:rPr lang="en-US" sz="2000" b="1" spc="223" dirty="0">
                <a:solidFill>
                  <a:schemeClr val="tx1"/>
                </a:solidFill>
                <a:latin typeface="Arial Bold" panose="020B0704020202020204" pitchFamily="34" charset="0"/>
                <a:ea typeface="Public Sans Bold"/>
                <a:cs typeface="Arial Bold" panose="020B0704020202020204" pitchFamily="34" charset="0"/>
                <a:sym typeface="Public Sans Bold"/>
              </a:rPr>
              <a:t>Average Number of Votes in Each Country</a:t>
            </a: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IN" sz="2000" dirty="0">
              <a:solidFill>
                <a:schemeClr val="tx1"/>
              </a:solidFill>
              <a:latin typeface="Arial Bold" panose="020B0704020202020204" pitchFamily="34" charset="0"/>
              <a:cs typeface="Arial Bold" panose="020B0704020202020204" pitchFamily="34" charset="0"/>
            </a:endParaRPr>
          </a:p>
        </c:rich>
      </c:tx>
      <c:layout>
        <c:manualLayout>
          <c:xMode val="edge"/>
          <c:yMode val="edge"/>
          <c:x val="0.12677894013198546"/>
          <c:y val="4.602310541084953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400" b="0"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124205717466452"/>
          <c:y val="0.16140870703271593"/>
          <c:w val="0.73050193601256941"/>
          <c:h val="0.64201613164560134"/>
        </c:manualLayout>
      </c:layout>
      <c:barChart>
        <c:barDir val="bar"/>
        <c:grouping val="clustered"/>
        <c:varyColors val="0"/>
        <c:ser>
          <c:idx val="0"/>
          <c:order val="0"/>
          <c:tx>
            <c:strRef>
              <c:f>'Pivot Tables'!$C$36</c:f>
              <c:strCache>
                <c:ptCount val="1"/>
                <c:pt idx="0">
                  <c:v>Total</c:v>
                </c:pt>
              </c:strCache>
            </c:strRef>
          </c:tx>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Tables'!$B$37:$B$52</c:f>
              <c:strCache>
                <c:ptCount val="15"/>
                <c:pt idx="0">
                  <c:v>Brazil</c:v>
                </c:pt>
                <c:pt idx="1">
                  <c:v>Singapore</c:v>
                </c:pt>
                <c:pt idx="2">
                  <c:v>Canada</c:v>
                </c:pt>
                <c:pt idx="3">
                  <c:v>Australia</c:v>
                </c:pt>
                <c:pt idx="4">
                  <c:v>India</c:v>
                </c:pt>
                <c:pt idx="5">
                  <c:v>Sri Lanka</c:v>
                </c:pt>
                <c:pt idx="6">
                  <c:v>Qatar</c:v>
                </c:pt>
                <c:pt idx="7">
                  <c:v>United Kingdom</c:v>
                </c:pt>
                <c:pt idx="8">
                  <c:v>New Zealand</c:v>
                </c:pt>
                <c:pt idx="9">
                  <c:v>South Africa</c:v>
                </c:pt>
                <c:pt idx="10">
                  <c:v>Philippines</c:v>
                </c:pt>
                <c:pt idx="11">
                  <c:v>United States of America</c:v>
                </c:pt>
                <c:pt idx="12">
                  <c:v>Turkey</c:v>
                </c:pt>
                <c:pt idx="13">
                  <c:v>United Arab Emirates</c:v>
                </c:pt>
                <c:pt idx="14">
                  <c:v>Indonesia</c:v>
                </c:pt>
              </c:strCache>
            </c:strRef>
          </c:cat>
          <c:val>
            <c:numRef>
              <c:f>'Pivot Tables'!$C$37:$C$52</c:f>
              <c:numCache>
                <c:formatCode>0</c:formatCode>
                <c:ptCount val="15"/>
                <c:pt idx="0">
                  <c:v>19.616666666666667</c:v>
                </c:pt>
                <c:pt idx="1">
                  <c:v>31.9</c:v>
                </c:pt>
                <c:pt idx="2">
                  <c:v>103</c:v>
                </c:pt>
                <c:pt idx="3">
                  <c:v>111.41666666666667</c:v>
                </c:pt>
                <c:pt idx="4">
                  <c:v>137.21255201109571</c:v>
                </c:pt>
                <c:pt idx="5">
                  <c:v>146.44999999999999</c:v>
                </c:pt>
                <c:pt idx="6">
                  <c:v>163.80000000000001</c:v>
                </c:pt>
                <c:pt idx="7">
                  <c:v>205.48750000000001</c:v>
                </c:pt>
                <c:pt idx="8">
                  <c:v>243.02500000000001</c:v>
                </c:pt>
                <c:pt idx="9">
                  <c:v>315.16666666666669</c:v>
                </c:pt>
                <c:pt idx="10">
                  <c:v>407.40909090909093</c:v>
                </c:pt>
                <c:pt idx="11">
                  <c:v>430.87529411764706</c:v>
                </c:pt>
                <c:pt idx="12">
                  <c:v>431.47058823529414</c:v>
                </c:pt>
                <c:pt idx="13">
                  <c:v>493.51666666666665</c:v>
                </c:pt>
                <c:pt idx="14">
                  <c:v>772.09523809523807</c:v>
                </c:pt>
              </c:numCache>
            </c:numRef>
          </c:val>
          <c:extLst>
            <c:ext xmlns:c16="http://schemas.microsoft.com/office/drawing/2014/chart" uri="{C3380CC4-5D6E-409C-BE32-E72D297353CC}">
              <c16:uniqueId val="{00000000-AECE-4FE7-A13F-D4DDC7198912}"/>
            </c:ext>
          </c:extLst>
        </c:ser>
        <c:dLbls>
          <c:dLblPos val="outEnd"/>
          <c:showLegendKey val="0"/>
          <c:showVal val="1"/>
          <c:showCatName val="0"/>
          <c:showSerName val="0"/>
          <c:showPercent val="0"/>
          <c:showBubbleSize val="0"/>
        </c:dLbls>
        <c:gapWidth val="182"/>
        <c:axId val="668585983"/>
        <c:axId val="668588383"/>
      </c:barChart>
      <c:catAx>
        <c:axId val="668585983"/>
        <c:scaling>
          <c:orientation val="minMax"/>
        </c:scaling>
        <c:delete val="0"/>
        <c:axPos val="l"/>
        <c:numFmt formatCode="General" sourceLinked="1"/>
        <c:majorTickMark val="none"/>
        <c:minorTickMark val="none"/>
        <c:tickLblPos val="nextTo"/>
        <c:spPr>
          <a:noFill/>
          <a:ln w="0" cap="rnd"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68588383"/>
        <c:crosses val="autoZero"/>
        <c:auto val="1"/>
        <c:lblAlgn val="ctr"/>
        <c:lblOffset val="100"/>
        <c:noMultiLvlLbl val="0"/>
      </c:catAx>
      <c:valAx>
        <c:axId val="6685883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IN"/>
                  <a:t>Average of Voters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68585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cap="flat" cmpd="sng" algn="ctr">
      <a:solidFill>
        <a:srgbClr val="C00000"/>
      </a:solidFill>
      <a:round/>
    </a:ln>
    <a:effectLst>
      <a:outerShdw blurRad="50800" dist="38100" dir="2700000" algn="tl" rotWithShape="0">
        <a:prstClr val="black">
          <a:alpha val="40000"/>
        </a:prstClr>
      </a:outerShdw>
    </a:effectLst>
  </c:spPr>
  <c:txPr>
    <a:bodyPr/>
    <a:lstStyle/>
    <a:p>
      <a:pPr>
        <a:defRPr sz="20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[Zomato_Data_1.xlsx]Subjective questions!PivotTable8</c:name>
    <c:fmtId val="10"/>
  </c:pivotSource>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 Average Expenditure on food in the Suggested Countries</a:t>
            </a:r>
          </a:p>
        </c:rich>
      </c:tx>
      <c:layout>
        <c:manualLayout>
          <c:xMode val="edge"/>
          <c:yMode val="edge"/>
          <c:x val="0.10832136490390795"/>
          <c:y val="2.8922631959508314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'Subjective questions'!$B$145</c:f>
              <c:strCache>
                <c:ptCount val="1"/>
                <c:pt idx="0">
                  <c:v>Total</c:v>
                </c:pt>
              </c:strCache>
            </c:strRef>
          </c:tx>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invertIfNegative val="0"/>
          <c:dLbls>
            <c:spPr>
              <a:noFill/>
              <a:ln w="25400">
                <a:noFill/>
              </a:ln>
              <a:effectLst/>
            </c:spPr>
            <c:txPr>
              <a:bodyPr rot="0" spcFirstLastPara="1" vertOverflow="ellipsis" vert="horz" wrap="square" anchor="ctr" anchorCtr="1"/>
              <a:lstStyle/>
              <a:p>
                <a:pPr>
                  <a:defRPr sz="2000" b="0"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questions'!$A$146:$A$151</c:f>
              <c:strCache>
                <c:ptCount val="5"/>
                <c:pt idx="0">
                  <c:v>Sri Lanka</c:v>
                </c:pt>
                <c:pt idx="1">
                  <c:v>Indonesia</c:v>
                </c:pt>
                <c:pt idx="2">
                  <c:v>Australia</c:v>
                </c:pt>
                <c:pt idx="3">
                  <c:v>Canada</c:v>
                </c:pt>
                <c:pt idx="4">
                  <c:v>Philippines</c:v>
                </c:pt>
              </c:strCache>
            </c:strRef>
          </c:cat>
          <c:val>
            <c:numRef>
              <c:f>'Subjective questions'!$B$146:$B$151</c:f>
              <c:numCache>
                <c:formatCode>0</c:formatCode>
                <c:ptCount val="5"/>
                <c:pt idx="0">
                  <c:v>676.875</c:v>
                </c:pt>
                <c:pt idx="1">
                  <c:v>1490.3095238095239</c:v>
                </c:pt>
                <c:pt idx="2">
                  <c:v>2066.35</c:v>
                </c:pt>
                <c:pt idx="3">
                  <c:v>3110.25</c:v>
                </c:pt>
                <c:pt idx="4">
                  <c:v>10347.90909090909</c:v>
                </c:pt>
              </c:numCache>
            </c:numRef>
          </c:val>
          <c:extLst>
            <c:ext xmlns:c16="http://schemas.microsoft.com/office/drawing/2014/chart" uri="{C3380CC4-5D6E-409C-BE32-E72D297353CC}">
              <c16:uniqueId val="{00000000-F487-4387-87C5-1DE8B4591995}"/>
            </c:ext>
          </c:extLst>
        </c:ser>
        <c:dLbls>
          <c:showLegendKey val="0"/>
          <c:showVal val="1"/>
          <c:showCatName val="0"/>
          <c:showSerName val="0"/>
          <c:showPercent val="0"/>
          <c:showBubbleSize val="0"/>
        </c:dLbls>
        <c:gapWidth val="150"/>
        <c:axId val="2009705103"/>
        <c:axId val="2009705583"/>
      </c:barChart>
      <c:catAx>
        <c:axId val="2009705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09705583"/>
        <c:crosses val="autoZero"/>
        <c:auto val="1"/>
        <c:lblAlgn val="ctr"/>
        <c:lblOffset val="100"/>
        <c:noMultiLvlLbl val="0"/>
      </c:catAx>
      <c:valAx>
        <c:axId val="200970558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0970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rgbClr val="C00000"/>
      </a:solidFill>
    </a:ln>
    <a:effectLst/>
  </c:spPr>
  <c:txPr>
    <a:bodyPr/>
    <a:lstStyle/>
    <a:p>
      <a:pPr>
        <a:defRPr sz="20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 Tables!PivotTable12</c:name>
    <c:fmtId val="4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10 Highest Priced Cuisines and their Ratings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467AA3"/>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467AA3"/>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467AA3"/>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Tables'!$O$68</c:f>
              <c:strCache>
                <c:ptCount val="1"/>
                <c:pt idx="0">
                  <c:v>Average of Average_Cost_for_two_INR</c:v>
                </c:pt>
              </c:strCache>
            </c:strRef>
          </c:tx>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2700000" algn="tl" rotWithShape="0">
                <a:prstClr val="black">
                  <a:alpha val="40000"/>
                </a:prstClr>
              </a:outerShdw>
            </a:effectLst>
          </c:spPr>
          <c:invertIfNegative val="0"/>
          <c:cat>
            <c:strRef>
              <c:f>'Pivot Tables'!$N$69:$N$79</c:f>
              <c:strCache>
                <c:ptCount val="10"/>
                <c:pt idx="0">
                  <c:v>Asian, Continental, Seafood</c:v>
                </c:pt>
                <c:pt idx="1">
                  <c:v>Chinese, Continental, Singaporean</c:v>
                </c:pt>
                <c:pt idx="2">
                  <c:v>Chinese, Seafood, Cantonese, Dim Sum</c:v>
                </c:pt>
                <c:pt idx="3">
                  <c:v>Contemporary</c:v>
                </c:pt>
                <c:pt idx="4">
                  <c:v>Desserts, Pizza, Ice Cream</c:v>
                </c:pt>
                <c:pt idx="5">
                  <c:v>European, Asian, Indian</c:v>
                </c:pt>
                <c:pt idx="6">
                  <c:v>French</c:v>
                </c:pt>
                <c:pt idx="7">
                  <c:v>French, Mediterranean, European</c:v>
                </c:pt>
                <c:pt idx="8">
                  <c:v>Seafood, American, Mediterranean, Japanese</c:v>
                </c:pt>
                <c:pt idx="9">
                  <c:v>Seafood, Asian, Filipino, Indian</c:v>
                </c:pt>
              </c:strCache>
            </c:strRef>
          </c:cat>
          <c:val>
            <c:numRef>
              <c:f>'Pivot Tables'!$O$69:$O$79</c:f>
              <c:numCache>
                <c:formatCode>0</c:formatCode>
                <c:ptCount val="10"/>
                <c:pt idx="0">
                  <c:v>18876</c:v>
                </c:pt>
                <c:pt idx="1">
                  <c:v>25740</c:v>
                </c:pt>
                <c:pt idx="2">
                  <c:v>25740</c:v>
                </c:pt>
                <c:pt idx="3">
                  <c:v>13968</c:v>
                </c:pt>
                <c:pt idx="4">
                  <c:v>34320</c:v>
                </c:pt>
                <c:pt idx="5">
                  <c:v>38640</c:v>
                </c:pt>
                <c:pt idx="6">
                  <c:v>18765.600000000002</c:v>
                </c:pt>
                <c:pt idx="7">
                  <c:v>42900</c:v>
                </c:pt>
                <c:pt idx="8">
                  <c:v>19320</c:v>
                </c:pt>
                <c:pt idx="9">
                  <c:v>25760</c:v>
                </c:pt>
              </c:numCache>
            </c:numRef>
          </c:val>
          <c:extLst>
            <c:ext xmlns:c16="http://schemas.microsoft.com/office/drawing/2014/chart" uri="{C3380CC4-5D6E-409C-BE32-E72D297353CC}">
              <c16:uniqueId val="{00000000-75EA-4F40-8F9F-FA00346F1B45}"/>
            </c:ext>
          </c:extLst>
        </c:ser>
        <c:dLbls>
          <c:showLegendKey val="0"/>
          <c:showVal val="0"/>
          <c:showCatName val="0"/>
          <c:showSerName val="0"/>
          <c:showPercent val="0"/>
          <c:showBubbleSize val="0"/>
        </c:dLbls>
        <c:gapWidth val="75"/>
        <c:overlap val="-25"/>
        <c:axId val="916353071"/>
        <c:axId val="916344431"/>
      </c:barChart>
      <c:lineChart>
        <c:grouping val="standard"/>
        <c:varyColors val="0"/>
        <c:ser>
          <c:idx val="1"/>
          <c:order val="1"/>
          <c:tx>
            <c:strRef>
              <c:f>'Pivot Tables'!$P$68</c:f>
              <c:strCache>
                <c:ptCount val="1"/>
                <c:pt idx="0">
                  <c:v>Average of Rating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 Tables'!$N$69:$N$79</c:f>
              <c:strCache>
                <c:ptCount val="10"/>
                <c:pt idx="0">
                  <c:v>Asian, Continental, Seafood</c:v>
                </c:pt>
                <c:pt idx="1">
                  <c:v>Chinese, Continental, Singaporean</c:v>
                </c:pt>
                <c:pt idx="2">
                  <c:v>Chinese, Seafood, Cantonese, Dim Sum</c:v>
                </c:pt>
                <c:pt idx="3">
                  <c:v>Contemporary</c:v>
                </c:pt>
                <c:pt idx="4">
                  <c:v>Desserts, Pizza, Ice Cream</c:v>
                </c:pt>
                <c:pt idx="5">
                  <c:v>European, Asian, Indian</c:v>
                </c:pt>
                <c:pt idx="6">
                  <c:v>French</c:v>
                </c:pt>
                <c:pt idx="7">
                  <c:v>French, Mediterranean, European</c:v>
                </c:pt>
                <c:pt idx="8">
                  <c:v>Seafood, American, Mediterranean, Japanese</c:v>
                </c:pt>
                <c:pt idx="9">
                  <c:v>Seafood, Asian, Filipino, Indian</c:v>
                </c:pt>
              </c:strCache>
            </c:strRef>
          </c:cat>
          <c:val>
            <c:numRef>
              <c:f>'Pivot Tables'!$P$69:$P$79</c:f>
              <c:numCache>
                <c:formatCode>0.0</c:formatCode>
                <c:ptCount val="10"/>
                <c:pt idx="0">
                  <c:v>3.8</c:v>
                </c:pt>
                <c:pt idx="1">
                  <c:v>3.4</c:v>
                </c:pt>
                <c:pt idx="2">
                  <c:v>3.9</c:v>
                </c:pt>
                <c:pt idx="3">
                  <c:v>4.5</c:v>
                </c:pt>
                <c:pt idx="4">
                  <c:v>3.5</c:v>
                </c:pt>
                <c:pt idx="5">
                  <c:v>4.9000000000000004</c:v>
                </c:pt>
                <c:pt idx="6">
                  <c:v>4.1857142857142851</c:v>
                </c:pt>
                <c:pt idx="7">
                  <c:v>3.8</c:v>
                </c:pt>
                <c:pt idx="8">
                  <c:v>4.7</c:v>
                </c:pt>
                <c:pt idx="9">
                  <c:v>4.4000000000000004</c:v>
                </c:pt>
              </c:numCache>
            </c:numRef>
          </c:val>
          <c:smooth val="0"/>
          <c:extLst>
            <c:ext xmlns:c16="http://schemas.microsoft.com/office/drawing/2014/chart" uri="{C3380CC4-5D6E-409C-BE32-E72D297353CC}">
              <c16:uniqueId val="{00000001-75EA-4F40-8F9F-FA00346F1B45}"/>
            </c:ext>
          </c:extLst>
        </c:ser>
        <c:dLbls>
          <c:showLegendKey val="0"/>
          <c:showVal val="0"/>
          <c:showCatName val="0"/>
          <c:showSerName val="0"/>
          <c:showPercent val="0"/>
          <c:showBubbleSize val="0"/>
        </c:dLbls>
        <c:marker val="1"/>
        <c:smooth val="0"/>
        <c:axId val="668568223"/>
        <c:axId val="668563903"/>
      </c:lineChart>
      <c:catAx>
        <c:axId val="916353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16344431"/>
        <c:crosses val="autoZero"/>
        <c:auto val="1"/>
        <c:lblAlgn val="ctr"/>
        <c:lblOffset val="100"/>
        <c:noMultiLvlLbl val="0"/>
      </c:catAx>
      <c:valAx>
        <c:axId val="91634443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16353071"/>
        <c:crosses val="autoZero"/>
        <c:crossBetween val="between"/>
      </c:valAx>
      <c:valAx>
        <c:axId val="668563903"/>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68568223"/>
        <c:crosses val="max"/>
        <c:crossBetween val="between"/>
      </c:valAx>
      <c:catAx>
        <c:axId val="668568223"/>
        <c:scaling>
          <c:orientation val="minMax"/>
        </c:scaling>
        <c:delete val="1"/>
        <c:axPos val="b"/>
        <c:numFmt formatCode="General" sourceLinked="1"/>
        <c:majorTickMark val="out"/>
        <c:minorTickMark val="none"/>
        <c:tickLblPos val="nextTo"/>
        <c:crossAx val="66856390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C00000"/>
      </a:solidFill>
      <a:round/>
    </a:ln>
    <a:effectLst>
      <a:outerShdw blurRad="50800" dist="38100" dir="2700000" algn="tl" rotWithShape="0">
        <a:prstClr val="black">
          <a:alpha val="40000"/>
        </a:prstClr>
      </a:outerShdw>
    </a:effectLst>
  </c:spPr>
  <c:txPr>
    <a:bodyPr/>
    <a:lstStyle/>
    <a:p>
      <a:pPr>
        <a:defRPr sz="14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[Zomato_Data_1.xlsx]Subjective questions!PivotTable17</c:name>
    <c:fmtId val="23"/>
  </c:pivotSource>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IN" sz="1600" b="1" dirty="0">
                <a:solidFill>
                  <a:schemeClr val="tx1"/>
                </a:solidFill>
              </a:rPr>
              <a:t>Table Booking &amp; Online Delivery Affects Rating</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5F8DB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5F8DB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5F8DB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828939558175467"/>
          <c:y val="0.18722567148045163"/>
          <c:w val="0.74590245934419852"/>
          <c:h val="0.64877465316835392"/>
        </c:manualLayout>
      </c:layout>
      <c:barChart>
        <c:barDir val="col"/>
        <c:grouping val="clustered"/>
        <c:varyColors val="0"/>
        <c:ser>
          <c:idx val="0"/>
          <c:order val="0"/>
          <c:tx>
            <c:strRef>
              <c:f>'Subjective questions'!$B$304:$B$305</c:f>
              <c:strCache>
                <c:ptCount val="1"/>
                <c:pt idx="0">
                  <c:v>Yes</c:v>
                </c:pt>
              </c:strCache>
            </c:strRef>
          </c:tx>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50800" dist="38100" dir="8100000" algn="tr" rotWithShape="0">
                <a:prstClr val="black">
                  <a:alpha val="40000"/>
                </a:prstClr>
              </a:outerShdw>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questions'!$A$306:$A$308</c:f>
              <c:strCache>
                <c:ptCount val="2"/>
                <c:pt idx="0">
                  <c:v>Yes</c:v>
                </c:pt>
                <c:pt idx="1">
                  <c:v>No</c:v>
                </c:pt>
              </c:strCache>
            </c:strRef>
          </c:cat>
          <c:val>
            <c:numRef>
              <c:f>'Subjective questions'!$B$306:$B$308</c:f>
              <c:numCache>
                <c:formatCode>0.00</c:formatCode>
                <c:ptCount val="2"/>
                <c:pt idx="0">
                  <c:v>3.6004597701149414</c:v>
                </c:pt>
                <c:pt idx="1">
                  <c:v>3.2205853174603187</c:v>
                </c:pt>
              </c:numCache>
            </c:numRef>
          </c:val>
          <c:extLst>
            <c:ext xmlns:c16="http://schemas.microsoft.com/office/drawing/2014/chart" uri="{C3380CC4-5D6E-409C-BE32-E72D297353CC}">
              <c16:uniqueId val="{00000000-3FC3-4E5E-92BB-C09F6450B8A8}"/>
            </c:ext>
          </c:extLst>
        </c:ser>
        <c:ser>
          <c:idx val="1"/>
          <c:order val="1"/>
          <c:tx>
            <c:strRef>
              <c:f>'Subjective questions'!$C$304:$C$305</c:f>
              <c:strCache>
                <c:ptCount val="1"/>
                <c:pt idx="0">
                  <c:v>No</c:v>
                </c:pt>
              </c:strCache>
            </c:strRef>
          </c:tx>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50800" dist="38100" dir="8100000" algn="tr" rotWithShape="0">
                <a:prstClr val="black">
                  <a:alpha val="40000"/>
                </a:prstClr>
              </a:outerShdw>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 questions'!$A$306:$A$308</c:f>
              <c:strCache>
                <c:ptCount val="2"/>
                <c:pt idx="0">
                  <c:v>Yes</c:v>
                </c:pt>
                <c:pt idx="1">
                  <c:v>No</c:v>
                </c:pt>
              </c:strCache>
            </c:strRef>
          </c:cat>
          <c:val>
            <c:numRef>
              <c:f>'Subjective questions'!$C$306:$C$308</c:f>
              <c:numCache>
                <c:formatCode>0.00</c:formatCode>
                <c:ptCount val="2"/>
                <c:pt idx="0">
                  <c:v>3.411618257261408</c:v>
                </c:pt>
                <c:pt idx="1">
                  <c:v>2.6782226409169425</c:v>
                </c:pt>
              </c:numCache>
            </c:numRef>
          </c:val>
          <c:extLst>
            <c:ext xmlns:c16="http://schemas.microsoft.com/office/drawing/2014/chart" uri="{C3380CC4-5D6E-409C-BE32-E72D297353CC}">
              <c16:uniqueId val="{00000001-3FC3-4E5E-92BB-C09F6450B8A8}"/>
            </c:ext>
          </c:extLst>
        </c:ser>
        <c:dLbls>
          <c:dLblPos val="outEnd"/>
          <c:showLegendKey val="0"/>
          <c:showVal val="1"/>
          <c:showCatName val="0"/>
          <c:showSerName val="0"/>
          <c:showPercent val="0"/>
          <c:showBubbleSize val="0"/>
        </c:dLbls>
        <c:gapWidth val="219"/>
        <c:overlap val="-27"/>
        <c:axId val="1209792527"/>
        <c:axId val="1209777647"/>
      </c:barChart>
      <c:catAx>
        <c:axId val="1209792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09777647"/>
        <c:crosses val="autoZero"/>
        <c:auto val="1"/>
        <c:lblAlgn val="ctr"/>
        <c:lblOffset val="100"/>
        <c:noMultiLvlLbl val="0"/>
      </c:catAx>
      <c:valAx>
        <c:axId val="1209777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Average of Ratings</a:t>
                </a:r>
              </a:p>
            </c:rich>
          </c:tx>
          <c:layout>
            <c:manualLayout>
              <c:xMode val="edge"/>
              <c:yMode val="edge"/>
              <c:x val="4.8794654717998903E-2"/>
              <c:y val="0.25780815526327605"/>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09792527"/>
        <c:crosses val="autoZero"/>
        <c:crossBetween val="between"/>
      </c:valAx>
      <c:spPr>
        <a:noFill/>
        <a:ln>
          <a:noFill/>
        </a:ln>
        <a:effectLst/>
      </c:spPr>
    </c:plotArea>
    <c:legend>
      <c:legendPos val="r"/>
      <c:layout>
        <c:manualLayout>
          <c:xMode val="edge"/>
          <c:yMode val="edge"/>
          <c:x val="0.47415956653387387"/>
          <c:y val="0.2671408761524986"/>
          <c:w val="0.1790913928166003"/>
          <c:h val="0.1207693683971773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C00000"/>
      </a:solidFill>
      <a:round/>
    </a:ln>
    <a:effectLst>
      <a:outerShdw blurRad="50800" dist="38100" dir="2700000" algn="tl" rotWithShape="0">
        <a:prstClr val="black">
          <a:alpha val="40000"/>
        </a:prstClr>
      </a:outerShdw>
    </a:effectLst>
  </c:spPr>
  <c:txPr>
    <a:bodyPr/>
    <a:lstStyle/>
    <a:p>
      <a:pPr>
        <a:defRPr sz="16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 Tables!PivotTable3</c:name>
    <c:fmtId val="24"/>
  </c:pivotSource>
  <c:chart>
    <c:title>
      <c:tx>
        <c:rich>
          <a:bodyPr rot="0" spcFirstLastPara="1" vertOverflow="ellipsis" vert="horz" wrap="square" anchor="ctr" anchorCtr="1"/>
          <a:lstStyle/>
          <a:p>
            <a:pPr>
              <a:defRPr sz="1920" b="1" i="0" u="none" strike="noStrike" kern="1200" baseline="0">
                <a:solidFill>
                  <a:schemeClr val="tx2"/>
                </a:solidFill>
                <a:latin typeface="+mn-lt"/>
                <a:ea typeface="+mn-ea"/>
                <a:cs typeface="+mn-cs"/>
              </a:defRPr>
            </a:pPr>
            <a:r>
              <a:rPr lang="en-US" sz="1600" dirty="0"/>
              <a:t>Table Booking Available</a:t>
            </a:r>
          </a:p>
        </c:rich>
      </c:tx>
      <c:layout>
        <c:manualLayout>
          <c:xMode val="edge"/>
          <c:yMode val="edge"/>
          <c:x val="0.26606445027704873"/>
          <c:y val="5.8954186623023416E-2"/>
        </c:manualLayout>
      </c:layout>
      <c:overlay val="0"/>
      <c:spPr>
        <a:noFill/>
        <a:ln>
          <a:noFill/>
        </a:ln>
        <a:effectLst/>
      </c:spPr>
      <c:txPr>
        <a:bodyPr rot="0" spcFirstLastPara="1" vertOverflow="ellipsis" vert="horz" wrap="square" anchor="ctr" anchorCtr="1"/>
        <a:lstStyle/>
        <a:p>
          <a:pPr>
            <a:defRPr sz="192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pivotFmt>
      <c:pivotFmt>
        <c:idx val="7"/>
        <c:spPr>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noFill/>
          </a:ln>
          <a:effectLst>
            <a:outerShdw blurRad="50800" dist="38100" dir="8100000" algn="tr" rotWithShape="0">
              <a:prstClr val="black">
                <a:alpha val="40000"/>
              </a:prst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pivotFmt>
      <c:pivotFmt>
        <c:idx val="10"/>
        <c:spPr>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noFill/>
          </a:ln>
          <a:effectLst>
            <a:outerShdw blurRad="50800" dist="38100" dir="8100000" algn="tr" rotWithShape="0">
              <a:prstClr val="black">
                <a:alpha val="40000"/>
              </a:prst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pivotFmt>
      <c:pivotFmt>
        <c:idx val="13"/>
        <c:spPr>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noFill/>
          </a:ln>
          <a:effectLst>
            <a:outerShdw blurRad="50800" dist="38100" dir="8100000" algn="tr" rotWithShape="0">
              <a:prstClr val="black">
                <a:alpha val="40000"/>
              </a:prstClr>
            </a:outerShdw>
          </a:effectLst>
        </c:spPr>
      </c:pivotFmt>
    </c:pivotFmts>
    <c:plotArea>
      <c:layout>
        <c:manualLayout>
          <c:layoutTarget val="inner"/>
          <c:xMode val="edge"/>
          <c:yMode val="edge"/>
          <c:x val="0.24954092543987555"/>
          <c:y val="0.24073954848492141"/>
          <c:w val="0.51471444541654521"/>
          <c:h val="0.63718350622156972"/>
        </c:manualLayout>
      </c:layout>
      <c:doughnutChart>
        <c:varyColors val="1"/>
        <c:ser>
          <c:idx val="0"/>
          <c:order val="0"/>
          <c:tx>
            <c:strRef>
              <c:f>'Pivot Tables'!$F$12</c:f>
              <c:strCache>
                <c:ptCount val="1"/>
                <c:pt idx="0">
                  <c:v>Total</c:v>
                </c:pt>
              </c:strCache>
            </c:strRef>
          </c:tx>
          <c:spPr>
            <a:effectLst>
              <a:outerShdw blurRad="50800" dist="38100" dir="8100000" algn="tr" rotWithShape="0">
                <a:prstClr val="black">
                  <a:alpha val="40000"/>
                </a:prstClr>
              </a:outerShdw>
            </a:effectLst>
          </c:spPr>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1-F9DA-47EE-B77C-5E16B383F9CF}"/>
              </c:ext>
            </c:extLst>
          </c:dPt>
          <c:dPt>
            <c:idx val="1"/>
            <c:bubble3D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3-F9DA-47EE-B77C-5E16B383F9CF}"/>
              </c:ext>
            </c:extLst>
          </c:dPt>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'Pivot Tables'!$E$13:$E$15</c:f>
              <c:strCache>
                <c:ptCount val="2"/>
                <c:pt idx="0">
                  <c:v>Yes</c:v>
                </c:pt>
                <c:pt idx="1">
                  <c:v>No</c:v>
                </c:pt>
              </c:strCache>
            </c:strRef>
          </c:cat>
          <c:val>
            <c:numRef>
              <c:f>'Pivot Tables'!$F$13:$F$15</c:f>
              <c:numCache>
                <c:formatCode>General</c:formatCode>
                <c:ptCount val="2"/>
                <c:pt idx="0">
                  <c:v>1158</c:v>
                </c:pt>
                <c:pt idx="1">
                  <c:v>8384</c:v>
                </c:pt>
              </c:numCache>
            </c:numRef>
          </c:val>
          <c:extLst>
            <c:ext xmlns:c16="http://schemas.microsoft.com/office/drawing/2014/chart" uri="{C3380CC4-5D6E-409C-BE32-E72D297353CC}">
              <c16:uniqueId val="{00000004-F9DA-47EE-B77C-5E16B383F9CF}"/>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r"/>
      <c:layout>
        <c:manualLayout>
          <c:xMode val="edge"/>
          <c:yMode val="edge"/>
          <c:x val="0.40224571590106994"/>
          <c:y val="0.47043568939179115"/>
          <c:w val="0.19243226502364766"/>
          <c:h val="0.17970472278885119"/>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C00000"/>
      </a:solidFill>
      <a:round/>
    </a:ln>
    <a:effectLst>
      <a:outerShdw blurRad="50800" dist="38100" dir="2700000" algn="tl" rotWithShape="0">
        <a:prstClr val="black">
          <a:alpha val="40000"/>
        </a:prstClr>
      </a:outerShdw>
    </a:effectLst>
  </c:spPr>
  <c:txPr>
    <a:bodyPr/>
    <a:lstStyle/>
    <a:p>
      <a:pPr>
        <a:defRPr sz="16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 Tables!PivotTable4</c:name>
    <c:fmtId val="27"/>
  </c:pivotSource>
  <c:chart>
    <c:title>
      <c:tx>
        <c:rich>
          <a:bodyPr rot="0" spcFirstLastPara="1" vertOverflow="ellipsis" vert="horz" wrap="square" anchor="ctr" anchorCtr="1"/>
          <a:lstStyle/>
          <a:p>
            <a:pPr algn="ctr">
              <a:defRPr sz="1600" b="1" i="0" u="none" strike="noStrike" kern="1200" baseline="0">
                <a:solidFill>
                  <a:schemeClr val="tx2"/>
                </a:solidFill>
                <a:latin typeface="+mn-lt"/>
                <a:ea typeface="+mn-ea"/>
                <a:cs typeface="+mn-cs"/>
              </a:defRPr>
            </a:pPr>
            <a:r>
              <a:rPr lang="en-US" sz="1600" dirty="0"/>
              <a:t>Provides Online Delivery	</a:t>
            </a:r>
          </a:p>
        </c:rich>
      </c:tx>
      <c:layout>
        <c:manualLayout>
          <c:xMode val="edge"/>
          <c:yMode val="edge"/>
          <c:x val="0.1930139128766564"/>
          <c:y val="5.9227959758357603E-2"/>
        </c:manualLayout>
      </c:layout>
      <c:overlay val="0"/>
      <c:spPr>
        <a:noFill/>
        <a:ln>
          <a:noFill/>
        </a:ln>
        <a:effectLst/>
      </c:spPr>
      <c:txPr>
        <a:bodyPr rot="0" spcFirstLastPara="1" vertOverflow="ellipsis" vert="horz" wrap="square" anchor="ctr" anchorCtr="1"/>
        <a:lstStyle/>
        <a:p>
          <a:pPr algn="ct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dLbl>
          <c:idx val="0"/>
          <c:layout>
            <c:manualLayout>
              <c:x val="-4.7179278492665212E-2"/>
              <c:y val="-5.2458845301096832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071583564568799"/>
                  <c:h val="0.11628445679870279"/>
                </c:manualLayout>
              </c15:layout>
            </c:ext>
          </c:extLst>
        </c:dLbl>
      </c:pivotFmt>
      <c:pivotFmt>
        <c:idx val="6"/>
        <c:spPr>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r="100000" b="100000"/>
            </a:path>
            <a:tileRect l="-100000" t="-100000"/>
          </a:gradFill>
          <a:ln>
            <a:noFill/>
          </a:ln>
          <a:effectLst>
            <a:outerShdw blurRad="50800" dist="38100" dir="8100000" algn="tr" rotWithShape="0">
              <a:prstClr val="black">
                <a:alpha val="40000"/>
              </a:prstClr>
            </a:outerShdw>
          </a:effectLst>
        </c:spPr>
        <c:dLbl>
          <c:idx val="0"/>
          <c:layout>
            <c:manualLayout>
              <c:x val="8.3312669167358702E-2"/>
              <c:y val="5.951122695176506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dLbl>
          <c:idx val="0"/>
          <c:layout>
            <c:manualLayout>
              <c:x val="-4.7179278492665212E-2"/>
              <c:y val="-5.2458845301096832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071583564568799"/>
                  <c:h val="0.11628445679870279"/>
                </c:manualLayout>
              </c15:layout>
            </c:ext>
          </c:extLst>
        </c:dLbl>
      </c:pivotFmt>
      <c:pivotFmt>
        <c:idx val="9"/>
        <c:spPr>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r="100000" b="100000"/>
            </a:path>
            <a:tileRect l="-100000" t="-100000"/>
          </a:gradFill>
          <a:ln>
            <a:noFill/>
          </a:ln>
          <a:effectLst>
            <a:outerShdw blurRad="50800" dist="38100" dir="8100000" algn="tr" rotWithShape="0">
              <a:prstClr val="black">
                <a:alpha val="40000"/>
              </a:prstClr>
            </a:outerShdw>
          </a:effectLst>
        </c:spPr>
        <c:dLbl>
          <c:idx val="0"/>
          <c:layout>
            <c:manualLayout>
              <c:x val="8.3312669167358702E-2"/>
              <c:y val="5.951122695176506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dLbl>
          <c:idx val="0"/>
          <c:layout>
            <c:manualLayout>
              <c:x val="-4.7179278492665212E-2"/>
              <c:y val="-5.2458845301096832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4071583564568799"/>
                  <c:h val="0.11628445679870279"/>
                </c:manualLayout>
              </c15:layout>
            </c:ext>
          </c:extLst>
        </c:dLbl>
      </c:pivotFmt>
      <c:pivotFmt>
        <c:idx val="12"/>
        <c:spPr>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r="100000" b="100000"/>
            </a:path>
            <a:tileRect l="-100000" t="-100000"/>
          </a:gradFill>
          <a:ln>
            <a:noFill/>
          </a:ln>
          <a:effectLst>
            <a:outerShdw blurRad="50800" dist="38100" dir="8100000" algn="tr" rotWithShape="0">
              <a:prstClr val="black">
                <a:alpha val="40000"/>
              </a:prstClr>
            </a:outerShdw>
          </a:effectLst>
        </c:spPr>
        <c:dLbl>
          <c:idx val="0"/>
          <c:layout>
            <c:manualLayout>
              <c:x val="8.3312669167358702E-2"/>
              <c:y val="5.951122695176506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898559977300134"/>
          <c:y val="0.25804469999876212"/>
          <c:w val="0.59641903045517297"/>
          <c:h val="0.62105650205924623"/>
        </c:manualLayout>
      </c:layout>
      <c:doughnutChart>
        <c:varyColors val="1"/>
        <c:ser>
          <c:idx val="0"/>
          <c:order val="0"/>
          <c:tx>
            <c:strRef>
              <c:f>'Pivot Tables'!$J$12</c:f>
              <c:strCache>
                <c:ptCount val="1"/>
                <c:pt idx="0">
                  <c:v>Total</c:v>
                </c:pt>
              </c:strCache>
            </c:strRef>
          </c:tx>
          <c:spPr>
            <a:effectLst>
              <a:outerShdw blurRad="50800" dist="38100" dir="8100000" algn="tr" rotWithShape="0">
                <a:prstClr val="black">
                  <a:alpha val="40000"/>
                </a:prstClr>
              </a:outerShdw>
            </a:effectLst>
          </c:spPr>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1-18D0-435D-B004-08398B51379E}"/>
              </c:ext>
            </c:extLst>
          </c:dPt>
          <c:dPt>
            <c:idx val="1"/>
            <c:bubble3D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outerShdw blurRad="50800" dist="38100" dir="8100000" algn="tr" rotWithShape="0">
                  <a:prstClr val="black">
                    <a:alpha val="40000"/>
                  </a:prstClr>
                </a:outerShdw>
              </a:effectLst>
            </c:spPr>
            <c:extLst>
              <c:ext xmlns:c16="http://schemas.microsoft.com/office/drawing/2014/chart" uri="{C3380CC4-5D6E-409C-BE32-E72D297353CC}">
                <c16:uniqueId val="{00000003-18D0-435D-B004-08398B51379E}"/>
              </c:ext>
            </c:extLst>
          </c:dPt>
          <c:dLbls>
            <c:dLbl>
              <c:idx val="0"/>
              <c:layout>
                <c:manualLayout>
                  <c:x val="-4.7179278492665212E-2"/>
                  <c:y val="-5.2458845301096832E-2"/>
                </c:manualLayout>
              </c:layout>
              <c:showLegendKey val="0"/>
              <c:showVal val="1"/>
              <c:showCatName val="0"/>
              <c:showSerName val="0"/>
              <c:showPercent val="0"/>
              <c:showBubbleSize val="0"/>
              <c:extLst>
                <c:ext xmlns:c15="http://schemas.microsoft.com/office/drawing/2012/chart" uri="{CE6537A1-D6FC-4f65-9D91-7224C49458BB}">
                  <c15:layout>
                    <c:manualLayout>
                      <c:w val="0.14071583564568799"/>
                      <c:h val="0.11628445679870279"/>
                    </c:manualLayout>
                  </c15:layout>
                </c:ext>
                <c:ext xmlns:c16="http://schemas.microsoft.com/office/drawing/2014/chart" uri="{C3380CC4-5D6E-409C-BE32-E72D297353CC}">
                  <c16:uniqueId val="{00000001-18D0-435D-B004-08398B51379E}"/>
                </c:ext>
              </c:extLst>
            </c:dLbl>
            <c:dLbl>
              <c:idx val="1"/>
              <c:layout>
                <c:manualLayout>
                  <c:x val="8.3312669167358702E-2"/>
                  <c:y val="5.95112269517650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D0-435D-B004-08398B51379E}"/>
                </c:ext>
              </c:extLst>
            </c:dLbl>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'Pivot Tables'!$I$13:$I$15</c:f>
              <c:strCache>
                <c:ptCount val="2"/>
                <c:pt idx="0">
                  <c:v>Yes</c:v>
                </c:pt>
                <c:pt idx="1">
                  <c:v>No</c:v>
                </c:pt>
              </c:strCache>
            </c:strRef>
          </c:cat>
          <c:val>
            <c:numRef>
              <c:f>'Pivot Tables'!$J$13:$J$15</c:f>
              <c:numCache>
                <c:formatCode>General</c:formatCode>
                <c:ptCount val="2"/>
                <c:pt idx="0">
                  <c:v>2451</c:v>
                </c:pt>
                <c:pt idx="1">
                  <c:v>7091</c:v>
                </c:pt>
              </c:numCache>
            </c:numRef>
          </c:val>
          <c:extLst>
            <c:ext xmlns:c16="http://schemas.microsoft.com/office/drawing/2014/chart" uri="{C3380CC4-5D6E-409C-BE32-E72D297353CC}">
              <c16:uniqueId val="{00000004-18D0-435D-B004-08398B51379E}"/>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r"/>
      <c:layout>
        <c:manualLayout>
          <c:xMode val="edge"/>
          <c:yMode val="edge"/>
          <c:x val="0.39176049944669933"/>
          <c:y val="0.41660266318126038"/>
          <c:w val="0.1655420716860718"/>
          <c:h val="0.2114028844014171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C00000"/>
      </a:solidFill>
      <a:round/>
    </a:ln>
    <a:effectLst>
      <a:outerShdw blurRad="50800" dist="38100" dir="2700000" algn="tl" rotWithShape="0">
        <a:prstClr val="black">
          <a:alpha val="40000"/>
        </a:prstClr>
      </a:outerShdw>
    </a:effectLst>
  </c:spPr>
  <c:txPr>
    <a:bodyPr/>
    <a:lstStyle/>
    <a:p>
      <a:pPr>
        <a:defRPr sz="160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A4FB5-5661-4421-A6BF-AF1D8D8FBBF3}" type="datetimeFigureOut">
              <a:rPr lang="en-IN" smtClean="0"/>
              <a:t>27-07-2025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4FF70-06E0-40E0-83AF-EE7BB2D924DD}" type="slidenum">
              <a:rPr lang="en-IN" smtClean="0"/>
              <a:t>‹#›</a:t>
            </a:fld>
            <a:endParaRPr lang="en-IN"/>
          </a:p>
        </p:txBody>
      </p:sp>
    </p:spTree>
    <p:extLst>
      <p:ext uri="{BB962C8B-B14F-4D97-AF65-F5344CB8AC3E}">
        <p14:creationId xmlns:p14="http://schemas.microsoft.com/office/powerpoint/2010/main" val="274026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24FF70-06E0-40E0-83AF-EE7BB2D924DD}" type="slidenum">
              <a:rPr lang="en-IN" smtClean="0"/>
              <a:t>15</a:t>
            </a:fld>
            <a:endParaRPr lang="en-IN"/>
          </a:p>
        </p:txBody>
      </p:sp>
    </p:spTree>
    <p:extLst>
      <p:ext uri="{BB962C8B-B14F-4D97-AF65-F5344CB8AC3E}">
        <p14:creationId xmlns:p14="http://schemas.microsoft.com/office/powerpoint/2010/main" val="200117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013E6A">
                <a:alpha val="100000"/>
              </a:srgbClr>
            </a:gs>
            <a:gs pos="27000">
              <a:srgbClr val="89D7EF">
                <a:alpha val="100000"/>
              </a:srgbClr>
            </a:gs>
            <a:gs pos="61000">
              <a:srgbClr val="1F5780">
                <a:alpha val="100000"/>
              </a:srgbClr>
            </a:gs>
            <a:gs pos="89000">
              <a:srgbClr val="246999">
                <a:alpha val="100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AutoShape 3"/>
          <p:cNvSpPr/>
          <p:nvPr/>
        </p:nvSpPr>
        <p:spPr>
          <a:xfrm>
            <a:off x="1564160" y="6210300"/>
            <a:ext cx="9526284" cy="0"/>
          </a:xfrm>
          <a:prstGeom prst="line">
            <a:avLst/>
          </a:prstGeom>
          <a:ln w="76200" cap="rnd">
            <a:solidFill>
              <a:srgbClr val="F5F5F5"/>
            </a:solidFill>
            <a:prstDash val="solid"/>
            <a:headEnd type="none" w="sm" len="sm"/>
            <a:tailEnd type="none" w="sm" len="sm"/>
          </a:ln>
        </p:spPr>
      </p:sp>
      <p:sp>
        <p:nvSpPr>
          <p:cNvPr id="4" name="Freeform 4"/>
          <p:cNvSpPr/>
          <p:nvPr/>
        </p:nvSpPr>
        <p:spPr>
          <a:xfrm>
            <a:off x="12768332" y="3050307"/>
            <a:ext cx="4490968" cy="4490968"/>
          </a:xfrm>
          <a:custGeom>
            <a:avLst/>
            <a:gdLst/>
            <a:ahLst/>
            <a:cxnLst/>
            <a:rect l="l" t="t" r="r" b="b"/>
            <a:pathLst>
              <a:path w="4490968" h="4490968">
                <a:moveTo>
                  <a:pt x="0" y="0"/>
                </a:moveTo>
                <a:lnTo>
                  <a:pt x="4490968" y="0"/>
                </a:lnTo>
                <a:lnTo>
                  <a:pt x="4490968" y="4490969"/>
                </a:lnTo>
                <a:lnTo>
                  <a:pt x="0" y="4490969"/>
                </a:lnTo>
                <a:lnTo>
                  <a:pt x="0" y="0"/>
                </a:lnTo>
                <a:close/>
              </a:path>
            </a:pathLst>
          </a:custGeom>
          <a:blipFill>
            <a:blip r:embed="rId2"/>
            <a:stretch>
              <a:fillRect/>
            </a:stretch>
          </a:blipFill>
          <a:ln w="25400">
            <a:solidFill>
              <a:schemeClr val="bg1"/>
            </a:solidFill>
          </a:ln>
        </p:spPr>
      </p:sp>
      <p:sp>
        <p:nvSpPr>
          <p:cNvPr id="5" name="TextBox 5"/>
          <p:cNvSpPr txBox="1"/>
          <p:nvPr/>
        </p:nvSpPr>
        <p:spPr>
          <a:xfrm>
            <a:off x="1564160" y="3231282"/>
            <a:ext cx="9118379" cy="1713801"/>
          </a:xfrm>
          <a:prstGeom prst="rect">
            <a:avLst/>
          </a:prstGeom>
        </p:spPr>
        <p:txBody>
          <a:bodyPr lIns="0" tIns="0" rIns="0" bIns="0" rtlCol="0" anchor="t">
            <a:spAutoFit/>
          </a:bodyPr>
          <a:lstStyle/>
          <a:p>
            <a:pPr algn="just">
              <a:lnSpc>
                <a:spcPts val="13139"/>
              </a:lnSpc>
            </a:pPr>
            <a:r>
              <a:rPr lang="en-US" sz="11944" spc="441">
                <a:solidFill>
                  <a:srgbClr val="FFFFFF"/>
                </a:solidFill>
                <a:latin typeface="Days"/>
                <a:ea typeface="Days"/>
                <a:cs typeface="Days"/>
                <a:sym typeface="Days"/>
              </a:rPr>
              <a:t>Zomato</a:t>
            </a:r>
          </a:p>
        </p:txBody>
      </p:sp>
      <p:sp>
        <p:nvSpPr>
          <p:cNvPr id="6" name="TextBox 6"/>
          <p:cNvSpPr txBox="1"/>
          <p:nvPr/>
        </p:nvSpPr>
        <p:spPr>
          <a:xfrm>
            <a:off x="1564160" y="5048250"/>
            <a:ext cx="14781342" cy="836356"/>
          </a:xfrm>
          <a:prstGeom prst="rect">
            <a:avLst/>
          </a:prstGeom>
        </p:spPr>
        <p:txBody>
          <a:bodyPr lIns="0" tIns="0" rIns="0" bIns="0" rtlCol="0" anchor="t">
            <a:spAutoFit/>
          </a:bodyPr>
          <a:lstStyle/>
          <a:p>
            <a:pPr algn="just">
              <a:lnSpc>
                <a:spcPts val="6444"/>
              </a:lnSpc>
            </a:pPr>
            <a:r>
              <a:rPr lang="en-US" sz="5858" spc="421">
                <a:solidFill>
                  <a:srgbClr val="FFFFFF"/>
                </a:solidFill>
                <a:latin typeface="Public Sans"/>
                <a:ea typeface="Public Sans"/>
                <a:cs typeface="Public Sans"/>
                <a:sym typeface="Public Sans"/>
              </a:rPr>
              <a:t>RESTAURANT ANALYSIS</a:t>
            </a:r>
          </a:p>
        </p:txBody>
      </p:sp>
      <p:sp>
        <p:nvSpPr>
          <p:cNvPr id="7" name="TextBox 7"/>
          <p:cNvSpPr txBox="1"/>
          <p:nvPr/>
        </p:nvSpPr>
        <p:spPr>
          <a:xfrm>
            <a:off x="1564160" y="6335791"/>
            <a:ext cx="5376059" cy="1081659"/>
          </a:xfrm>
          <a:prstGeom prst="rect">
            <a:avLst/>
          </a:prstGeom>
        </p:spPr>
        <p:txBody>
          <a:bodyPr lIns="0" tIns="0" rIns="0" bIns="0" rtlCol="0" anchor="t">
            <a:spAutoFit/>
          </a:bodyPr>
          <a:lstStyle/>
          <a:p>
            <a:pPr algn="l">
              <a:lnSpc>
                <a:spcPts val="4367"/>
              </a:lnSpc>
            </a:pPr>
            <a:r>
              <a:rPr lang="en-US" sz="2799" b="1" spc="411">
                <a:solidFill>
                  <a:srgbClr val="FFFFFF"/>
                </a:solidFill>
                <a:latin typeface="Georgia Pro Bold"/>
                <a:ea typeface="Georgia Pro Bold"/>
                <a:cs typeface="Georgia Pro Bold"/>
                <a:sym typeface="Georgia Pro Bold"/>
              </a:rPr>
              <a:t>Barnana Chakraborty</a:t>
            </a:r>
          </a:p>
          <a:p>
            <a:pPr algn="l">
              <a:lnSpc>
                <a:spcPts val="4367"/>
              </a:lnSpc>
            </a:pPr>
            <a:r>
              <a:rPr lang="en-US" sz="2799" b="1" spc="411">
                <a:solidFill>
                  <a:srgbClr val="FFFFFF"/>
                </a:solidFill>
                <a:latin typeface="Georgia Pro Bold"/>
                <a:ea typeface="Georgia Pro Bold"/>
                <a:cs typeface="Georgia Pro Bold"/>
                <a:sym typeface="Georgia Pro Bold"/>
              </a:rPr>
              <a:t>20.07.2025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78710"/>
            <a:chOff x="0" y="0"/>
            <a:chExt cx="4816593" cy="468467"/>
          </a:xfrm>
        </p:grpSpPr>
        <p:sp>
          <p:nvSpPr>
            <p:cNvPr id="3" name="Freeform 3"/>
            <p:cNvSpPr/>
            <p:nvPr/>
          </p:nvSpPr>
          <p:spPr>
            <a:xfrm>
              <a:off x="0" y="0"/>
              <a:ext cx="4816592" cy="468467"/>
            </a:xfrm>
            <a:custGeom>
              <a:avLst/>
              <a:gdLst/>
              <a:ahLst/>
              <a:cxnLst/>
              <a:rect l="l" t="t" r="r" b="b"/>
              <a:pathLst>
                <a:path w="4816592" h="468467">
                  <a:moveTo>
                    <a:pt x="0" y="0"/>
                  </a:moveTo>
                  <a:lnTo>
                    <a:pt x="4816592" y="0"/>
                  </a:lnTo>
                  <a:lnTo>
                    <a:pt x="4816592" y="468467"/>
                  </a:lnTo>
                  <a:lnTo>
                    <a:pt x="0" y="468467"/>
                  </a:lnTo>
                  <a:close/>
                </a:path>
              </a:pathLst>
            </a:custGeom>
            <a:solidFill>
              <a:srgbClr val="C31D14"/>
            </a:solidFill>
          </p:spPr>
        </p:sp>
        <p:sp>
          <p:nvSpPr>
            <p:cNvPr id="4" name="TextBox 4"/>
            <p:cNvSpPr txBox="1"/>
            <p:nvPr/>
          </p:nvSpPr>
          <p:spPr>
            <a:xfrm>
              <a:off x="0" y="38100"/>
              <a:ext cx="4816593" cy="430367"/>
            </a:xfrm>
            <a:prstGeom prst="rect">
              <a:avLst/>
            </a:prstGeom>
          </p:spPr>
          <p:txBody>
            <a:bodyPr lIns="50800" tIns="50800" rIns="50800" bIns="50800" rtlCol="0" anchor="ctr"/>
            <a:lstStyle/>
            <a:p>
              <a:pPr algn="ctr">
                <a:lnSpc>
                  <a:spcPts val="5280"/>
                </a:lnSpc>
              </a:pPr>
              <a:r>
                <a:rPr lang="en-US" sz="4800" b="1" spc="192">
                  <a:solidFill>
                    <a:srgbClr val="FFFFFF"/>
                  </a:solidFill>
                  <a:latin typeface="Public Sans Bold"/>
                  <a:ea typeface="Public Sans Bold"/>
                  <a:cs typeface="Public Sans Bold"/>
                  <a:sym typeface="Public Sans Bold"/>
                </a:rPr>
                <a:t>Number of Restaurants Opened in Each Country</a:t>
              </a:r>
            </a:p>
          </p:txBody>
        </p:sp>
      </p:grpSp>
      <p:grpSp>
        <p:nvGrpSpPr>
          <p:cNvPr id="5" name="Group 5"/>
          <p:cNvGrpSpPr/>
          <p:nvPr/>
        </p:nvGrpSpPr>
        <p:grpSpPr>
          <a:xfrm>
            <a:off x="10584202" y="2477244"/>
            <a:ext cx="7168099" cy="7308637"/>
            <a:chOff x="0" y="0"/>
            <a:chExt cx="1887894" cy="1924908"/>
          </a:xfrm>
        </p:grpSpPr>
        <p:sp>
          <p:nvSpPr>
            <p:cNvPr id="6" name="Freeform 6"/>
            <p:cNvSpPr/>
            <p:nvPr/>
          </p:nvSpPr>
          <p:spPr>
            <a:xfrm>
              <a:off x="0" y="0"/>
              <a:ext cx="1887894" cy="1924908"/>
            </a:xfrm>
            <a:custGeom>
              <a:avLst/>
              <a:gdLst/>
              <a:ahLst/>
              <a:cxnLst/>
              <a:rect l="l" t="t" r="r" b="b"/>
              <a:pathLst>
                <a:path w="1887894" h="1924908">
                  <a:moveTo>
                    <a:pt x="0" y="0"/>
                  </a:moveTo>
                  <a:lnTo>
                    <a:pt x="1887894" y="0"/>
                  </a:lnTo>
                  <a:lnTo>
                    <a:pt x="1887894" y="1924908"/>
                  </a:lnTo>
                  <a:lnTo>
                    <a:pt x="0" y="1924908"/>
                  </a:lnTo>
                  <a:close/>
                </a:path>
              </a:pathLst>
            </a:custGeom>
            <a:solidFill>
              <a:srgbClr val="000000">
                <a:alpha val="0"/>
              </a:srgbClr>
            </a:solidFill>
          </p:spPr>
        </p:sp>
        <p:sp>
          <p:nvSpPr>
            <p:cNvPr id="7" name="TextBox 7"/>
            <p:cNvSpPr txBox="1"/>
            <p:nvPr/>
          </p:nvSpPr>
          <p:spPr>
            <a:xfrm>
              <a:off x="0" y="-28575"/>
              <a:ext cx="1887894" cy="1953483"/>
            </a:xfrm>
            <a:prstGeom prst="rect">
              <a:avLst/>
            </a:prstGeom>
          </p:spPr>
          <p:txBody>
            <a:bodyPr lIns="50800" tIns="50800" rIns="50800" bIns="50800" rtlCol="0" anchor="ctr"/>
            <a:lstStyle/>
            <a:p>
              <a:pPr marL="496567" lvl="1" indent="-248284" algn="l">
                <a:lnSpc>
                  <a:spcPts val="3081"/>
                </a:lnSpc>
                <a:buFont typeface="Arial"/>
                <a:buChar char="•"/>
              </a:pPr>
              <a:r>
                <a:rPr lang="en-US" sz="2299" spc="91" dirty="0">
                  <a:solidFill>
                    <a:srgbClr val="000000"/>
                  </a:solidFill>
                  <a:latin typeface="Open Sauce"/>
                  <a:ea typeface="Open Sauce"/>
                  <a:cs typeface="Open Sauce"/>
                  <a:sym typeface="Open Sauce"/>
                </a:rPr>
                <a:t>The graph shows that India and the United States have the highest number of restaurants opened, which means there is more competition in these countries.</a:t>
              </a:r>
            </a:p>
            <a:p>
              <a:pPr algn="l">
                <a:lnSpc>
                  <a:spcPts val="3081"/>
                </a:lnSpc>
              </a:pPr>
              <a:endParaRPr lang="en-US" sz="2299" spc="91" dirty="0">
                <a:solidFill>
                  <a:srgbClr val="000000"/>
                </a:solidFill>
                <a:latin typeface="Open Sauce"/>
                <a:ea typeface="Open Sauce"/>
                <a:cs typeface="Open Sauce"/>
                <a:sym typeface="Open Sauce"/>
              </a:endParaRPr>
            </a:p>
            <a:p>
              <a:pPr marL="496567" lvl="1" indent="-248284" algn="l">
                <a:lnSpc>
                  <a:spcPts val="3081"/>
                </a:lnSpc>
                <a:buFont typeface="Arial"/>
                <a:buChar char="•"/>
              </a:pPr>
              <a:r>
                <a:rPr lang="en-US" sz="2299" spc="91" dirty="0">
                  <a:solidFill>
                    <a:srgbClr val="000000"/>
                  </a:solidFill>
                  <a:latin typeface="Open Sauce"/>
                  <a:ea typeface="Open Sauce"/>
                  <a:cs typeface="Open Sauce"/>
                  <a:sym typeface="Open Sauce"/>
                </a:rPr>
                <a:t>Canada has the lowest number of restaurant openings over the years.</a:t>
              </a:r>
            </a:p>
            <a:p>
              <a:pPr algn="l">
                <a:lnSpc>
                  <a:spcPts val="3081"/>
                </a:lnSpc>
              </a:pPr>
              <a:endParaRPr lang="en-US" sz="2299" spc="91" dirty="0">
                <a:solidFill>
                  <a:srgbClr val="000000"/>
                </a:solidFill>
                <a:latin typeface="Open Sauce"/>
                <a:ea typeface="Open Sauce"/>
                <a:cs typeface="Open Sauce"/>
                <a:sym typeface="Open Sauce"/>
              </a:endParaRPr>
            </a:p>
            <a:p>
              <a:pPr marL="496567" lvl="1" indent="-248284" algn="l">
                <a:lnSpc>
                  <a:spcPts val="3081"/>
                </a:lnSpc>
                <a:buFont typeface="Arial"/>
                <a:buChar char="•"/>
              </a:pPr>
              <a:r>
                <a:rPr lang="en-US" sz="2299" spc="91" dirty="0">
                  <a:solidFill>
                    <a:srgbClr val="000000"/>
                  </a:solidFill>
                  <a:latin typeface="Open Sauce"/>
                  <a:ea typeface="Open Sauce"/>
                  <a:cs typeface="Open Sauce"/>
                  <a:sym typeface="Open Sauce"/>
                </a:rPr>
                <a:t>Other countries have between 20 to 80 restaurants opened.</a:t>
              </a:r>
            </a:p>
            <a:p>
              <a:pPr algn="l">
                <a:lnSpc>
                  <a:spcPts val="3081"/>
                </a:lnSpc>
              </a:pPr>
              <a:endParaRPr lang="en-US" sz="2299" spc="91" dirty="0">
                <a:solidFill>
                  <a:srgbClr val="000000"/>
                </a:solidFill>
                <a:latin typeface="Open Sauce"/>
                <a:ea typeface="Open Sauce"/>
                <a:cs typeface="Open Sauce"/>
                <a:sym typeface="Open Sauce"/>
              </a:endParaRPr>
            </a:p>
            <a:p>
              <a:pPr marL="496567" lvl="1" indent="-248284" algn="l">
                <a:lnSpc>
                  <a:spcPts val="3081"/>
                </a:lnSpc>
                <a:buFont typeface="Arial"/>
                <a:buChar char="•"/>
              </a:pPr>
              <a:r>
                <a:rPr lang="en-US" sz="2299" spc="91" dirty="0">
                  <a:solidFill>
                    <a:srgbClr val="000000"/>
                  </a:solidFill>
                  <a:latin typeface="Open Sauce"/>
                  <a:ea typeface="Open Sauce"/>
                  <a:cs typeface="Open Sauce"/>
                  <a:sym typeface="Open Sauce"/>
                </a:rPr>
                <a:t>This graph can help the management decide where to open new restaurants in the future.</a:t>
              </a:r>
            </a:p>
            <a:p>
              <a:pPr algn="l">
                <a:lnSpc>
                  <a:spcPts val="2874"/>
                </a:lnSpc>
              </a:pPr>
              <a:endParaRPr lang="en-US" sz="2299" spc="91" dirty="0">
                <a:solidFill>
                  <a:srgbClr val="000000"/>
                </a:solidFill>
                <a:latin typeface="Open Sauce"/>
                <a:ea typeface="Open Sauce"/>
                <a:cs typeface="Open Sauce"/>
                <a:sym typeface="Open Sauce"/>
              </a:endParaRPr>
            </a:p>
          </p:txBody>
        </p:sp>
      </p:grpSp>
      <p:graphicFrame>
        <p:nvGraphicFramePr>
          <p:cNvPr id="9" name="Chart 8">
            <a:extLst>
              <a:ext uri="{FF2B5EF4-FFF2-40B4-BE49-F238E27FC236}">
                <a16:creationId xmlns:a16="http://schemas.microsoft.com/office/drawing/2014/main" id="{466791A7-B4DD-2F42-F17C-8716982E306F}"/>
              </a:ext>
            </a:extLst>
          </p:cNvPr>
          <p:cNvGraphicFramePr/>
          <p:nvPr>
            <p:extLst>
              <p:ext uri="{D42A27DB-BD31-4B8C-83A1-F6EECF244321}">
                <p14:modId xmlns:p14="http://schemas.microsoft.com/office/powerpoint/2010/main" val="3474516096"/>
              </p:ext>
            </p:extLst>
          </p:nvPr>
        </p:nvGraphicFramePr>
        <p:xfrm>
          <a:off x="1143000" y="2628900"/>
          <a:ext cx="9144000" cy="640005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637200"/>
            <a:chOff x="0" y="0"/>
            <a:chExt cx="4816593" cy="431197"/>
          </a:xfrm>
        </p:grpSpPr>
        <p:sp>
          <p:nvSpPr>
            <p:cNvPr id="3" name="Freeform 3"/>
            <p:cNvSpPr/>
            <p:nvPr/>
          </p:nvSpPr>
          <p:spPr>
            <a:xfrm>
              <a:off x="0" y="0"/>
              <a:ext cx="4816592" cy="431197"/>
            </a:xfrm>
            <a:custGeom>
              <a:avLst/>
              <a:gdLst/>
              <a:ahLst/>
              <a:cxnLst/>
              <a:rect l="l" t="t" r="r" b="b"/>
              <a:pathLst>
                <a:path w="4816592" h="431197">
                  <a:moveTo>
                    <a:pt x="0" y="0"/>
                  </a:moveTo>
                  <a:lnTo>
                    <a:pt x="4816592" y="0"/>
                  </a:lnTo>
                  <a:lnTo>
                    <a:pt x="4816592" y="431197"/>
                  </a:lnTo>
                  <a:lnTo>
                    <a:pt x="0" y="431197"/>
                  </a:lnTo>
                  <a:close/>
                </a:path>
              </a:pathLst>
            </a:custGeom>
            <a:solidFill>
              <a:srgbClr val="C31D14"/>
            </a:solidFill>
          </p:spPr>
        </p:sp>
        <p:sp>
          <p:nvSpPr>
            <p:cNvPr id="4" name="TextBox 4"/>
            <p:cNvSpPr txBox="1"/>
            <p:nvPr/>
          </p:nvSpPr>
          <p:spPr>
            <a:xfrm>
              <a:off x="0" y="38100"/>
              <a:ext cx="4816593" cy="393097"/>
            </a:xfrm>
            <a:prstGeom prst="rect">
              <a:avLst/>
            </a:prstGeom>
          </p:spPr>
          <p:txBody>
            <a:bodyPr lIns="50800" tIns="50800" rIns="50800" bIns="50800" rtlCol="0" anchor="ctr"/>
            <a:lstStyle/>
            <a:p>
              <a:pPr algn="ctr">
                <a:lnSpc>
                  <a:spcPts val="5280"/>
                </a:lnSpc>
              </a:pPr>
              <a:r>
                <a:rPr lang="en-US" sz="4800" b="1" spc="192" dirty="0">
                  <a:solidFill>
                    <a:srgbClr val="FFFFFF"/>
                  </a:solidFill>
                  <a:latin typeface="Public Sans Bold"/>
                  <a:ea typeface="Public Sans Bold"/>
                  <a:cs typeface="Public Sans Bold"/>
                  <a:sym typeface="Public Sans Bold"/>
                </a:rPr>
                <a:t>Number of Restaurants Opened in Each Year</a:t>
              </a:r>
            </a:p>
          </p:txBody>
        </p:sp>
      </p:grpSp>
      <p:grpSp>
        <p:nvGrpSpPr>
          <p:cNvPr id="5" name="Group 5"/>
          <p:cNvGrpSpPr/>
          <p:nvPr/>
        </p:nvGrpSpPr>
        <p:grpSpPr>
          <a:xfrm>
            <a:off x="11232594" y="2396632"/>
            <a:ext cx="6527720" cy="7055836"/>
            <a:chOff x="0" y="0"/>
            <a:chExt cx="1719235" cy="1858327"/>
          </a:xfrm>
        </p:grpSpPr>
        <p:sp>
          <p:nvSpPr>
            <p:cNvPr id="6" name="Freeform 6"/>
            <p:cNvSpPr/>
            <p:nvPr/>
          </p:nvSpPr>
          <p:spPr>
            <a:xfrm>
              <a:off x="0" y="0"/>
              <a:ext cx="1719235" cy="1858327"/>
            </a:xfrm>
            <a:custGeom>
              <a:avLst/>
              <a:gdLst/>
              <a:ahLst/>
              <a:cxnLst/>
              <a:rect l="l" t="t" r="r" b="b"/>
              <a:pathLst>
                <a:path w="1719235" h="1858327">
                  <a:moveTo>
                    <a:pt x="0" y="0"/>
                  </a:moveTo>
                  <a:lnTo>
                    <a:pt x="1719235" y="0"/>
                  </a:lnTo>
                  <a:lnTo>
                    <a:pt x="1719235" y="1858327"/>
                  </a:lnTo>
                  <a:lnTo>
                    <a:pt x="0" y="1858327"/>
                  </a:lnTo>
                  <a:close/>
                </a:path>
              </a:pathLst>
            </a:custGeom>
            <a:solidFill>
              <a:srgbClr val="000000">
                <a:alpha val="0"/>
              </a:srgbClr>
            </a:solidFill>
          </p:spPr>
        </p:sp>
        <p:sp>
          <p:nvSpPr>
            <p:cNvPr id="7" name="TextBox 7"/>
            <p:cNvSpPr txBox="1"/>
            <p:nvPr/>
          </p:nvSpPr>
          <p:spPr>
            <a:xfrm>
              <a:off x="0" y="-9525"/>
              <a:ext cx="1719235" cy="1867852"/>
            </a:xfrm>
            <a:prstGeom prst="rect">
              <a:avLst/>
            </a:prstGeom>
          </p:spPr>
          <p:txBody>
            <a:bodyPr lIns="50800" tIns="50800" rIns="50800" bIns="50800" rtlCol="0" anchor="ctr"/>
            <a:lstStyle/>
            <a:p>
              <a:pPr marL="496567" lvl="1" indent="-248284" algn="l">
                <a:lnSpc>
                  <a:spcPts val="2874"/>
                </a:lnSpc>
                <a:buFont typeface="Arial"/>
                <a:buChar char="•"/>
              </a:pPr>
              <a:r>
                <a:rPr lang="en-US" sz="2299" spc="91">
                  <a:solidFill>
                    <a:srgbClr val="000000"/>
                  </a:solidFill>
                  <a:latin typeface="Open Sauce"/>
                  <a:ea typeface="Open Sauce"/>
                  <a:cs typeface="Open Sauce"/>
                  <a:sym typeface="Open Sauce"/>
                </a:rPr>
                <a:t>In 2018, the highest number of restaurants were opened.</a:t>
              </a:r>
            </a:p>
            <a:p>
              <a:pPr algn="l">
                <a:lnSpc>
                  <a:spcPts val="2874"/>
                </a:lnSpc>
              </a:pPr>
              <a:endParaRPr lang="en-US" sz="2299" spc="91">
                <a:solidFill>
                  <a:srgbClr val="000000"/>
                </a:solidFill>
                <a:latin typeface="Open Sauce"/>
                <a:ea typeface="Open Sauce"/>
                <a:cs typeface="Open Sauce"/>
                <a:sym typeface="Open Sauce"/>
              </a:endParaRPr>
            </a:p>
            <a:p>
              <a:pPr marL="496567" lvl="1" indent="-248284" algn="l">
                <a:lnSpc>
                  <a:spcPts val="2874"/>
                </a:lnSpc>
                <a:buFont typeface="Arial"/>
                <a:buChar char="•"/>
              </a:pPr>
              <a:r>
                <a:rPr lang="en-US" sz="2299" spc="91">
                  <a:solidFill>
                    <a:srgbClr val="000000"/>
                  </a:solidFill>
                  <a:latin typeface="Open Sauce"/>
                  <a:ea typeface="Open Sauce"/>
                  <a:cs typeface="Open Sauce"/>
                  <a:sym typeface="Open Sauce"/>
                </a:rPr>
                <a:t>The year 2012 had the lowest number of restaurant openings.</a:t>
              </a:r>
            </a:p>
            <a:p>
              <a:pPr algn="l">
                <a:lnSpc>
                  <a:spcPts val="2874"/>
                </a:lnSpc>
              </a:pPr>
              <a:endParaRPr lang="en-US" sz="2299" spc="91">
                <a:solidFill>
                  <a:srgbClr val="000000"/>
                </a:solidFill>
                <a:latin typeface="Open Sauce"/>
                <a:ea typeface="Open Sauce"/>
                <a:cs typeface="Open Sauce"/>
                <a:sym typeface="Open Sauce"/>
              </a:endParaRPr>
            </a:p>
            <a:p>
              <a:pPr marL="496567" lvl="1" indent="-248284" algn="l">
                <a:lnSpc>
                  <a:spcPts val="2874"/>
                </a:lnSpc>
                <a:buFont typeface="Arial"/>
                <a:buChar char="•"/>
              </a:pPr>
              <a:r>
                <a:rPr lang="en-US" sz="2299" spc="91">
                  <a:solidFill>
                    <a:srgbClr val="000000"/>
                  </a:solidFill>
                  <a:latin typeface="Open Sauce"/>
                  <a:ea typeface="Open Sauce"/>
                  <a:cs typeface="Open Sauce"/>
                  <a:sym typeface="Open Sauce"/>
                </a:rPr>
                <a:t>Overall, from 2010 to 2018, the number of restaurants gradually increased each year.</a:t>
              </a:r>
            </a:p>
            <a:p>
              <a:pPr algn="l">
                <a:lnSpc>
                  <a:spcPts val="2874"/>
                </a:lnSpc>
              </a:pPr>
              <a:endParaRPr lang="en-US" sz="2299" spc="91">
                <a:solidFill>
                  <a:srgbClr val="000000"/>
                </a:solidFill>
                <a:latin typeface="Open Sauce"/>
                <a:ea typeface="Open Sauce"/>
                <a:cs typeface="Open Sauce"/>
                <a:sym typeface="Open Sauce"/>
              </a:endParaRPr>
            </a:p>
            <a:p>
              <a:pPr marL="496567" lvl="1" indent="-248284" algn="l">
                <a:lnSpc>
                  <a:spcPts val="2874"/>
                </a:lnSpc>
                <a:buFont typeface="Arial"/>
                <a:buChar char="•"/>
              </a:pPr>
              <a:r>
                <a:rPr lang="en-US" sz="2299" spc="91">
                  <a:solidFill>
                    <a:srgbClr val="000000"/>
                  </a:solidFill>
                  <a:latin typeface="Open Sauce"/>
                  <a:ea typeface="Open Sauce"/>
                  <a:cs typeface="Open Sauce"/>
                  <a:sym typeface="Open Sauce"/>
                </a:rPr>
                <a:t>This trend can be useful for future analysis to check if there are any changes in the pattern of restaurant openings.</a:t>
              </a:r>
            </a:p>
            <a:p>
              <a:pPr algn="l">
                <a:lnSpc>
                  <a:spcPts val="2874"/>
                </a:lnSpc>
              </a:pPr>
              <a:endParaRPr lang="en-US" sz="2299" spc="91">
                <a:solidFill>
                  <a:srgbClr val="000000"/>
                </a:solidFill>
                <a:latin typeface="Open Sauce"/>
                <a:ea typeface="Open Sauce"/>
                <a:cs typeface="Open Sauce"/>
                <a:sym typeface="Open Sauce"/>
              </a:endParaRPr>
            </a:p>
          </p:txBody>
        </p:sp>
      </p:grpSp>
      <p:graphicFrame>
        <p:nvGraphicFramePr>
          <p:cNvPr id="9" name="Chart 8">
            <a:extLst>
              <a:ext uri="{FF2B5EF4-FFF2-40B4-BE49-F238E27FC236}">
                <a16:creationId xmlns:a16="http://schemas.microsoft.com/office/drawing/2014/main" id="{2A96E459-E939-4D27-96DA-138A3FB549CC}"/>
              </a:ext>
            </a:extLst>
          </p:cNvPr>
          <p:cNvGraphicFramePr/>
          <p:nvPr>
            <p:extLst>
              <p:ext uri="{D42A27DB-BD31-4B8C-83A1-F6EECF244321}">
                <p14:modId xmlns:p14="http://schemas.microsoft.com/office/powerpoint/2010/main" val="1308231063"/>
              </p:ext>
            </p:extLst>
          </p:nvPr>
        </p:nvGraphicFramePr>
        <p:xfrm>
          <a:off x="1524000" y="2761383"/>
          <a:ext cx="9296400" cy="629016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11770868" y="2861098"/>
            <a:ext cx="5976099" cy="6086715"/>
            <a:chOff x="0" y="0"/>
            <a:chExt cx="1573952" cy="1603085"/>
          </a:xfrm>
        </p:grpSpPr>
        <p:sp>
          <p:nvSpPr>
            <p:cNvPr id="3" name="Freeform 3"/>
            <p:cNvSpPr/>
            <p:nvPr/>
          </p:nvSpPr>
          <p:spPr>
            <a:xfrm>
              <a:off x="0" y="0"/>
              <a:ext cx="1573952" cy="1603085"/>
            </a:xfrm>
            <a:custGeom>
              <a:avLst/>
              <a:gdLst/>
              <a:ahLst/>
              <a:cxnLst/>
              <a:rect l="l" t="t" r="r" b="b"/>
              <a:pathLst>
                <a:path w="1573952" h="1603085">
                  <a:moveTo>
                    <a:pt x="0" y="0"/>
                  </a:moveTo>
                  <a:lnTo>
                    <a:pt x="1573952" y="0"/>
                  </a:lnTo>
                  <a:lnTo>
                    <a:pt x="1573952" y="1603085"/>
                  </a:lnTo>
                  <a:lnTo>
                    <a:pt x="0" y="1603085"/>
                  </a:lnTo>
                  <a:close/>
                </a:path>
              </a:pathLst>
            </a:custGeom>
            <a:solidFill>
              <a:srgbClr val="000000">
                <a:alpha val="0"/>
              </a:srgbClr>
            </a:solidFill>
          </p:spPr>
        </p:sp>
        <p:sp>
          <p:nvSpPr>
            <p:cNvPr id="4" name="TextBox 4"/>
            <p:cNvSpPr txBox="1"/>
            <p:nvPr/>
          </p:nvSpPr>
          <p:spPr>
            <a:xfrm>
              <a:off x="0" y="-9525"/>
              <a:ext cx="1573952" cy="1612610"/>
            </a:xfrm>
            <a:prstGeom prst="rect">
              <a:avLst/>
            </a:prstGeom>
          </p:spPr>
          <p:txBody>
            <a:bodyPr lIns="50800" tIns="50800" rIns="50800" bIns="50800" rtlCol="0" anchor="ctr"/>
            <a:lstStyle/>
            <a:p>
              <a:pPr marL="496567" lvl="1" indent="-248284" algn="l">
                <a:lnSpc>
                  <a:spcPts val="2874"/>
                </a:lnSpc>
                <a:buFont typeface="Arial"/>
                <a:buChar char="•"/>
              </a:pPr>
              <a:r>
                <a:rPr lang="en-US" sz="2299" spc="91">
                  <a:solidFill>
                    <a:srgbClr val="000000"/>
                  </a:solidFill>
                  <a:latin typeface="Open Sauce"/>
                  <a:ea typeface="Open Sauce"/>
                  <a:cs typeface="Open Sauce"/>
                  <a:sym typeface="Open Sauce"/>
                </a:rPr>
                <a:t>The number of votes gives an idea of the average footfall or customer engagement in restaurants across different countries.</a:t>
              </a:r>
            </a:p>
            <a:p>
              <a:pPr algn="l">
                <a:lnSpc>
                  <a:spcPts val="2874"/>
                </a:lnSpc>
              </a:pPr>
              <a:endParaRPr lang="en-US" sz="2299" spc="91">
                <a:solidFill>
                  <a:srgbClr val="000000"/>
                </a:solidFill>
                <a:latin typeface="Open Sauce"/>
                <a:ea typeface="Open Sauce"/>
                <a:cs typeface="Open Sauce"/>
                <a:sym typeface="Open Sauce"/>
              </a:endParaRPr>
            </a:p>
            <a:p>
              <a:pPr marL="496567" lvl="1" indent="-248284" algn="l">
                <a:lnSpc>
                  <a:spcPts val="2874"/>
                </a:lnSpc>
                <a:buFont typeface="Arial"/>
                <a:buChar char="•"/>
              </a:pPr>
              <a:r>
                <a:rPr lang="en-US" sz="2299" spc="91">
                  <a:solidFill>
                    <a:srgbClr val="000000"/>
                  </a:solidFill>
                  <a:latin typeface="Open Sauce"/>
                  <a:ea typeface="Open Sauce"/>
                  <a:cs typeface="Open Sauce"/>
                  <a:sym typeface="Open Sauce"/>
                </a:rPr>
                <a:t>Indonesia has the highest average number of votes, suggesting more customer activity or feedback.</a:t>
              </a:r>
            </a:p>
            <a:p>
              <a:pPr algn="l">
                <a:lnSpc>
                  <a:spcPts val="2874"/>
                </a:lnSpc>
              </a:pPr>
              <a:endParaRPr lang="en-US" sz="2299" spc="91">
                <a:solidFill>
                  <a:srgbClr val="000000"/>
                </a:solidFill>
                <a:latin typeface="Open Sauce"/>
                <a:ea typeface="Open Sauce"/>
                <a:cs typeface="Open Sauce"/>
                <a:sym typeface="Open Sauce"/>
              </a:endParaRPr>
            </a:p>
            <a:p>
              <a:pPr marL="496567" lvl="1" indent="-248284" algn="l">
                <a:lnSpc>
                  <a:spcPts val="2874"/>
                </a:lnSpc>
                <a:buFont typeface="Arial"/>
                <a:buChar char="•"/>
              </a:pPr>
              <a:r>
                <a:rPr lang="en-US" sz="2299" spc="91">
                  <a:solidFill>
                    <a:srgbClr val="000000"/>
                  </a:solidFill>
                  <a:latin typeface="Open Sauce"/>
                  <a:ea typeface="Open Sauce"/>
                  <a:cs typeface="Open Sauce"/>
                  <a:sym typeface="Open Sauce"/>
                </a:rPr>
                <a:t>Brazil and Singapore have the lowest average votes, indicating relatively lower customer interaction. </a:t>
              </a:r>
            </a:p>
            <a:p>
              <a:pPr algn="l">
                <a:lnSpc>
                  <a:spcPts val="2874"/>
                </a:lnSpc>
              </a:pPr>
              <a:endParaRPr lang="en-US" sz="2299" spc="91">
                <a:solidFill>
                  <a:srgbClr val="000000"/>
                </a:solidFill>
                <a:latin typeface="Open Sauce"/>
                <a:ea typeface="Open Sauce"/>
                <a:cs typeface="Open Sauce"/>
                <a:sym typeface="Open Sauce"/>
              </a:endParaRPr>
            </a:p>
          </p:txBody>
        </p:sp>
      </p:grpSp>
      <p:grpSp>
        <p:nvGrpSpPr>
          <p:cNvPr id="5" name="Group 5"/>
          <p:cNvGrpSpPr/>
          <p:nvPr/>
        </p:nvGrpSpPr>
        <p:grpSpPr>
          <a:xfrm>
            <a:off x="0" y="0"/>
            <a:ext cx="18288000" cy="1580596"/>
            <a:chOff x="0" y="0"/>
            <a:chExt cx="4816593" cy="416289"/>
          </a:xfrm>
        </p:grpSpPr>
        <p:sp>
          <p:nvSpPr>
            <p:cNvPr id="6" name="Freeform 6"/>
            <p:cNvSpPr/>
            <p:nvPr/>
          </p:nvSpPr>
          <p:spPr>
            <a:xfrm>
              <a:off x="0" y="0"/>
              <a:ext cx="4816592" cy="416289"/>
            </a:xfrm>
            <a:custGeom>
              <a:avLst/>
              <a:gdLst/>
              <a:ahLst/>
              <a:cxnLst/>
              <a:rect l="l" t="t" r="r" b="b"/>
              <a:pathLst>
                <a:path w="4816592" h="416289">
                  <a:moveTo>
                    <a:pt x="0" y="0"/>
                  </a:moveTo>
                  <a:lnTo>
                    <a:pt x="4816592" y="0"/>
                  </a:lnTo>
                  <a:lnTo>
                    <a:pt x="4816592" y="416289"/>
                  </a:lnTo>
                  <a:lnTo>
                    <a:pt x="0" y="416289"/>
                  </a:lnTo>
                  <a:close/>
                </a:path>
              </a:pathLst>
            </a:custGeom>
            <a:solidFill>
              <a:srgbClr val="C31D14"/>
            </a:solidFill>
          </p:spPr>
        </p:sp>
        <p:sp>
          <p:nvSpPr>
            <p:cNvPr id="7" name="TextBox 7"/>
            <p:cNvSpPr txBox="1"/>
            <p:nvPr/>
          </p:nvSpPr>
          <p:spPr>
            <a:xfrm>
              <a:off x="0" y="47625"/>
              <a:ext cx="4816593" cy="368664"/>
            </a:xfrm>
            <a:prstGeom prst="rect">
              <a:avLst/>
            </a:prstGeom>
          </p:spPr>
          <p:txBody>
            <a:bodyPr lIns="50800" tIns="50800" rIns="50800" bIns="50800" rtlCol="0" anchor="ctr"/>
            <a:lstStyle/>
            <a:p>
              <a:pPr algn="ctr">
                <a:lnSpc>
                  <a:spcPts val="6159"/>
                </a:lnSpc>
              </a:pPr>
              <a:r>
                <a:rPr lang="en-US" sz="5599" b="1" spc="223" dirty="0">
                  <a:solidFill>
                    <a:srgbClr val="FFFFFF"/>
                  </a:solidFill>
                  <a:latin typeface="Public Sans Bold"/>
                  <a:ea typeface="Public Sans Bold"/>
                  <a:cs typeface="Public Sans Bold"/>
                  <a:sym typeface="Public Sans Bold"/>
                </a:rPr>
                <a:t>Average Number of Votes in Each Country</a:t>
              </a:r>
            </a:p>
          </p:txBody>
        </p:sp>
      </p:grpSp>
      <p:graphicFrame>
        <p:nvGraphicFramePr>
          <p:cNvPr id="8" name="Average no. of Voters Per Country">
            <a:extLst>
              <a:ext uri="{FF2B5EF4-FFF2-40B4-BE49-F238E27FC236}">
                <a16:creationId xmlns:a16="http://schemas.microsoft.com/office/drawing/2014/main" id="{F7CFC384-E839-44E4-9480-7DD0EC412939}"/>
              </a:ext>
            </a:extLst>
          </p:cNvPr>
          <p:cNvGraphicFramePr>
            <a:graphicFrameLocks/>
          </p:cNvGraphicFramePr>
          <p:nvPr>
            <p:extLst>
              <p:ext uri="{D42A27DB-BD31-4B8C-83A1-F6EECF244321}">
                <p14:modId xmlns:p14="http://schemas.microsoft.com/office/powerpoint/2010/main" val="1619818026"/>
              </p:ext>
            </p:extLst>
          </p:nvPr>
        </p:nvGraphicFramePr>
        <p:xfrm>
          <a:off x="1981200" y="2824933"/>
          <a:ext cx="8839200" cy="56713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A80D04">
                <a:alpha val="100000"/>
              </a:srgbClr>
            </a:gs>
            <a:gs pos="100000">
              <a:srgbClr val="593131">
                <a:alpha val="100000"/>
              </a:srgbClr>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178689" y="4298316"/>
            <a:ext cx="9930621" cy="518027"/>
          </a:xfrm>
          <a:prstGeom prst="rect">
            <a:avLst/>
          </a:prstGeom>
        </p:spPr>
        <p:txBody>
          <a:bodyPr lIns="0" tIns="0" rIns="0" bIns="0" rtlCol="0" anchor="t">
            <a:spAutoFit/>
          </a:bodyPr>
          <a:lstStyle/>
          <a:p>
            <a:pPr algn="ctr">
              <a:lnSpc>
                <a:spcPts val="3079"/>
              </a:lnSpc>
              <a:spcBef>
                <a:spcPct val="0"/>
              </a:spcBef>
            </a:pPr>
            <a:r>
              <a:rPr lang="en-US" sz="6000" b="1" spc="111" dirty="0">
                <a:solidFill>
                  <a:srgbClr val="FEFDFC"/>
                </a:solidFill>
                <a:latin typeface="DM Sans Bold"/>
                <a:ea typeface="DM Sans Bold"/>
                <a:cs typeface="DM Sans Bold"/>
                <a:sym typeface="DM Sans Bold"/>
              </a:rPr>
              <a:t>Insightful Observations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637200"/>
            <a:chOff x="0" y="0"/>
            <a:chExt cx="4816593" cy="431197"/>
          </a:xfrm>
        </p:grpSpPr>
        <p:sp>
          <p:nvSpPr>
            <p:cNvPr id="3" name="Freeform 3"/>
            <p:cNvSpPr/>
            <p:nvPr/>
          </p:nvSpPr>
          <p:spPr>
            <a:xfrm>
              <a:off x="0" y="0"/>
              <a:ext cx="4816592" cy="431197"/>
            </a:xfrm>
            <a:custGeom>
              <a:avLst/>
              <a:gdLst/>
              <a:ahLst/>
              <a:cxnLst/>
              <a:rect l="l" t="t" r="r" b="b"/>
              <a:pathLst>
                <a:path w="4816592" h="431197">
                  <a:moveTo>
                    <a:pt x="0" y="0"/>
                  </a:moveTo>
                  <a:lnTo>
                    <a:pt x="4816592" y="0"/>
                  </a:lnTo>
                  <a:lnTo>
                    <a:pt x="4816592" y="431197"/>
                  </a:lnTo>
                  <a:lnTo>
                    <a:pt x="0" y="431197"/>
                  </a:lnTo>
                  <a:close/>
                </a:path>
              </a:pathLst>
            </a:custGeom>
            <a:solidFill>
              <a:srgbClr val="C31D14"/>
            </a:solidFill>
          </p:spPr>
        </p:sp>
        <p:sp>
          <p:nvSpPr>
            <p:cNvPr id="4" name="TextBox 4"/>
            <p:cNvSpPr txBox="1"/>
            <p:nvPr/>
          </p:nvSpPr>
          <p:spPr>
            <a:xfrm>
              <a:off x="0" y="47625"/>
              <a:ext cx="4816593" cy="383572"/>
            </a:xfrm>
            <a:prstGeom prst="rect">
              <a:avLst/>
            </a:prstGeom>
          </p:spPr>
          <p:txBody>
            <a:bodyPr lIns="50800" tIns="50800" rIns="50800" bIns="50800" rtlCol="0" anchor="ctr"/>
            <a:lstStyle/>
            <a:p>
              <a:pPr algn="ctr">
                <a:lnSpc>
                  <a:spcPts val="6159"/>
                </a:lnSpc>
              </a:pPr>
              <a:endParaRPr/>
            </a:p>
          </p:txBody>
        </p:sp>
      </p:grpSp>
      <p:sp>
        <p:nvSpPr>
          <p:cNvPr id="5" name="TextBox 5"/>
          <p:cNvSpPr txBox="1"/>
          <p:nvPr/>
        </p:nvSpPr>
        <p:spPr>
          <a:xfrm>
            <a:off x="0" y="608939"/>
            <a:ext cx="18288000" cy="1356360"/>
          </a:xfrm>
          <a:prstGeom prst="rect">
            <a:avLst/>
          </a:prstGeom>
        </p:spPr>
        <p:txBody>
          <a:bodyPr lIns="0" tIns="0" rIns="0" bIns="0" rtlCol="0" anchor="t">
            <a:spAutoFit/>
          </a:bodyPr>
          <a:lstStyle/>
          <a:p>
            <a:pPr algn="ctr">
              <a:lnSpc>
                <a:spcPts val="5280"/>
              </a:lnSpc>
              <a:spcBef>
                <a:spcPct val="0"/>
              </a:spcBef>
            </a:pPr>
            <a:r>
              <a:rPr lang="en-US" sz="4800" b="1" spc="192">
                <a:solidFill>
                  <a:srgbClr val="FFFFFF"/>
                </a:solidFill>
                <a:latin typeface="Public Sans Bold"/>
                <a:ea typeface="Public Sans Bold"/>
                <a:cs typeface="Public Sans Bold"/>
                <a:sym typeface="Public Sans Bold"/>
              </a:rPr>
              <a:t>Suggested Countries Having Less Competition</a:t>
            </a:r>
          </a:p>
          <a:p>
            <a:pPr algn="ctr">
              <a:lnSpc>
                <a:spcPts val="5280"/>
              </a:lnSpc>
              <a:spcBef>
                <a:spcPct val="0"/>
              </a:spcBef>
            </a:pPr>
            <a:endParaRPr lang="en-US" sz="4800" b="1" spc="192">
              <a:solidFill>
                <a:srgbClr val="FFFFFF"/>
              </a:solidFill>
              <a:latin typeface="Public Sans Bold"/>
              <a:ea typeface="Public Sans Bold"/>
              <a:cs typeface="Public Sans Bold"/>
              <a:sym typeface="Public Sans Bold"/>
            </a:endParaRPr>
          </a:p>
        </p:txBody>
      </p:sp>
      <p:sp>
        <p:nvSpPr>
          <p:cNvPr id="6" name="TextBox 6"/>
          <p:cNvSpPr txBox="1"/>
          <p:nvPr/>
        </p:nvSpPr>
        <p:spPr>
          <a:xfrm>
            <a:off x="378182" y="2175483"/>
            <a:ext cx="16843018" cy="641907"/>
          </a:xfrm>
          <a:prstGeom prst="rect">
            <a:avLst/>
          </a:prstGeom>
        </p:spPr>
        <p:txBody>
          <a:bodyPr wrap="square" lIns="0" tIns="0" rIns="0" bIns="0" rtlCol="0" anchor="t">
            <a:spAutoFit/>
          </a:bodyPr>
          <a:lstStyle/>
          <a:p>
            <a:pPr algn="l">
              <a:lnSpc>
                <a:spcPts val="2640"/>
              </a:lnSpc>
              <a:spcBef>
                <a:spcPct val="0"/>
              </a:spcBef>
            </a:pPr>
            <a:r>
              <a:rPr lang="en-US" sz="2000" spc="96" dirty="0">
                <a:solidFill>
                  <a:srgbClr val="000000"/>
                </a:solidFill>
                <a:latin typeface="Arial"/>
                <a:ea typeface="Arial"/>
                <a:cs typeface="Arial"/>
                <a:sym typeface="Arial"/>
              </a:rPr>
              <a:t>To identify ideal countries for expansion, I started by analyzing regions with lower restaurant competition but good customer engagement. The goal was to find less saturated markets that still show strong potential, based on demand signals like vote count. </a:t>
            </a:r>
          </a:p>
        </p:txBody>
      </p:sp>
      <p:sp>
        <p:nvSpPr>
          <p:cNvPr id="7" name="TextBox 7"/>
          <p:cNvSpPr txBox="1"/>
          <p:nvPr/>
        </p:nvSpPr>
        <p:spPr>
          <a:xfrm>
            <a:off x="8169394" y="3950561"/>
            <a:ext cx="1975842" cy="448841"/>
          </a:xfrm>
          <a:prstGeom prst="rect">
            <a:avLst/>
          </a:prstGeom>
        </p:spPr>
        <p:txBody>
          <a:bodyPr wrap="square" lIns="0" tIns="0" rIns="0" bIns="0" rtlCol="0" anchor="t">
            <a:spAutoFit/>
          </a:bodyPr>
          <a:lstStyle/>
          <a:p>
            <a:pPr algn="ctr">
              <a:lnSpc>
                <a:spcPts val="3520"/>
              </a:lnSpc>
              <a:spcBef>
                <a:spcPct val="0"/>
              </a:spcBef>
            </a:pPr>
            <a:r>
              <a:rPr lang="en-US" sz="3200" b="1" u="sng" spc="128" dirty="0">
                <a:solidFill>
                  <a:srgbClr val="000000"/>
                </a:solidFill>
                <a:latin typeface="Arial Bold"/>
                <a:ea typeface="Arial Bold"/>
                <a:cs typeface="Arial Bold"/>
                <a:sym typeface="Arial Bold"/>
              </a:rPr>
              <a:t>Australia</a:t>
            </a:r>
          </a:p>
        </p:txBody>
      </p:sp>
      <p:sp>
        <p:nvSpPr>
          <p:cNvPr id="8" name="TextBox 8"/>
          <p:cNvSpPr txBox="1"/>
          <p:nvPr/>
        </p:nvSpPr>
        <p:spPr>
          <a:xfrm>
            <a:off x="2521148" y="3950561"/>
            <a:ext cx="1565434" cy="516890"/>
          </a:xfrm>
          <a:prstGeom prst="rect">
            <a:avLst/>
          </a:prstGeom>
        </p:spPr>
        <p:txBody>
          <a:bodyPr lIns="0" tIns="0" rIns="0" bIns="0" rtlCol="0" anchor="t">
            <a:spAutoFit/>
          </a:bodyPr>
          <a:lstStyle/>
          <a:p>
            <a:pPr algn="ctr">
              <a:lnSpc>
                <a:spcPts val="3520"/>
              </a:lnSpc>
              <a:spcBef>
                <a:spcPct val="0"/>
              </a:spcBef>
            </a:pPr>
            <a:r>
              <a:rPr lang="en-US" sz="3200" b="1" u="sng" spc="128">
                <a:solidFill>
                  <a:srgbClr val="000000"/>
                </a:solidFill>
                <a:latin typeface="Arial Bold"/>
                <a:ea typeface="Arial Bold"/>
                <a:cs typeface="Arial Bold"/>
                <a:sym typeface="Arial Bold"/>
              </a:rPr>
              <a:t>Canada</a:t>
            </a:r>
          </a:p>
        </p:txBody>
      </p:sp>
      <p:sp>
        <p:nvSpPr>
          <p:cNvPr id="9" name="TextBox 9"/>
          <p:cNvSpPr txBox="1"/>
          <p:nvPr/>
        </p:nvSpPr>
        <p:spPr>
          <a:xfrm>
            <a:off x="13966845" y="3950561"/>
            <a:ext cx="1975842" cy="516890"/>
          </a:xfrm>
          <a:prstGeom prst="rect">
            <a:avLst/>
          </a:prstGeom>
        </p:spPr>
        <p:txBody>
          <a:bodyPr lIns="0" tIns="0" rIns="0" bIns="0" rtlCol="0" anchor="t">
            <a:spAutoFit/>
          </a:bodyPr>
          <a:lstStyle/>
          <a:p>
            <a:pPr algn="ctr">
              <a:lnSpc>
                <a:spcPts val="3520"/>
              </a:lnSpc>
              <a:spcBef>
                <a:spcPct val="0"/>
              </a:spcBef>
            </a:pPr>
            <a:r>
              <a:rPr lang="en-US" sz="3200" b="1" u="sng" spc="128">
                <a:solidFill>
                  <a:srgbClr val="000000"/>
                </a:solidFill>
                <a:latin typeface="Arial Bold"/>
                <a:ea typeface="Arial Bold"/>
                <a:cs typeface="Arial Bold"/>
                <a:sym typeface="Arial Bold"/>
              </a:rPr>
              <a:t>Sri Lanka</a:t>
            </a:r>
          </a:p>
        </p:txBody>
      </p:sp>
      <p:grpSp>
        <p:nvGrpSpPr>
          <p:cNvPr id="10" name="Group 10"/>
          <p:cNvGrpSpPr/>
          <p:nvPr/>
        </p:nvGrpSpPr>
        <p:grpSpPr>
          <a:xfrm>
            <a:off x="703441" y="4219335"/>
            <a:ext cx="5574757" cy="6086715"/>
            <a:chOff x="0" y="0"/>
            <a:chExt cx="1468249" cy="1603085"/>
          </a:xfrm>
        </p:grpSpPr>
        <p:sp>
          <p:nvSpPr>
            <p:cNvPr id="11" name="Freeform 11"/>
            <p:cNvSpPr/>
            <p:nvPr/>
          </p:nvSpPr>
          <p:spPr>
            <a:xfrm>
              <a:off x="0" y="0"/>
              <a:ext cx="1468249" cy="1603085"/>
            </a:xfrm>
            <a:custGeom>
              <a:avLst/>
              <a:gdLst/>
              <a:ahLst/>
              <a:cxnLst/>
              <a:rect l="l" t="t" r="r" b="b"/>
              <a:pathLst>
                <a:path w="1468249" h="1603085">
                  <a:moveTo>
                    <a:pt x="0" y="0"/>
                  </a:moveTo>
                  <a:lnTo>
                    <a:pt x="1468249" y="0"/>
                  </a:lnTo>
                  <a:lnTo>
                    <a:pt x="1468249" y="1603085"/>
                  </a:lnTo>
                  <a:lnTo>
                    <a:pt x="0" y="1603085"/>
                  </a:lnTo>
                  <a:close/>
                </a:path>
              </a:pathLst>
            </a:custGeom>
            <a:solidFill>
              <a:srgbClr val="000000">
                <a:alpha val="0"/>
              </a:srgbClr>
            </a:solidFill>
          </p:spPr>
        </p:sp>
        <p:sp>
          <p:nvSpPr>
            <p:cNvPr id="12" name="TextBox 12"/>
            <p:cNvSpPr txBox="1"/>
            <p:nvPr/>
          </p:nvSpPr>
          <p:spPr>
            <a:xfrm>
              <a:off x="0" y="-57150"/>
              <a:ext cx="1468249" cy="1660235"/>
            </a:xfrm>
            <a:prstGeom prst="rect">
              <a:avLst/>
            </a:prstGeom>
          </p:spPr>
          <p:txBody>
            <a:bodyPr lIns="50800" tIns="50800" rIns="50800" bIns="50800" rtlCol="0" anchor="ctr"/>
            <a:lstStyle/>
            <a:p>
              <a:pPr marL="496567" lvl="1" indent="-248284">
                <a:lnSpc>
                  <a:spcPts val="2874"/>
                </a:lnSpc>
                <a:buFont typeface="Arial"/>
                <a:buChar char="•"/>
              </a:pPr>
              <a:r>
                <a:rPr lang="en-US" sz="2000" spc="91" dirty="0">
                  <a:solidFill>
                    <a:srgbClr val="000000"/>
                  </a:solidFill>
                  <a:latin typeface="Arial"/>
                  <a:ea typeface="Arial"/>
                  <a:cs typeface="Arial"/>
                  <a:sym typeface="Arial"/>
                </a:rPr>
                <a:t>Only 4 restaurants across 4 cities, so there’s plenty of room to grow.</a:t>
              </a:r>
            </a:p>
            <a:p>
              <a:pPr marL="248283" lvl="1">
                <a:lnSpc>
                  <a:spcPts val="2874"/>
                </a:lnSpc>
              </a:pPr>
              <a:endParaRPr lang="en-US" sz="2000" spc="91" dirty="0">
                <a:solidFill>
                  <a:srgbClr val="000000"/>
                </a:solidFill>
                <a:latin typeface="Arial"/>
                <a:ea typeface="Arial"/>
                <a:cs typeface="Arial"/>
                <a:sym typeface="Arial"/>
              </a:endParaRPr>
            </a:p>
            <a:p>
              <a:pPr marL="496567" lvl="1" indent="-248284">
                <a:lnSpc>
                  <a:spcPts val="2874"/>
                </a:lnSpc>
                <a:buFont typeface="Arial"/>
                <a:buChar char="•"/>
              </a:pPr>
              <a:r>
                <a:rPr lang="en-US" sz="2000" spc="91" dirty="0">
                  <a:solidFill>
                    <a:srgbClr val="000000"/>
                  </a:solidFill>
                  <a:latin typeface="Arial"/>
                  <a:ea typeface="Arial"/>
                  <a:cs typeface="Arial"/>
                  <a:sym typeface="Arial"/>
                </a:rPr>
                <a:t>Having less customer satisfaction means we can improve and make a real difference.</a:t>
              </a:r>
            </a:p>
            <a:p>
              <a:pPr marL="248283" lvl="1">
                <a:lnSpc>
                  <a:spcPts val="2874"/>
                </a:lnSpc>
              </a:pPr>
              <a:endParaRPr lang="en-US" sz="2000" spc="91" dirty="0">
                <a:solidFill>
                  <a:srgbClr val="000000"/>
                </a:solidFill>
                <a:latin typeface="Arial"/>
                <a:ea typeface="Arial"/>
                <a:cs typeface="Arial"/>
                <a:sym typeface="Arial"/>
              </a:endParaRPr>
            </a:p>
            <a:p>
              <a:pPr marL="496567" lvl="1" indent="-248284">
                <a:lnSpc>
                  <a:spcPts val="2874"/>
                </a:lnSpc>
                <a:buFont typeface="Arial"/>
                <a:buChar char="•"/>
              </a:pPr>
              <a:r>
                <a:rPr lang="en-US" sz="2000" spc="91" dirty="0">
                  <a:solidFill>
                    <a:srgbClr val="000000"/>
                  </a:solidFill>
                  <a:latin typeface="Arial"/>
                  <a:ea typeface="Arial"/>
                  <a:cs typeface="Arial"/>
                  <a:sym typeface="Arial"/>
                </a:rPr>
                <a:t>By carefully expanding into new cities and focusing on quality, we can capture untapped markets and build a strong competitive advantage.</a:t>
              </a:r>
            </a:p>
          </p:txBody>
        </p:sp>
      </p:grpSp>
      <p:grpSp>
        <p:nvGrpSpPr>
          <p:cNvPr id="13" name="Group 13"/>
          <p:cNvGrpSpPr/>
          <p:nvPr/>
        </p:nvGrpSpPr>
        <p:grpSpPr>
          <a:xfrm>
            <a:off x="6542708" y="4550588"/>
            <a:ext cx="5318622" cy="5713060"/>
            <a:chOff x="0" y="-57150"/>
            <a:chExt cx="1400789" cy="1504674"/>
          </a:xfrm>
        </p:grpSpPr>
        <p:sp>
          <p:nvSpPr>
            <p:cNvPr id="14" name="Freeform 14"/>
            <p:cNvSpPr/>
            <p:nvPr/>
          </p:nvSpPr>
          <p:spPr>
            <a:xfrm>
              <a:off x="0" y="257948"/>
              <a:ext cx="1400789" cy="1189576"/>
            </a:xfrm>
            <a:custGeom>
              <a:avLst/>
              <a:gdLst/>
              <a:ahLst/>
              <a:cxnLst/>
              <a:rect l="l" t="t" r="r" b="b"/>
              <a:pathLst>
                <a:path w="1400789" h="1304494">
                  <a:moveTo>
                    <a:pt x="0" y="0"/>
                  </a:moveTo>
                  <a:lnTo>
                    <a:pt x="1400789" y="0"/>
                  </a:lnTo>
                  <a:lnTo>
                    <a:pt x="1400789" y="1304494"/>
                  </a:lnTo>
                  <a:lnTo>
                    <a:pt x="0" y="1304494"/>
                  </a:lnTo>
                  <a:close/>
                </a:path>
              </a:pathLst>
            </a:custGeom>
            <a:solidFill>
              <a:srgbClr val="000000">
                <a:alpha val="0"/>
              </a:srgbClr>
            </a:solidFill>
          </p:spPr>
        </p:sp>
        <p:sp>
          <p:nvSpPr>
            <p:cNvPr id="15" name="TextBox 15"/>
            <p:cNvSpPr txBox="1"/>
            <p:nvPr/>
          </p:nvSpPr>
          <p:spPr>
            <a:xfrm>
              <a:off x="0" y="-57150"/>
              <a:ext cx="1400789" cy="1361644"/>
            </a:xfrm>
            <a:prstGeom prst="rect">
              <a:avLst/>
            </a:prstGeom>
          </p:spPr>
          <p:txBody>
            <a:bodyPr lIns="50800" tIns="50800" rIns="50800" bIns="50800" rtlCol="0" anchor="ctr"/>
            <a:lstStyle/>
            <a:p>
              <a:pPr marL="496567" lvl="1" indent="-248284">
                <a:lnSpc>
                  <a:spcPts val="2874"/>
                </a:lnSpc>
                <a:buFont typeface="Arial"/>
                <a:buChar char="•"/>
              </a:pPr>
              <a:r>
                <a:rPr lang="en-US" sz="2000" spc="91" dirty="0">
                  <a:solidFill>
                    <a:srgbClr val="000000"/>
                  </a:solidFill>
                  <a:latin typeface="Arial"/>
                  <a:ea typeface="Arial"/>
                  <a:cs typeface="Arial"/>
                  <a:sym typeface="Arial"/>
                </a:rPr>
                <a:t>Despite coverage in 23 cities, there are only 24 restaurants, so supply is clearly limited.</a:t>
              </a:r>
            </a:p>
            <a:p>
              <a:pPr marL="496567" lvl="1" indent="-248284">
                <a:lnSpc>
                  <a:spcPts val="2874"/>
                </a:lnSpc>
                <a:buFont typeface="Arial"/>
                <a:buChar char="•"/>
              </a:pPr>
              <a:endParaRPr lang="en-US" sz="2000" spc="91" dirty="0">
                <a:solidFill>
                  <a:srgbClr val="000000"/>
                </a:solidFill>
                <a:latin typeface="Arial"/>
                <a:ea typeface="Arial"/>
                <a:cs typeface="Arial"/>
                <a:sym typeface="Arial"/>
              </a:endParaRPr>
            </a:p>
            <a:p>
              <a:pPr marL="496567" lvl="1" indent="-248284">
                <a:lnSpc>
                  <a:spcPts val="2874"/>
                </a:lnSpc>
                <a:buFont typeface="Arial"/>
                <a:buChar char="•"/>
              </a:pPr>
              <a:r>
                <a:rPr lang="en-US" sz="2000" spc="91" dirty="0">
                  <a:solidFill>
                    <a:srgbClr val="000000"/>
                  </a:solidFill>
                  <a:latin typeface="Arial"/>
                  <a:ea typeface="Arial"/>
                  <a:cs typeface="Arial"/>
                  <a:sym typeface="Arial"/>
                </a:rPr>
                <a:t>Less customer satisfaction shows there’s room to improve and elevate the experience.</a:t>
              </a:r>
            </a:p>
            <a:p>
              <a:pPr marL="248283" lvl="1">
                <a:lnSpc>
                  <a:spcPts val="2874"/>
                </a:lnSpc>
              </a:pPr>
              <a:endParaRPr lang="en-US" sz="2000" spc="91" dirty="0">
                <a:solidFill>
                  <a:srgbClr val="000000"/>
                </a:solidFill>
                <a:latin typeface="Arial"/>
                <a:ea typeface="Arial"/>
                <a:cs typeface="Arial"/>
                <a:sym typeface="Arial"/>
              </a:endParaRPr>
            </a:p>
            <a:p>
              <a:pPr marL="496567" lvl="1" indent="-248284">
                <a:lnSpc>
                  <a:spcPts val="2874"/>
                </a:lnSpc>
                <a:buFont typeface="Arial"/>
                <a:buChar char="•"/>
              </a:pPr>
              <a:r>
                <a:rPr lang="en-US" sz="2000" spc="91" dirty="0">
                  <a:solidFill>
                    <a:srgbClr val="000000"/>
                  </a:solidFill>
                  <a:latin typeface="Arial"/>
                  <a:ea typeface="Arial"/>
                  <a:cs typeface="Arial"/>
                  <a:sym typeface="Arial"/>
                </a:rPr>
                <a:t>With wide geographic reach but low density, careful expansion can meet demand and strengthen our position.</a:t>
              </a:r>
            </a:p>
          </p:txBody>
        </p:sp>
      </p:grpSp>
      <p:grpSp>
        <p:nvGrpSpPr>
          <p:cNvPr id="16" name="Group 16"/>
          <p:cNvGrpSpPr/>
          <p:nvPr/>
        </p:nvGrpSpPr>
        <p:grpSpPr>
          <a:xfrm>
            <a:off x="12125841" y="4219335"/>
            <a:ext cx="5310759" cy="6086715"/>
            <a:chOff x="0" y="0"/>
            <a:chExt cx="1398718" cy="1603085"/>
          </a:xfrm>
        </p:grpSpPr>
        <p:sp>
          <p:nvSpPr>
            <p:cNvPr id="17" name="Freeform 17"/>
            <p:cNvSpPr/>
            <p:nvPr/>
          </p:nvSpPr>
          <p:spPr>
            <a:xfrm>
              <a:off x="0" y="0"/>
              <a:ext cx="1398718" cy="1603085"/>
            </a:xfrm>
            <a:custGeom>
              <a:avLst/>
              <a:gdLst/>
              <a:ahLst/>
              <a:cxnLst/>
              <a:rect l="l" t="t" r="r" b="b"/>
              <a:pathLst>
                <a:path w="1398718" h="1603085">
                  <a:moveTo>
                    <a:pt x="0" y="0"/>
                  </a:moveTo>
                  <a:lnTo>
                    <a:pt x="1398718" y="0"/>
                  </a:lnTo>
                  <a:lnTo>
                    <a:pt x="1398718" y="1603085"/>
                  </a:lnTo>
                  <a:lnTo>
                    <a:pt x="0" y="1603085"/>
                  </a:lnTo>
                  <a:close/>
                </a:path>
              </a:pathLst>
            </a:custGeom>
            <a:solidFill>
              <a:srgbClr val="000000">
                <a:alpha val="0"/>
              </a:srgbClr>
            </a:solidFill>
          </p:spPr>
        </p:sp>
        <p:sp>
          <p:nvSpPr>
            <p:cNvPr id="18" name="TextBox 18"/>
            <p:cNvSpPr txBox="1"/>
            <p:nvPr/>
          </p:nvSpPr>
          <p:spPr>
            <a:xfrm>
              <a:off x="0" y="-57150"/>
              <a:ext cx="1398718" cy="1660235"/>
            </a:xfrm>
            <a:prstGeom prst="rect">
              <a:avLst/>
            </a:prstGeom>
          </p:spPr>
          <p:txBody>
            <a:bodyPr lIns="50800" tIns="50800" rIns="50800" bIns="50800" rtlCol="0" anchor="ctr"/>
            <a:lstStyle/>
            <a:p>
              <a:pPr marL="496567" lvl="1" indent="-248284">
                <a:lnSpc>
                  <a:spcPts val="2874"/>
                </a:lnSpc>
                <a:buFont typeface="Arial"/>
                <a:buChar char="•"/>
              </a:pPr>
              <a:r>
                <a:rPr lang="en-US" sz="2000" spc="91" dirty="0">
                  <a:solidFill>
                    <a:srgbClr val="000000"/>
                  </a:solidFill>
                  <a:latin typeface="Arial"/>
                  <a:ea typeface="Arial"/>
                  <a:cs typeface="Arial"/>
                  <a:sym typeface="Arial"/>
                </a:rPr>
                <a:t>Sri Lanka’s market is still largely untapped, giving us a real chance to establish a strong presence.</a:t>
              </a:r>
            </a:p>
            <a:p>
              <a:pPr marL="248283" lvl="1">
                <a:lnSpc>
                  <a:spcPts val="2874"/>
                </a:lnSpc>
              </a:pPr>
              <a:endParaRPr lang="en-US" sz="2000" spc="91" dirty="0">
                <a:solidFill>
                  <a:srgbClr val="000000"/>
                </a:solidFill>
                <a:latin typeface="Arial"/>
                <a:ea typeface="Arial"/>
                <a:cs typeface="Arial"/>
                <a:sym typeface="Arial"/>
              </a:endParaRPr>
            </a:p>
            <a:p>
              <a:pPr marL="496567" lvl="1" indent="-248284">
                <a:lnSpc>
                  <a:spcPts val="2874"/>
                </a:lnSpc>
                <a:buFont typeface="Arial"/>
                <a:buChar char="•"/>
              </a:pPr>
              <a:r>
                <a:rPr lang="en-US" sz="2000" spc="91" dirty="0">
                  <a:solidFill>
                    <a:srgbClr val="000000"/>
                  </a:solidFill>
                  <a:latin typeface="Arial"/>
                  <a:ea typeface="Arial"/>
                  <a:cs typeface="Arial"/>
                  <a:sym typeface="Arial"/>
                </a:rPr>
                <a:t>There’s clear customer interest, but also room to raise the quality and stand out.</a:t>
              </a:r>
            </a:p>
            <a:p>
              <a:pPr marL="496567" lvl="1" indent="-248284">
                <a:lnSpc>
                  <a:spcPts val="2874"/>
                </a:lnSpc>
                <a:buFont typeface="Arial"/>
                <a:buChar char="•"/>
              </a:pPr>
              <a:endParaRPr lang="en-US" sz="2000" spc="91" dirty="0">
                <a:solidFill>
                  <a:srgbClr val="000000"/>
                </a:solidFill>
                <a:latin typeface="Arial"/>
                <a:ea typeface="Arial"/>
                <a:cs typeface="Arial"/>
                <a:sym typeface="Arial"/>
              </a:endParaRPr>
            </a:p>
            <a:p>
              <a:pPr marL="496567" lvl="1" indent="-248284">
                <a:lnSpc>
                  <a:spcPts val="2874"/>
                </a:lnSpc>
                <a:buFont typeface="Arial"/>
                <a:buChar char="•"/>
              </a:pPr>
              <a:r>
                <a:rPr lang="en-US" sz="2000" spc="91" dirty="0">
                  <a:solidFill>
                    <a:srgbClr val="000000"/>
                  </a:solidFill>
                  <a:latin typeface="Arial"/>
                  <a:ea typeface="Arial"/>
                  <a:cs typeface="Arial"/>
                  <a:sym typeface="Arial"/>
                </a:rPr>
                <a:t>By expanding thoughtfully beyond the current city, we can capture growing demand and build lasting loyalty.</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0408"/>
            <a:chOff x="0" y="0"/>
            <a:chExt cx="4816593" cy="461013"/>
          </a:xfrm>
        </p:grpSpPr>
        <p:sp>
          <p:nvSpPr>
            <p:cNvPr id="3" name="Freeform 3"/>
            <p:cNvSpPr/>
            <p:nvPr/>
          </p:nvSpPr>
          <p:spPr>
            <a:xfrm>
              <a:off x="0" y="0"/>
              <a:ext cx="4816592" cy="461013"/>
            </a:xfrm>
            <a:custGeom>
              <a:avLst/>
              <a:gdLst/>
              <a:ahLst/>
              <a:cxnLst/>
              <a:rect l="l" t="t" r="r" b="b"/>
              <a:pathLst>
                <a:path w="4816592" h="461013">
                  <a:moveTo>
                    <a:pt x="0" y="0"/>
                  </a:moveTo>
                  <a:lnTo>
                    <a:pt x="4816592" y="0"/>
                  </a:lnTo>
                  <a:lnTo>
                    <a:pt x="4816592" y="461013"/>
                  </a:lnTo>
                  <a:lnTo>
                    <a:pt x="0" y="461013"/>
                  </a:lnTo>
                  <a:close/>
                </a:path>
              </a:pathLst>
            </a:custGeom>
            <a:solidFill>
              <a:srgbClr val="C31D14"/>
            </a:solidFill>
          </p:spPr>
        </p:sp>
        <p:sp>
          <p:nvSpPr>
            <p:cNvPr id="4" name="TextBox 4"/>
            <p:cNvSpPr txBox="1"/>
            <p:nvPr/>
          </p:nvSpPr>
          <p:spPr>
            <a:xfrm>
              <a:off x="0" y="47625"/>
              <a:ext cx="4816593" cy="413388"/>
            </a:xfrm>
            <a:prstGeom prst="rect">
              <a:avLst/>
            </a:prstGeom>
          </p:spPr>
          <p:txBody>
            <a:bodyPr lIns="50800" tIns="50800" rIns="50800" bIns="50800" rtlCol="0" anchor="ctr"/>
            <a:lstStyle/>
            <a:p>
              <a:pPr algn="ctr">
                <a:lnSpc>
                  <a:spcPts val="6159"/>
                </a:lnSpc>
              </a:pPr>
              <a:endParaRPr/>
            </a:p>
          </p:txBody>
        </p:sp>
      </p:grpSp>
      <p:sp>
        <p:nvSpPr>
          <p:cNvPr id="5" name="TextBox 5"/>
          <p:cNvSpPr txBox="1"/>
          <p:nvPr/>
        </p:nvSpPr>
        <p:spPr>
          <a:xfrm>
            <a:off x="0" y="608939"/>
            <a:ext cx="18288000" cy="1356360"/>
          </a:xfrm>
          <a:prstGeom prst="rect">
            <a:avLst/>
          </a:prstGeom>
        </p:spPr>
        <p:txBody>
          <a:bodyPr lIns="0" tIns="0" rIns="0" bIns="0" rtlCol="0" anchor="t">
            <a:spAutoFit/>
          </a:bodyPr>
          <a:lstStyle/>
          <a:p>
            <a:pPr algn="ctr">
              <a:lnSpc>
                <a:spcPts val="5280"/>
              </a:lnSpc>
              <a:spcBef>
                <a:spcPct val="0"/>
              </a:spcBef>
            </a:pPr>
            <a:r>
              <a:rPr lang="en-US" sz="4800" b="1" spc="192" dirty="0">
                <a:solidFill>
                  <a:srgbClr val="FFFFFF"/>
                </a:solidFill>
                <a:latin typeface="Public Sans Bold"/>
                <a:ea typeface="Public Sans Bold"/>
                <a:cs typeface="Public Sans Bold"/>
                <a:sym typeface="Public Sans Bold"/>
              </a:rPr>
              <a:t>Suggested Countries Having High Market Potential</a:t>
            </a:r>
          </a:p>
          <a:p>
            <a:pPr algn="ctr">
              <a:lnSpc>
                <a:spcPts val="5280"/>
              </a:lnSpc>
              <a:spcBef>
                <a:spcPct val="0"/>
              </a:spcBef>
            </a:pPr>
            <a:endParaRPr lang="en-US" sz="4800" b="1" spc="192" dirty="0">
              <a:solidFill>
                <a:srgbClr val="FFFFFF"/>
              </a:solidFill>
              <a:latin typeface="Public Sans Bold"/>
              <a:ea typeface="Public Sans Bold"/>
              <a:cs typeface="Public Sans Bold"/>
              <a:sym typeface="Public Sans Bold"/>
            </a:endParaRPr>
          </a:p>
        </p:txBody>
      </p:sp>
      <p:sp>
        <p:nvSpPr>
          <p:cNvPr id="6" name="TextBox 6"/>
          <p:cNvSpPr txBox="1"/>
          <p:nvPr/>
        </p:nvSpPr>
        <p:spPr>
          <a:xfrm>
            <a:off x="378182" y="2175483"/>
            <a:ext cx="16881118" cy="641907"/>
          </a:xfrm>
          <a:prstGeom prst="rect">
            <a:avLst/>
          </a:prstGeom>
        </p:spPr>
        <p:txBody>
          <a:bodyPr lIns="0" tIns="0" rIns="0" bIns="0" rtlCol="0" anchor="t">
            <a:spAutoFit/>
          </a:bodyPr>
          <a:lstStyle/>
          <a:p>
            <a:pPr algn="l">
              <a:lnSpc>
                <a:spcPts val="2640"/>
              </a:lnSpc>
              <a:spcBef>
                <a:spcPct val="0"/>
              </a:spcBef>
            </a:pPr>
            <a:r>
              <a:rPr lang="en-US" sz="2000" spc="96" dirty="0">
                <a:solidFill>
                  <a:srgbClr val="000000"/>
                </a:solidFill>
                <a:latin typeface="Arial"/>
                <a:ea typeface="Arial"/>
                <a:cs typeface="Arial"/>
                <a:sym typeface="Arial"/>
              </a:rPr>
              <a:t>To identify ideal countries for expansion, I focused on regions with a low number of restaurants but strong customer engagement and satisfaction. The aim was to find high-appeal markets that are not yet saturated but show clear potential. </a:t>
            </a:r>
          </a:p>
        </p:txBody>
      </p:sp>
      <p:sp>
        <p:nvSpPr>
          <p:cNvPr id="7" name="TextBox 7"/>
          <p:cNvSpPr txBox="1"/>
          <p:nvPr/>
        </p:nvSpPr>
        <p:spPr>
          <a:xfrm>
            <a:off x="838200" y="3696168"/>
            <a:ext cx="2298859" cy="466474"/>
          </a:xfrm>
          <a:prstGeom prst="rect">
            <a:avLst/>
          </a:prstGeom>
        </p:spPr>
        <p:txBody>
          <a:bodyPr lIns="0" tIns="0" rIns="0" bIns="0" rtlCol="0" anchor="t">
            <a:spAutoFit/>
          </a:bodyPr>
          <a:lstStyle/>
          <a:p>
            <a:pPr algn="ctr">
              <a:lnSpc>
                <a:spcPts val="3960"/>
              </a:lnSpc>
              <a:spcBef>
                <a:spcPct val="0"/>
              </a:spcBef>
            </a:pPr>
            <a:r>
              <a:rPr lang="en-US" sz="2800" b="1" u="sng" spc="144" dirty="0">
                <a:solidFill>
                  <a:srgbClr val="000000"/>
                </a:solidFill>
                <a:latin typeface="Arial Bold"/>
                <a:ea typeface="Arial Bold"/>
                <a:cs typeface="Arial Bold"/>
                <a:sym typeface="Arial Bold"/>
              </a:rPr>
              <a:t>Indonesia</a:t>
            </a:r>
          </a:p>
        </p:txBody>
      </p:sp>
      <p:sp>
        <p:nvSpPr>
          <p:cNvPr id="8" name="TextBox 8"/>
          <p:cNvSpPr txBox="1"/>
          <p:nvPr/>
        </p:nvSpPr>
        <p:spPr>
          <a:xfrm>
            <a:off x="5666493" y="3703813"/>
            <a:ext cx="2640330" cy="466474"/>
          </a:xfrm>
          <a:prstGeom prst="rect">
            <a:avLst/>
          </a:prstGeom>
        </p:spPr>
        <p:txBody>
          <a:bodyPr lIns="0" tIns="0" rIns="0" bIns="0" rtlCol="0" anchor="t">
            <a:spAutoFit/>
          </a:bodyPr>
          <a:lstStyle/>
          <a:p>
            <a:pPr algn="ctr">
              <a:lnSpc>
                <a:spcPts val="3960"/>
              </a:lnSpc>
              <a:spcBef>
                <a:spcPct val="0"/>
              </a:spcBef>
            </a:pPr>
            <a:r>
              <a:rPr lang="en-US" sz="2800" b="1" u="sng" spc="144" dirty="0">
                <a:solidFill>
                  <a:srgbClr val="000000"/>
                </a:solidFill>
                <a:latin typeface="Arial Bold"/>
                <a:ea typeface="Arial Bold"/>
                <a:cs typeface="Arial Bold"/>
                <a:sym typeface="Arial Bold"/>
              </a:rPr>
              <a:t>Philippines</a:t>
            </a:r>
          </a:p>
        </p:txBody>
      </p:sp>
      <p:grpSp>
        <p:nvGrpSpPr>
          <p:cNvPr id="9" name="Group 9"/>
          <p:cNvGrpSpPr/>
          <p:nvPr/>
        </p:nvGrpSpPr>
        <p:grpSpPr>
          <a:xfrm>
            <a:off x="271794" y="4136832"/>
            <a:ext cx="5138405" cy="5204841"/>
            <a:chOff x="0" y="0"/>
            <a:chExt cx="1345691" cy="1370822"/>
          </a:xfrm>
        </p:grpSpPr>
        <p:sp>
          <p:nvSpPr>
            <p:cNvPr id="10" name="Freeform 10"/>
            <p:cNvSpPr/>
            <p:nvPr/>
          </p:nvSpPr>
          <p:spPr>
            <a:xfrm>
              <a:off x="0" y="0"/>
              <a:ext cx="1345691" cy="1370822"/>
            </a:xfrm>
            <a:custGeom>
              <a:avLst/>
              <a:gdLst/>
              <a:ahLst/>
              <a:cxnLst/>
              <a:rect l="l" t="t" r="r" b="b"/>
              <a:pathLst>
                <a:path w="1345691" h="1370822">
                  <a:moveTo>
                    <a:pt x="0" y="0"/>
                  </a:moveTo>
                  <a:lnTo>
                    <a:pt x="1345691" y="0"/>
                  </a:lnTo>
                  <a:lnTo>
                    <a:pt x="1345691" y="1370822"/>
                  </a:lnTo>
                  <a:lnTo>
                    <a:pt x="0" y="1370822"/>
                  </a:lnTo>
                  <a:close/>
                </a:path>
              </a:pathLst>
            </a:custGeom>
            <a:solidFill>
              <a:srgbClr val="000000">
                <a:alpha val="0"/>
              </a:srgbClr>
            </a:solidFill>
          </p:spPr>
          <p:txBody>
            <a:bodyPr/>
            <a:lstStyle/>
            <a:p>
              <a:endParaRPr lang="en-IN" dirty="0"/>
            </a:p>
          </p:txBody>
        </p:sp>
        <p:sp>
          <p:nvSpPr>
            <p:cNvPr id="11" name="TextBox 11"/>
            <p:cNvSpPr txBox="1"/>
            <p:nvPr/>
          </p:nvSpPr>
          <p:spPr>
            <a:xfrm>
              <a:off x="0" y="22083"/>
              <a:ext cx="1260426" cy="1348739"/>
            </a:xfrm>
            <a:prstGeom prst="rect">
              <a:avLst/>
            </a:prstGeom>
          </p:spPr>
          <p:txBody>
            <a:bodyPr lIns="50800" tIns="50800" rIns="50800" bIns="50800" rtlCol="0" anchor="ctr"/>
            <a:lstStyle/>
            <a:p>
              <a:pPr marL="591183" lvl="1" indent="-342900">
                <a:lnSpc>
                  <a:spcPts val="2874"/>
                </a:lnSpc>
                <a:buFont typeface="Arial" panose="020B0604020202020204" pitchFamily="34" charset="0"/>
                <a:buChar char="•"/>
              </a:pPr>
              <a:r>
                <a:rPr lang="en-US" sz="2000" spc="91" dirty="0">
                  <a:solidFill>
                    <a:srgbClr val="000000"/>
                  </a:solidFill>
                  <a:latin typeface="Arial"/>
                  <a:ea typeface="Arial"/>
                  <a:cs typeface="Arial"/>
                  <a:sym typeface="Arial"/>
                </a:rPr>
                <a:t>Indonesia shows strong interest, with a 4.3 rating from 772 votes.</a:t>
              </a:r>
            </a:p>
            <a:p>
              <a:pPr marL="496567" lvl="1" indent="-248284">
                <a:lnSpc>
                  <a:spcPts val="2874"/>
                </a:lnSpc>
                <a:buFont typeface="Arial"/>
                <a:buChar char="•"/>
              </a:pPr>
              <a:endParaRPr lang="en-US" sz="2000" spc="91" dirty="0">
                <a:solidFill>
                  <a:srgbClr val="000000"/>
                </a:solidFill>
                <a:latin typeface="Arial"/>
                <a:ea typeface="Arial"/>
                <a:cs typeface="Arial"/>
                <a:sym typeface="Arial"/>
              </a:endParaRPr>
            </a:p>
            <a:p>
              <a:pPr marL="496567" lvl="1" indent="-248284">
                <a:lnSpc>
                  <a:spcPts val="2874"/>
                </a:lnSpc>
                <a:buFont typeface="Arial"/>
                <a:buChar char="•"/>
              </a:pPr>
              <a:r>
                <a:rPr lang="en-US" sz="2000" spc="91" dirty="0">
                  <a:solidFill>
                    <a:srgbClr val="000000"/>
                  </a:solidFill>
                  <a:latin typeface="Arial"/>
                  <a:ea typeface="Arial"/>
                  <a:cs typeface="Arial"/>
                  <a:sym typeface="Arial"/>
                </a:rPr>
                <a:t>Only 22 restaurants in 4 cities point to low competition and limited reach.</a:t>
              </a:r>
            </a:p>
            <a:p>
              <a:pPr marL="248283" lvl="1">
                <a:lnSpc>
                  <a:spcPts val="2874"/>
                </a:lnSpc>
              </a:pPr>
              <a:endParaRPr lang="en-US" sz="2000" spc="91" dirty="0">
                <a:solidFill>
                  <a:srgbClr val="000000"/>
                </a:solidFill>
                <a:latin typeface="Arial"/>
                <a:ea typeface="Arial"/>
                <a:cs typeface="Arial"/>
                <a:sym typeface="Arial"/>
              </a:endParaRPr>
            </a:p>
            <a:p>
              <a:pPr marL="496567" lvl="1" indent="-248284">
                <a:lnSpc>
                  <a:spcPts val="2874"/>
                </a:lnSpc>
                <a:buFont typeface="Arial"/>
                <a:buChar char="•"/>
              </a:pPr>
              <a:r>
                <a:rPr lang="en-US" sz="2000" spc="91" dirty="0">
                  <a:solidFill>
                    <a:srgbClr val="000000"/>
                  </a:solidFill>
                  <a:latin typeface="Arial"/>
                  <a:ea typeface="Arial"/>
                  <a:cs typeface="Arial"/>
                  <a:sym typeface="Arial"/>
                </a:rPr>
                <a:t>This makes Indonesia a strategic choice for early expansion, allowing us to meet existing demand and grow ahead of competitors.</a:t>
              </a:r>
            </a:p>
          </p:txBody>
        </p:sp>
      </p:grpSp>
      <p:grpSp>
        <p:nvGrpSpPr>
          <p:cNvPr id="12" name="Group 12"/>
          <p:cNvGrpSpPr/>
          <p:nvPr/>
        </p:nvGrpSpPr>
        <p:grpSpPr>
          <a:xfrm>
            <a:off x="4856608" y="3903507"/>
            <a:ext cx="5454331" cy="5407608"/>
            <a:chOff x="-229234" y="-62005"/>
            <a:chExt cx="1436532" cy="1424226"/>
          </a:xfrm>
        </p:grpSpPr>
        <p:sp>
          <p:nvSpPr>
            <p:cNvPr id="13" name="Freeform 13"/>
            <p:cNvSpPr/>
            <p:nvPr/>
          </p:nvSpPr>
          <p:spPr>
            <a:xfrm>
              <a:off x="-148312" y="-62005"/>
              <a:ext cx="1298365" cy="1275494"/>
            </a:xfrm>
            <a:custGeom>
              <a:avLst/>
              <a:gdLst/>
              <a:ahLst/>
              <a:cxnLst/>
              <a:rect l="l" t="t" r="r" b="b"/>
              <a:pathLst>
                <a:path w="1298365" h="1275494">
                  <a:moveTo>
                    <a:pt x="0" y="0"/>
                  </a:moveTo>
                  <a:lnTo>
                    <a:pt x="1298365" y="0"/>
                  </a:lnTo>
                  <a:lnTo>
                    <a:pt x="1298365" y="1275494"/>
                  </a:lnTo>
                  <a:lnTo>
                    <a:pt x="0" y="1275494"/>
                  </a:lnTo>
                  <a:close/>
                </a:path>
              </a:pathLst>
            </a:custGeom>
            <a:solidFill>
              <a:srgbClr val="000000">
                <a:alpha val="0"/>
              </a:srgbClr>
            </a:solidFill>
          </p:spPr>
        </p:sp>
        <p:sp>
          <p:nvSpPr>
            <p:cNvPr id="14" name="TextBox 14"/>
            <p:cNvSpPr txBox="1"/>
            <p:nvPr/>
          </p:nvSpPr>
          <p:spPr>
            <a:xfrm>
              <a:off x="-229234" y="29577"/>
              <a:ext cx="1436532" cy="1332644"/>
            </a:xfrm>
            <a:prstGeom prst="rect">
              <a:avLst/>
            </a:prstGeom>
          </p:spPr>
          <p:txBody>
            <a:bodyPr lIns="50800" tIns="50800" rIns="50800" bIns="50800" rtlCol="0" anchor="ctr"/>
            <a:lstStyle/>
            <a:p>
              <a:pPr marL="496567" lvl="1" indent="-248284">
                <a:lnSpc>
                  <a:spcPts val="2874"/>
                </a:lnSpc>
                <a:buFont typeface="Arial"/>
                <a:buChar char="•"/>
              </a:pPr>
              <a:r>
                <a:rPr lang="en-US" sz="2000" spc="91" dirty="0">
                  <a:solidFill>
                    <a:srgbClr val="000000"/>
                  </a:solidFill>
                  <a:latin typeface="Arial"/>
                  <a:ea typeface="Arial"/>
                  <a:cs typeface="Arial"/>
                  <a:sym typeface="Arial"/>
                </a:rPr>
                <a:t>The country holds a solid 4.5 average rating, which clearly shows people enjoy what's being offered.</a:t>
              </a:r>
            </a:p>
            <a:p>
              <a:pPr marL="248283" lvl="1">
                <a:lnSpc>
                  <a:spcPts val="2874"/>
                </a:lnSpc>
              </a:pPr>
              <a:endParaRPr lang="en-US" sz="2000" spc="91" dirty="0">
                <a:solidFill>
                  <a:srgbClr val="000000"/>
                </a:solidFill>
                <a:latin typeface="Arial"/>
                <a:ea typeface="Arial"/>
                <a:cs typeface="Arial"/>
                <a:sym typeface="Arial"/>
              </a:endParaRPr>
            </a:p>
            <a:p>
              <a:pPr marL="496567" lvl="1" indent="-248284">
                <a:lnSpc>
                  <a:spcPts val="2874"/>
                </a:lnSpc>
                <a:buFont typeface="Arial"/>
                <a:buChar char="•"/>
              </a:pPr>
              <a:r>
                <a:rPr lang="en-US" sz="2000" spc="91" dirty="0">
                  <a:solidFill>
                    <a:srgbClr val="000000"/>
                  </a:solidFill>
                  <a:latin typeface="Arial"/>
                  <a:ea typeface="Arial"/>
                  <a:cs typeface="Arial"/>
                  <a:sym typeface="Arial"/>
                </a:rPr>
                <a:t>But despite interest across 9 cities, there are only 22 restaurants, so the overall presence still feels minimal.</a:t>
              </a:r>
            </a:p>
            <a:p>
              <a:pPr marL="248283" lvl="1">
                <a:lnSpc>
                  <a:spcPts val="2874"/>
                </a:lnSpc>
              </a:pPr>
              <a:endParaRPr lang="en-US" sz="2000" spc="91" dirty="0">
                <a:solidFill>
                  <a:srgbClr val="000000"/>
                </a:solidFill>
                <a:latin typeface="Arial"/>
                <a:ea typeface="Arial"/>
                <a:cs typeface="Arial"/>
                <a:sym typeface="Arial"/>
              </a:endParaRPr>
            </a:p>
            <a:p>
              <a:pPr marL="496567" lvl="1" indent="-248284">
                <a:lnSpc>
                  <a:spcPts val="2874"/>
                </a:lnSpc>
                <a:buFont typeface="Arial"/>
                <a:buChar char="•"/>
              </a:pPr>
              <a:r>
                <a:rPr lang="en-US" sz="2000" spc="91" dirty="0">
                  <a:solidFill>
                    <a:srgbClr val="000000"/>
                  </a:solidFill>
                  <a:latin typeface="Arial"/>
                  <a:ea typeface="Arial"/>
                  <a:cs typeface="Arial"/>
                  <a:sym typeface="Arial"/>
                </a:rPr>
                <a:t>This indicates a clear gap between demand and availability, making it the right time to deepen our footprint in existing cities and scale further.</a:t>
              </a:r>
            </a:p>
          </p:txBody>
        </p:sp>
      </p:grpSp>
      <p:sp>
        <p:nvSpPr>
          <p:cNvPr id="15" name="TextBox 15"/>
          <p:cNvSpPr txBox="1"/>
          <p:nvPr/>
        </p:nvSpPr>
        <p:spPr>
          <a:xfrm>
            <a:off x="11693175" y="5191125"/>
            <a:ext cx="5336024" cy="804544"/>
          </a:xfrm>
          <a:prstGeom prst="rect">
            <a:avLst/>
          </a:prstGeom>
        </p:spPr>
        <p:txBody>
          <a:bodyPr lIns="0" tIns="0" rIns="0" bIns="0" rtlCol="0" anchor="t">
            <a:spAutoFit/>
          </a:bodyPr>
          <a:lstStyle/>
          <a:p>
            <a:pPr algn="ctr">
              <a:lnSpc>
                <a:spcPts val="6159"/>
              </a:lnSpc>
              <a:spcBef>
                <a:spcPct val="0"/>
              </a:spcBef>
            </a:pPr>
            <a:endParaRPr lang="en-US" sz="5599" b="1" spc="223" dirty="0">
              <a:solidFill>
                <a:srgbClr val="000000"/>
              </a:solidFill>
              <a:latin typeface="Public Sans Bold"/>
              <a:ea typeface="Public Sans Bold"/>
              <a:cs typeface="Public Sans Bold"/>
              <a:sym typeface="Public Sans Bold"/>
            </a:endParaRPr>
          </a:p>
        </p:txBody>
      </p:sp>
      <p:graphicFrame>
        <p:nvGraphicFramePr>
          <p:cNvPr id="19" name="Table 18">
            <a:extLst>
              <a:ext uri="{FF2B5EF4-FFF2-40B4-BE49-F238E27FC236}">
                <a16:creationId xmlns:a16="http://schemas.microsoft.com/office/drawing/2014/main" id="{C540C5E8-50BB-8B05-ABB5-F3C6A56C7E5B}"/>
              </a:ext>
            </a:extLst>
          </p:cNvPr>
          <p:cNvGraphicFramePr>
            <a:graphicFrameLocks noGrp="1"/>
          </p:cNvGraphicFramePr>
          <p:nvPr>
            <p:extLst>
              <p:ext uri="{D42A27DB-BD31-4B8C-83A1-F6EECF244321}">
                <p14:modId xmlns:p14="http://schemas.microsoft.com/office/powerpoint/2010/main" val="2517860014"/>
              </p:ext>
            </p:extLst>
          </p:nvPr>
        </p:nvGraphicFramePr>
        <p:xfrm>
          <a:off x="10771686" y="3366890"/>
          <a:ext cx="6935611" cy="6366364"/>
        </p:xfrm>
        <a:graphic>
          <a:graphicData uri="http://schemas.openxmlformats.org/drawingml/2006/table">
            <a:tbl>
              <a:tblPr firstRow="1" firstCol="1" bandRow="1">
                <a:tableStyleId>{21E4AEA4-8DFA-4A89-87EB-49C32662AFE0}</a:tableStyleId>
              </a:tblPr>
              <a:tblGrid>
                <a:gridCol w="2316976">
                  <a:extLst>
                    <a:ext uri="{9D8B030D-6E8A-4147-A177-3AD203B41FA5}">
                      <a16:colId xmlns:a16="http://schemas.microsoft.com/office/drawing/2014/main" val="89378735"/>
                    </a:ext>
                  </a:extLst>
                </a:gridCol>
                <a:gridCol w="1642372">
                  <a:extLst>
                    <a:ext uri="{9D8B030D-6E8A-4147-A177-3AD203B41FA5}">
                      <a16:colId xmlns:a16="http://schemas.microsoft.com/office/drawing/2014/main" val="3620535267"/>
                    </a:ext>
                  </a:extLst>
                </a:gridCol>
                <a:gridCol w="1301117">
                  <a:extLst>
                    <a:ext uri="{9D8B030D-6E8A-4147-A177-3AD203B41FA5}">
                      <a16:colId xmlns:a16="http://schemas.microsoft.com/office/drawing/2014/main" val="2981040278"/>
                    </a:ext>
                  </a:extLst>
                </a:gridCol>
                <a:gridCol w="1675146">
                  <a:extLst>
                    <a:ext uri="{9D8B030D-6E8A-4147-A177-3AD203B41FA5}">
                      <a16:colId xmlns:a16="http://schemas.microsoft.com/office/drawing/2014/main" val="1173606665"/>
                    </a:ext>
                  </a:extLst>
                </a:gridCol>
              </a:tblGrid>
              <a:tr h="650344">
                <a:tc>
                  <a:txBody>
                    <a:bodyPr/>
                    <a:lstStyle/>
                    <a:p>
                      <a:pPr algn="ctr">
                        <a:lnSpc>
                          <a:spcPct val="115000"/>
                        </a:lnSpc>
                        <a:buNone/>
                      </a:pPr>
                      <a:r>
                        <a:rPr lang="en-IN" sz="1800" b="1" kern="100" baseline="0" dirty="0">
                          <a:effectLst/>
                        </a:rPr>
                        <a:t>countries</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buNone/>
                      </a:pPr>
                      <a:r>
                        <a:rPr lang="en-IN" sz="1800" b="1" kern="100" baseline="0" dirty="0" err="1">
                          <a:effectLst/>
                        </a:rPr>
                        <a:t>Avg</a:t>
                      </a:r>
                      <a:r>
                        <a:rPr lang="en-IN" sz="1800" b="1" kern="100" baseline="0" dirty="0">
                          <a:effectLst/>
                        </a:rPr>
                        <a:t> of Rating</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buNone/>
                      </a:pPr>
                      <a:r>
                        <a:rPr lang="en-IN" sz="1800" b="1" kern="100" baseline="0" dirty="0" err="1">
                          <a:effectLst/>
                        </a:rPr>
                        <a:t>Avg</a:t>
                      </a:r>
                      <a:r>
                        <a:rPr lang="en-IN" sz="1800" b="1" kern="100" baseline="0" dirty="0">
                          <a:effectLst/>
                        </a:rPr>
                        <a:t> of Votes</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algn="ctr">
                        <a:lnSpc>
                          <a:spcPct val="115000"/>
                        </a:lnSpc>
                        <a:buNone/>
                      </a:pPr>
                      <a:r>
                        <a:rPr lang="en-IN" sz="1800" b="1" kern="100" baseline="0" dirty="0">
                          <a:effectLst/>
                        </a:rPr>
                        <a:t>No. of Restaurants</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1998885"/>
                  </a:ext>
                </a:extLst>
              </a:tr>
              <a:tr h="381068">
                <a:tc>
                  <a:txBody>
                    <a:bodyPr/>
                    <a:lstStyle/>
                    <a:p>
                      <a:pPr algn="ctr">
                        <a:lnSpc>
                          <a:spcPct val="115000"/>
                        </a:lnSpc>
                        <a:buNone/>
                      </a:pPr>
                      <a:r>
                        <a:rPr lang="en-IN" sz="1800" b="1" kern="100" baseline="0" dirty="0">
                          <a:effectLst/>
                        </a:rPr>
                        <a:t>India</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2.7</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137</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4</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13626674"/>
                  </a:ext>
                </a:extLst>
              </a:tr>
              <a:tr h="381068">
                <a:tc>
                  <a:txBody>
                    <a:bodyPr/>
                    <a:lstStyle/>
                    <a:p>
                      <a:pPr algn="ctr">
                        <a:lnSpc>
                          <a:spcPct val="115000"/>
                        </a:lnSpc>
                        <a:buNone/>
                      </a:pPr>
                      <a:r>
                        <a:rPr lang="en-IN" sz="1800" b="1" kern="100" baseline="0" dirty="0">
                          <a:effectLst/>
                        </a:rPr>
                        <a:t>Canada</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3.5</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103</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20</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39733738"/>
                  </a:ext>
                </a:extLst>
              </a:tr>
              <a:tr h="381068">
                <a:tc>
                  <a:txBody>
                    <a:bodyPr/>
                    <a:lstStyle/>
                    <a:p>
                      <a:pPr algn="ctr">
                        <a:lnSpc>
                          <a:spcPct val="115000"/>
                        </a:lnSpc>
                        <a:buNone/>
                      </a:pPr>
                      <a:r>
                        <a:rPr lang="en-IN" sz="1800" b="1" kern="100" baseline="0">
                          <a:effectLst/>
                        </a:rPr>
                        <a:t>Singapore</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3.5</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32</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20</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55599119"/>
                  </a:ext>
                </a:extLst>
              </a:tr>
              <a:tr h="381068">
                <a:tc>
                  <a:txBody>
                    <a:bodyPr/>
                    <a:lstStyle/>
                    <a:p>
                      <a:pPr algn="ctr">
                        <a:lnSpc>
                          <a:spcPct val="115000"/>
                        </a:lnSpc>
                        <a:buNone/>
                      </a:pPr>
                      <a:r>
                        <a:rPr lang="en-IN" sz="1800" b="1" kern="100" baseline="0" dirty="0">
                          <a:effectLst/>
                        </a:rPr>
                        <a:t>Australia</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3.6</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111</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20</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59672984"/>
                  </a:ext>
                </a:extLst>
              </a:tr>
              <a:tr h="381068">
                <a:tc>
                  <a:txBody>
                    <a:bodyPr/>
                    <a:lstStyle/>
                    <a:p>
                      <a:pPr algn="ctr">
                        <a:lnSpc>
                          <a:spcPct val="115000"/>
                        </a:lnSpc>
                        <a:buNone/>
                      </a:pPr>
                      <a:r>
                        <a:rPr lang="en-IN" sz="1800" b="1" kern="100" baseline="0">
                          <a:effectLst/>
                        </a:rPr>
                        <a:t>Brazil</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3.8</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20</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21</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98842179"/>
                  </a:ext>
                </a:extLst>
              </a:tr>
              <a:tr h="381068">
                <a:tc>
                  <a:txBody>
                    <a:bodyPr/>
                    <a:lstStyle/>
                    <a:p>
                      <a:pPr algn="ctr">
                        <a:lnSpc>
                          <a:spcPct val="115000"/>
                        </a:lnSpc>
                        <a:buNone/>
                      </a:pPr>
                      <a:r>
                        <a:rPr lang="en-IN" sz="1800" b="1" kern="100" baseline="0">
                          <a:effectLst/>
                        </a:rPr>
                        <a:t>Sri Lanka</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3.8</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146</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22</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85302225"/>
                  </a:ext>
                </a:extLst>
              </a:tr>
              <a:tr h="381068">
                <a:tc>
                  <a:txBody>
                    <a:bodyPr/>
                    <a:lstStyle/>
                    <a:p>
                      <a:pPr algn="ctr">
                        <a:lnSpc>
                          <a:spcPct val="115000"/>
                        </a:lnSpc>
                        <a:buNone/>
                      </a:pPr>
                      <a:r>
                        <a:rPr lang="en-IN" sz="1800" b="1" kern="100" baseline="0" dirty="0">
                          <a:effectLst/>
                        </a:rPr>
                        <a:t>USA</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4.0</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431</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24</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82879281"/>
                  </a:ext>
                </a:extLst>
              </a:tr>
              <a:tr h="381068">
                <a:tc>
                  <a:txBody>
                    <a:bodyPr/>
                    <a:lstStyle/>
                    <a:p>
                      <a:pPr algn="ctr">
                        <a:lnSpc>
                          <a:spcPct val="115000"/>
                        </a:lnSpc>
                        <a:buNone/>
                      </a:pPr>
                      <a:r>
                        <a:rPr lang="en-IN" sz="1800" b="1" kern="100" baseline="0">
                          <a:effectLst/>
                        </a:rPr>
                        <a:t>Qatar</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4.0</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164</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34</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48432178"/>
                  </a:ext>
                </a:extLst>
              </a:tr>
              <a:tr h="381068">
                <a:tc>
                  <a:txBody>
                    <a:bodyPr/>
                    <a:lstStyle/>
                    <a:p>
                      <a:pPr algn="ctr">
                        <a:lnSpc>
                          <a:spcPct val="115000"/>
                        </a:lnSpc>
                        <a:buNone/>
                      </a:pPr>
                      <a:r>
                        <a:rPr lang="en-IN" sz="1800" b="1" kern="100" baseline="0">
                          <a:effectLst/>
                        </a:rPr>
                        <a:t>United Kingdom</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4.1</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205</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40</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29054085"/>
                  </a:ext>
                </a:extLst>
              </a:tr>
              <a:tr h="381068">
                <a:tc>
                  <a:txBody>
                    <a:bodyPr/>
                    <a:lstStyle/>
                    <a:p>
                      <a:pPr algn="ctr">
                        <a:lnSpc>
                          <a:spcPct val="115000"/>
                        </a:lnSpc>
                        <a:buNone/>
                      </a:pPr>
                      <a:r>
                        <a:rPr lang="en-IN" sz="1800" b="1" kern="100" baseline="0">
                          <a:effectLst/>
                        </a:rPr>
                        <a:t>South Africa</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4.2</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315</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60</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38158581"/>
                  </a:ext>
                </a:extLst>
              </a:tr>
              <a:tr h="381068">
                <a:tc>
                  <a:txBody>
                    <a:bodyPr/>
                    <a:lstStyle/>
                    <a:p>
                      <a:pPr algn="ctr">
                        <a:lnSpc>
                          <a:spcPct val="115000"/>
                        </a:lnSpc>
                        <a:buNone/>
                      </a:pPr>
                      <a:r>
                        <a:rPr lang="en-IN" sz="1800" b="1" kern="100" baseline="0">
                          <a:effectLst/>
                        </a:rPr>
                        <a:t>United Arab Emirates</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4.2</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494</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60</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37374939"/>
                  </a:ext>
                </a:extLst>
              </a:tr>
              <a:tr h="381068">
                <a:tc>
                  <a:txBody>
                    <a:bodyPr/>
                    <a:lstStyle/>
                    <a:p>
                      <a:pPr algn="ctr">
                        <a:lnSpc>
                          <a:spcPct val="115000"/>
                        </a:lnSpc>
                        <a:buNone/>
                      </a:pPr>
                      <a:r>
                        <a:rPr lang="en-IN" sz="1800" b="1" kern="100" baseline="0">
                          <a:effectLst/>
                        </a:rPr>
                        <a:t>New Zealand</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4.2</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243</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60</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05638766"/>
                  </a:ext>
                </a:extLst>
              </a:tr>
              <a:tr h="381068">
                <a:tc>
                  <a:txBody>
                    <a:bodyPr/>
                    <a:lstStyle/>
                    <a:p>
                      <a:pPr algn="ctr">
                        <a:lnSpc>
                          <a:spcPct val="115000"/>
                        </a:lnSpc>
                        <a:buNone/>
                      </a:pPr>
                      <a:r>
                        <a:rPr lang="en-IN" sz="1800" b="1" kern="100" baseline="0">
                          <a:effectLst/>
                        </a:rPr>
                        <a:t>Indonesia</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4.2</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772</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80</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28881448"/>
                  </a:ext>
                </a:extLst>
              </a:tr>
              <a:tr h="381068">
                <a:tc>
                  <a:txBody>
                    <a:bodyPr/>
                    <a:lstStyle/>
                    <a:p>
                      <a:pPr algn="ctr">
                        <a:lnSpc>
                          <a:spcPct val="115000"/>
                        </a:lnSpc>
                        <a:buNone/>
                      </a:pPr>
                      <a:r>
                        <a:rPr lang="en-IN" sz="1800" b="1" kern="100" baseline="0">
                          <a:effectLst/>
                        </a:rPr>
                        <a:t>Turkey</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4.3</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431</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425</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65501123"/>
                  </a:ext>
                </a:extLst>
              </a:tr>
              <a:tr h="381068">
                <a:tc>
                  <a:txBody>
                    <a:bodyPr/>
                    <a:lstStyle/>
                    <a:p>
                      <a:pPr algn="ctr">
                        <a:lnSpc>
                          <a:spcPct val="115000"/>
                        </a:lnSpc>
                        <a:buNone/>
                      </a:pPr>
                      <a:r>
                        <a:rPr lang="en-IN" sz="1800" b="1" kern="100" baseline="0">
                          <a:effectLst/>
                        </a:rPr>
                        <a:t>Philippines</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4.4</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a:effectLst/>
                        </a:rPr>
                        <a:t>407</a:t>
                      </a:r>
                      <a:endParaRPr lang="en-IN" sz="1800" b="1" kern="100" baseline="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tc>
                  <a:txBody>
                    <a:bodyPr/>
                    <a:lstStyle/>
                    <a:p>
                      <a:pPr algn="ctr">
                        <a:lnSpc>
                          <a:spcPct val="115000"/>
                        </a:lnSpc>
                        <a:buNone/>
                      </a:pPr>
                      <a:r>
                        <a:rPr lang="en-IN" sz="1800" b="1" kern="100" baseline="0" dirty="0">
                          <a:effectLst/>
                        </a:rPr>
                        <a:t>8652</a:t>
                      </a:r>
                      <a:endParaRPr lang="en-IN" sz="1800" b="1" kern="100" baseline="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50207009"/>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693804"/>
            <a:chOff x="0" y="0"/>
            <a:chExt cx="4816593" cy="446105"/>
          </a:xfrm>
        </p:grpSpPr>
        <p:sp>
          <p:nvSpPr>
            <p:cNvPr id="3" name="Freeform 3"/>
            <p:cNvSpPr/>
            <p:nvPr/>
          </p:nvSpPr>
          <p:spPr>
            <a:xfrm>
              <a:off x="0" y="0"/>
              <a:ext cx="4816592" cy="446105"/>
            </a:xfrm>
            <a:custGeom>
              <a:avLst/>
              <a:gdLst/>
              <a:ahLst/>
              <a:cxnLst/>
              <a:rect l="l" t="t" r="r" b="b"/>
              <a:pathLst>
                <a:path w="4816592" h="446105">
                  <a:moveTo>
                    <a:pt x="0" y="0"/>
                  </a:moveTo>
                  <a:lnTo>
                    <a:pt x="4816592" y="0"/>
                  </a:lnTo>
                  <a:lnTo>
                    <a:pt x="4816592" y="446105"/>
                  </a:lnTo>
                  <a:lnTo>
                    <a:pt x="0" y="446105"/>
                  </a:lnTo>
                  <a:close/>
                </a:path>
              </a:pathLst>
            </a:custGeom>
            <a:solidFill>
              <a:srgbClr val="C31D14"/>
            </a:solidFill>
          </p:spPr>
        </p:sp>
        <p:sp>
          <p:nvSpPr>
            <p:cNvPr id="4" name="TextBox 4"/>
            <p:cNvSpPr txBox="1"/>
            <p:nvPr/>
          </p:nvSpPr>
          <p:spPr>
            <a:xfrm>
              <a:off x="0" y="47625"/>
              <a:ext cx="4816593" cy="398480"/>
            </a:xfrm>
            <a:prstGeom prst="rect">
              <a:avLst/>
            </a:prstGeom>
          </p:spPr>
          <p:txBody>
            <a:bodyPr lIns="50800" tIns="50800" rIns="50800" bIns="50800" rtlCol="0" anchor="ctr"/>
            <a:lstStyle/>
            <a:p>
              <a:pPr algn="l">
                <a:lnSpc>
                  <a:spcPts val="6159"/>
                </a:lnSpc>
              </a:pPr>
              <a:endParaRPr/>
            </a:p>
          </p:txBody>
        </p:sp>
      </p:grpSp>
      <p:sp>
        <p:nvSpPr>
          <p:cNvPr id="5" name="TextBox 5"/>
          <p:cNvSpPr txBox="1"/>
          <p:nvPr/>
        </p:nvSpPr>
        <p:spPr>
          <a:xfrm>
            <a:off x="1117926" y="631191"/>
            <a:ext cx="16618186" cy="626109"/>
          </a:xfrm>
          <a:prstGeom prst="rect">
            <a:avLst/>
          </a:prstGeom>
        </p:spPr>
        <p:txBody>
          <a:bodyPr lIns="0" tIns="0" rIns="0" bIns="0" rtlCol="0" anchor="t">
            <a:spAutoFit/>
          </a:bodyPr>
          <a:lstStyle/>
          <a:p>
            <a:pPr algn="l">
              <a:lnSpc>
                <a:spcPts val="4729"/>
              </a:lnSpc>
              <a:spcBef>
                <a:spcPct val="0"/>
              </a:spcBef>
            </a:pPr>
            <a:r>
              <a:rPr lang="en-US" sz="4299" b="1" spc="171" dirty="0">
                <a:solidFill>
                  <a:srgbClr val="FFFFFF"/>
                </a:solidFill>
                <a:latin typeface="Public Sans Bold"/>
                <a:ea typeface="Public Sans Bold"/>
                <a:cs typeface="Public Sans Bold"/>
                <a:sym typeface="Public Sans Bold"/>
              </a:rPr>
              <a:t>Food Expenditure Trends In The Suggested Countries</a:t>
            </a:r>
          </a:p>
        </p:txBody>
      </p:sp>
      <p:sp>
        <p:nvSpPr>
          <p:cNvPr id="6" name="TextBox 6"/>
          <p:cNvSpPr txBox="1"/>
          <p:nvPr/>
        </p:nvSpPr>
        <p:spPr>
          <a:xfrm>
            <a:off x="762000" y="2184024"/>
            <a:ext cx="14859000" cy="564257"/>
          </a:xfrm>
          <a:prstGeom prst="rect">
            <a:avLst/>
          </a:prstGeom>
        </p:spPr>
        <p:txBody>
          <a:bodyPr wrap="square" lIns="0" tIns="0" rIns="0" bIns="0" rtlCol="0" anchor="t">
            <a:spAutoFit/>
          </a:bodyPr>
          <a:lstStyle/>
          <a:p>
            <a:pPr>
              <a:lnSpc>
                <a:spcPts val="2200"/>
              </a:lnSpc>
              <a:spcBef>
                <a:spcPct val="0"/>
              </a:spcBef>
            </a:pPr>
            <a:r>
              <a:rPr lang="en-US" sz="2000" spc="80" dirty="0">
                <a:solidFill>
                  <a:srgbClr val="000000"/>
                </a:solidFill>
                <a:latin typeface="+mj-lt"/>
                <a:ea typeface="Arial"/>
                <a:cs typeface="Arial"/>
                <a:sym typeface="Arial"/>
              </a:rPr>
              <a:t>To understand how people spend on dining, I compared the average cost for two across all suggested countries. This gave a clear picture of affordability and spending behavior, key to shaping our pricing and setup.</a:t>
            </a:r>
          </a:p>
        </p:txBody>
      </p:sp>
      <p:sp>
        <p:nvSpPr>
          <p:cNvPr id="8" name="TextBox 8"/>
          <p:cNvSpPr txBox="1"/>
          <p:nvPr/>
        </p:nvSpPr>
        <p:spPr>
          <a:xfrm>
            <a:off x="922387" y="3695700"/>
            <a:ext cx="7924801" cy="4944046"/>
          </a:xfrm>
          <a:prstGeom prst="rect">
            <a:avLst/>
          </a:prstGeom>
        </p:spPr>
        <p:txBody>
          <a:bodyPr wrap="square" lIns="0" tIns="0" rIns="0" bIns="0" rtlCol="0" anchor="t">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a:t>
            </a:r>
            <a:r>
              <a:rPr lang="en-US" sz="2000" b="1" dirty="0">
                <a:latin typeface="Arial" panose="020B0604020202020204" pitchFamily="34" charset="0"/>
                <a:cs typeface="Arial" panose="020B0604020202020204" pitchFamily="34" charset="0"/>
              </a:rPr>
              <a:t>Sri Lanka</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Indonesia</a:t>
            </a:r>
            <a:r>
              <a:rPr lang="en-US" sz="2000" dirty="0">
                <a:latin typeface="Arial" panose="020B0604020202020204" pitchFamily="34" charset="0"/>
                <a:cs typeface="Arial" panose="020B0604020202020204" pitchFamily="34" charset="0"/>
              </a:rPr>
              <a:t>, food is affordable. We should consider simple, cost-effective restaurant models here, with value-driven pricing to attract a broader audience.</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a:t>
            </a:r>
            <a:r>
              <a:rPr lang="en-US" sz="2000" b="1" dirty="0">
                <a:latin typeface="Arial" panose="020B0604020202020204" pitchFamily="34" charset="0"/>
                <a:cs typeface="Arial" panose="020B0604020202020204" pitchFamily="34" charset="0"/>
              </a:rPr>
              <a:t>Australia</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Canada</a:t>
            </a:r>
            <a:r>
              <a:rPr lang="en-US" sz="2000" dirty="0">
                <a:latin typeface="Arial" panose="020B0604020202020204" pitchFamily="34" charset="0"/>
                <a:cs typeface="Arial" panose="020B0604020202020204" pitchFamily="34" charset="0"/>
              </a:rPr>
              <a:t>, spending is moderate. With smart cost control and the right locations, we can position mid-range outlets that balance quality with profitability.</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the </a:t>
            </a:r>
            <a:r>
              <a:rPr lang="en-US" sz="2000" b="1" dirty="0">
                <a:latin typeface="Arial" panose="020B0604020202020204" pitchFamily="34" charset="0"/>
                <a:cs typeface="Arial" panose="020B0604020202020204" pitchFamily="34" charset="0"/>
              </a:rPr>
              <a:t>Philippines</a:t>
            </a:r>
            <a:r>
              <a:rPr lang="en-US" sz="2000" dirty="0">
                <a:latin typeface="Arial" panose="020B0604020202020204" pitchFamily="34" charset="0"/>
                <a:cs typeface="Arial" panose="020B0604020202020204" pitchFamily="34" charset="0"/>
              </a:rPr>
              <a:t>, spending is significantly higher. This signals an opportunity for premium restaurants in urban hubs where customers are ready to pay more for a refined experience.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By adjusting our investment, pricing, and positioning to match each market’s spending behavior, we can enter strategically and run operations more efficiently.</a:t>
            </a:r>
          </a:p>
          <a:p>
            <a:pPr algn="l">
              <a:lnSpc>
                <a:spcPts val="2720"/>
              </a:lnSpc>
              <a:spcBef>
                <a:spcPct val="0"/>
              </a:spcBef>
            </a:pPr>
            <a:endParaRPr lang="en-US" sz="2000" spc="80" dirty="0">
              <a:solidFill>
                <a:srgbClr val="000000"/>
              </a:solidFill>
              <a:latin typeface="+mj-lt"/>
              <a:ea typeface="Arial"/>
              <a:cs typeface="Arial"/>
              <a:sym typeface="Arial"/>
            </a:endParaRPr>
          </a:p>
        </p:txBody>
      </p:sp>
      <p:graphicFrame>
        <p:nvGraphicFramePr>
          <p:cNvPr id="9" name="Chart 8">
            <a:extLst>
              <a:ext uri="{FF2B5EF4-FFF2-40B4-BE49-F238E27FC236}">
                <a16:creationId xmlns:a16="http://schemas.microsoft.com/office/drawing/2014/main" id="{732AE79B-ACEC-D634-F848-204B4E552D77}"/>
              </a:ext>
            </a:extLst>
          </p:cNvPr>
          <p:cNvGraphicFramePr/>
          <p:nvPr>
            <p:extLst>
              <p:ext uri="{D42A27DB-BD31-4B8C-83A1-F6EECF244321}">
                <p14:modId xmlns:p14="http://schemas.microsoft.com/office/powerpoint/2010/main" val="481621827"/>
              </p:ext>
            </p:extLst>
          </p:nvPr>
        </p:nvGraphicFramePr>
        <p:xfrm>
          <a:off x="9829800" y="3467100"/>
          <a:ext cx="7513690" cy="569404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637200"/>
            <a:chOff x="0" y="0"/>
            <a:chExt cx="4816593" cy="431197"/>
          </a:xfrm>
        </p:grpSpPr>
        <p:sp>
          <p:nvSpPr>
            <p:cNvPr id="3" name="Freeform 3"/>
            <p:cNvSpPr/>
            <p:nvPr/>
          </p:nvSpPr>
          <p:spPr>
            <a:xfrm>
              <a:off x="0" y="0"/>
              <a:ext cx="4816592" cy="431197"/>
            </a:xfrm>
            <a:custGeom>
              <a:avLst/>
              <a:gdLst/>
              <a:ahLst/>
              <a:cxnLst/>
              <a:rect l="l" t="t" r="r" b="b"/>
              <a:pathLst>
                <a:path w="4816592" h="431197">
                  <a:moveTo>
                    <a:pt x="0" y="0"/>
                  </a:moveTo>
                  <a:lnTo>
                    <a:pt x="4816592" y="0"/>
                  </a:lnTo>
                  <a:lnTo>
                    <a:pt x="4816592" y="431197"/>
                  </a:lnTo>
                  <a:lnTo>
                    <a:pt x="0" y="431197"/>
                  </a:lnTo>
                  <a:close/>
                </a:path>
              </a:pathLst>
            </a:custGeom>
            <a:solidFill>
              <a:srgbClr val="C31D14"/>
            </a:solidFill>
          </p:spPr>
        </p:sp>
        <p:sp>
          <p:nvSpPr>
            <p:cNvPr id="4" name="TextBox 4"/>
            <p:cNvSpPr txBox="1"/>
            <p:nvPr/>
          </p:nvSpPr>
          <p:spPr>
            <a:xfrm>
              <a:off x="0" y="47625"/>
              <a:ext cx="4816593" cy="383572"/>
            </a:xfrm>
            <a:prstGeom prst="rect">
              <a:avLst/>
            </a:prstGeom>
          </p:spPr>
          <p:txBody>
            <a:bodyPr lIns="50800" tIns="50800" rIns="50800" bIns="50800" rtlCol="0" anchor="ctr"/>
            <a:lstStyle/>
            <a:p>
              <a:pPr algn="l">
                <a:lnSpc>
                  <a:spcPts val="6159"/>
                </a:lnSpc>
              </a:pPr>
              <a:endParaRPr/>
            </a:p>
          </p:txBody>
        </p:sp>
      </p:grpSp>
      <p:sp>
        <p:nvSpPr>
          <p:cNvPr id="5" name="TextBox 5"/>
          <p:cNvSpPr txBox="1"/>
          <p:nvPr/>
        </p:nvSpPr>
        <p:spPr>
          <a:xfrm>
            <a:off x="1761990" y="640716"/>
            <a:ext cx="14523843" cy="689610"/>
          </a:xfrm>
          <a:prstGeom prst="rect">
            <a:avLst/>
          </a:prstGeom>
        </p:spPr>
        <p:txBody>
          <a:bodyPr lIns="0" tIns="0" rIns="0" bIns="0" rtlCol="0" anchor="t">
            <a:spAutoFit/>
          </a:bodyPr>
          <a:lstStyle/>
          <a:p>
            <a:pPr algn="l">
              <a:lnSpc>
                <a:spcPts val="5280"/>
              </a:lnSpc>
              <a:spcBef>
                <a:spcPct val="0"/>
              </a:spcBef>
            </a:pPr>
            <a:r>
              <a:rPr lang="en-US" sz="4800" b="1" spc="192">
                <a:solidFill>
                  <a:srgbClr val="FFFFFF"/>
                </a:solidFill>
                <a:latin typeface="Public Sans Bold"/>
                <a:ea typeface="Public Sans Bold"/>
                <a:cs typeface="Public Sans Bold"/>
                <a:sym typeface="Public Sans Bold"/>
              </a:rPr>
              <a:t>Cuisines To Focus In Newer Restaurants</a:t>
            </a:r>
          </a:p>
        </p:txBody>
      </p:sp>
      <p:sp>
        <p:nvSpPr>
          <p:cNvPr id="6" name="TextBox 6"/>
          <p:cNvSpPr txBox="1"/>
          <p:nvPr/>
        </p:nvSpPr>
        <p:spPr>
          <a:xfrm>
            <a:off x="495422" y="1998430"/>
            <a:ext cx="10020178" cy="1333698"/>
          </a:xfrm>
          <a:prstGeom prst="rect">
            <a:avLst/>
          </a:prstGeom>
        </p:spPr>
        <p:txBody>
          <a:bodyPr wrap="square" lIns="0" tIns="0" rIns="0" bIns="0" rtlCol="0" anchor="t">
            <a:spAutoFit/>
          </a:bodyPr>
          <a:lstStyle/>
          <a:p>
            <a:pPr algn="l">
              <a:lnSpc>
                <a:spcPts val="2640"/>
              </a:lnSpc>
              <a:spcBef>
                <a:spcPct val="0"/>
              </a:spcBef>
            </a:pPr>
            <a:r>
              <a:rPr lang="en-US" sz="2000" spc="96" dirty="0">
                <a:solidFill>
                  <a:srgbClr val="000000"/>
                </a:solidFill>
                <a:latin typeface="Arial"/>
                <a:ea typeface="Arial"/>
                <a:cs typeface="Arial"/>
                <a:sym typeface="Arial"/>
              </a:rPr>
              <a:t>To decide which cuisines to focus on in new restaurant openings, I analyzed two key metrics: </a:t>
            </a:r>
            <a:r>
              <a:rPr lang="en-US" sz="2000" b="1" spc="96" dirty="0">
                <a:solidFill>
                  <a:srgbClr val="000000"/>
                </a:solidFill>
                <a:latin typeface="Arial"/>
                <a:ea typeface="Arial"/>
                <a:cs typeface="Arial"/>
                <a:sym typeface="Arial"/>
              </a:rPr>
              <a:t>average rating </a:t>
            </a:r>
            <a:r>
              <a:rPr lang="en-US" sz="2000" spc="96" dirty="0">
                <a:solidFill>
                  <a:srgbClr val="000000"/>
                </a:solidFill>
                <a:latin typeface="Arial"/>
                <a:ea typeface="Arial"/>
                <a:cs typeface="Arial"/>
                <a:sym typeface="Arial"/>
              </a:rPr>
              <a:t>(to reflect customer satisfaction) and </a:t>
            </a:r>
            <a:r>
              <a:rPr lang="en-US" sz="2000" b="1" spc="96" dirty="0">
                <a:solidFill>
                  <a:srgbClr val="000000"/>
                </a:solidFill>
                <a:latin typeface="Arial"/>
                <a:ea typeface="Arial"/>
                <a:cs typeface="Arial"/>
                <a:sym typeface="Arial"/>
              </a:rPr>
              <a:t>total votes </a:t>
            </a:r>
            <a:r>
              <a:rPr lang="en-US" sz="2000" spc="96" dirty="0">
                <a:solidFill>
                  <a:srgbClr val="000000"/>
                </a:solidFill>
                <a:latin typeface="Arial"/>
                <a:ea typeface="Arial"/>
                <a:cs typeface="Arial"/>
                <a:sym typeface="Arial"/>
              </a:rPr>
              <a:t>(to measure popularity). This helped identify cuisines with strong performance and market relevance.</a:t>
            </a:r>
          </a:p>
        </p:txBody>
      </p:sp>
      <p:sp>
        <p:nvSpPr>
          <p:cNvPr id="8" name="TextBox 8"/>
          <p:cNvSpPr txBox="1"/>
          <p:nvPr/>
        </p:nvSpPr>
        <p:spPr>
          <a:xfrm>
            <a:off x="495422" y="3693358"/>
            <a:ext cx="10172578" cy="5873403"/>
          </a:xfrm>
          <a:prstGeom prst="rect">
            <a:avLst/>
          </a:prstGeom>
        </p:spPr>
        <p:txBody>
          <a:bodyPr wrap="square" lIns="0" tIns="0" rIns="0" bIns="0" rtlCol="0" anchor="t">
            <a:spAutoFit/>
          </a:bodyPr>
          <a:lstStyle/>
          <a:p>
            <a:pPr algn="l">
              <a:lnSpc>
                <a:spcPts val="2530"/>
              </a:lnSpc>
              <a:spcBef>
                <a:spcPct val="0"/>
              </a:spcBef>
            </a:pPr>
            <a:r>
              <a:rPr lang="en-US" sz="2000" b="1" spc="92" dirty="0">
                <a:solidFill>
                  <a:srgbClr val="000000"/>
                </a:solidFill>
                <a:latin typeface="Arial Bold"/>
                <a:ea typeface="Arial Bold"/>
                <a:cs typeface="Arial Bold"/>
                <a:sym typeface="Arial Bold"/>
              </a:rPr>
              <a:t>Analysis:</a:t>
            </a:r>
          </a:p>
          <a:p>
            <a:pPr algn="l">
              <a:lnSpc>
                <a:spcPts val="2530"/>
              </a:lnSpc>
              <a:spcBef>
                <a:spcPct val="0"/>
              </a:spcBef>
            </a:pPr>
            <a:endParaRPr lang="en-US" sz="2000" b="1" spc="92" dirty="0">
              <a:solidFill>
                <a:srgbClr val="000000"/>
              </a:solidFill>
              <a:latin typeface="Arial" panose="020B0604020202020204" pitchFamily="34" charset="0"/>
              <a:ea typeface="Arial Bold"/>
              <a:cs typeface="Arial" panose="020B0604020202020204" pitchFamily="34" charset="0"/>
              <a:sym typeface="Arial Bold"/>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a:t>
            </a:r>
            <a:r>
              <a:rPr lang="en-US" sz="2000" b="1" dirty="0">
                <a:latin typeface="Arial" panose="020B0604020202020204" pitchFamily="34" charset="0"/>
                <a:cs typeface="Arial" panose="020B0604020202020204" pitchFamily="34" charset="0"/>
              </a:rPr>
              <a:t>Australia</a:t>
            </a:r>
            <a:r>
              <a:rPr lang="en-US" sz="2000" dirty="0">
                <a:latin typeface="Arial" panose="020B0604020202020204" pitchFamily="34" charset="0"/>
                <a:cs typeface="Arial" panose="020B0604020202020204" pitchFamily="34" charset="0"/>
              </a:rPr>
              <a:t>, several cuisines consistently score above 4.2, showing strong customer satisfaction.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a:t>
            </a:r>
            <a:r>
              <a:rPr lang="en-US" sz="2000" b="1" dirty="0">
                <a:latin typeface="Arial" panose="020B0604020202020204" pitchFamily="34" charset="0"/>
                <a:cs typeface="Arial" panose="020B0604020202020204" pitchFamily="34" charset="0"/>
              </a:rPr>
              <a:t>Canada</a:t>
            </a:r>
            <a:r>
              <a:rPr lang="en-US" sz="2000" dirty="0">
                <a:latin typeface="Arial" panose="020B0604020202020204" pitchFamily="34" charset="0"/>
                <a:cs typeface="Arial" panose="020B0604020202020204" pitchFamily="34" charset="0"/>
              </a:rPr>
              <a:t>, Italian, Mediterranean, and Pizza lead with average ratings around 4.3, making them strong candidates.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a:t>
            </a:r>
            <a:r>
              <a:rPr lang="en-US" sz="2000" b="1" dirty="0">
                <a:latin typeface="Arial" panose="020B0604020202020204" pitchFamily="34" charset="0"/>
                <a:cs typeface="Arial" panose="020B0604020202020204" pitchFamily="34" charset="0"/>
              </a:rPr>
              <a:t>Indonesia</a:t>
            </a:r>
            <a:r>
              <a:rPr lang="en-US" sz="2000" dirty="0">
                <a:latin typeface="Arial" panose="020B0604020202020204" pitchFamily="34" charset="0"/>
                <a:cs typeface="Arial" panose="020B0604020202020204" pitchFamily="34" charset="0"/>
              </a:rPr>
              <a:t>, high ratings above 4.2 and solid vote counts point to both quality and demand.</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the </a:t>
            </a:r>
            <a:r>
              <a:rPr lang="en-US" sz="2000" b="1" dirty="0">
                <a:latin typeface="Arial" panose="020B0604020202020204" pitchFamily="34" charset="0"/>
                <a:cs typeface="Arial" panose="020B0604020202020204" pitchFamily="34" charset="0"/>
              </a:rPr>
              <a:t>Philippines</a:t>
            </a:r>
            <a:r>
              <a:rPr lang="en-US" sz="2000" dirty="0">
                <a:latin typeface="Arial" panose="020B0604020202020204" pitchFamily="34" charset="0"/>
                <a:cs typeface="Arial" panose="020B0604020202020204" pitchFamily="34" charset="0"/>
              </a:rPr>
              <a:t>, recommended cuisines get over 350 votes and ratings above 4.2, highlighting wide appeal.</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 </a:t>
            </a:r>
            <a:r>
              <a:rPr lang="en-US" sz="2000" b="1" dirty="0">
                <a:latin typeface="Arial" panose="020B0604020202020204" pitchFamily="34" charset="0"/>
                <a:cs typeface="Arial" panose="020B0604020202020204" pitchFamily="34" charset="0"/>
              </a:rPr>
              <a:t>Sri Lanka</a:t>
            </a:r>
            <a:r>
              <a:rPr lang="en-US" sz="2000" dirty="0">
                <a:latin typeface="Arial" panose="020B0604020202020204" pitchFamily="34" charset="0"/>
                <a:cs typeface="Arial" panose="020B0604020202020204" pitchFamily="34" charset="0"/>
              </a:rPr>
              <a:t>, options like juices, desserts, and seafood stand out with ratings above 4.2, clear customer favorites.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By focusing on what already works in each market, we can make smarter, demand-driven expansion choices.</a:t>
            </a:r>
          </a:p>
        </p:txBody>
      </p:sp>
      <p:graphicFrame>
        <p:nvGraphicFramePr>
          <p:cNvPr id="9" name="Table 8">
            <a:extLst>
              <a:ext uri="{FF2B5EF4-FFF2-40B4-BE49-F238E27FC236}">
                <a16:creationId xmlns:a16="http://schemas.microsoft.com/office/drawing/2014/main" id="{BF66C46D-F986-64BC-C0F0-C85D3F0AC2F5}"/>
              </a:ext>
            </a:extLst>
          </p:cNvPr>
          <p:cNvGraphicFramePr>
            <a:graphicFrameLocks noGrp="1"/>
          </p:cNvGraphicFramePr>
          <p:nvPr>
            <p:extLst>
              <p:ext uri="{D42A27DB-BD31-4B8C-83A1-F6EECF244321}">
                <p14:modId xmlns:p14="http://schemas.microsoft.com/office/powerpoint/2010/main" val="1048571941"/>
              </p:ext>
            </p:extLst>
          </p:nvPr>
        </p:nvGraphicFramePr>
        <p:xfrm>
          <a:off x="11201400" y="1998430"/>
          <a:ext cx="6324600" cy="7987696"/>
        </p:xfrm>
        <a:graphic>
          <a:graphicData uri="http://schemas.openxmlformats.org/drawingml/2006/table">
            <a:tbl>
              <a:tblPr firstRow="1" firstCol="1" bandRow="1">
                <a:tableStyleId>{9DCAF9ED-07DC-4A11-8D7F-57B35C25682E}</a:tableStyleId>
              </a:tblPr>
              <a:tblGrid>
                <a:gridCol w="1111813">
                  <a:extLst>
                    <a:ext uri="{9D8B030D-6E8A-4147-A177-3AD203B41FA5}">
                      <a16:colId xmlns:a16="http://schemas.microsoft.com/office/drawing/2014/main" val="3671011455"/>
                    </a:ext>
                  </a:extLst>
                </a:gridCol>
                <a:gridCol w="5212787">
                  <a:extLst>
                    <a:ext uri="{9D8B030D-6E8A-4147-A177-3AD203B41FA5}">
                      <a16:colId xmlns:a16="http://schemas.microsoft.com/office/drawing/2014/main" val="611581498"/>
                    </a:ext>
                  </a:extLst>
                </a:gridCol>
              </a:tblGrid>
              <a:tr h="320893">
                <a:tc>
                  <a:txBody>
                    <a:bodyPr/>
                    <a:lstStyle/>
                    <a:p>
                      <a:pPr>
                        <a:lnSpc>
                          <a:spcPct val="115000"/>
                        </a:lnSpc>
                        <a:buNone/>
                      </a:pPr>
                      <a:r>
                        <a:rPr lang="en-IN" sz="1800" kern="100" dirty="0">
                          <a:effectLst/>
                        </a:rPr>
                        <a:t>countries</a:t>
                      </a:r>
                      <a:endParaRPr lang="en-I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dirty="0">
                          <a:effectLst/>
                        </a:rPr>
                        <a:t>Suggested Cuisines</a:t>
                      </a:r>
                      <a:endParaRPr lang="en-I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395262430"/>
                  </a:ext>
                </a:extLst>
              </a:tr>
              <a:tr h="320893">
                <a:tc>
                  <a:txBody>
                    <a:bodyPr/>
                    <a:lstStyle/>
                    <a:p>
                      <a:pPr>
                        <a:lnSpc>
                          <a:spcPct val="115000"/>
                        </a:lnSpc>
                        <a:buNone/>
                      </a:pPr>
                      <a:r>
                        <a:rPr lang="en-IN" sz="1800" kern="100" dirty="0">
                          <a:effectLst/>
                        </a:rPr>
                        <a:t>Australia</a:t>
                      </a:r>
                      <a:endParaRPr lang="en-I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dirty="0">
                          <a:effectLst/>
                        </a:rPr>
                        <a:t>Mediterranean, Seafood</a:t>
                      </a:r>
                      <a:endParaRPr lang="en-I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1453695798"/>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Modern Australian, Australian</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1772886763"/>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Pizza, Bar Food</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3110506913"/>
                  </a:ext>
                </a:extLst>
              </a:tr>
              <a:tr h="293001">
                <a:tc>
                  <a:txBody>
                    <a:bodyPr/>
                    <a:lstStyle/>
                    <a:p>
                      <a:pPr>
                        <a:lnSpc>
                          <a:spcPct val="115000"/>
                        </a:lnSpc>
                        <a:buNone/>
                      </a:pPr>
                      <a:r>
                        <a:rPr lang="en-IN" sz="1800" kern="100">
                          <a:effectLst/>
                        </a:rPr>
                        <a:t>Canada</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Italian, Mediterranean, Pizza</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1589020134"/>
                  </a:ext>
                </a:extLst>
              </a:tr>
              <a:tr h="543209">
                <a:tc>
                  <a:txBody>
                    <a:bodyPr/>
                    <a:lstStyle/>
                    <a:p>
                      <a:pPr>
                        <a:lnSpc>
                          <a:spcPct val="115000"/>
                        </a:lnSpc>
                        <a:buNone/>
                      </a:pPr>
                      <a:r>
                        <a:rPr lang="en-IN" sz="1800" kern="100">
                          <a:effectLst/>
                        </a:rPr>
                        <a:t>Indonasia</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Asian, Indonesian, Western</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3494592529"/>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dirty="0">
                          <a:effectLst/>
                        </a:rPr>
                        <a:t>Burger</a:t>
                      </a:r>
                      <a:endParaRPr lang="en-I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3065997158"/>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Cafe, Coffee and Tea, Western</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2188456269"/>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Cafe, Desserts, Beverages</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4010602895"/>
                  </a:ext>
                </a:extLst>
              </a:tr>
              <a:tr h="356532">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dirty="0">
                          <a:effectLst/>
                        </a:rPr>
                        <a:t>Cafe, Italian, Coffee and Tea, Western, Indonesian</a:t>
                      </a:r>
                      <a:endParaRPr lang="en-I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3754964270"/>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Cafe, Western</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47816136"/>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Desserts, Bakery, Western</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1578693567"/>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Japanese, Sushi, Ramen</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2862895427"/>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Sunda, Indonesian</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3624644466"/>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Sushi, Japanese</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4195686282"/>
                  </a:ext>
                </a:extLst>
              </a:tr>
              <a:tr h="543209">
                <a:tc>
                  <a:txBody>
                    <a:bodyPr/>
                    <a:lstStyle/>
                    <a:p>
                      <a:pPr>
                        <a:lnSpc>
                          <a:spcPct val="115000"/>
                        </a:lnSpc>
                        <a:buNone/>
                      </a:pPr>
                      <a:r>
                        <a:rPr lang="en-IN" sz="1800" kern="100">
                          <a:effectLst/>
                        </a:rPr>
                        <a:t>Phillipines</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American, Asian, Italian, Seafood</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473711474"/>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Cafe, Bakery, American, Italian</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2300720924"/>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European, Asian, Indian</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2729191023"/>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Filipino</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3519786679"/>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Filipino, Mexican</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3198890146"/>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Japanese</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2732528642"/>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Japanese, Sushi</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1235715761"/>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Seafood, American, Mediterranean, Japanese</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913310140"/>
                  </a:ext>
                </a:extLst>
              </a:tr>
              <a:tr h="293001">
                <a:tc>
                  <a:txBody>
                    <a:bodyPr/>
                    <a:lstStyle/>
                    <a:p>
                      <a:pPr>
                        <a:lnSpc>
                          <a:spcPct val="115000"/>
                        </a:lnSpc>
                        <a:buNone/>
                      </a:pPr>
                      <a:r>
                        <a:rPr lang="en-IN" sz="1800" kern="100">
                          <a:effectLst/>
                        </a:rPr>
                        <a:t>Srilanka</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a:effectLst/>
                        </a:rPr>
                        <a:t>Juices, Desserts</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2701644764"/>
                  </a:ext>
                </a:extLst>
              </a:tr>
              <a:tr h="293001">
                <a:tc>
                  <a:txBody>
                    <a:bodyPr/>
                    <a:lstStyle/>
                    <a:p>
                      <a:pPr>
                        <a:lnSpc>
                          <a:spcPct val="115000"/>
                        </a:lnSpc>
                        <a:buNone/>
                      </a:pPr>
                      <a:r>
                        <a:rPr lang="en-IN" sz="1800" kern="100">
                          <a:effectLst/>
                        </a:rPr>
                        <a:t> </a:t>
                      </a:r>
                      <a:endParaRPr lang="en-IN" sz="1800" kern="10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tc>
                  <a:txBody>
                    <a:bodyPr/>
                    <a:lstStyle/>
                    <a:p>
                      <a:pPr>
                        <a:lnSpc>
                          <a:spcPct val="115000"/>
                        </a:lnSpc>
                        <a:buNone/>
                      </a:pPr>
                      <a:r>
                        <a:rPr lang="en-IN" sz="1800" kern="100" dirty="0">
                          <a:effectLst/>
                        </a:rPr>
                        <a:t>Seafood</a:t>
                      </a:r>
                      <a:endParaRPr lang="en-IN" sz="1800" kern="100" dirty="0">
                        <a:effectLst/>
                        <a:latin typeface="Arial" panose="020B0604020202020204" pitchFamily="34" charset="0"/>
                        <a:ea typeface="Arial" panose="020B0604020202020204" pitchFamily="34" charset="0"/>
                        <a:cs typeface="Times New Roman" panose="02020603050405020304" pitchFamily="18" charset="0"/>
                      </a:endParaRPr>
                    </a:p>
                  </a:txBody>
                  <a:tcPr marL="59333" marR="59333" marT="0" marB="0" anchor="b"/>
                </a:tc>
                <a:extLst>
                  <a:ext uri="{0D108BD9-81ED-4DB2-BD59-A6C34878D82A}">
                    <a16:rowId xmlns:a16="http://schemas.microsoft.com/office/drawing/2014/main" val="775072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169812" y="0"/>
            <a:ext cx="18457812" cy="1665502"/>
            <a:chOff x="0" y="0"/>
            <a:chExt cx="4861317" cy="438651"/>
          </a:xfrm>
        </p:grpSpPr>
        <p:sp>
          <p:nvSpPr>
            <p:cNvPr id="3" name="Freeform 3"/>
            <p:cNvSpPr/>
            <p:nvPr/>
          </p:nvSpPr>
          <p:spPr>
            <a:xfrm>
              <a:off x="0" y="0"/>
              <a:ext cx="4861316" cy="438651"/>
            </a:xfrm>
            <a:custGeom>
              <a:avLst/>
              <a:gdLst/>
              <a:ahLst/>
              <a:cxnLst/>
              <a:rect l="l" t="t" r="r" b="b"/>
              <a:pathLst>
                <a:path w="4861316" h="438651">
                  <a:moveTo>
                    <a:pt x="0" y="0"/>
                  </a:moveTo>
                  <a:lnTo>
                    <a:pt x="4861316" y="0"/>
                  </a:lnTo>
                  <a:lnTo>
                    <a:pt x="4861316" y="438651"/>
                  </a:lnTo>
                  <a:lnTo>
                    <a:pt x="0" y="438651"/>
                  </a:lnTo>
                  <a:close/>
                </a:path>
              </a:pathLst>
            </a:custGeom>
            <a:solidFill>
              <a:srgbClr val="C31D14"/>
            </a:solidFill>
          </p:spPr>
        </p:sp>
        <p:sp>
          <p:nvSpPr>
            <p:cNvPr id="4" name="TextBox 4"/>
            <p:cNvSpPr txBox="1"/>
            <p:nvPr/>
          </p:nvSpPr>
          <p:spPr>
            <a:xfrm>
              <a:off x="0" y="47625"/>
              <a:ext cx="4861317" cy="391026"/>
            </a:xfrm>
            <a:prstGeom prst="rect">
              <a:avLst/>
            </a:prstGeom>
          </p:spPr>
          <p:txBody>
            <a:bodyPr lIns="50800" tIns="50800" rIns="50800" bIns="50800" rtlCol="0" anchor="ctr"/>
            <a:lstStyle/>
            <a:p>
              <a:pPr algn="l">
                <a:lnSpc>
                  <a:spcPts val="6159"/>
                </a:lnSpc>
              </a:pPr>
              <a:endParaRPr/>
            </a:p>
          </p:txBody>
        </p:sp>
      </p:grpSp>
      <p:sp>
        <p:nvSpPr>
          <p:cNvPr id="5" name="TextBox 5"/>
          <p:cNvSpPr txBox="1"/>
          <p:nvPr/>
        </p:nvSpPr>
        <p:spPr>
          <a:xfrm>
            <a:off x="774769" y="538481"/>
            <a:ext cx="17637056" cy="689610"/>
          </a:xfrm>
          <a:prstGeom prst="rect">
            <a:avLst/>
          </a:prstGeom>
        </p:spPr>
        <p:txBody>
          <a:bodyPr lIns="0" tIns="0" rIns="0" bIns="0" rtlCol="0" anchor="t">
            <a:spAutoFit/>
          </a:bodyPr>
          <a:lstStyle/>
          <a:p>
            <a:pPr algn="l">
              <a:lnSpc>
                <a:spcPts val="5280"/>
              </a:lnSpc>
              <a:spcBef>
                <a:spcPct val="0"/>
              </a:spcBef>
            </a:pPr>
            <a:r>
              <a:rPr lang="en-US" sz="4800" b="1" spc="192" dirty="0">
                <a:solidFill>
                  <a:srgbClr val="FFFFFF"/>
                </a:solidFill>
                <a:latin typeface="Public Sans Bold"/>
                <a:ea typeface="Public Sans Bold"/>
                <a:cs typeface="Public Sans Bold"/>
                <a:sym typeface="Public Sans Bold"/>
              </a:rPr>
              <a:t>Cuisine Recommendations for Suggested Countries</a:t>
            </a:r>
          </a:p>
        </p:txBody>
      </p:sp>
      <p:sp>
        <p:nvSpPr>
          <p:cNvPr id="6" name="TextBox 6"/>
          <p:cNvSpPr txBox="1"/>
          <p:nvPr/>
        </p:nvSpPr>
        <p:spPr>
          <a:xfrm>
            <a:off x="529376" y="1943611"/>
            <a:ext cx="17229248" cy="1158875"/>
          </a:xfrm>
          <a:prstGeom prst="rect">
            <a:avLst/>
          </a:prstGeom>
        </p:spPr>
        <p:txBody>
          <a:bodyPr wrap="square" lIns="0" tIns="0" rIns="0" bIns="0" rtlCol="0" anchor="t">
            <a:spAutoFit/>
          </a:bodyPr>
          <a:lstStyle/>
          <a:p>
            <a:pPr algn="l">
              <a:lnSpc>
                <a:spcPts val="2200"/>
              </a:lnSpc>
              <a:spcBef>
                <a:spcPct val="0"/>
              </a:spcBef>
            </a:pPr>
            <a:r>
              <a:rPr lang="en-US" sz="2000" spc="80" dirty="0">
                <a:solidFill>
                  <a:srgbClr val="000000"/>
                </a:solidFill>
                <a:latin typeface="Arial"/>
                <a:ea typeface="Arial"/>
                <a:cs typeface="Arial"/>
                <a:sym typeface="Arial"/>
              </a:rPr>
              <a:t>Based on the insights gathered from customer ratings and vote counts, it’s clear that selecting the right cuisines plays a key role in driving restaurant performance. For the countries identified as having strong potential for expansion, Australia, Canada, Indonesia, Philippines, and Sri Lanka—certain cuisines have consistently shown better customer engagement and satisfaction, making them ideal choices for new restaurant openings.</a:t>
            </a:r>
          </a:p>
        </p:txBody>
      </p:sp>
      <p:sp>
        <p:nvSpPr>
          <p:cNvPr id="7" name="TextBox 7"/>
          <p:cNvSpPr txBox="1"/>
          <p:nvPr/>
        </p:nvSpPr>
        <p:spPr>
          <a:xfrm>
            <a:off x="990600" y="4002730"/>
            <a:ext cx="7094647" cy="5078313"/>
          </a:xfrm>
          <a:prstGeom prst="rect">
            <a:avLst/>
          </a:prstGeom>
        </p:spPr>
        <p:txBody>
          <a:bodyPr wrap="square" lIns="0" tIns="0" rIns="0" bIns="0" rtlCol="0" anchor="t">
            <a:spAutoFit/>
          </a:bodyPr>
          <a:lstStyle/>
          <a:p>
            <a:pPr algn="l">
              <a:lnSpc>
                <a:spcPts val="2240"/>
              </a:lnSpc>
            </a:pPr>
            <a:r>
              <a:rPr lang="en-US" sz="2000" b="1" spc="80" dirty="0">
                <a:solidFill>
                  <a:srgbClr val="000000"/>
                </a:solidFill>
                <a:latin typeface="Arial Bold"/>
                <a:ea typeface="Arial Bold"/>
                <a:cs typeface="Arial Bold"/>
                <a:sym typeface="Arial Bold"/>
              </a:rPr>
              <a:t>Recommendation:</a:t>
            </a:r>
          </a:p>
          <a:p>
            <a:pPr algn="l">
              <a:lnSpc>
                <a:spcPts val="2240"/>
              </a:lnSpc>
            </a:pPr>
            <a:endParaRPr lang="en-US" sz="2000" b="1" spc="80" dirty="0">
              <a:solidFill>
                <a:srgbClr val="000000"/>
              </a:solidFill>
              <a:latin typeface="Arial Bold"/>
              <a:ea typeface="Arial Bold"/>
              <a:cs typeface="Arial Bold"/>
              <a:sym typeface="Arial Bold"/>
            </a:endParaRPr>
          </a:p>
          <a:p>
            <a:pPr marL="431804" lvl="1" indent="-215902">
              <a:lnSpc>
                <a:spcPts val="2240"/>
              </a:lnSpc>
              <a:buFont typeface="Arial"/>
              <a:buChar char="•"/>
            </a:pPr>
            <a:r>
              <a:rPr lang="en-US" sz="2000" spc="80" dirty="0">
                <a:solidFill>
                  <a:srgbClr val="000000"/>
                </a:solidFill>
                <a:latin typeface="Arial"/>
                <a:ea typeface="Arial"/>
                <a:cs typeface="Arial"/>
                <a:sym typeface="Arial"/>
              </a:rPr>
              <a:t>Focus on Italian, Mediterranean, and Pizza in Canada and Australia as they’re familiar and well-rated.</a:t>
            </a:r>
          </a:p>
          <a:p>
            <a:pPr marL="431804" lvl="1" indent="-215902">
              <a:lnSpc>
                <a:spcPts val="2240"/>
              </a:lnSpc>
              <a:buFont typeface="Arial"/>
              <a:buChar char="•"/>
            </a:pPr>
            <a:endParaRPr lang="en-US" sz="2000" spc="80" dirty="0">
              <a:solidFill>
                <a:srgbClr val="000000"/>
              </a:solidFill>
              <a:latin typeface="Arial"/>
              <a:ea typeface="Arial"/>
              <a:cs typeface="Arial"/>
              <a:sym typeface="Arial"/>
            </a:endParaRPr>
          </a:p>
          <a:p>
            <a:pPr marL="431804" lvl="1" indent="-215902">
              <a:lnSpc>
                <a:spcPts val="2240"/>
              </a:lnSpc>
              <a:buFont typeface="Arial"/>
              <a:buChar char="•"/>
            </a:pPr>
            <a:r>
              <a:rPr lang="en-US" sz="2000" spc="80" dirty="0">
                <a:solidFill>
                  <a:srgbClr val="000000"/>
                </a:solidFill>
                <a:latin typeface="Arial"/>
                <a:ea typeface="Arial"/>
                <a:cs typeface="Arial"/>
                <a:sym typeface="Arial"/>
              </a:rPr>
              <a:t>In Indonesia and Sri Lanka, lighter options like Cafes, Juices, and Seafood match local tastes.</a:t>
            </a:r>
          </a:p>
          <a:p>
            <a:pPr marL="431804" lvl="1" indent="-215902">
              <a:lnSpc>
                <a:spcPts val="2240"/>
              </a:lnSpc>
              <a:buFont typeface="Arial"/>
              <a:buChar char="•"/>
            </a:pPr>
            <a:endParaRPr lang="en-US" sz="2000" spc="80" dirty="0">
              <a:solidFill>
                <a:srgbClr val="000000"/>
              </a:solidFill>
              <a:latin typeface="Arial"/>
              <a:ea typeface="Arial"/>
              <a:cs typeface="Arial"/>
              <a:sym typeface="Arial"/>
            </a:endParaRPr>
          </a:p>
          <a:p>
            <a:pPr marL="431804" lvl="1" indent="-215902">
              <a:lnSpc>
                <a:spcPts val="2240"/>
              </a:lnSpc>
              <a:buFont typeface="Arial"/>
              <a:buChar char="•"/>
            </a:pPr>
            <a:r>
              <a:rPr lang="en-US" sz="2000" spc="80" dirty="0">
                <a:solidFill>
                  <a:srgbClr val="000000"/>
                </a:solidFill>
                <a:latin typeface="Arial"/>
                <a:ea typeface="Arial"/>
                <a:cs typeface="Arial"/>
                <a:sym typeface="Arial"/>
              </a:rPr>
              <a:t>For the Philippines, introduce popular picks like Sushi, Ramen, and Mexican, as they have strong appeal and high ratings..</a:t>
            </a:r>
          </a:p>
          <a:p>
            <a:pPr marL="431804" lvl="1" indent="-215902">
              <a:lnSpc>
                <a:spcPts val="2240"/>
              </a:lnSpc>
              <a:buFont typeface="Arial"/>
              <a:buChar char="•"/>
            </a:pPr>
            <a:endParaRPr lang="en-US" sz="2000" spc="80" dirty="0">
              <a:solidFill>
                <a:srgbClr val="000000"/>
              </a:solidFill>
              <a:latin typeface="Arial"/>
              <a:ea typeface="Arial"/>
              <a:cs typeface="Arial"/>
              <a:sym typeface="Arial"/>
            </a:endParaRPr>
          </a:p>
          <a:p>
            <a:pPr marL="431804" lvl="1" indent="-215902">
              <a:lnSpc>
                <a:spcPts val="2240"/>
              </a:lnSpc>
              <a:buFont typeface="Arial"/>
              <a:buChar char="•"/>
            </a:pPr>
            <a:r>
              <a:rPr lang="en-US" sz="2000" spc="80" dirty="0">
                <a:solidFill>
                  <a:srgbClr val="000000"/>
                </a:solidFill>
                <a:latin typeface="Arial"/>
                <a:ea typeface="Arial"/>
                <a:cs typeface="Arial"/>
                <a:sym typeface="Arial"/>
              </a:rPr>
              <a:t>Avoid broad or mixed categories like Asian, Modern Australian, North Indian, and Chinese, since they don’t perform well in most of these regions.</a:t>
            </a:r>
          </a:p>
          <a:p>
            <a:pPr marL="215902" lvl="1">
              <a:lnSpc>
                <a:spcPts val="2240"/>
              </a:lnSpc>
            </a:pPr>
            <a:endParaRPr lang="en-US" sz="2000" spc="80" dirty="0">
              <a:solidFill>
                <a:srgbClr val="000000"/>
              </a:solidFill>
              <a:latin typeface="Arial"/>
              <a:ea typeface="Arial"/>
              <a:cs typeface="Arial"/>
              <a:sym typeface="Arial"/>
            </a:endParaRPr>
          </a:p>
          <a:p>
            <a:pPr marL="431804" lvl="1" indent="-215902">
              <a:lnSpc>
                <a:spcPts val="2240"/>
              </a:lnSpc>
              <a:buFont typeface="Arial"/>
              <a:buChar char="•"/>
            </a:pPr>
            <a:r>
              <a:rPr lang="en-US" sz="2000" spc="80" dirty="0">
                <a:solidFill>
                  <a:srgbClr val="000000"/>
                </a:solidFill>
                <a:latin typeface="Arial"/>
                <a:ea typeface="Arial"/>
                <a:cs typeface="Arial"/>
                <a:sym typeface="Arial"/>
              </a:rPr>
              <a:t>Aligning with local demand will support better results and smoother market entry.</a:t>
            </a:r>
          </a:p>
        </p:txBody>
      </p:sp>
      <p:graphicFrame>
        <p:nvGraphicFramePr>
          <p:cNvPr id="9" name="10 Highest Priced Cuisines and their Ratings">
            <a:extLst>
              <a:ext uri="{FF2B5EF4-FFF2-40B4-BE49-F238E27FC236}">
                <a16:creationId xmlns:a16="http://schemas.microsoft.com/office/drawing/2014/main" id="{971B75D9-DBE3-4B0E-8084-D10337F038CE}"/>
              </a:ext>
            </a:extLst>
          </p:cNvPr>
          <p:cNvGraphicFramePr>
            <a:graphicFrameLocks/>
          </p:cNvGraphicFramePr>
          <p:nvPr>
            <p:extLst>
              <p:ext uri="{D42A27DB-BD31-4B8C-83A1-F6EECF244321}">
                <p14:modId xmlns:p14="http://schemas.microsoft.com/office/powerpoint/2010/main" val="3496601988"/>
              </p:ext>
            </p:extLst>
          </p:nvPr>
        </p:nvGraphicFramePr>
        <p:xfrm>
          <a:off x="9144000" y="3378138"/>
          <a:ext cx="8542448" cy="570290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1" y="0"/>
            <a:ext cx="18288000" cy="1840432"/>
            <a:chOff x="0" y="0"/>
            <a:chExt cx="4816593" cy="557915"/>
          </a:xfrm>
        </p:grpSpPr>
        <p:sp>
          <p:nvSpPr>
            <p:cNvPr id="3" name="Freeform 3"/>
            <p:cNvSpPr/>
            <p:nvPr/>
          </p:nvSpPr>
          <p:spPr>
            <a:xfrm>
              <a:off x="0" y="0"/>
              <a:ext cx="4816592" cy="557915"/>
            </a:xfrm>
            <a:custGeom>
              <a:avLst/>
              <a:gdLst/>
              <a:ahLst/>
              <a:cxnLst/>
              <a:rect l="l" t="t" r="r" b="b"/>
              <a:pathLst>
                <a:path w="4816592" h="557915">
                  <a:moveTo>
                    <a:pt x="0" y="0"/>
                  </a:moveTo>
                  <a:lnTo>
                    <a:pt x="4816592" y="0"/>
                  </a:lnTo>
                  <a:lnTo>
                    <a:pt x="4816592" y="557915"/>
                  </a:lnTo>
                  <a:lnTo>
                    <a:pt x="0" y="557915"/>
                  </a:lnTo>
                  <a:close/>
                </a:path>
              </a:pathLst>
            </a:custGeom>
            <a:solidFill>
              <a:srgbClr val="C31D14"/>
            </a:solidFill>
          </p:spPr>
        </p:sp>
        <p:sp>
          <p:nvSpPr>
            <p:cNvPr id="4" name="TextBox 4"/>
            <p:cNvSpPr txBox="1"/>
            <p:nvPr/>
          </p:nvSpPr>
          <p:spPr>
            <a:xfrm>
              <a:off x="0" y="47625"/>
              <a:ext cx="4816593" cy="510290"/>
            </a:xfrm>
            <a:prstGeom prst="rect">
              <a:avLst/>
            </a:prstGeom>
          </p:spPr>
          <p:txBody>
            <a:bodyPr lIns="50800" tIns="50800" rIns="50800" bIns="50800" rtlCol="0" anchor="ctr"/>
            <a:lstStyle/>
            <a:p>
              <a:pPr algn="l">
                <a:lnSpc>
                  <a:spcPts val="6159"/>
                </a:lnSpc>
              </a:pPr>
              <a:endParaRPr/>
            </a:p>
          </p:txBody>
        </p:sp>
      </p:grpSp>
      <p:sp>
        <p:nvSpPr>
          <p:cNvPr id="5" name="TextBox 5"/>
          <p:cNvSpPr txBox="1"/>
          <p:nvPr/>
        </p:nvSpPr>
        <p:spPr>
          <a:xfrm>
            <a:off x="1981200" y="660126"/>
            <a:ext cx="14122073" cy="689610"/>
          </a:xfrm>
          <a:prstGeom prst="rect">
            <a:avLst/>
          </a:prstGeom>
        </p:spPr>
        <p:txBody>
          <a:bodyPr wrap="square" lIns="0" tIns="0" rIns="0" bIns="0" rtlCol="0" anchor="t">
            <a:spAutoFit/>
          </a:bodyPr>
          <a:lstStyle/>
          <a:p>
            <a:pPr algn="ctr">
              <a:lnSpc>
                <a:spcPts val="5280"/>
              </a:lnSpc>
              <a:spcBef>
                <a:spcPct val="0"/>
              </a:spcBef>
            </a:pPr>
            <a:r>
              <a:rPr lang="en-US" sz="4800" b="1" spc="192" dirty="0">
                <a:solidFill>
                  <a:srgbClr val="FFFFFF"/>
                </a:solidFill>
                <a:latin typeface="Public Sans Bold"/>
                <a:ea typeface="Public Sans Bold"/>
                <a:cs typeface="Public Sans Bold"/>
                <a:sym typeface="Public Sans Bold"/>
              </a:rPr>
              <a:t>Online Delivery And Table Booking Services</a:t>
            </a:r>
          </a:p>
        </p:txBody>
      </p:sp>
      <p:sp>
        <p:nvSpPr>
          <p:cNvPr id="6" name="TextBox 6"/>
          <p:cNvSpPr txBox="1"/>
          <p:nvPr/>
        </p:nvSpPr>
        <p:spPr>
          <a:xfrm>
            <a:off x="749710" y="2620250"/>
            <a:ext cx="16306800" cy="1158875"/>
          </a:xfrm>
          <a:prstGeom prst="rect">
            <a:avLst/>
          </a:prstGeom>
        </p:spPr>
        <p:txBody>
          <a:bodyPr wrap="square" lIns="0" tIns="0" rIns="0" bIns="0" rtlCol="0" anchor="t">
            <a:spAutoFit/>
          </a:bodyPr>
          <a:lstStyle/>
          <a:p>
            <a:pPr algn="l">
              <a:lnSpc>
                <a:spcPts val="2200"/>
              </a:lnSpc>
              <a:spcBef>
                <a:spcPct val="0"/>
              </a:spcBef>
            </a:pPr>
            <a:r>
              <a:rPr lang="en-US" sz="2000" spc="80" dirty="0">
                <a:solidFill>
                  <a:srgbClr val="000000"/>
                </a:solidFill>
                <a:latin typeface="Arial"/>
                <a:ea typeface="Arial"/>
                <a:cs typeface="Arial"/>
                <a:sym typeface="Arial"/>
              </a:rPr>
              <a:t>To understand the effect of online services on customer satisfaction, I compared ratings and vote counts between restaurants that offer delivery or table booking and those that don't. The idea was to understand if there is a pattern in customer ratings and engagement based on service availability. This helped determine whether offering these features in suggested expansion countries—where they’re currently missing—could lead to better ratings and higher engagement.</a:t>
            </a:r>
          </a:p>
        </p:txBody>
      </p:sp>
      <p:sp>
        <p:nvSpPr>
          <p:cNvPr id="7" name="TextBox 7"/>
          <p:cNvSpPr txBox="1"/>
          <p:nvPr/>
        </p:nvSpPr>
        <p:spPr>
          <a:xfrm>
            <a:off x="762000" y="4558944"/>
            <a:ext cx="7858465" cy="3744615"/>
          </a:xfrm>
          <a:prstGeom prst="rect">
            <a:avLst/>
          </a:prstGeom>
        </p:spPr>
        <p:txBody>
          <a:bodyPr lIns="0" tIns="0" rIns="0" bIns="0" rtlCol="0" anchor="t">
            <a:spAutoFit/>
          </a:bodyPr>
          <a:lstStyle/>
          <a:p>
            <a:pPr algn="l">
              <a:lnSpc>
                <a:spcPts val="2720"/>
              </a:lnSpc>
            </a:pPr>
            <a:r>
              <a:rPr lang="en-US" sz="2000" spc="80" dirty="0">
                <a:solidFill>
                  <a:srgbClr val="000000"/>
                </a:solidFill>
                <a:latin typeface="Arial"/>
                <a:ea typeface="Arial"/>
                <a:cs typeface="Arial"/>
                <a:sym typeface="Arial"/>
              </a:rPr>
              <a:t>I</a:t>
            </a:r>
            <a:r>
              <a:rPr lang="en-US" sz="2000" b="1" spc="80" dirty="0">
                <a:solidFill>
                  <a:srgbClr val="000000"/>
                </a:solidFill>
                <a:latin typeface="Arial Bold"/>
                <a:ea typeface="Arial Bold"/>
                <a:cs typeface="Arial Bold"/>
                <a:sym typeface="Arial Bold"/>
              </a:rPr>
              <a:t>nsights</a:t>
            </a:r>
          </a:p>
          <a:p>
            <a:pPr marL="431804" lvl="1" indent="-215902" algn="l">
              <a:lnSpc>
                <a:spcPts val="2720"/>
              </a:lnSpc>
              <a:spcBef>
                <a:spcPct val="0"/>
              </a:spcBef>
              <a:buFont typeface="Arial"/>
              <a:buChar char="•"/>
            </a:pPr>
            <a:r>
              <a:rPr lang="en-US" sz="2000" spc="80" dirty="0">
                <a:solidFill>
                  <a:srgbClr val="000000"/>
                </a:solidFill>
                <a:latin typeface="Arial"/>
                <a:ea typeface="Arial"/>
                <a:cs typeface="Arial"/>
                <a:sym typeface="Arial"/>
              </a:rPr>
              <a:t>In regions where these services are available, restaurants show consistently higher ratings and vote counts.</a:t>
            </a:r>
          </a:p>
          <a:p>
            <a:pPr marL="431804" lvl="1" indent="-215902" algn="l">
              <a:lnSpc>
                <a:spcPts val="2720"/>
              </a:lnSpc>
              <a:spcBef>
                <a:spcPct val="0"/>
              </a:spcBef>
              <a:buFont typeface="Arial"/>
              <a:buChar char="•"/>
            </a:pPr>
            <a:r>
              <a:rPr lang="en-US" sz="2000" spc="80" dirty="0">
                <a:solidFill>
                  <a:srgbClr val="000000"/>
                </a:solidFill>
                <a:latin typeface="Arial"/>
                <a:ea typeface="Arial"/>
                <a:cs typeface="Arial"/>
                <a:sym typeface="Arial"/>
              </a:rPr>
              <a:t>For example, in India, restaurants with online services have an average rating of </a:t>
            </a:r>
            <a:r>
              <a:rPr lang="en-US" sz="2000" b="1" spc="80" dirty="0">
                <a:solidFill>
                  <a:srgbClr val="000000"/>
                </a:solidFill>
                <a:latin typeface="Arial"/>
                <a:ea typeface="Arial"/>
                <a:cs typeface="Arial"/>
                <a:sym typeface="Arial"/>
              </a:rPr>
              <a:t>3.6,</a:t>
            </a:r>
            <a:r>
              <a:rPr lang="en-US" sz="2000" spc="80" dirty="0">
                <a:solidFill>
                  <a:srgbClr val="000000"/>
                </a:solidFill>
                <a:latin typeface="Arial"/>
                <a:ea typeface="Arial"/>
                <a:cs typeface="Arial"/>
                <a:sym typeface="Arial"/>
              </a:rPr>
              <a:t> while those without average only </a:t>
            </a:r>
            <a:r>
              <a:rPr lang="en-US" sz="2000" b="1" spc="80" dirty="0">
                <a:solidFill>
                  <a:srgbClr val="000000"/>
                </a:solidFill>
                <a:latin typeface="Arial"/>
                <a:ea typeface="Arial"/>
                <a:cs typeface="Arial"/>
                <a:sym typeface="Arial"/>
              </a:rPr>
              <a:t>2.5</a:t>
            </a:r>
            <a:r>
              <a:rPr lang="en-US" sz="2000" spc="80" dirty="0">
                <a:solidFill>
                  <a:srgbClr val="000000"/>
                </a:solidFill>
                <a:latin typeface="Arial"/>
                <a:ea typeface="Arial"/>
                <a:cs typeface="Arial"/>
                <a:sym typeface="Arial"/>
              </a:rPr>
              <a:t>.</a:t>
            </a:r>
          </a:p>
          <a:p>
            <a:pPr marL="431804" lvl="1" indent="-215902" algn="l">
              <a:lnSpc>
                <a:spcPts val="2720"/>
              </a:lnSpc>
              <a:spcBef>
                <a:spcPct val="0"/>
              </a:spcBef>
              <a:buFont typeface="Arial"/>
              <a:buChar char="•"/>
            </a:pPr>
            <a:r>
              <a:rPr lang="en-US" sz="2000" spc="80" dirty="0">
                <a:solidFill>
                  <a:srgbClr val="000000"/>
                </a:solidFill>
                <a:latin typeface="Arial"/>
                <a:ea typeface="Arial"/>
                <a:cs typeface="Arial"/>
                <a:sym typeface="Arial"/>
              </a:rPr>
              <a:t>The clear difference in ratings (3.6 vs. 2.5) strongly supports the positive impact of these services on customer satisfaction.</a:t>
            </a:r>
          </a:p>
          <a:p>
            <a:pPr algn="l">
              <a:lnSpc>
                <a:spcPts val="2720"/>
              </a:lnSpc>
              <a:spcBef>
                <a:spcPct val="0"/>
              </a:spcBef>
            </a:pPr>
            <a:endParaRPr lang="en-US" sz="2000" spc="80" dirty="0">
              <a:solidFill>
                <a:srgbClr val="000000"/>
              </a:solidFill>
              <a:latin typeface="Arial"/>
              <a:ea typeface="Arial"/>
              <a:cs typeface="Arial"/>
              <a:sym typeface="Arial"/>
            </a:endParaRPr>
          </a:p>
          <a:p>
            <a:pPr algn="l">
              <a:lnSpc>
                <a:spcPts val="2200"/>
              </a:lnSpc>
              <a:spcBef>
                <a:spcPct val="0"/>
              </a:spcBef>
            </a:pPr>
            <a:endParaRPr lang="en-US" sz="2000" spc="80" dirty="0">
              <a:solidFill>
                <a:srgbClr val="000000"/>
              </a:solidFill>
              <a:latin typeface="Arial"/>
              <a:ea typeface="Arial"/>
              <a:cs typeface="Arial"/>
              <a:sym typeface="Arial"/>
            </a:endParaRPr>
          </a:p>
        </p:txBody>
      </p:sp>
      <p:graphicFrame>
        <p:nvGraphicFramePr>
          <p:cNvPr id="10" name="Table Booking &amp; Online Delivery Affects Rating">
            <a:extLst>
              <a:ext uri="{FF2B5EF4-FFF2-40B4-BE49-F238E27FC236}">
                <a16:creationId xmlns:a16="http://schemas.microsoft.com/office/drawing/2014/main" id="{98F5F1E6-D0E3-49BB-B1A0-B585264CB5A7}"/>
              </a:ext>
            </a:extLst>
          </p:cNvPr>
          <p:cNvGraphicFramePr>
            <a:graphicFrameLocks/>
          </p:cNvGraphicFramePr>
          <p:nvPr>
            <p:extLst>
              <p:ext uri="{D42A27DB-BD31-4B8C-83A1-F6EECF244321}">
                <p14:modId xmlns:p14="http://schemas.microsoft.com/office/powerpoint/2010/main" val="3671432030"/>
              </p:ext>
            </p:extLst>
          </p:nvPr>
        </p:nvGraphicFramePr>
        <p:xfrm>
          <a:off x="9525000" y="4558944"/>
          <a:ext cx="7858465"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8757687" y="756691"/>
            <a:ext cx="8648700" cy="10411917"/>
            <a:chOff x="0" y="0"/>
            <a:chExt cx="2961788" cy="2813545"/>
          </a:xfrm>
        </p:grpSpPr>
        <p:sp>
          <p:nvSpPr>
            <p:cNvPr id="3" name="Freeform 3"/>
            <p:cNvSpPr/>
            <p:nvPr/>
          </p:nvSpPr>
          <p:spPr>
            <a:xfrm>
              <a:off x="0" y="0"/>
              <a:ext cx="2961788" cy="2813545"/>
            </a:xfrm>
            <a:custGeom>
              <a:avLst/>
              <a:gdLst/>
              <a:ahLst/>
              <a:cxnLst/>
              <a:rect l="l" t="t" r="r" b="b"/>
              <a:pathLst>
                <a:path w="2961788" h="2813545">
                  <a:moveTo>
                    <a:pt x="0" y="0"/>
                  </a:moveTo>
                  <a:lnTo>
                    <a:pt x="2961788" y="0"/>
                  </a:lnTo>
                  <a:lnTo>
                    <a:pt x="2961788" y="2813545"/>
                  </a:lnTo>
                  <a:lnTo>
                    <a:pt x="0" y="2813545"/>
                  </a:lnTo>
                  <a:close/>
                </a:path>
              </a:pathLst>
            </a:custGeom>
            <a:solidFill>
              <a:srgbClr val="1E4F6A"/>
            </a:solidFill>
          </p:spPr>
        </p:sp>
        <p:sp>
          <p:nvSpPr>
            <p:cNvPr id="4" name="TextBox 4"/>
            <p:cNvSpPr txBox="1"/>
            <p:nvPr/>
          </p:nvSpPr>
          <p:spPr>
            <a:xfrm>
              <a:off x="0" y="-28575"/>
              <a:ext cx="2961788" cy="2842120"/>
            </a:xfrm>
            <a:prstGeom prst="rect">
              <a:avLst/>
            </a:prstGeom>
          </p:spPr>
          <p:txBody>
            <a:bodyPr lIns="50800" tIns="50800" rIns="50800" bIns="50800" rtlCol="0" anchor="ctr"/>
            <a:lstStyle/>
            <a:p>
              <a:pPr algn="ctr">
                <a:lnSpc>
                  <a:spcPts val="1869"/>
                </a:lnSpc>
              </a:pPr>
              <a:endParaRPr/>
            </a:p>
          </p:txBody>
        </p:sp>
      </p:grpSp>
      <p:sp>
        <p:nvSpPr>
          <p:cNvPr id="5" name="TextBox 5"/>
          <p:cNvSpPr txBox="1"/>
          <p:nvPr/>
        </p:nvSpPr>
        <p:spPr>
          <a:xfrm>
            <a:off x="8903694" y="2533592"/>
            <a:ext cx="8627446" cy="3153973"/>
          </a:xfrm>
          <a:prstGeom prst="rect">
            <a:avLst/>
          </a:prstGeom>
        </p:spPr>
        <p:txBody>
          <a:bodyPr lIns="0" tIns="0" rIns="0" bIns="0" rtlCol="0" anchor="t">
            <a:spAutoFit/>
          </a:bodyPr>
          <a:lstStyle/>
          <a:p>
            <a:pPr algn="l">
              <a:lnSpc>
                <a:spcPts val="3083"/>
              </a:lnSpc>
            </a:pPr>
            <a:r>
              <a:rPr lang="en-US" sz="2202" dirty="0">
                <a:solidFill>
                  <a:srgbClr val="FFFFFF"/>
                </a:solidFill>
                <a:latin typeface="Arial"/>
                <a:ea typeface="Arial"/>
                <a:cs typeface="Arial"/>
                <a:sym typeface="Arial"/>
              </a:rPr>
              <a:t>Zomato is a popular food-tech platform that helps people discover and enjoy food from a wide range of restaurants. It started in 2008 and now operates in over 20 countries. Whether someone wants to order food online, book a table, or just explore nearby restaurants, Zomato makes it easy. The platform gives detailed information like menus, reviews, ratings, and photos. As of now, Zomato has more than 80 million monthly active users and works with over 1.6 million restaurants around the world.</a:t>
            </a:r>
          </a:p>
        </p:txBody>
      </p:sp>
      <p:grpSp>
        <p:nvGrpSpPr>
          <p:cNvPr id="6" name="Group 6"/>
          <p:cNvGrpSpPr/>
          <p:nvPr/>
        </p:nvGrpSpPr>
        <p:grpSpPr>
          <a:xfrm>
            <a:off x="0" y="4990"/>
            <a:ext cx="18288000" cy="1764771"/>
            <a:chOff x="0" y="0"/>
            <a:chExt cx="4816593" cy="464796"/>
          </a:xfrm>
        </p:grpSpPr>
        <p:sp>
          <p:nvSpPr>
            <p:cNvPr id="7" name="Freeform 7"/>
            <p:cNvSpPr/>
            <p:nvPr/>
          </p:nvSpPr>
          <p:spPr>
            <a:xfrm>
              <a:off x="0" y="0"/>
              <a:ext cx="4816592" cy="464796"/>
            </a:xfrm>
            <a:custGeom>
              <a:avLst/>
              <a:gdLst/>
              <a:ahLst/>
              <a:cxnLst/>
              <a:rect l="l" t="t" r="r" b="b"/>
              <a:pathLst>
                <a:path w="4816592" h="464796">
                  <a:moveTo>
                    <a:pt x="0" y="0"/>
                  </a:moveTo>
                  <a:lnTo>
                    <a:pt x="4816592" y="0"/>
                  </a:lnTo>
                  <a:lnTo>
                    <a:pt x="4816592" y="464796"/>
                  </a:lnTo>
                  <a:lnTo>
                    <a:pt x="0" y="464796"/>
                  </a:lnTo>
                  <a:close/>
                </a:path>
              </a:pathLst>
            </a:custGeom>
            <a:solidFill>
              <a:srgbClr val="C31D14"/>
            </a:solidFill>
          </p:spPr>
        </p:sp>
        <p:sp>
          <p:nvSpPr>
            <p:cNvPr id="8" name="TextBox 8"/>
            <p:cNvSpPr txBox="1"/>
            <p:nvPr/>
          </p:nvSpPr>
          <p:spPr>
            <a:xfrm>
              <a:off x="0" y="38100"/>
              <a:ext cx="4816593" cy="426696"/>
            </a:xfrm>
            <a:prstGeom prst="rect">
              <a:avLst/>
            </a:prstGeom>
          </p:spPr>
          <p:txBody>
            <a:bodyPr lIns="50800" tIns="50800" rIns="50800" bIns="50800" rtlCol="0" anchor="ctr"/>
            <a:lstStyle/>
            <a:p>
              <a:pPr algn="ctr">
                <a:lnSpc>
                  <a:spcPts val="5280"/>
                </a:lnSpc>
              </a:pPr>
              <a:r>
                <a:rPr lang="en-US" sz="4800" b="1" spc="192">
                  <a:solidFill>
                    <a:srgbClr val="FFFFFF"/>
                  </a:solidFill>
                  <a:latin typeface="Public Sans Bold"/>
                  <a:ea typeface="Public Sans Bold"/>
                  <a:cs typeface="Public Sans Bold"/>
                  <a:sym typeface="Public Sans Bold"/>
                </a:rPr>
                <a:t>ABOUT ZOMATO</a:t>
              </a:r>
            </a:p>
          </p:txBody>
        </p:sp>
      </p:grpSp>
      <p:sp>
        <p:nvSpPr>
          <p:cNvPr id="9" name="Freeform 9"/>
          <p:cNvSpPr/>
          <p:nvPr/>
        </p:nvSpPr>
        <p:spPr>
          <a:xfrm>
            <a:off x="1" y="3016359"/>
            <a:ext cx="7770331" cy="7175391"/>
          </a:xfrm>
          <a:custGeom>
            <a:avLst/>
            <a:gdLst/>
            <a:ahLst/>
            <a:cxnLst/>
            <a:rect l="l" t="t" r="r" b="b"/>
            <a:pathLst>
              <a:path w="7876079" h="7175391">
                <a:moveTo>
                  <a:pt x="0" y="0"/>
                </a:moveTo>
                <a:lnTo>
                  <a:pt x="7876079" y="0"/>
                </a:lnTo>
                <a:lnTo>
                  <a:pt x="7876079" y="7175391"/>
                </a:lnTo>
                <a:lnTo>
                  <a:pt x="0" y="7175391"/>
                </a:lnTo>
                <a:lnTo>
                  <a:pt x="0" y="0"/>
                </a:lnTo>
                <a:close/>
              </a:path>
            </a:pathLst>
          </a:custGeom>
          <a:blipFill>
            <a:blip r:embed="rId2"/>
            <a:stretch>
              <a:fillRect l="-31805" t="-5521" r="-35515"/>
            </a:stretch>
          </a:blipFill>
          <a:ln w="38100" cap="sq">
            <a:solidFill>
              <a:srgbClr val="FEFDFC"/>
            </a:solidFill>
            <a:prstDash val="solid"/>
            <a:miter/>
          </a:ln>
        </p:spPr>
      </p:sp>
      <p:grpSp>
        <p:nvGrpSpPr>
          <p:cNvPr id="10" name="Group 10"/>
          <p:cNvGrpSpPr/>
          <p:nvPr/>
        </p:nvGrpSpPr>
        <p:grpSpPr>
          <a:xfrm>
            <a:off x="8903694" y="6182865"/>
            <a:ext cx="8361597" cy="3074741"/>
            <a:chOff x="0" y="0"/>
            <a:chExt cx="2202231" cy="809808"/>
          </a:xfrm>
        </p:grpSpPr>
        <p:sp>
          <p:nvSpPr>
            <p:cNvPr id="11" name="Freeform 11"/>
            <p:cNvSpPr/>
            <p:nvPr/>
          </p:nvSpPr>
          <p:spPr>
            <a:xfrm>
              <a:off x="0" y="0"/>
              <a:ext cx="2202231" cy="809808"/>
            </a:xfrm>
            <a:custGeom>
              <a:avLst/>
              <a:gdLst/>
              <a:ahLst/>
              <a:cxnLst/>
              <a:rect l="l" t="t" r="r" b="b"/>
              <a:pathLst>
                <a:path w="2202231" h="809808">
                  <a:moveTo>
                    <a:pt x="0" y="0"/>
                  </a:moveTo>
                  <a:lnTo>
                    <a:pt x="2202231" y="0"/>
                  </a:lnTo>
                  <a:lnTo>
                    <a:pt x="2202231" y="809808"/>
                  </a:lnTo>
                  <a:lnTo>
                    <a:pt x="0" y="809808"/>
                  </a:lnTo>
                  <a:close/>
                </a:path>
              </a:pathLst>
            </a:custGeom>
            <a:solidFill>
              <a:srgbClr val="000000">
                <a:alpha val="0"/>
              </a:srgbClr>
            </a:solidFill>
          </p:spPr>
        </p:sp>
        <p:sp>
          <p:nvSpPr>
            <p:cNvPr id="12" name="TextBox 12"/>
            <p:cNvSpPr txBox="1"/>
            <p:nvPr/>
          </p:nvSpPr>
          <p:spPr>
            <a:xfrm>
              <a:off x="0" y="-57150"/>
              <a:ext cx="2202231" cy="866958"/>
            </a:xfrm>
            <a:prstGeom prst="rect">
              <a:avLst/>
            </a:prstGeom>
          </p:spPr>
          <p:txBody>
            <a:bodyPr lIns="50800" tIns="50800" rIns="50800" bIns="50800" rtlCol="0" anchor="ctr"/>
            <a:lstStyle/>
            <a:p>
              <a:pPr algn="l">
                <a:lnSpc>
                  <a:spcPts val="2750"/>
                </a:lnSpc>
              </a:pPr>
              <a:r>
                <a:rPr lang="en-US" sz="2200" spc="88" dirty="0">
                  <a:solidFill>
                    <a:srgbClr val="FEFDFC"/>
                  </a:solidFill>
                  <a:latin typeface="Arial"/>
                  <a:ea typeface="Arial"/>
                  <a:cs typeface="Arial"/>
                  <a:sym typeface="Arial"/>
                </a:rPr>
                <a:t>Along with helping users, Zomato also supports restaurant owners by giving them tools to manage their listings, connect with customers, and grow their business. In FY2024-25, Zomato handled over 600 million food orders, showing how widely it’s used. With a simple design and helpful features, Zomato continues to be a go-to platform for both customers and restaurant partners, making the entire food experience smoother and smarter.</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a:extLst>
            <a:ext uri="{FF2B5EF4-FFF2-40B4-BE49-F238E27FC236}">
              <a16:creationId xmlns:a16="http://schemas.microsoft.com/office/drawing/2014/main" id="{47AA93EF-53E9-BB09-0ED6-55F175773FC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7A98EA4-3EDF-F50A-2238-F6E0C8B7618B}"/>
              </a:ext>
            </a:extLst>
          </p:cNvPr>
          <p:cNvGrpSpPr/>
          <p:nvPr/>
        </p:nvGrpSpPr>
        <p:grpSpPr>
          <a:xfrm>
            <a:off x="-1" y="0"/>
            <a:ext cx="18288000" cy="1840432"/>
            <a:chOff x="0" y="0"/>
            <a:chExt cx="4816593" cy="557915"/>
          </a:xfrm>
        </p:grpSpPr>
        <p:sp>
          <p:nvSpPr>
            <p:cNvPr id="3" name="Freeform 3">
              <a:extLst>
                <a:ext uri="{FF2B5EF4-FFF2-40B4-BE49-F238E27FC236}">
                  <a16:creationId xmlns:a16="http://schemas.microsoft.com/office/drawing/2014/main" id="{3543037F-C8C0-BA84-681A-91F1F2A24AEB}"/>
                </a:ext>
              </a:extLst>
            </p:cNvPr>
            <p:cNvSpPr/>
            <p:nvPr/>
          </p:nvSpPr>
          <p:spPr>
            <a:xfrm>
              <a:off x="0" y="0"/>
              <a:ext cx="4816592" cy="557915"/>
            </a:xfrm>
            <a:custGeom>
              <a:avLst/>
              <a:gdLst/>
              <a:ahLst/>
              <a:cxnLst/>
              <a:rect l="l" t="t" r="r" b="b"/>
              <a:pathLst>
                <a:path w="4816592" h="557915">
                  <a:moveTo>
                    <a:pt x="0" y="0"/>
                  </a:moveTo>
                  <a:lnTo>
                    <a:pt x="4816592" y="0"/>
                  </a:lnTo>
                  <a:lnTo>
                    <a:pt x="4816592" y="557915"/>
                  </a:lnTo>
                  <a:lnTo>
                    <a:pt x="0" y="557915"/>
                  </a:lnTo>
                  <a:close/>
                </a:path>
              </a:pathLst>
            </a:custGeom>
            <a:solidFill>
              <a:srgbClr val="C31D14"/>
            </a:solidFill>
          </p:spPr>
        </p:sp>
        <p:sp>
          <p:nvSpPr>
            <p:cNvPr id="4" name="TextBox 4">
              <a:extLst>
                <a:ext uri="{FF2B5EF4-FFF2-40B4-BE49-F238E27FC236}">
                  <a16:creationId xmlns:a16="http://schemas.microsoft.com/office/drawing/2014/main" id="{B4BD6D66-9E0B-144A-6C62-F332C59C8CC6}"/>
                </a:ext>
              </a:extLst>
            </p:cNvPr>
            <p:cNvSpPr txBox="1"/>
            <p:nvPr/>
          </p:nvSpPr>
          <p:spPr>
            <a:xfrm>
              <a:off x="0" y="47625"/>
              <a:ext cx="4816593" cy="510290"/>
            </a:xfrm>
            <a:prstGeom prst="rect">
              <a:avLst/>
            </a:prstGeom>
          </p:spPr>
          <p:txBody>
            <a:bodyPr lIns="50800" tIns="50800" rIns="50800" bIns="50800" rtlCol="0" anchor="ctr"/>
            <a:lstStyle/>
            <a:p>
              <a:pPr algn="l">
                <a:lnSpc>
                  <a:spcPts val="6159"/>
                </a:lnSpc>
              </a:pPr>
              <a:endParaRPr/>
            </a:p>
          </p:txBody>
        </p:sp>
      </p:grpSp>
      <p:sp>
        <p:nvSpPr>
          <p:cNvPr id="5" name="TextBox 5">
            <a:extLst>
              <a:ext uri="{FF2B5EF4-FFF2-40B4-BE49-F238E27FC236}">
                <a16:creationId xmlns:a16="http://schemas.microsoft.com/office/drawing/2014/main" id="{DEC2BEB1-8D76-0AEC-6C48-3B3369091E5D}"/>
              </a:ext>
            </a:extLst>
          </p:cNvPr>
          <p:cNvSpPr txBox="1"/>
          <p:nvPr/>
        </p:nvSpPr>
        <p:spPr>
          <a:xfrm>
            <a:off x="1981200" y="660126"/>
            <a:ext cx="14122073" cy="689610"/>
          </a:xfrm>
          <a:prstGeom prst="rect">
            <a:avLst/>
          </a:prstGeom>
        </p:spPr>
        <p:txBody>
          <a:bodyPr wrap="square" lIns="0" tIns="0" rIns="0" bIns="0" rtlCol="0" anchor="t">
            <a:spAutoFit/>
          </a:bodyPr>
          <a:lstStyle/>
          <a:p>
            <a:pPr algn="ctr">
              <a:lnSpc>
                <a:spcPts val="5280"/>
              </a:lnSpc>
              <a:spcBef>
                <a:spcPct val="0"/>
              </a:spcBef>
            </a:pPr>
            <a:r>
              <a:rPr lang="en-US" sz="4800" b="1" spc="192" dirty="0">
                <a:solidFill>
                  <a:srgbClr val="FFFFFF"/>
                </a:solidFill>
                <a:latin typeface="Public Sans Bold"/>
                <a:ea typeface="Public Sans Bold"/>
                <a:cs typeface="Public Sans Bold"/>
                <a:sym typeface="Public Sans Bold"/>
              </a:rPr>
              <a:t>Online Delivery And Table Booking Services</a:t>
            </a:r>
          </a:p>
        </p:txBody>
      </p:sp>
      <p:sp>
        <p:nvSpPr>
          <p:cNvPr id="7" name="TextBox 7">
            <a:extLst>
              <a:ext uri="{FF2B5EF4-FFF2-40B4-BE49-F238E27FC236}">
                <a16:creationId xmlns:a16="http://schemas.microsoft.com/office/drawing/2014/main" id="{98CF153C-C8C5-0FD2-6A61-1EB5E72F7A00}"/>
              </a:ext>
            </a:extLst>
          </p:cNvPr>
          <p:cNvSpPr txBox="1"/>
          <p:nvPr/>
        </p:nvSpPr>
        <p:spPr>
          <a:xfrm>
            <a:off x="1066801" y="2343454"/>
            <a:ext cx="6324600" cy="5129609"/>
          </a:xfrm>
          <a:prstGeom prst="rect">
            <a:avLst/>
          </a:prstGeom>
        </p:spPr>
        <p:txBody>
          <a:bodyPr wrap="square" lIns="0" tIns="0" rIns="0" bIns="0" rtlCol="0" anchor="t">
            <a:spAutoFit/>
          </a:bodyPr>
          <a:lstStyle/>
          <a:p>
            <a:pPr algn="l">
              <a:lnSpc>
                <a:spcPts val="2720"/>
              </a:lnSpc>
              <a:spcBef>
                <a:spcPct val="0"/>
              </a:spcBef>
            </a:pPr>
            <a:endParaRPr lang="en-US" sz="2000" spc="80" dirty="0">
              <a:solidFill>
                <a:srgbClr val="000000"/>
              </a:solidFill>
              <a:latin typeface="Arial"/>
              <a:ea typeface="Arial"/>
              <a:cs typeface="Arial"/>
              <a:sym typeface="Arial"/>
            </a:endParaRPr>
          </a:p>
          <a:p>
            <a:pPr algn="l">
              <a:lnSpc>
                <a:spcPts val="2720"/>
              </a:lnSpc>
              <a:spcBef>
                <a:spcPct val="0"/>
              </a:spcBef>
            </a:pPr>
            <a:r>
              <a:rPr lang="en-US" sz="2000" b="1" spc="80" dirty="0">
                <a:solidFill>
                  <a:srgbClr val="000000"/>
                </a:solidFill>
                <a:latin typeface="Arial Bold"/>
                <a:ea typeface="Arial Bold"/>
                <a:cs typeface="Arial Bold"/>
                <a:sym typeface="Arial Bold"/>
              </a:rPr>
              <a:t>Recommendations:</a:t>
            </a:r>
          </a:p>
          <a:p>
            <a:pPr algn="l">
              <a:lnSpc>
                <a:spcPts val="2720"/>
              </a:lnSpc>
              <a:spcBef>
                <a:spcPct val="0"/>
              </a:spcBef>
            </a:pPr>
            <a:endParaRPr lang="en-US" sz="2000" b="1" spc="80" dirty="0">
              <a:solidFill>
                <a:srgbClr val="000000"/>
              </a:solidFill>
              <a:latin typeface="Arial Bold"/>
              <a:ea typeface="Arial Bold"/>
              <a:cs typeface="Arial Bold"/>
              <a:sym typeface="Arial Bold"/>
            </a:endParaRPr>
          </a:p>
          <a:p>
            <a:pPr marL="431804" lvl="1" indent="-215902" algn="l">
              <a:lnSpc>
                <a:spcPts val="2720"/>
              </a:lnSpc>
              <a:spcBef>
                <a:spcPct val="0"/>
              </a:spcBef>
              <a:buFont typeface="Arial"/>
              <a:buChar char="•"/>
            </a:pPr>
            <a:r>
              <a:rPr lang="en-US" sz="2000" spc="80" dirty="0">
                <a:solidFill>
                  <a:srgbClr val="000000"/>
                </a:solidFill>
                <a:latin typeface="Arial"/>
                <a:ea typeface="Arial"/>
                <a:cs typeface="Arial"/>
                <a:sym typeface="Arial"/>
              </a:rPr>
              <a:t>Introduce online delivery and table booking in the suggested countries to improve customer experience and fill the existing service gap.</a:t>
            </a:r>
          </a:p>
          <a:p>
            <a:pPr marL="215902" lvl="1" algn="l">
              <a:lnSpc>
                <a:spcPts val="2720"/>
              </a:lnSpc>
              <a:spcBef>
                <a:spcPct val="0"/>
              </a:spcBef>
            </a:pPr>
            <a:endParaRPr lang="en-US" sz="2000" spc="80" dirty="0">
              <a:solidFill>
                <a:srgbClr val="000000"/>
              </a:solidFill>
              <a:latin typeface="Arial"/>
              <a:ea typeface="Arial"/>
              <a:cs typeface="Arial"/>
              <a:sym typeface="Arial"/>
            </a:endParaRPr>
          </a:p>
          <a:p>
            <a:pPr marL="431804" lvl="1" indent="-215902" algn="l">
              <a:lnSpc>
                <a:spcPts val="2720"/>
              </a:lnSpc>
              <a:spcBef>
                <a:spcPct val="0"/>
              </a:spcBef>
              <a:buFont typeface="Arial"/>
              <a:buChar char="•"/>
            </a:pPr>
            <a:r>
              <a:rPr lang="en-US" sz="2000" spc="80" dirty="0">
                <a:solidFill>
                  <a:srgbClr val="000000"/>
                </a:solidFill>
                <a:latin typeface="Arial"/>
                <a:ea typeface="Arial"/>
                <a:cs typeface="Arial"/>
                <a:sym typeface="Arial"/>
              </a:rPr>
              <a:t>Higher vote counts further indicate better engagement and brand connection among customers.</a:t>
            </a:r>
          </a:p>
          <a:p>
            <a:pPr marL="215902" lvl="1" algn="l">
              <a:lnSpc>
                <a:spcPts val="2720"/>
              </a:lnSpc>
              <a:spcBef>
                <a:spcPct val="0"/>
              </a:spcBef>
            </a:pPr>
            <a:endParaRPr lang="en-US" sz="2000" spc="80" dirty="0">
              <a:solidFill>
                <a:srgbClr val="000000"/>
              </a:solidFill>
              <a:latin typeface="Arial"/>
              <a:ea typeface="Arial"/>
              <a:cs typeface="Arial"/>
              <a:sym typeface="Arial"/>
            </a:endParaRPr>
          </a:p>
          <a:p>
            <a:pPr marL="431804" lvl="1" indent="-215902" algn="l">
              <a:lnSpc>
                <a:spcPts val="2720"/>
              </a:lnSpc>
              <a:spcBef>
                <a:spcPct val="0"/>
              </a:spcBef>
              <a:buFont typeface="Arial"/>
              <a:buChar char="•"/>
            </a:pPr>
            <a:r>
              <a:rPr lang="en-US" sz="2000" spc="80" dirty="0">
                <a:solidFill>
                  <a:srgbClr val="000000"/>
                </a:solidFill>
                <a:latin typeface="Arial"/>
                <a:ea typeface="Arial"/>
                <a:cs typeface="Arial"/>
                <a:sym typeface="Arial"/>
              </a:rPr>
              <a:t>Enabling these services early can offer a strategic advantage and contribute to sustainable growth in new markets.</a:t>
            </a:r>
          </a:p>
          <a:p>
            <a:pPr algn="l">
              <a:lnSpc>
                <a:spcPts val="2200"/>
              </a:lnSpc>
              <a:spcBef>
                <a:spcPct val="0"/>
              </a:spcBef>
            </a:pPr>
            <a:endParaRPr lang="en-US" sz="2000" spc="80" dirty="0">
              <a:solidFill>
                <a:srgbClr val="000000"/>
              </a:solidFill>
              <a:latin typeface="Arial"/>
              <a:ea typeface="Arial"/>
              <a:cs typeface="Arial"/>
              <a:sym typeface="Arial"/>
            </a:endParaRPr>
          </a:p>
        </p:txBody>
      </p:sp>
      <p:graphicFrame>
        <p:nvGraphicFramePr>
          <p:cNvPr id="8" name="Table Booking Available">
            <a:extLst>
              <a:ext uri="{FF2B5EF4-FFF2-40B4-BE49-F238E27FC236}">
                <a16:creationId xmlns:a16="http://schemas.microsoft.com/office/drawing/2014/main" id="{F3AD1A53-CD79-9389-F4D7-0B431240ED60}"/>
              </a:ext>
            </a:extLst>
          </p:cNvPr>
          <p:cNvGraphicFramePr>
            <a:graphicFrameLocks/>
          </p:cNvGraphicFramePr>
          <p:nvPr>
            <p:extLst>
              <p:ext uri="{D42A27DB-BD31-4B8C-83A1-F6EECF244321}">
                <p14:modId xmlns:p14="http://schemas.microsoft.com/office/powerpoint/2010/main" val="2425113114"/>
              </p:ext>
            </p:extLst>
          </p:nvPr>
        </p:nvGraphicFramePr>
        <p:xfrm>
          <a:off x="8424773" y="2574954"/>
          <a:ext cx="4114800" cy="3323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Provides Online Delivery">
            <a:extLst>
              <a:ext uri="{FF2B5EF4-FFF2-40B4-BE49-F238E27FC236}">
                <a16:creationId xmlns:a16="http://schemas.microsoft.com/office/drawing/2014/main" id="{1ED4EF13-A90A-7333-BFD3-E0C7E8A3BD01}"/>
              </a:ext>
            </a:extLst>
          </p:cNvPr>
          <p:cNvGraphicFramePr>
            <a:graphicFrameLocks/>
          </p:cNvGraphicFramePr>
          <p:nvPr>
            <p:extLst>
              <p:ext uri="{D42A27DB-BD31-4B8C-83A1-F6EECF244321}">
                <p14:modId xmlns:p14="http://schemas.microsoft.com/office/powerpoint/2010/main" val="1804942430"/>
              </p:ext>
            </p:extLst>
          </p:nvPr>
        </p:nvGraphicFramePr>
        <p:xfrm>
          <a:off x="13335001" y="2574954"/>
          <a:ext cx="3898978" cy="332392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B05E65A9-AC47-9844-C154-D0581BD6DA3A}"/>
              </a:ext>
            </a:extLst>
          </p:cNvPr>
          <p:cNvSpPr txBox="1"/>
          <p:nvPr/>
        </p:nvSpPr>
        <p:spPr>
          <a:xfrm>
            <a:off x="8318335" y="6633396"/>
            <a:ext cx="9025027" cy="707886"/>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Used doughnut charts to represent categorical data like booking options and delivery services, providing a clear overview of key operational features.</a:t>
            </a:r>
            <a:endParaRPr lang="en-IN" sz="2000" dirty="0">
              <a:latin typeface="Arial" panose="020B0604020202020204" pitchFamily="34" charset="0"/>
              <a:cs typeface="Arial" panose="020B0604020202020204" pitchFamily="34" charset="0"/>
            </a:endParaRPr>
          </a:p>
        </p:txBody>
      </p:sp>
      <p:graphicFrame>
        <p:nvGraphicFramePr>
          <p:cNvPr id="13" name="Table 12">
            <a:extLst>
              <a:ext uri="{FF2B5EF4-FFF2-40B4-BE49-F238E27FC236}">
                <a16:creationId xmlns:a16="http://schemas.microsoft.com/office/drawing/2014/main" id="{FAF9FFA7-7626-1FC7-A2A8-68BD37724E30}"/>
              </a:ext>
            </a:extLst>
          </p:cNvPr>
          <p:cNvGraphicFramePr>
            <a:graphicFrameLocks noGrp="1"/>
          </p:cNvGraphicFramePr>
          <p:nvPr>
            <p:extLst>
              <p:ext uri="{D42A27DB-BD31-4B8C-83A1-F6EECF244321}">
                <p14:modId xmlns:p14="http://schemas.microsoft.com/office/powerpoint/2010/main" val="2803004848"/>
              </p:ext>
            </p:extLst>
          </p:nvPr>
        </p:nvGraphicFramePr>
        <p:xfrm>
          <a:off x="8427720" y="7581900"/>
          <a:ext cx="8806258" cy="1840644"/>
        </p:xfrm>
        <a:graphic>
          <a:graphicData uri="http://schemas.openxmlformats.org/drawingml/2006/table">
            <a:tbl>
              <a:tblPr firstRow="1" bandRow="1">
                <a:tableStyleId>{21E4AEA4-8DFA-4A89-87EB-49C32662AFE0}</a:tableStyleId>
              </a:tblPr>
              <a:tblGrid>
                <a:gridCol w="4170691">
                  <a:extLst>
                    <a:ext uri="{9D8B030D-6E8A-4147-A177-3AD203B41FA5}">
                      <a16:colId xmlns:a16="http://schemas.microsoft.com/office/drawing/2014/main" val="3321411472"/>
                    </a:ext>
                  </a:extLst>
                </a:gridCol>
                <a:gridCol w="2757364">
                  <a:extLst>
                    <a:ext uri="{9D8B030D-6E8A-4147-A177-3AD203B41FA5}">
                      <a16:colId xmlns:a16="http://schemas.microsoft.com/office/drawing/2014/main" val="3753721125"/>
                    </a:ext>
                  </a:extLst>
                </a:gridCol>
                <a:gridCol w="1878203">
                  <a:extLst>
                    <a:ext uri="{9D8B030D-6E8A-4147-A177-3AD203B41FA5}">
                      <a16:colId xmlns:a16="http://schemas.microsoft.com/office/drawing/2014/main" val="892715672"/>
                    </a:ext>
                  </a:extLst>
                </a:gridCol>
              </a:tblGrid>
              <a:tr h="613548">
                <a:tc>
                  <a:txBody>
                    <a:bodyPr/>
                    <a:lstStyle/>
                    <a:p>
                      <a:r>
                        <a:rPr lang="en-US" sz="2000" dirty="0"/>
                        <a:t>NO. OF RESTAURANTS</a:t>
                      </a:r>
                      <a:endParaRPr lang="en-IN" sz="2000" dirty="0"/>
                    </a:p>
                  </a:txBody>
                  <a:tcPr/>
                </a:tc>
                <a:tc>
                  <a:txBody>
                    <a:bodyPr/>
                    <a:lstStyle/>
                    <a:p>
                      <a:r>
                        <a:rPr lang="en-US" sz="2000" dirty="0"/>
                        <a:t>YES</a:t>
                      </a:r>
                      <a:endParaRPr lang="en-IN" sz="2000" dirty="0"/>
                    </a:p>
                  </a:txBody>
                  <a:tcPr/>
                </a:tc>
                <a:tc>
                  <a:txBody>
                    <a:bodyPr/>
                    <a:lstStyle/>
                    <a:p>
                      <a:r>
                        <a:rPr lang="en-US" sz="2000" dirty="0"/>
                        <a:t>NO</a:t>
                      </a:r>
                      <a:endParaRPr lang="en-IN" sz="2000" dirty="0"/>
                    </a:p>
                  </a:txBody>
                  <a:tcPr/>
                </a:tc>
                <a:extLst>
                  <a:ext uri="{0D108BD9-81ED-4DB2-BD59-A6C34878D82A}">
                    <a16:rowId xmlns:a16="http://schemas.microsoft.com/office/drawing/2014/main" val="1504315936"/>
                  </a:ext>
                </a:extLst>
              </a:tr>
              <a:tr h="613548">
                <a:tc>
                  <a:txBody>
                    <a:bodyPr/>
                    <a:lstStyle/>
                    <a:p>
                      <a:r>
                        <a:rPr lang="en-US" sz="2000" dirty="0"/>
                        <a:t>Table Booking Available</a:t>
                      </a:r>
                    </a:p>
                  </a:txBody>
                  <a:tcPr/>
                </a:tc>
                <a:tc>
                  <a:txBody>
                    <a:bodyPr/>
                    <a:lstStyle/>
                    <a:p>
                      <a:r>
                        <a:rPr lang="en-US" sz="2000" dirty="0"/>
                        <a:t>1158</a:t>
                      </a:r>
                      <a:endParaRPr lang="en-IN" sz="2000" dirty="0"/>
                    </a:p>
                  </a:txBody>
                  <a:tcPr/>
                </a:tc>
                <a:tc>
                  <a:txBody>
                    <a:bodyPr/>
                    <a:lstStyle/>
                    <a:p>
                      <a:r>
                        <a:rPr lang="en-US" sz="2000" dirty="0"/>
                        <a:t>8384</a:t>
                      </a:r>
                      <a:endParaRPr lang="en-IN" sz="2000" dirty="0"/>
                    </a:p>
                  </a:txBody>
                  <a:tcPr/>
                </a:tc>
                <a:extLst>
                  <a:ext uri="{0D108BD9-81ED-4DB2-BD59-A6C34878D82A}">
                    <a16:rowId xmlns:a16="http://schemas.microsoft.com/office/drawing/2014/main" val="2091371689"/>
                  </a:ext>
                </a:extLst>
              </a:tr>
              <a:tr h="613548">
                <a:tc>
                  <a:txBody>
                    <a:bodyPr/>
                    <a:lstStyle/>
                    <a:p>
                      <a:r>
                        <a:rPr lang="en-US" sz="2000" dirty="0"/>
                        <a:t>Provides Online Delivery	</a:t>
                      </a:r>
                    </a:p>
                  </a:txBody>
                  <a:tcPr/>
                </a:tc>
                <a:tc>
                  <a:txBody>
                    <a:bodyPr/>
                    <a:lstStyle/>
                    <a:p>
                      <a:r>
                        <a:rPr lang="en-US" sz="2000" dirty="0"/>
                        <a:t>2451</a:t>
                      </a:r>
                      <a:endParaRPr lang="en-IN" sz="2000" dirty="0"/>
                    </a:p>
                  </a:txBody>
                  <a:tcPr/>
                </a:tc>
                <a:tc>
                  <a:txBody>
                    <a:bodyPr/>
                    <a:lstStyle/>
                    <a:p>
                      <a:r>
                        <a:rPr lang="en-US" sz="2000" dirty="0"/>
                        <a:t>7091</a:t>
                      </a:r>
                      <a:endParaRPr lang="en-IN" sz="2000" dirty="0"/>
                    </a:p>
                  </a:txBody>
                  <a:tcPr/>
                </a:tc>
                <a:extLst>
                  <a:ext uri="{0D108BD9-81ED-4DB2-BD59-A6C34878D82A}">
                    <a16:rowId xmlns:a16="http://schemas.microsoft.com/office/drawing/2014/main" val="334771286"/>
                  </a:ext>
                </a:extLst>
              </a:tr>
            </a:tbl>
          </a:graphicData>
        </a:graphic>
      </p:graphicFrame>
    </p:spTree>
    <p:extLst>
      <p:ext uri="{BB962C8B-B14F-4D97-AF65-F5344CB8AC3E}">
        <p14:creationId xmlns:p14="http://schemas.microsoft.com/office/powerpoint/2010/main" val="379891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240973"/>
            <a:chOff x="0" y="0"/>
            <a:chExt cx="4816593" cy="326841"/>
          </a:xfrm>
        </p:grpSpPr>
        <p:sp>
          <p:nvSpPr>
            <p:cNvPr id="3" name="Freeform 3"/>
            <p:cNvSpPr/>
            <p:nvPr/>
          </p:nvSpPr>
          <p:spPr>
            <a:xfrm>
              <a:off x="0" y="0"/>
              <a:ext cx="4816592" cy="326841"/>
            </a:xfrm>
            <a:custGeom>
              <a:avLst/>
              <a:gdLst/>
              <a:ahLst/>
              <a:cxnLst/>
              <a:rect l="l" t="t" r="r" b="b"/>
              <a:pathLst>
                <a:path w="4816592" h="326841">
                  <a:moveTo>
                    <a:pt x="0" y="0"/>
                  </a:moveTo>
                  <a:lnTo>
                    <a:pt x="4816592" y="0"/>
                  </a:lnTo>
                  <a:lnTo>
                    <a:pt x="4816592" y="326841"/>
                  </a:lnTo>
                  <a:lnTo>
                    <a:pt x="0" y="326841"/>
                  </a:lnTo>
                  <a:close/>
                </a:path>
              </a:pathLst>
            </a:custGeom>
            <a:solidFill>
              <a:srgbClr val="C31D14"/>
            </a:solidFill>
          </p:spPr>
        </p:sp>
        <p:sp>
          <p:nvSpPr>
            <p:cNvPr id="4" name="TextBox 4"/>
            <p:cNvSpPr txBox="1"/>
            <p:nvPr/>
          </p:nvSpPr>
          <p:spPr>
            <a:xfrm>
              <a:off x="0" y="47625"/>
              <a:ext cx="4816593" cy="279216"/>
            </a:xfrm>
            <a:prstGeom prst="rect">
              <a:avLst/>
            </a:prstGeom>
          </p:spPr>
          <p:txBody>
            <a:bodyPr lIns="50800" tIns="50800" rIns="50800" bIns="50800" rtlCol="0" anchor="ctr"/>
            <a:lstStyle/>
            <a:p>
              <a:pPr algn="l">
                <a:lnSpc>
                  <a:spcPts val="6159"/>
                </a:lnSpc>
              </a:pPr>
              <a:endParaRPr/>
            </a:p>
          </p:txBody>
        </p:sp>
      </p:grpSp>
      <p:sp>
        <p:nvSpPr>
          <p:cNvPr id="6" name="TextBox 6"/>
          <p:cNvSpPr txBox="1"/>
          <p:nvPr/>
        </p:nvSpPr>
        <p:spPr>
          <a:xfrm>
            <a:off x="-169812" y="321215"/>
            <a:ext cx="18288000" cy="775335"/>
          </a:xfrm>
          <a:prstGeom prst="rect">
            <a:avLst/>
          </a:prstGeom>
        </p:spPr>
        <p:txBody>
          <a:bodyPr lIns="0" tIns="0" rIns="0" bIns="0" rtlCol="0" anchor="t">
            <a:spAutoFit/>
          </a:bodyPr>
          <a:lstStyle/>
          <a:p>
            <a:pPr algn="ctr">
              <a:lnSpc>
                <a:spcPts val="5280"/>
              </a:lnSpc>
              <a:spcBef>
                <a:spcPct val="0"/>
              </a:spcBef>
            </a:pPr>
            <a:r>
              <a:rPr lang="en-US" sz="4800" b="1" spc="192">
                <a:solidFill>
                  <a:srgbClr val="FFFFFF"/>
                </a:solidFill>
                <a:latin typeface="Arial Bold"/>
                <a:ea typeface="Arial Bold"/>
                <a:cs typeface="Arial Bold"/>
                <a:sym typeface="Arial Bold"/>
              </a:rPr>
              <a:t>Dashboard</a:t>
            </a:r>
          </a:p>
        </p:txBody>
      </p:sp>
      <p:sp>
        <p:nvSpPr>
          <p:cNvPr id="7" name="TextBox 7"/>
          <p:cNvSpPr txBox="1"/>
          <p:nvPr/>
        </p:nvSpPr>
        <p:spPr>
          <a:xfrm>
            <a:off x="449313" y="1526546"/>
            <a:ext cx="17259300" cy="577850"/>
          </a:xfrm>
          <a:prstGeom prst="rect">
            <a:avLst/>
          </a:prstGeom>
        </p:spPr>
        <p:txBody>
          <a:bodyPr lIns="0" tIns="0" rIns="0" bIns="0" rtlCol="0" anchor="t">
            <a:spAutoFit/>
          </a:bodyPr>
          <a:lstStyle/>
          <a:p>
            <a:pPr algn="l">
              <a:lnSpc>
                <a:spcPts val="2200"/>
              </a:lnSpc>
              <a:spcBef>
                <a:spcPct val="0"/>
              </a:spcBef>
            </a:pPr>
            <a:r>
              <a:rPr lang="en-US" sz="2000" spc="80" dirty="0">
                <a:solidFill>
                  <a:srgbClr val="000000"/>
                </a:solidFill>
                <a:latin typeface="Public Sans"/>
                <a:ea typeface="Public Sans"/>
                <a:cs typeface="Public Sans"/>
                <a:sym typeface="Public Sans"/>
              </a:rPr>
              <a:t>Based on all the insights gathered, I created an interactive dashboard featuring key charts and added slicers for countries and years to make data visualization more dynamic and easier to explore.</a:t>
            </a:r>
          </a:p>
        </p:txBody>
      </p:sp>
      <p:pic>
        <p:nvPicPr>
          <p:cNvPr id="11" name="Picture 10">
            <a:extLst>
              <a:ext uri="{FF2B5EF4-FFF2-40B4-BE49-F238E27FC236}">
                <a16:creationId xmlns:a16="http://schemas.microsoft.com/office/drawing/2014/main" id="{D8F5AD01-BDC8-5704-061A-6446B1E0D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13" y="2476500"/>
            <a:ext cx="1758721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extBox 2"/>
          <p:cNvSpPr txBox="1"/>
          <p:nvPr/>
        </p:nvSpPr>
        <p:spPr>
          <a:xfrm>
            <a:off x="1113123" y="2468215"/>
            <a:ext cx="16146177" cy="6790085"/>
          </a:xfrm>
          <a:prstGeom prst="rect">
            <a:avLst/>
          </a:prstGeom>
        </p:spPr>
        <p:txBody>
          <a:bodyPr lIns="0" tIns="0" rIns="0" bIns="0" rtlCol="0" anchor="t">
            <a:spAutoFit/>
          </a:bodyPr>
          <a:lstStyle/>
          <a:p>
            <a:pPr algn="just">
              <a:lnSpc>
                <a:spcPts val="3218"/>
              </a:lnSpc>
            </a:pPr>
            <a:r>
              <a:rPr lang="en-US" sz="2298" b="1" u="sng" spc="73">
                <a:solidFill>
                  <a:srgbClr val="000000"/>
                </a:solidFill>
                <a:latin typeface="Open Sauce Bold"/>
                <a:ea typeface="Open Sauce Bold"/>
                <a:cs typeface="Open Sauce Bold"/>
                <a:sym typeface="Open Sauce Bold"/>
              </a:rPr>
              <a:t>STRATEGIC SUGGESTIONS</a:t>
            </a:r>
          </a:p>
          <a:p>
            <a:pPr algn="just">
              <a:lnSpc>
                <a:spcPts val="3218"/>
              </a:lnSpc>
            </a:pPr>
            <a:endParaRPr lang="en-US" sz="2298" b="1" u="sng" spc="73">
              <a:solidFill>
                <a:srgbClr val="000000"/>
              </a:solidFill>
              <a:latin typeface="Open Sauce Bold"/>
              <a:ea typeface="Open Sauce Bold"/>
              <a:cs typeface="Open Sauce Bold"/>
              <a:sym typeface="Open Sauce Bold"/>
            </a:endParaRPr>
          </a:p>
          <a:p>
            <a:pPr marL="496311" lvl="1" indent="-248156" algn="just">
              <a:lnSpc>
                <a:spcPts val="3218"/>
              </a:lnSpc>
              <a:buFont typeface="Arial"/>
              <a:buChar char="•"/>
            </a:pPr>
            <a:r>
              <a:rPr lang="en-US" sz="2298" spc="73">
                <a:solidFill>
                  <a:srgbClr val="000000"/>
                </a:solidFill>
                <a:latin typeface="Open Sauce"/>
                <a:ea typeface="Open Sauce"/>
                <a:cs typeface="Open Sauce"/>
                <a:sym typeface="Open Sauce"/>
              </a:rPr>
              <a:t>Target high-potential countries like Sri Lanka, Indonesia, and the Philippines where restaurant presence is still low but customer interest is strong.</a:t>
            </a:r>
          </a:p>
          <a:p>
            <a:pPr marL="496311" lvl="1" indent="-248156" algn="just">
              <a:lnSpc>
                <a:spcPts val="3218"/>
              </a:lnSpc>
              <a:buFont typeface="Arial"/>
              <a:buChar char="•"/>
            </a:pPr>
            <a:r>
              <a:rPr lang="en-US" sz="2298" spc="73">
                <a:solidFill>
                  <a:srgbClr val="000000"/>
                </a:solidFill>
                <a:latin typeface="Open Sauce"/>
                <a:ea typeface="Open Sauce"/>
                <a:cs typeface="Open Sauce"/>
                <a:sym typeface="Open Sauce"/>
              </a:rPr>
              <a:t>Start in less crowded cities within these countries to avoid heavy competition and build a loyal customer base early.</a:t>
            </a:r>
          </a:p>
          <a:p>
            <a:pPr marL="496311" lvl="1" indent="-248156" algn="just">
              <a:lnSpc>
                <a:spcPts val="3218"/>
              </a:lnSpc>
              <a:buFont typeface="Arial"/>
              <a:buChar char="•"/>
            </a:pPr>
            <a:r>
              <a:rPr lang="en-US" sz="2298" spc="73">
                <a:solidFill>
                  <a:srgbClr val="000000"/>
                </a:solidFill>
                <a:latin typeface="Open Sauce"/>
                <a:ea typeface="Open Sauce"/>
                <a:cs typeface="Open Sauce"/>
                <a:sym typeface="Open Sauce"/>
              </a:rPr>
              <a:t>Learn from top competitors to offer something better—whether it’s unique food, faster service, or a more inviting dining experience.</a:t>
            </a:r>
          </a:p>
          <a:p>
            <a:pPr algn="just">
              <a:lnSpc>
                <a:spcPts val="3218"/>
              </a:lnSpc>
            </a:pPr>
            <a:endParaRPr lang="en-US" sz="2298" spc="73">
              <a:solidFill>
                <a:srgbClr val="000000"/>
              </a:solidFill>
              <a:latin typeface="Open Sauce"/>
              <a:ea typeface="Open Sauce"/>
              <a:cs typeface="Open Sauce"/>
              <a:sym typeface="Open Sauce"/>
            </a:endParaRPr>
          </a:p>
          <a:p>
            <a:pPr algn="just">
              <a:lnSpc>
                <a:spcPts val="3218"/>
              </a:lnSpc>
            </a:pPr>
            <a:r>
              <a:rPr lang="en-US" sz="2298" b="1" u="sng" spc="73">
                <a:solidFill>
                  <a:srgbClr val="000000"/>
                </a:solidFill>
                <a:latin typeface="Open Sauce Bold"/>
                <a:ea typeface="Open Sauce Bold"/>
                <a:cs typeface="Open Sauce Bold"/>
                <a:sym typeface="Open Sauce Bold"/>
              </a:rPr>
              <a:t>OPERATIONAL SUGGESTIONS</a:t>
            </a:r>
          </a:p>
          <a:p>
            <a:pPr algn="just">
              <a:lnSpc>
                <a:spcPts val="3218"/>
              </a:lnSpc>
            </a:pPr>
            <a:endParaRPr lang="en-US" sz="2298" b="1" u="sng" spc="73">
              <a:solidFill>
                <a:srgbClr val="000000"/>
              </a:solidFill>
              <a:latin typeface="Open Sauce Bold"/>
              <a:ea typeface="Open Sauce Bold"/>
              <a:cs typeface="Open Sauce Bold"/>
              <a:sym typeface="Open Sauce Bold"/>
            </a:endParaRPr>
          </a:p>
          <a:p>
            <a:pPr marL="496311" lvl="1" indent="-248156" algn="just">
              <a:lnSpc>
                <a:spcPts val="3218"/>
              </a:lnSpc>
              <a:buFont typeface="Arial"/>
              <a:buChar char="•"/>
            </a:pPr>
            <a:r>
              <a:rPr lang="en-US" sz="2298" spc="73">
                <a:solidFill>
                  <a:srgbClr val="000000"/>
                </a:solidFill>
                <a:latin typeface="Open Sauce"/>
                <a:ea typeface="Open Sauce"/>
                <a:cs typeface="Open Sauce"/>
                <a:sym typeface="Open Sauce"/>
              </a:rPr>
              <a:t>Add online delivery and table booking from the start—data shows it improves both customer experience and restaurant ratings.</a:t>
            </a:r>
          </a:p>
          <a:p>
            <a:pPr marL="496311" lvl="1" indent="-248156" algn="just">
              <a:lnSpc>
                <a:spcPts val="3218"/>
              </a:lnSpc>
              <a:buFont typeface="Arial"/>
              <a:buChar char="•"/>
            </a:pPr>
            <a:r>
              <a:rPr lang="en-US" sz="2298" spc="73">
                <a:solidFill>
                  <a:srgbClr val="000000"/>
                </a:solidFill>
                <a:latin typeface="Open Sauce"/>
                <a:ea typeface="Open Sauce"/>
                <a:cs typeface="Open Sauce"/>
                <a:sym typeface="Open Sauce"/>
              </a:rPr>
              <a:t>Serve popular cuisines that customers already love in each country to increase satisfaction and footfall.</a:t>
            </a:r>
          </a:p>
          <a:p>
            <a:pPr marL="496311" lvl="1" indent="-248156" algn="just">
              <a:lnSpc>
                <a:spcPts val="3218"/>
              </a:lnSpc>
              <a:buFont typeface="Arial"/>
              <a:buChar char="•"/>
            </a:pPr>
            <a:r>
              <a:rPr lang="en-US" sz="2298" spc="73">
                <a:solidFill>
                  <a:srgbClr val="000000"/>
                </a:solidFill>
                <a:latin typeface="Open Sauce"/>
                <a:ea typeface="Open Sauce"/>
                <a:cs typeface="Open Sauce"/>
                <a:sym typeface="Open Sauce"/>
              </a:rPr>
              <a:t>Keep pricing smart and local-friendly by matching it with how much people usually spend in each region.</a:t>
            </a:r>
          </a:p>
          <a:p>
            <a:pPr algn="just">
              <a:lnSpc>
                <a:spcPts val="3218"/>
              </a:lnSpc>
            </a:pPr>
            <a:endParaRPr lang="en-US" sz="2298" spc="73">
              <a:solidFill>
                <a:srgbClr val="000000"/>
              </a:solidFill>
              <a:latin typeface="Open Sauce"/>
              <a:ea typeface="Open Sauce"/>
              <a:cs typeface="Open Sauce"/>
              <a:sym typeface="Open Sauce"/>
            </a:endParaRPr>
          </a:p>
        </p:txBody>
      </p:sp>
      <p:grpSp>
        <p:nvGrpSpPr>
          <p:cNvPr id="3" name="Group 3"/>
          <p:cNvGrpSpPr/>
          <p:nvPr/>
        </p:nvGrpSpPr>
        <p:grpSpPr>
          <a:xfrm>
            <a:off x="0" y="0"/>
            <a:ext cx="18288000" cy="1693804"/>
            <a:chOff x="0" y="0"/>
            <a:chExt cx="4816593" cy="446105"/>
          </a:xfrm>
        </p:grpSpPr>
        <p:sp>
          <p:nvSpPr>
            <p:cNvPr id="4" name="Freeform 4"/>
            <p:cNvSpPr/>
            <p:nvPr/>
          </p:nvSpPr>
          <p:spPr>
            <a:xfrm>
              <a:off x="0" y="0"/>
              <a:ext cx="4816592" cy="446105"/>
            </a:xfrm>
            <a:custGeom>
              <a:avLst/>
              <a:gdLst/>
              <a:ahLst/>
              <a:cxnLst/>
              <a:rect l="l" t="t" r="r" b="b"/>
              <a:pathLst>
                <a:path w="4816592" h="446105">
                  <a:moveTo>
                    <a:pt x="0" y="0"/>
                  </a:moveTo>
                  <a:lnTo>
                    <a:pt x="4816592" y="0"/>
                  </a:lnTo>
                  <a:lnTo>
                    <a:pt x="4816592" y="446105"/>
                  </a:lnTo>
                  <a:lnTo>
                    <a:pt x="0" y="446105"/>
                  </a:lnTo>
                  <a:close/>
                </a:path>
              </a:pathLst>
            </a:custGeom>
            <a:solidFill>
              <a:srgbClr val="C31D14"/>
            </a:solidFill>
          </p:spPr>
        </p:sp>
        <p:sp>
          <p:nvSpPr>
            <p:cNvPr id="5" name="TextBox 5"/>
            <p:cNvSpPr txBox="1"/>
            <p:nvPr/>
          </p:nvSpPr>
          <p:spPr>
            <a:xfrm>
              <a:off x="0" y="38100"/>
              <a:ext cx="4816593" cy="408005"/>
            </a:xfrm>
            <a:prstGeom prst="rect">
              <a:avLst/>
            </a:prstGeom>
          </p:spPr>
          <p:txBody>
            <a:bodyPr lIns="50800" tIns="50800" rIns="50800" bIns="50800" rtlCol="0" anchor="ctr"/>
            <a:lstStyle/>
            <a:p>
              <a:pPr algn="ctr">
                <a:lnSpc>
                  <a:spcPts val="5280"/>
                </a:lnSpc>
              </a:pPr>
              <a:r>
                <a:rPr lang="en-US" sz="4800" b="1" spc="192">
                  <a:solidFill>
                    <a:srgbClr val="FFFFFF"/>
                  </a:solidFill>
                  <a:latin typeface="Public Sans Bold"/>
                  <a:ea typeface="Public Sans Bold"/>
                  <a:cs typeface="Public Sans Bold"/>
                  <a:sym typeface="Public Sans Bold"/>
                </a:rPr>
                <a:t>Suggestions</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extBox 2"/>
          <p:cNvSpPr txBox="1"/>
          <p:nvPr/>
        </p:nvSpPr>
        <p:spPr>
          <a:xfrm>
            <a:off x="2362200" y="3390900"/>
            <a:ext cx="12791219" cy="4809009"/>
          </a:xfrm>
          <a:prstGeom prst="rect">
            <a:avLst/>
          </a:prstGeom>
        </p:spPr>
        <p:txBody>
          <a:bodyPr wrap="square" lIns="0" tIns="0" rIns="0" bIns="0" rtlCol="0" anchor="t">
            <a:spAutoFit/>
          </a:bodyPr>
          <a:lstStyle/>
          <a:p>
            <a:pPr marL="496571" lvl="1" indent="-248285" algn="just">
              <a:lnSpc>
                <a:spcPts val="2530"/>
              </a:lnSpc>
              <a:buFont typeface="Arial"/>
              <a:buChar char="•"/>
            </a:pPr>
            <a:r>
              <a:rPr lang="en-US" sz="2300" spc="73" dirty="0">
                <a:solidFill>
                  <a:srgbClr val="000000"/>
                </a:solidFill>
                <a:latin typeface="Arial"/>
                <a:ea typeface="Arial"/>
                <a:cs typeface="Arial"/>
                <a:sym typeface="Arial"/>
              </a:rPr>
              <a:t>This analysis offers strategic insights by studying key aspects such as price range, customer ratings, average cost for two, and the number of votes. These factors help understand market potential and customer behavior across countries.</a:t>
            </a:r>
          </a:p>
          <a:p>
            <a:pPr algn="just">
              <a:lnSpc>
                <a:spcPts val="2530"/>
              </a:lnSpc>
            </a:pPr>
            <a:endParaRPr lang="en-US" sz="2300" spc="73" dirty="0">
              <a:solidFill>
                <a:srgbClr val="000000"/>
              </a:solidFill>
              <a:latin typeface="Arial"/>
              <a:ea typeface="Arial"/>
              <a:cs typeface="Arial"/>
              <a:sym typeface="Arial"/>
            </a:endParaRPr>
          </a:p>
          <a:p>
            <a:pPr marL="496571" lvl="1" indent="-248285" algn="just">
              <a:lnSpc>
                <a:spcPts val="2530"/>
              </a:lnSpc>
              <a:buFont typeface="Arial"/>
              <a:buChar char="•"/>
            </a:pPr>
            <a:r>
              <a:rPr lang="en-US" sz="2300" spc="73" dirty="0">
                <a:solidFill>
                  <a:srgbClr val="000000"/>
                </a:solidFill>
                <a:latin typeface="Arial"/>
                <a:ea typeface="Arial"/>
                <a:cs typeface="Arial"/>
                <a:sym typeface="Arial"/>
              </a:rPr>
              <a:t>Important business questions have been addressed through a clear and interactive dashboard that uses visuals like line charts, column charts, pie charts, and slicers for better understanding.</a:t>
            </a:r>
          </a:p>
          <a:p>
            <a:pPr algn="just">
              <a:lnSpc>
                <a:spcPts val="2530"/>
              </a:lnSpc>
            </a:pPr>
            <a:endParaRPr lang="en-US" sz="2300" spc="73" dirty="0">
              <a:solidFill>
                <a:srgbClr val="000000"/>
              </a:solidFill>
              <a:latin typeface="Arial"/>
              <a:ea typeface="Arial"/>
              <a:cs typeface="Arial"/>
              <a:sym typeface="Arial"/>
            </a:endParaRPr>
          </a:p>
          <a:p>
            <a:pPr marL="496571" lvl="1" indent="-248285" algn="just">
              <a:lnSpc>
                <a:spcPts val="2530"/>
              </a:lnSpc>
              <a:buFont typeface="Arial"/>
              <a:buChar char="•"/>
            </a:pPr>
            <a:r>
              <a:rPr lang="en-US" sz="2300" spc="73" dirty="0">
                <a:solidFill>
                  <a:srgbClr val="000000"/>
                </a:solidFill>
                <a:latin typeface="Arial"/>
                <a:ea typeface="Arial"/>
                <a:cs typeface="Arial"/>
                <a:sym typeface="Arial"/>
              </a:rPr>
              <a:t>The use of country and year slicers allows users to easily filter and explore the data specific to different regions and timeframes.</a:t>
            </a:r>
          </a:p>
          <a:p>
            <a:pPr algn="just">
              <a:lnSpc>
                <a:spcPts val="2530"/>
              </a:lnSpc>
            </a:pPr>
            <a:endParaRPr lang="en-US" sz="2300" spc="73" dirty="0">
              <a:solidFill>
                <a:srgbClr val="000000"/>
              </a:solidFill>
              <a:latin typeface="Arial"/>
              <a:ea typeface="Arial"/>
              <a:cs typeface="Arial"/>
              <a:sym typeface="Arial"/>
            </a:endParaRPr>
          </a:p>
          <a:p>
            <a:pPr marL="496571" lvl="1" indent="-248285" algn="just">
              <a:lnSpc>
                <a:spcPts val="2530"/>
              </a:lnSpc>
              <a:buFont typeface="Arial"/>
              <a:buChar char="•"/>
            </a:pPr>
            <a:r>
              <a:rPr lang="en-US" sz="2300" spc="73" dirty="0">
                <a:solidFill>
                  <a:srgbClr val="000000"/>
                </a:solidFill>
                <a:latin typeface="Arial"/>
                <a:ea typeface="Arial"/>
                <a:cs typeface="Arial"/>
                <a:sym typeface="Arial"/>
              </a:rPr>
              <a:t>Additional findings, such as top cuisines among all countries, based on ratings, names of States and cities in the suggested countries, the current quality regarding ratings, are also included in the attached spreadsheet for clarity and planning.</a:t>
            </a:r>
          </a:p>
          <a:p>
            <a:pPr algn="just">
              <a:lnSpc>
                <a:spcPts val="2530"/>
              </a:lnSpc>
            </a:pPr>
            <a:endParaRPr lang="en-US" sz="2300" spc="73" dirty="0">
              <a:solidFill>
                <a:srgbClr val="000000"/>
              </a:solidFill>
              <a:latin typeface="Arial"/>
              <a:ea typeface="Arial"/>
              <a:cs typeface="Arial"/>
              <a:sym typeface="Arial"/>
            </a:endParaRPr>
          </a:p>
        </p:txBody>
      </p:sp>
      <p:grpSp>
        <p:nvGrpSpPr>
          <p:cNvPr id="3" name="Group 3"/>
          <p:cNvGrpSpPr/>
          <p:nvPr/>
        </p:nvGrpSpPr>
        <p:grpSpPr>
          <a:xfrm>
            <a:off x="0" y="0"/>
            <a:ext cx="18288000" cy="2118333"/>
            <a:chOff x="0" y="0"/>
            <a:chExt cx="4816593" cy="557915"/>
          </a:xfrm>
        </p:grpSpPr>
        <p:sp>
          <p:nvSpPr>
            <p:cNvPr id="4" name="Freeform 4"/>
            <p:cNvSpPr/>
            <p:nvPr/>
          </p:nvSpPr>
          <p:spPr>
            <a:xfrm>
              <a:off x="0" y="0"/>
              <a:ext cx="4816592" cy="557915"/>
            </a:xfrm>
            <a:custGeom>
              <a:avLst/>
              <a:gdLst/>
              <a:ahLst/>
              <a:cxnLst/>
              <a:rect l="l" t="t" r="r" b="b"/>
              <a:pathLst>
                <a:path w="4816592" h="557915">
                  <a:moveTo>
                    <a:pt x="0" y="0"/>
                  </a:moveTo>
                  <a:lnTo>
                    <a:pt x="4816592" y="0"/>
                  </a:lnTo>
                  <a:lnTo>
                    <a:pt x="4816592" y="557915"/>
                  </a:lnTo>
                  <a:lnTo>
                    <a:pt x="0" y="557915"/>
                  </a:lnTo>
                  <a:close/>
                </a:path>
              </a:pathLst>
            </a:custGeom>
            <a:solidFill>
              <a:srgbClr val="C31D14"/>
            </a:solidFill>
          </p:spPr>
        </p:sp>
        <p:sp>
          <p:nvSpPr>
            <p:cNvPr id="5" name="TextBox 5"/>
            <p:cNvSpPr txBox="1"/>
            <p:nvPr/>
          </p:nvSpPr>
          <p:spPr>
            <a:xfrm>
              <a:off x="0" y="38100"/>
              <a:ext cx="4816593" cy="519815"/>
            </a:xfrm>
            <a:prstGeom prst="rect">
              <a:avLst/>
            </a:prstGeom>
          </p:spPr>
          <p:txBody>
            <a:bodyPr lIns="50800" tIns="50800" rIns="50800" bIns="50800" rtlCol="0" anchor="ctr"/>
            <a:lstStyle/>
            <a:p>
              <a:pPr algn="ctr">
                <a:lnSpc>
                  <a:spcPts val="5280"/>
                </a:lnSpc>
              </a:pPr>
              <a:r>
                <a:rPr lang="en-US" sz="4800" b="1" spc="192">
                  <a:solidFill>
                    <a:srgbClr val="FFFFFF"/>
                  </a:solidFill>
                  <a:latin typeface="Public Sans Bold"/>
                  <a:ea typeface="Public Sans Bold"/>
                  <a:cs typeface="Public Sans Bold"/>
                  <a:sym typeface="Public Sans Bold"/>
                </a:rPr>
                <a:t>Conclusion</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5"/>
          <p:cNvSpPr/>
          <p:nvPr/>
        </p:nvSpPr>
        <p:spPr>
          <a:xfrm rot="16200000">
            <a:off x="10759765" y="2651436"/>
            <a:ext cx="10287000" cy="4984127"/>
          </a:xfrm>
          <a:custGeom>
            <a:avLst/>
            <a:gdLst/>
            <a:ahLst/>
            <a:cxnLst/>
            <a:rect l="l" t="t" r="r" b="b"/>
            <a:pathLst>
              <a:path w="15802495" h="9424034">
                <a:moveTo>
                  <a:pt x="0" y="0"/>
                </a:moveTo>
                <a:lnTo>
                  <a:pt x="15802495" y="0"/>
                </a:lnTo>
                <a:lnTo>
                  <a:pt x="15802495" y="9424034"/>
                </a:lnTo>
                <a:lnTo>
                  <a:pt x="0" y="9424034"/>
                </a:lnTo>
                <a:lnTo>
                  <a:pt x="0" y="0"/>
                </a:lnTo>
                <a:close/>
              </a:path>
            </a:pathLst>
          </a:custGeom>
          <a:blipFill>
            <a:blip r:embed="rId2">
              <a:alphaModFix amt="65000"/>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85800" y="3695700"/>
            <a:ext cx="14516274" cy="3333750"/>
          </a:xfrm>
          <a:prstGeom prst="rect">
            <a:avLst/>
          </a:prstGeom>
        </p:spPr>
        <p:txBody>
          <a:bodyPr lIns="0" tIns="0" rIns="0" bIns="0" rtlCol="0" anchor="t">
            <a:spAutoFit/>
          </a:bodyPr>
          <a:lstStyle/>
          <a:p>
            <a:pPr algn="ctr">
              <a:lnSpc>
                <a:spcPts val="26399"/>
              </a:lnSpc>
            </a:pPr>
            <a:r>
              <a:rPr lang="en-US" sz="21999" dirty="0">
                <a:solidFill>
                  <a:srgbClr val="2E74A3"/>
                </a:solidFill>
                <a:latin typeface="Anton"/>
                <a:ea typeface="Anton"/>
                <a:cs typeface="Anton"/>
                <a:sym typeface="Anton"/>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4F6A"/>
        </a:solidFill>
        <a:effectLst/>
      </p:bgPr>
    </p:bg>
    <p:spTree>
      <p:nvGrpSpPr>
        <p:cNvPr id="1" name=""/>
        <p:cNvGrpSpPr/>
        <p:nvPr/>
      </p:nvGrpSpPr>
      <p:grpSpPr>
        <a:xfrm>
          <a:off x="0" y="0"/>
          <a:ext cx="0" cy="0"/>
          <a:chOff x="0" y="0"/>
          <a:chExt cx="0" cy="0"/>
        </a:xfrm>
      </p:grpSpPr>
      <p:grpSp>
        <p:nvGrpSpPr>
          <p:cNvPr id="2" name="Group 2"/>
          <p:cNvGrpSpPr/>
          <p:nvPr/>
        </p:nvGrpSpPr>
        <p:grpSpPr>
          <a:xfrm>
            <a:off x="0" y="-30466"/>
            <a:ext cx="18288000" cy="1552294"/>
            <a:chOff x="0" y="0"/>
            <a:chExt cx="4816593" cy="408835"/>
          </a:xfrm>
        </p:grpSpPr>
        <p:sp>
          <p:nvSpPr>
            <p:cNvPr id="3" name="Freeform 3"/>
            <p:cNvSpPr/>
            <p:nvPr/>
          </p:nvSpPr>
          <p:spPr>
            <a:xfrm>
              <a:off x="0" y="0"/>
              <a:ext cx="4816592" cy="408835"/>
            </a:xfrm>
            <a:custGeom>
              <a:avLst/>
              <a:gdLst/>
              <a:ahLst/>
              <a:cxnLst/>
              <a:rect l="l" t="t" r="r" b="b"/>
              <a:pathLst>
                <a:path w="4816592" h="408835">
                  <a:moveTo>
                    <a:pt x="0" y="0"/>
                  </a:moveTo>
                  <a:lnTo>
                    <a:pt x="4816592" y="0"/>
                  </a:lnTo>
                  <a:lnTo>
                    <a:pt x="4816592" y="408835"/>
                  </a:lnTo>
                  <a:lnTo>
                    <a:pt x="0" y="408835"/>
                  </a:lnTo>
                  <a:close/>
                </a:path>
              </a:pathLst>
            </a:custGeom>
            <a:solidFill>
              <a:srgbClr val="C31D14"/>
            </a:solidFill>
          </p:spPr>
        </p:sp>
        <p:sp>
          <p:nvSpPr>
            <p:cNvPr id="4" name="TextBox 4"/>
            <p:cNvSpPr txBox="1"/>
            <p:nvPr/>
          </p:nvSpPr>
          <p:spPr>
            <a:xfrm>
              <a:off x="0" y="38100"/>
              <a:ext cx="4816593" cy="370735"/>
            </a:xfrm>
            <a:prstGeom prst="rect">
              <a:avLst/>
            </a:prstGeom>
          </p:spPr>
          <p:txBody>
            <a:bodyPr lIns="50800" tIns="50800" rIns="50800" bIns="50800" rtlCol="0" anchor="ctr"/>
            <a:lstStyle/>
            <a:p>
              <a:pPr algn="ctr">
                <a:lnSpc>
                  <a:spcPts val="5280"/>
                </a:lnSpc>
              </a:pPr>
              <a:r>
                <a:rPr lang="en-US" sz="4800" b="1" spc="192">
                  <a:solidFill>
                    <a:srgbClr val="FFFFFF"/>
                  </a:solidFill>
                  <a:latin typeface="Public Sans Bold"/>
                  <a:ea typeface="Public Sans Bold"/>
                  <a:cs typeface="Public Sans Bold"/>
                  <a:sym typeface="Public Sans Bold"/>
                </a:rPr>
                <a:t>How Zomato Works</a:t>
              </a:r>
            </a:p>
          </p:txBody>
        </p:sp>
      </p:grpSp>
      <p:grpSp>
        <p:nvGrpSpPr>
          <p:cNvPr id="5" name="Group 5"/>
          <p:cNvGrpSpPr/>
          <p:nvPr/>
        </p:nvGrpSpPr>
        <p:grpSpPr>
          <a:xfrm>
            <a:off x="685800" y="2275795"/>
            <a:ext cx="8468362" cy="7105480"/>
            <a:chOff x="0" y="-160770"/>
            <a:chExt cx="2139210" cy="1894275"/>
          </a:xfrm>
        </p:grpSpPr>
        <p:sp>
          <p:nvSpPr>
            <p:cNvPr id="6" name="Freeform 6"/>
            <p:cNvSpPr/>
            <p:nvPr/>
          </p:nvSpPr>
          <p:spPr>
            <a:xfrm>
              <a:off x="0" y="0"/>
              <a:ext cx="2136643" cy="1733505"/>
            </a:xfrm>
            <a:custGeom>
              <a:avLst/>
              <a:gdLst/>
              <a:ahLst/>
              <a:cxnLst/>
              <a:rect l="l" t="t" r="r" b="b"/>
              <a:pathLst>
                <a:path w="2136643" h="1733505">
                  <a:moveTo>
                    <a:pt x="0" y="0"/>
                  </a:moveTo>
                  <a:lnTo>
                    <a:pt x="2136643" y="0"/>
                  </a:lnTo>
                  <a:lnTo>
                    <a:pt x="2136643" y="1733505"/>
                  </a:lnTo>
                  <a:lnTo>
                    <a:pt x="0" y="1733505"/>
                  </a:lnTo>
                  <a:close/>
                </a:path>
              </a:pathLst>
            </a:custGeom>
            <a:solidFill>
              <a:srgbClr val="000000">
                <a:alpha val="0"/>
              </a:srgbClr>
            </a:solidFill>
          </p:spPr>
        </p:sp>
        <p:sp>
          <p:nvSpPr>
            <p:cNvPr id="7" name="TextBox 7"/>
            <p:cNvSpPr txBox="1"/>
            <p:nvPr/>
          </p:nvSpPr>
          <p:spPr>
            <a:xfrm>
              <a:off x="2567" y="-160770"/>
              <a:ext cx="2136643" cy="1771605"/>
            </a:xfrm>
            <a:prstGeom prst="rect">
              <a:avLst/>
            </a:prstGeom>
          </p:spPr>
          <p:txBody>
            <a:bodyPr lIns="50800" tIns="50800" rIns="50800" bIns="50800" rtlCol="0" anchor="ctr"/>
            <a:lstStyle/>
            <a:p>
              <a:pPr algn="l">
                <a:lnSpc>
                  <a:spcPts val="3667"/>
                </a:lnSpc>
              </a:pPr>
              <a:r>
                <a:rPr lang="en-US" sz="2799" spc="111" dirty="0">
                  <a:solidFill>
                    <a:srgbClr val="FEFDFC"/>
                  </a:solidFill>
                  <a:latin typeface="Arial" panose="020B0604020202020204" pitchFamily="34" charset="0"/>
                  <a:ea typeface="Public Sans"/>
                  <a:cs typeface="Arial" panose="020B0604020202020204" pitchFamily="34" charset="0"/>
                  <a:sym typeface="Public Sans"/>
                </a:rPr>
                <a:t>Zomato works by connecting users with restaurants through an easy-to-use platform where they can search for eateries based on location, cuisine, ratings, or price. Users can explore menus, read reviews, view photos, and either place orders for delivery or book tables directly. At the same time, restaurants use Zomato to manage their profiles, update menus, respond to customer feedback, and access performance insights. This two-way system helps users enjoy a smooth food discovery and ordering experience while enabling restaurants to grow and serve their customers better.</a:t>
              </a:r>
            </a:p>
          </p:txBody>
        </p:sp>
      </p:grpSp>
      <p:sp>
        <p:nvSpPr>
          <p:cNvPr id="8" name="Freeform 8"/>
          <p:cNvSpPr/>
          <p:nvPr/>
        </p:nvSpPr>
        <p:spPr>
          <a:xfrm>
            <a:off x="9753600" y="2140148"/>
            <a:ext cx="7245984" cy="7241127"/>
          </a:xfrm>
          <a:custGeom>
            <a:avLst/>
            <a:gdLst/>
            <a:ahLst/>
            <a:cxnLst/>
            <a:rect l="l" t="t" r="r" b="b"/>
            <a:pathLst>
              <a:path w="6716860" h="6716860">
                <a:moveTo>
                  <a:pt x="0" y="0"/>
                </a:moveTo>
                <a:lnTo>
                  <a:pt x="6716860" y="0"/>
                </a:lnTo>
                <a:lnTo>
                  <a:pt x="6716860" y="6716859"/>
                </a:lnTo>
                <a:lnTo>
                  <a:pt x="0" y="6716859"/>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18288000" cy="1423965"/>
            <a:chOff x="0" y="0"/>
            <a:chExt cx="4816593" cy="375036"/>
          </a:xfrm>
        </p:grpSpPr>
        <p:sp>
          <p:nvSpPr>
            <p:cNvPr id="4" name="Freeform 4"/>
            <p:cNvSpPr/>
            <p:nvPr/>
          </p:nvSpPr>
          <p:spPr>
            <a:xfrm>
              <a:off x="0" y="0"/>
              <a:ext cx="4816592" cy="375036"/>
            </a:xfrm>
            <a:custGeom>
              <a:avLst/>
              <a:gdLst/>
              <a:ahLst/>
              <a:cxnLst/>
              <a:rect l="l" t="t" r="r" b="b"/>
              <a:pathLst>
                <a:path w="4816592" h="375036">
                  <a:moveTo>
                    <a:pt x="0" y="0"/>
                  </a:moveTo>
                  <a:lnTo>
                    <a:pt x="4816592" y="0"/>
                  </a:lnTo>
                  <a:lnTo>
                    <a:pt x="4816592" y="375036"/>
                  </a:lnTo>
                  <a:lnTo>
                    <a:pt x="0" y="375036"/>
                  </a:lnTo>
                  <a:close/>
                </a:path>
              </a:pathLst>
            </a:custGeom>
            <a:solidFill>
              <a:srgbClr val="C31D14"/>
            </a:solidFill>
          </p:spPr>
        </p:sp>
        <p:sp>
          <p:nvSpPr>
            <p:cNvPr id="5" name="TextBox 5"/>
            <p:cNvSpPr txBox="1"/>
            <p:nvPr/>
          </p:nvSpPr>
          <p:spPr>
            <a:xfrm>
              <a:off x="0" y="38100"/>
              <a:ext cx="4816593" cy="336936"/>
            </a:xfrm>
            <a:prstGeom prst="rect">
              <a:avLst/>
            </a:prstGeom>
          </p:spPr>
          <p:txBody>
            <a:bodyPr lIns="50800" tIns="50800" rIns="50800" bIns="50800" rtlCol="0" anchor="ctr"/>
            <a:lstStyle/>
            <a:p>
              <a:pPr algn="ctr">
                <a:lnSpc>
                  <a:spcPts val="5280"/>
                </a:lnSpc>
              </a:pPr>
              <a:r>
                <a:rPr lang="en-US" sz="4800" b="1" spc="192">
                  <a:solidFill>
                    <a:srgbClr val="FFFFFF"/>
                  </a:solidFill>
                  <a:latin typeface="Public Sans Bold"/>
                  <a:ea typeface="Public Sans Bold"/>
                  <a:cs typeface="Public Sans Bold"/>
                  <a:sym typeface="Public Sans Bold"/>
                </a:rPr>
                <a:t> Agenda</a:t>
              </a:r>
            </a:p>
          </p:txBody>
        </p:sp>
      </p:grpSp>
      <p:grpSp>
        <p:nvGrpSpPr>
          <p:cNvPr id="6" name="Group 6"/>
          <p:cNvGrpSpPr/>
          <p:nvPr/>
        </p:nvGrpSpPr>
        <p:grpSpPr>
          <a:xfrm>
            <a:off x="670542" y="2297343"/>
            <a:ext cx="3998046" cy="1999023"/>
            <a:chOff x="0" y="0"/>
            <a:chExt cx="5330728" cy="2665364"/>
          </a:xfrm>
        </p:grpSpPr>
        <p:grpSp>
          <p:nvGrpSpPr>
            <p:cNvPr id="7" name="Group 7"/>
            <p:cNvGrpSpPr/>
            <p:nvPr/>
          </p:nvGrpSpPr>
          <p:grpSpPr>
            <a:xfrm>
              <a:off x="0" y="0"/>
              <a:ext cx="5330728" cy="2665364"/>
              <a:chOff x="0" y="0"/>
              <a:chExt cx="812800" cy="406400"/>
            </a:xfrm>
          </p:grpSpPr>
          <p:sp>
            <p:nvSpPr>
              <p:cNvPr id="8" name="Freeform 8"/>
              <p:cNvSpPr/>
              <p:nvPr/>
            </p:nvSpPr>
            <p:spPr>
              <a:xfrm>
                <a:off x="0" y="0"/>
                <a:ext cx="812800" cy="406400"/>
              </a:xfrm>
              <a:custGeom>
                <a:avLst/>
                <a:gdLst/>
                <a:ahLst/>
                <a:cxnLst/>
                <a:rect l="l" t="t" r="r" b="b"/>
                <a:pathLst>
                  <a:path w="812800" h="406400">
                    <a:moveTo>
                      <a:pt x="609600" y="0"/>
                    </a:moveTo>
                    <a:lnTo>
                      <a:pt x="0" y="0"/>
                    </a:lnTo>
                    <a:lnTo>
                      <a:pt x="0" y="406400"/>
                    </a:lnTo>
                    <a:lnTo>
                      <a:pt x="609600" y="406400"/>
                    </a:lnTo>
                    <a:lnTo>
                      <a:pt x="812800" y="203200"/>
                    </a:lnTo>
                    <a:lnTo>
                      <a:pt x="609600" y="0"/>
                    </a:lnTo>
                    <a:close/>
                  </a:path>
                </a:pathLst>
              </a:custGeom>
              <a:solidFill>
                <a:srgbClr val="3794C7"/>
              </a:solidFill>
            </p:spPr>
          </p:sp>
          <p:sp>
            <p:nvSpPr>
              <p:cNvPr id="9" name="TextBox 9"/>
              <p:cNvSpPr txBox="1"/>
              <p:nvPr/>
            </p:nvSpPr>
            <p:spPr>
              <a:xfrm>
                <a:off x="0" y="19050"/>
                <a:ext cx="698500" cy="387350"/>
              </a:xfrm>
              <a:prstGeom prst="rect">
                <a:avLst/>
              </a:prstGeom>
            </p:spPr>
            <p:txBody>
              <a:bodyPr lIns="50800" tIns="50800" rIns="50800" bIns="50800" rtlCol="0" anchor="ctr"/>
              <a:lstStyle/>
              <a:p>
                <a:pPr algn="ctr">
                  <a:lnSpc>
                    <a:spcPts val="1869"/>
                  </a:lnSpc>
                </a:pPr>
                <a:endParaRPr/>
              </a:p>
            </p:txBody>
          </p:sp>
        </p:grpSp>
        <p:sp>
          <p:nvSpPr>
            <p:cNvPr id="10" name="TextBox 10"/>
            <p:cNvSpPr txBox="1"/>
            <p:nvPr/>
          </p:nvSpPr>
          <p:spPr>
            <a:xfrm>
              <a:off x="460227" y="790981"/>
              <a:ext cx="3440224" cy="1580938"/>
            </a:xfrm>
            <a:prstGeom prst="rect">
              <a:avLst/>
            </a:prstGeom>
          </p:spPr>
          <p:txBody>
            <a:bodyPr lIns="0" tIns="0" rIns="0" bIns="0" rtlCol="0" anchor="t">
              <a:spAutoFit/>
            </a:bodyPr>
            <a:lstStyle/>
            <a:p>
              <a:pPr algn="ctr">
                <a:lnSpc>
                  <a:spcPts val="3079"/>
                </a:lnSpc>
                <a:spcBef>
                  <a:spcPct val="0"/>
                </a:spcBef>
              </a:pPr>
              <a:r>
                <a:rPr lang="en-US" sz="2799" b="1" spc="111">
                  <a:solidFill>
                    <a:srgbClr val="FEFDFC"/>
                  </a:solidFill>
                  <a:latin typeface="DM Sans Bold"/>
                  <a:ea typeface="DM Sans Bold"/>
                  <a:cs typeface="DM Sans Bold"/>
                  <a:sym typeface="DM Sans Bold"/>
                </a:rPr>
                <a:t>Problem Statement</a:t>
              </a:r>
            </a:p>
            <a:p>
              <a:pPr algn="l">
                <a:lnSpc>
                  <a:spcPts val="3079"/>
                </a:lnSpc>
                <a:spcBef>
                  <a:spcPct val="0"/>
                </a:spcBef>
              </a:pPr>
              <a:endParaRPr lang="en-US" sz="2799" b="1" spc="111">
                <a:solidFill>
                  <a:srgbClr val="FEFDFC"/>
                </a:solidFill>
                <a:latin typeface="DM Sans Bold"/>
                <a:ea typeface="DM Sans Bold"/>
                <a:cs typeface="DM Sans Bold"/>
                <a:sym typeface="DM Sans Bold"/>
              </a:endParaRPr>
            </a:p>
          </p:txBody>
        </p:sp>
      </p:grpSp>
      <p:grpSp>
        <p:nvGrpSpPr>
          <p:cNvPr id="11" name="Group 11"/>
          <p:cNvGrpSpPr/>
          <p:nvPr/>
        </p:nvGrpSpPr>
        <p:grpSpPr>
          <a:xfrm>
            <a:off x="2847876" y="4655608"/>
            <a:ext cx="3904059" cy="2045322"/>
            <a:chOff x="0" y="0"/>
            <a:chExt cx="5205412" cy="2727095"/>
          </a:xfrm>
        </p:grpSpPr>
        <p:grpSp>
          <p:nvGrpSpPr>
            <p:cNvPr id="12" name="Group 12"/>
            <p:cNvGrpSpPr/>
            <p:nvPr/>
          </p:nvGrpSpPr>
          <p:grpSpPr>
            <a:xfrm>
              <a:off x="0" y="0"/>
              <a:ext cx="5205412" cy="2727095"/>
              <a:chOff x="0" y="0"/>
              <a:chExt cx="1188307" cy="622550"/>
            </a:xfrm>
          </p:grpSpPr>
          <p:sp>
            <p:nvSpPr>
              <p:cNvPr id="13" name="Freeform 13"/>
              <p:cNvSpPr/>
              <p:nvPr/>
            </p:nvSpPr>
            <p:spPr>
              <a:xfrm>
                <a:off x="0" y="0"/>
                <a:ext cx="1188307" cy="622550"/>
              </a:xfrm>
              <a:custGeom>
                <a:avLst/>
                <a:gdLst/>
                <a:ahLst/>
                <a:cxnLst/>
                <a:rect l="l" t="t" r="r" b="b"/>
                <a:pathLst>
                  <a:path w="1188307" h="622550">
                    <a:moveTo>
                      <a:pt x="985107" y="0"/>
                    </a:moveTo>
                    <a:lnTo>
                      <a:pt x="0" y="0"/>
                    </a:lnTo>
                    <a:lnTo>
                      <a:pt x="0" y="622550"/>
                    </a:lnTo>
                    <a:lnTo>
                      <a:pt x="985107" y="622550"/>
                    </a:lnTo>
                    <a:lnTo>
                      <a:pt x="1188307" y="311275"/>
                    </a:lnTo>
                    <a:lnTo>
                      <a:pt x="985107" y="0"/>
                    </a:lnTo>
                    <a:close/>
                  </a:path>
                </a:pathLst>
              </a:custGeom>
              <a:solidFill>
                <a:srgbClr val="08699E"/>
              </a:solidFill>
            </p:spPr>
          </p:sp>
          <p:sp>
            <p:nvSpPr>
              <p:cNvPr id="14" name="TextBox 14"/>
              <p:cNvSpPr txBox="1"/>
              <p:nvPr/>
            </p:nvSpPr>
            <p:spPr>
              <a:xfrm>
                <a:off x="0" y="19050"/>
                <a:ext cx="1074007" cy="603500"/>
              </a:xfrm>
              <a:prstGeom prst="rect">
                <a:avLst/>
              </a:prstGeom>
            </p:spPr>
            <p:txBody>
              <a:bodyPr lIns="50800" tIns="50800" rIns="50800" bIns="50800" rtlCol="0" anchor="ctr"/>
              <a:lstStyle/>
              <a:p>
                <a:pPr algn="ctr">
                  <a:lnSpc>
                    <a:spcPts val="1869"/>
                  </a:lnSpc>
                </a:pPr>
                <a:endParaRPr/>
              </a:p>
            </p:txBody>
          </p:sp>
        </p:grpSp>
        <p:sp>
          <p:nvSpPr>
            <p:cNvPr id="15" name="TextBox 15"/>
            <p:cNvSpPr txBox="1"/>
            <p:nvPr/>
          </p:nvSpPr>
          <p:spPr>
            <a:xfrm>
              <a:off x="509935" y="487229"/>
              <a:ext cx="3835362" cy="2022245"/>
            </a:xfrm>
            <a:prstGeom prst="rect">
              <a:avLst/>
            </a:prstGeom>
          </p:spPr>
          <p:txBody>
            <a:bodyPr lIns="0" tIns="0" rIns="0" bIns="0" rtlCol="0" anchor="t">
              <a:spAutoFit/>
            </a:bodyPr>
            <a:lstStyle/>
            <a:p>
              <a:pPr algn="ctr">
                <a:lnSpc>
                  <a:spcPts val="3079"/>
                </a:lnSpc>
                <a:spcBef>
                  <a:spcPct val="0"/>
                </a:spcBef>
              </a:pPr>
              <a:r>
                <a:rPr lang="en-US" sz="2799" b="1" spc="111">
                  <a:solidFill>
                    <a:srgbClr val="FEFDFC"/>
                  </a:solidFill>
                  <a:latin typeface="DM Sans Bold"/>
                  <a:ea typeface="DM Sans Bold"/>
                  <a:cs typeface="DM Sans Bold"/>
                  <a:sym typeface="DM Sans Bold"/>
                </a:rPr>
                <a:t>Data Overview &amp; Data Snapshot </a:t>
              </a:r>
            </a:p>
            <a:p>
              <a:pPr algn="l">
                <a:lnSpc>
                  <a:spcPts val="2665"/>
                </a:lnSpc>
                <a:spcBef>
                  <a:spcPct val="0"/>
                </a:spcBef>
              </a:pPr>
              <a:endParaRPr lang="en-US" sz="2799" b="1" spc="111">
                <a:solidFill>
                  <a:srgbClr val="FEFDFC"/>
                </a:solidFill>
                <a:latin typeface="DM Sans Bold"/>
                <a:ea typeface="DM Sans Bold"/>
                <a:cs typeface="DM Sans Bold"/>
                <a:sym typeface="DM Sans Bold"/>
              </a:endParaRPr>
            </a:p>
          </p:txBody>
        </p:sp>
      </p:grpSp>
      <p:grpSp>
        <p:nvGrpSpPr>
          <p:cNvPr id="16" name="Group 16"/>
          <p:cNvGrpSpPr/>
          <p:nvPr/>
        </p:nvGrpSpPr>
        <p:grpSpPr>
          <a:xfrm>
            <a:off x="4799906" y="7240946"/>
            <a:ext cx="4141261" cy="2120781"/>
            <a:chOff x="0" y="0"/>
            <a:chExt cx="5521682" cy="2827707"/>
          </a:xfrm>
        </p:grpSpPr>
        <p:grpSp>
          <p:nvGrpSpPr>
            <p:cNvPr id="17" name="Group 17"/>
            <p:cNvGrpSpPr/>
            <p:nvPr/>
          </p:nvGrpSpPr>
          <p:grpSpPr>
            <a:xfrm>
              <a:off x="0" y="0"/>
              <a:ext cx="5521682" cy="2827707"/>
              <a:chOff x="0" y="0"/>
              <a:chExt cx="1090703" cy="558559"/>
            </a:xfrm>
          </p:grpSpPr>
          <p:sp>
            <p:nvSpPr>
              <p:cNvPr id="18" name="Freeform 18"/>
              <p:cNvSpPr/>
              <p:nvPr/>
            </p:nvSpPr>
            <p:spPr>
              <a:xfrm>
                <a:off x="0" y="0"/>
                <a:ext cx="1090703" cy="558560"/>
              </a:xfrm>
              <a:custGeom>
                <a:avLst/>
                <a:gdLst/>
                <a:ahLst/>
                <a:cxnLst/>
                <a:rect l="l" t="t" r="r" b="b"/>
                <a:pathLst>
                  <a:path w="1090703" h="558560">
                    <a:moveTo>
                      <a:pt x="887503" y="0"/>
                    </a:moveTo>
                    <a:lnTo>
                      <a:pt x="0" y="0"/>
                    </a:lnTo>
                    <a:lnTo>
                      <a:pt x="0" y="558560"/>
                    </a:lnTo>
                    <a:lnTo>
                      <a:pt x="887503" y="558560"/>
                    </a:lnTo>
                    <a:lnTo>
                      <a:pt x="1090703" y="279280"/>
                    </a:lnTo>
                    <a:lnTo>
                      <a:pt x="887503" y="0"/>
                    </a:lnTo>
                    <a:close/>
                  </a:path>
                </a:pathLst>
              </a:custGeom>
              <a:solidFill>
                <a:srgbClr val="184A6C"/>
              </a:solidFill>
            </p:spPr>
          </p:sp>
          <p:sp>
            <p:nvSpPr>
              <p:cNvPr id="19" name="TextBox 19"/>
              <p:cNvSpPr txBox="1"/>
              <p:nvPr/>
            </p:nvSpPr>
            <p:spPr>
              <a:xfrm>
                <a:off x="0" y="19050"/>
                <a:ext cx="976403" cy="539509"/>
              </a:xfrm>
              <a:prstGeom prst="rect">
                <a:avLst/>
              </a:prstGeom>
            </p:spPr>
            <p:txBody>
              <a:bodyPr lIns="50800" tIns="50800" rIns="50800" bIns="50800" rtlCol="0" anchor="ctr"/>
              <a:lstStyle/>
              <a:p>
                <a:pPr algn="ctr">
                  <a:lnSpc>
                    <a:spcPts val="1869"/>
                  </a:lnSpc>
                </a:pPr>
                <a:endParaRPr/>
              </a:p>
            </p:txBody>
          </p:sp>
        </p:grpSp>
        <p:sp>
          <p:nvSpPr>
            <p:cNvPr id="20" name="TextBox 20"/>
            <p:cNvSpPr txBox="1"/>
            <p:nvPr/>
          </p:nvSpPr>
          <p:spPr>
            <a:xfrm>
              <a:off x="385352" y="726069"/>
              <a:ext cx="4114800" cy="2101638"/>
            </a:xfrm>
            <a:prstGeom prst="rect">
              <a:avLst/>
            </a:prstGeom>
          </p:spPr>
          <p:txBody>
            <a:bodyPr lIns="0" tIns="0" rIns="0" bIns="0" rtlCol="0" anchor="t">
              <a:spAutoFit/>
            </a:bodyPr>
            <a:lstStyle/>
            <a:p>
              <a:pPr algn="ctr">
                <a:lnSpc>
                  <a:spcPts val="3079"/>
                </a:lnSpc>
                <a:spcBef>
                  <a:spcPct val="0"/>
                </a:spcBef>
              </a:pPr>
              <a:r>
                <a:rPr lang="en-US" sz="2799" b="1" spc="111">
                  <a:solidFill>
                    <a:srgbClr val="FEFDFC"/>
                  </a:solidFill>
                  <a:latin typeface="DM Sans Bold"/>
                  <a:ea typeface="DM Sans Bold"/>
                  <a:cs typeface="DM Sans Bold"/>
                  <a:sym typeface="DM Sans Bold"/>
                </a:rPr>
                <a:t>Objective Key Metrics and Visualizations</a:t>
              </a:r>
            </a:p>
            <a:p>
              <a:pPr algn="l">
                <a:lnSpc>
                  <a:spcPts val="3079"/>
                </a:lnSpc>
                <a:spcBef>
                  <a:spcPct val="0"/>
                </a:spcBef>
              </a:pPr>
              <a:endParaRPr lang="en-US" sz="2799" b="1" spc="111">
                <a:solidFill>
                  <a:srgbClr val="FEFDFC"/>
                </a:solidFill>
                <a:latin typeface="DM Sans Bold"/>
                <a:ea typeface="DM Sans Bold"/>
                <a:cs typeface="DM Sans Bold"/>
                <a:sym typeface="DM Sans Bold"/>
              </a:endParaRPr>
            </a:p>
          </p:txBody>
        </p:sp>
      </p:grpSp>
      <p:grpSp>
        <p:nvGrpSpPr>
          <p:cNvPr id="21" name="Group 21"/>
          <p:cNvGrpSpPr/>
          <p:nvPr/>
        </p:nvGrpSpPr>
        <p:grpSpPr>
          <a:xfrm>
            <a:off x="8201346" y="2094917"/>
            <a:ext cx="3998046" cy="2201449"/>
            <a:chOff x="-289767" y="-269901"/>
            <a:chExt cx="5330728" cy="2935265"/>
          </a:xfrm>
        </p:grpSpPr>
        <p:grpSp>
          <p:nvGrpSpPr>
            <p:cNvPr id="22" name="Group 22"/>
            <p:cNvGrpSpPr/>
            <p:nvPr/>
          </p:nvGrpSpPr>
          <p:grpSpPr>
            <a:xfrm>
              <a:off x="-289767" y="-269901"/>
              <a:ext cx="5330728" cy="2935265"/>
              <a:chOff x="-44182" y="-41153"/>
              <a:chExt cx="812800" cy="447553"/>
            </a:xfrm>
          </p:grpSpPr>
          <p:sp>
            <p:nvSpPr>
              <p:cNvPr id="23" name="Freeform 23"/>
              <p:cNvSpPr/>
              <p:nvPr/>
            </p:nvSpPr>
            <p:spPr>
              <a:xfrm>
                <a:off x="-44182" y="-41153"/>
                <a:ext cx="812800" cy="406400"/>
              </a:xfrm>
              <a:custGeom>
                <a:avLst/>
                <a:gdLst/>
                <a:ahLst/>
                <a:cxnLst/>
                <a:rect l="l" t="t" r="r" b="b"/>
                <a:pathLst>
                  <a:path w="812800" h="406400">
                    <a:moveTo>
                      <a:pt x="609600" y="0"/>
                    </a:moveTo>
                    <a:lnTo>
                      <a:pt x="0" y="0"/>
                    </a:lnTo>
                    <a:lnTo>
                      <a:pt x="0" y="406400"/>
                    </a:lnTo>
                    <a:lnTo>
                      <a:pt x="609600" y="406400"/>
                    </a:lnTo>
                    <a:lnTo>
                      <a:pt x="812800" y="203200"/>
                    </a:lnTo>
                    <a:lnTo>
                      <a:pt x="609600" y="0"/>
                    </a:lnTo>
                    <a:close/>
                  </a:path>
                </a:pathLst>
              </a:custGeom>
              <a:solidFill>
                <a:srgbClr val="C31D14"/>
              </a:solidFill>
            </p:spPr>
          </p:sp>
          <p:sp>
            <p:nvSpPr>
              <p:cNvPr id="24" name="TextBox 24"/>
              <p:cNvSpPr txBox="1"/>
              <p:nvPr/>
            </p:nvSpPr>
            <p:spPr>
              <a:xfrm>
                <a:off x="0" y="19050"/>
                <a:ext cx="698500" cy="387350"/>
              </a:xfrm>
              <a:prstGeom prst="rect">
                <a:avLst/>
              </a:prstGeom>
            </p:spPr>
            <p:txBody>
              <a:bodyPr lIns="50800" tIns="50800" rIns="50800" bIns="50800" rtlCol="0" anchor="ctr"/>
              <a:lstStyle/>
              <a:p>
                <a:pPr algn="ctr">
                  <a:lnSpc>
                    <a:spcPts val="1869"/>
                  </a:lnSpc>
                </a:pPr>
                <a:endParaRPr/>
              </a:p>
            </p:txBody>
          </p:sp>
        </p:grpSp>
        <p:sp>
          <p:nvSpPr>
            <p:cNvPr id="25" name="TextBox 25"/>
            <p:cNvSpPr txBox="1"/>
            <p:nvPr/>
          </p:nvSpPr>
          <p:spPr>
            <a:xfrm>
              <a:off x="315347" y="530631"/>
              <a:ext cx="3484107" cy="1064309"/>
            </a:xfrm>
            <a:prstGeom prst="rect">
              <a:avLst/>
            </a:prstGeom>
          </p:spPr>
          <p:txBody>
            <a:bodyPr lIns="0" tIns="0" rIns="0" bIns="0" rtlCol="0" anchor="t">
              <a:spAutoFit/>
            </a:bodyPr>
            <a:lstStyle/>
            <a:p>
              <a:pPr>
                <a:lnSpc>
                  <a:spcPts val="3079"/>
                </a:lnSpc>
                <a:spcBef>
                  <a:spcPct val="0"/>
                </a:spcBef>
              </a:pPr>
              <a:r>
                <a:rPr lang="en-US" sz="2799" b="1" spc="111" dirty="0">
                  <a:solidFill>
                    <a:srgbClr val="FEFDFC"/>
                  </a:solidFill>
                  <a:latin typeface="DM Sans Bold"/>
                  <a:ea typeface="DM Sans Bold"/>
                  <a:cs typeface="DM Sans Bold"/>
                  <a:sym typeface="DM Sans Bold"/>
                </a:rPr>
                <a:t>Insightful Observation</a:t>
              </a:r>
            </a:p>
          </p:txBody>
        </p:sp>
      </p:grpSp>
      <p:grpSp>
        <p:nvGrpSpPr>
          <p:cNvPr id="26" name="Group 26"/>
          <p:cNvGrpSpPr/>
          <p:nvPr/>
        </p:nvGrpSpPr>
        <p:grpSpPr>
          <a:xfrm>
            <a:off x="10692134" y="4727712"/>
            <a:ext cx="4225756" cy="1973218"/>
            <a:chOff x="0" y="0"/>
            <a:chExt cx="5634341" cy="2630957"/>
          </a:xfrm>
        </p:grpSpPr>
        <p:grpSp>
          <p:nvGrpSpPr>
            <p:cNvPr id="27" name="Group 27"/>
            <p:cNvGrpSpPr/>
            <p:nvPr/>
          </p:nvGrpSpPr>
          <p:grpSpPr>
            <a:xfrm>
              <a:off x="0" y="0"/>
              <a:ext cx="5634341" cy="2630957"/>
              <a:chOff x="0" y="0"/>
              <a:chExt cx="812800" cy="379537"/>
            </a:xfrm>
          </p:grpSpPr>
          <p:sp>
            <p:nvSpPr>
              <p:cNvPr id="28" name="Freeform 28"/>
              <p:cNvSpPr/>
              <p:nvPr/>
            </p:nvSpPr>
            <p:spPr>
              <a:xfrm>
                <a:off x="0" y="0"/>
                <a:ext cx="812800" cy="379537"/>
              </a:xfrm>
              <a:custGeom>
                <a:avLst/>
                <a:gdLst/>
                <a:ahLst/>
                <a:cxnLst/>
                <a:rect l="l" t="t" r="r" b="b"/>
                <a:pathLst>
                  <a:path w="812800" h="379537">
                    <a:moveTo>
                      <a:pt x="609600" y="0"/>
                    </a:moveTo>
                    <a:lnTo>
                      <a:pt x="0" y="0"/>
                    </a:lnTo>
                    <a:lnTo>
                      <a:pt x="0" y="379537"/>
                    </a:lnTo>
                    <a:lnTo>
                      <a:pt x="609600" y="379537"/>
                    </a:lnTo>
                    <a:lnTo>
                      <a:pt x="812800" y="189769"/>
                    </a:lnTo>
                    <a:lnTo>
                      <a:pt x="609600" y="0"/>
                    </a:lnTo>
                    <a:close/>
                  </a:path>
                </a:pathLst>
              </a:custGeom>
              <a:solidFill>
                <a:srgbClr val="8C0801"/>
              </a:solidFill>
            </p:spPr>
          </p:sp>
          <p:sp>
            <p:nvSpPr>
              <p:cNvPr id="29" name="TextBox 29"/>
              <p:cNvSpPr txBox="1"/>
              <p:nvPr/>
            </p:nvSpPr>
            <p:spPr>
              <a:xfrm>
                <a:off x="0" y="19050"/>
                <a:ext cx="698500" cy="360487"/>
              </a:xfrm>
              <a:prstGeom prst="rect">
                <a:avLst/>
              </a:prstGeom>
            </p:spPr>
            <p:txBody>
              <a:bodyPr lIns="50800" tIns="50800" rIns="50800" bIns="50800" rtlCol="0" anchor="ctr"/>
              <a:lstStyle/>
              <a:p>
                <a:pPr algn="ctr">
                  <a:lnSpc>
                    <a:spcPts val="1869"/>
                  </a:lnSpc>
                </a:pPr>
                <a:endParaRPr/>
              </a:p>
            </p:txBody>
          </p:sp>
        </p:grpSp>
        <p:sp>
          <p:nvSpPr>
            <p:cNvPr id="30" name="TextBox 30"/>
            <p:cNvSpPr txBox="1"/>
            <p:nvPr/>
          </p:nvSpPr>
          <p:spPr>
            <a:xfrm>
              <a:off x="263229" y="529319"/>
              <a:ext cx="4114800" cy="2101638"/>
            </a:xfrm>
            <a:prstGeom prst="rect">
              <a:avLst/>
            </a:prstGeom>
          </p:spPr>
          <p:txBody>
            <a:bodyPr lIns="0" tIns="0" rIns="0" bIns="0" rtlCol="0" anchor="t">
              <a:spAutoFit/>
            </a:bodyPr>
            <a:lstStyle/>
            <a:p>
              <a:pPr algn="ctr">
                <a:lnSpc>
                  <a:spcPts val="3079"/>
                </a:lnSpc>
                <a:spcBef>
                  <a:spcPct val="0"/>
                </a:spcBef>
              </a:pPr>
              <a:r>
                <a:rPr lang="en-US" sz="2799" b="1" spc="111">
                  <a:solidFill>
                    <a:srgbClr val="FEFDFC"/>
                  </a:solidFill>
                  <a:latin typeface="DM Sans Bold"/>
                  <a:ea typeface="DM Sans Bold"/>
                  <a:cs typeface="DM Sans Bold"/>
                  <a:sym typeface="DM Sans Bold"/>
                </a:rPr>
                <a:t>Strategic Suggestion and Dashboard</a:t>
              </a:r>
            </a:p>
            <a:p>
              <a:pPr algn="l">
                <a:lnSpc>
                  <a:spcPts val="3079"/>
                </a:lnSpc>
                <a:spcBef>
                  <a:spcPct val="0"/>
                </a:spcBef>
              </a:pPr>
              <a:endParaRPr lang="en-US" sz="2799" b="1" spc="111">
                <a:solidFill>
                  <a:srgbClr val="FEFDFC"/>
                </a:solidFill>
                <a:latin typeface="DM Sans Bold"/>
                <a:ea typeface="DM Sans Bold"/>
                <a:cs typeface="DM Sans Bold"/>
                <a:sym typeface="DM Sans Bold"/>
              </a:endParaRPr>
            </a:p>
          </p:txBody>
        </p:sp>
      </p:grpSp>
      <p:grpSp>
        <p:nvGrpSpPr>
          <p:cNvPr id="31" name="Group 31"/>
          <p:cNvGrpSpPr/>
          <p:nvPr/>
        </p:nvGrpSpPr>
        <p:grpSpPr>
          <a:xfrm>
            <a:off x="12995444" y="7240946"/>
            <a:ext cx="4225756" cy="2120781"/>
            <a:chOff x="0" y="0"/>
            <a:chExt cx="5634341" cy="2827707"/>
          </a:xfrm>
        </p:grpSpPr>
        <p:grpSp>
          <p:nvGrpSpPr>
            <p:cNvPr id="32" name="Group 32"/>
            <p:cNvGrpSpPr/>
            <p:nvPr/>
          </p:nvGrpSpPr>
          <p:grpSpPr>
            <a:xfrm>
              <a:off x="0" y="0"/>
              <a:ext cx="5634341" cy="2827707"/>
              <a:chOff x="0" y="0"/>
              <a:chExt cx="812800" cy="407920"/>
            </a:xfrm>
          </p:grpSpPr>
          <p:sp>
            <p:nvSpPr>
              <p:cNvPr id="33" name="Freeform 33"/>
              <p:cNvSpPr/>
              <p:nvPr/>
            </p:nvSpPr>
            <p:spPr>
              <a:xfrm>
                <a:off x="0" y="0"/>
                <a:ext cx="812800" cy="407920"/>
              </a:xfrm>
              <a:custGeom>
                <a:avLst/>
                <a:gdLst/>
                <a:ahLst/>
                <a:cxnLst/>
                <a:rect l="l" t="t" r="r" b="b"/>
                <a:pathLst>
                  <a:path w="812800" h="407920">
                    <a:moveTo>
                      <a:pt x="609600" y="0"/>
                    </a:moveTo>
                    <a:lnTo>
                      <a:pt x="0" y="0"/>
                    </a:lnTo>
                    <a:lnTo>
                      <a:pt x="0" y="407920"/>
                    </a:lnTo>
                    <a:lnTo>
                      <a:pt x="609600" y="407920"/>
                    </a:lnTo>
                    <a:lnTo>
                      <a:pt x="812800" y="203960"/>
                    </a:lnTo>
                    <a:lnTo>
                      <a:pt x="609600" y="0"/>
                    </a:lnTo>
                    <a:close/>
                  </a:path>
                </a:pathLst>
              </a:custGeom>
              <a:solidFill>
                <a:srgbClr val="630C07"/>
              </a:solidFill>
            </p:spPr>
          </p:sp>
          <p:sp>
            <p:nvSpPr>
              <p:cNvPr id="34" name="TextBox 34"/>
              <p:cNvSpPr txBox="1"/>
              <p:nvPr/>
            </p:nvSpPr>
            <p:spPr>
              <a:xfrm>
                <a:off x="0" y="19050"/>
                <a:ext cx="698500" cy="388870"/>
              </a:xfrm>
              <a:prstGeom prst="rect">
                <a:avLst/>
              </a:prstGeom>
            </p:spPr>
            <p:txBody>
              <a:bodyPr lIns="50800" tIns="50800" rIns="50800" bIns="50800" rtlCol="0" anchor="ctr"/>
              <a:lstStyle/>
              <a:p>
                <a:pPr algn="ctr">
                  <a:lnSpc>
                    <a:spcPts val="1869"/>
                  </a:lnSpc>
                </a:pPr>
                <a:endParaRPr/>
              </a:p>
            </p:txBody>
          </p:sp>
        </p:grpSp>
        <p:sp>
          <p:nvSpPr>
            <p:cNvPr id="35" name="TextBox 35"/>
            <p:cNvSpPr txBox="1"/>
            <p:nvPr/>
          </p:nvSpPr>
          <p:spPr>
            <a:xfrm>
              <a:off x="804963" y="1158372"/>
              <a:ext cx="3440224" cy="539538"/>
            </a:xfrm>
            <a:prstGeom prst="rect">
              <a:avLst/>
            </a:prstGeom>
          </p:spPr>
          <p:txBody>
            <a:bodyPr lIns="0" tIns="0" rIns="0" bIns="0" rtlCol="0" anchor="t">
              <a:spAutoFit/>
            </a:bodyPr>
            <a:lstStyle/>
            <a:p>
              <a:pPr algn="ctr">
                <a:lnSpc>
                  <a:spcPts val="3079"/>
                </a:lnSpc>
                <a:spcBef>
                  <a:spcPct val="0"/>
                </a:spcBef>
              </a:pPr>
              <a:r>
                <a:rPr lang="en-US" sz="2799" b="1" spc="111">
                  <a:solidFill>
                    <a:srgbClr val="FEFDFC"/>
                  </a:solidFill>
                  <a:latin typeface="DM Sans Bold"/>
                  <a:ea typeface="DM Sans Bold"/>
                  <a:cs typeface="DM Sans Bold"/>
                  <a:sym typeface="DM Sans Bold"/>
                </a:rPr>
                <a:t>Conclusion</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750408"/>
            <a:chOff x="0" y="0"/>
            <a:chExt cx="4816593" cy="461013"/>
          </a:xfrm>
        </p:grpSpPr>
        <p:sp>
          <p:nvSpPr>
            <p:cNvPr id="3" name="Freeform 3"/>
            <p:cNvSpPr/>
            <p:nvPr/>
          </p:nvSpPr>
          <p:spPr>
            <a:xfrm>
              <a:off x="0" y="0"/>
              <a:ext cx="4816592" cy="461013"/>
            </a:xfrm>
            <a:custGeom>
              <a:avLst/>
              <a:gdLst/>
              <a:ahLst/>
              <a:cxnLst/>
              <a:rect l="l" t="t" r="r" b="b"/>
              <a:pathLst>
                <a:path w="4816592" h="461013">
                  <a:moveTo>
                    <a:pt x="0" y="0"/>
                  </a:moveTo>
                  <a:lnTo>
                    <a:pt x="4816592" y="0"/>
                  </a:lnTo>
                  <a:lnTo>
                    <a:pt x="4816592" y="461013"/>
                  </a:lnTo>
                  <a:lnTo>
                    <a:pt x="0" y="461013"/>
                  </a:lnTo>
                  <a:close/>
                </a:path>
              </a:pathLst>
            </a:custGeom>
            <a:solidFill>
              <a:srgbClr val="C31D14"/>
            </a:solidFill>
          </p:spPr>
        </p:sp>
        <p:sp>
          <p:nvSpPr>
            <p:cNvPr id="4" name="TextBox 4"/>
            <p:cNvSpPr txBox="1"/>
            <p:nvPr/>
          </p:nvSpPr>
          <p:spPr>
            <a:xfrm>
              <a:off x="0" y="47625"/>
              <a:ext cx="4816593" cy="413388"/>
            </a:xfrm>
            <a:prstGeom prst="rect">
              <a:avLst/>
            </a:prstGeom>
          </p:spPr>
          <p:txBody>
            <a:bodyPr lIns="50800" tIns="50800" rIns="50800" bIns="50800" rtlCol="0" anchor="ctr"/>
            <a:lstStyle/>
            <a:p>
              <a:pPr algn="ctr">
                <a:lnSpc>
                  <a:spcPts val="6159"/>
                </a:lnSpc>
              </a:pPr>
              <a:endParaRPr/>
            </a:p>
          </p:txBody>
        </p:sp>
      </p:grpSp>
      <p:sp>
        <p:nvSpPr>
          <p:cNvPr id="5" name="Freeform 5"/>
          <p:cNvSpPr/>
          <p:nvPr/>
        </p:nvSpPr>
        <p:spPr>
          <a:xfrm>
            <a:off x="949658" y="3440599"/>
            <a:ext cx="16388684" cy="5953312"/>
          </a:xfrm>
          <a:custGeom>
            <a:avLst/>
            <a:gdLst/>
            <a:ahLst/>
            <a:cxnLst/>
            <a:rect l="l" t="t" r="r" b="b"/>
            <a:pathLst>
              <a:path w="16388684" h="5953312">
                <a:moveTo>
                  <a:pt x="0" y="0"/>
                </a:moveTo>
                <a:lnTo>
                  <a:pt x="16388684" y="0"/>
                </a:lnTo>
                <a:lnTo>
                  <a:pt x="16388684" y="5953313"/>
                </a:lnTo>
                <a:lnTo>
                  <a:pt x="0" y="5953313"/>
                </a:lnTo>
                <a:lnTo>
                  <a:pt x="0" y="0"/>
                </a:lnTo>
                <a:close/>
              </a:path>
            </a:pathLst>
          </a:custGeom>
          <a:blipFill>
            <a:blip r:embed="rId2"/>
            <a:stretch>
              <a:fillRect t="-1424" b="-3528"/>
            </a:stretch>
          </a:blipFill>
          <a:ln w="38100" cap="sq">
            <a:solidFill>
              <a:srgbClr val="202354"/>
            </a:solidFill>
            <a:prstDash val="solid"/>
            <a:miter/>
          </a:ln>
        </p:spPr>
      </p:sp>
      <p:sp>
        <p:nvSpPr>
          <p:cNvPr id="6" name="TextBox 6"/>
          <p:cNvSpPr txBox="1"/>
          <p:nvPr/>
        </p:nvSpPr>
        <p:spPr>
          <a:xfrm>
            <a:off x="3927545" y="680707"/>
            <a:ext cx="10286359" cy="680085"/>
          </a:xfrm>
          <a:prstGeom prst="rect">
            <a:avLst/>
          </a:prstGeom>
        </p:spPr>
        <p:txBody>
          <a:bodyPr lIns="0" tIns="0" rIns="0" bIns="0" rtlCol="0" anchor="t">
            <a:spAutoFit/>
          </a:bodyPr>
          <a:lstStyle/>
          <a:p>
            <a:pPr algn="ctr">
              <a:lnSpc>
                <a:spcPts val="5280"/>
              </a:lnSpc>
              <a:spcBef>
                <a:spcPct val="0"/>
              </a:spcBef>
            </a:pPr>
            <a:r>
              <a:rPr lang="en-US" sz="4800" b="1" spc="192">
                <a:solidFill>
                  <a:srgbClr val="FFFFFF"/>
                </a:solidFill>
                <a:latin typeface="DM Sans Bold"/>
                <a:ea typeface="DM Sans Bold"/>
                <a:cs typeface="DM Sans Bold"/>
                <a:sym typeface="DM Sans Bold"/>
              </a:rPr>
              <a:t>Zomato Problem Statement</a:t>
            </a:r>
          </a:p>
        </p:txBody>
      </p:sp>
      <p:sp>
        <p:nvSpPr>
          <p:cNvPr id="7" name="TextBox 7"/>
          <p:cNvSpPr txBox="1"/>
          <p:nvPr/>
        </p:nvSpPr>
        <p:spPr>
          <a:xfrm>
            <a:off x="969978" y="2114602"/>
            <a:ext cx="16230600" cy="961802"/>
          </a:xfrm>
          <a:prstGeom prst="rect">
            <a:avLst/>
          </a:prstGeom>
        </p:spPr>
        <p:txBody>
          <a:bodyPr lIns="0" tIns="0" rIns="0" bIns="0" rtlCol="0" anchor="t">
            <a:spAutoFit/>
          </a:bodyPr>
          <a:lstStyle/>
          <a:p>
            <a:pPr algn="l">
              <a:lnSpc>
                <a:spcPts val="2530"/>
              </a:lnSpc>
              <a:spcBef>
                <a:spcPct val="0"/>
              </a:spcBef>
            </a:pPr>
            <a:r>
              <a:rPr lang="en-US" sz="2300" spc="92" dirty="0">
                <a:solidFill>
                  <a:srgbClr val="000000"/>
                </a:solidFill>
                <a:latin typeface="Arial"/>
                <a:ea typeface="Arial"/>
                <a:cs typeface="Arial"/>
                <a:sym typeface="Arial"/>
              </a:rPr>
              <a:t>You are hired as a consultant data analyst by Zomato where the team is looking for expansion and opening restaurants. Your task is to come up with strategies/suggestions about opening newer restaurants.</a:t>
            </a:r>
          </a:p>
          <a:p>
            <a:pPr algn="l">
              <a:lnSpc>
                <a:spcPts val="2530"/>
              </a:lnSpc>
              <a:spcBef>
                <a:spcPct val="0"/>
              </a:spcBef>
            </a:pPr>
            <a:endParaRPr lang="en-US" sz="2300" spc="92"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637200"/>
            <a:chOff x="0" y="0"/>
            <a:chExt cx="4816593" cy="431197"/>
          </a:xfrm>
        </p:grpSpPr>
        <p:sp>
          <p:nvSpPr>
            <p:cNvPr id="3" name="Freeform 3"/>
            <p:cNvSpPr/>
            <p:nvPr/>
          </p:nvSpPr>
          <p:spPr>
            <a:xfrm>
              <a:off x="0" y="0"/>
              <a:ext cx="4816592" cy="431197"/>
            </a:xfrm>
            <a:custGeom>
              <a:avLst/>
              <a:gdLst/>
              <a:ahLst/>
              <a:cxnLst/>
              <a:rect l="l" t="t" r="r" b="b"/>
              <a:pathLst>
                <a:path w="4816592" h="431197">
                  <a:moveTo>
                    <a:pt x="0" y="0"/>
                  </a:moveTo>
                  <a:lnTo>
                    <a:pt x="4816592" y="0"/>
                  </a:lnTo>
                  <a:lnTo>
                    <a:pt x="4816592" y="431197"/>
                  </a:lnTo>
                  <a:lnTo>
                    <a:pt x="0" y="431197"/>
                  </a:lnTo>
                  <a:close/>
                </a:path>
              </a:pathLst>
            </a:custGeom>
            <a:solidFill>
              <a:srgbClr val="C31D14"/>
            </a:solidFill>
          </p:spPr>
        </p:sp>
        <p:sp>
          <p:nvSpPr>
            <p:cNvPr id="4" name="TextBox 4"/>
            <p:cNvSpPr txBox="1"/>
            <p:nvPr/>
          </p:nvSpPr>
          <p:spPr>
            <a:xfrm>
              <a:off x="0" y="47625"/>
              <a:ext cx="4816593" cy="383572"/>
            </a:xfrm>
            <a:prstGeom prst="rect">
              <a:avLst/>
            </a:prstGeom>
          </p:spPr>
          <p:txBody>
            <a:bodyPr lIns="50800" tIns="50800" rIns="50800" bIns="50800" rtlCol="0" anchor="ctr"/>
            <a:lstStyle/>
            <a:p>
              <a:pPr algn="ctr">
                <a:lnSpc>
                  <a:spcPts val="6159"/>
                </a:lnSpc>
              </a:pPr>
              <a:endParaRPr/>
            </a:p>
          </p:txBody>
        </p:sp>
      </p:grpSp>
      <p:sp>
        <p:nvSpPr>
          <p:cNvPr id="5" name="TextBox 5"/>
          <p:cNvSpPr txBox="1"/>
          <p:nvPr/>
        </p:nvSpPr>
        <p:spPr>
          <a:xfrm>
            <a:off x="3927545" y="483320"/>
            <a:ext cx="10286359" cy="680085"/>
          </a:xfrm>
          <a:prstGeom prst="rect">
            <a:avLst/>
          </a:prstGeom>
        </p:spPr>
        <p:txBody>
          <a:bodyPr lIns="0" tIns="0" rIns="0" bIns="0" rtlCol="0" anchor="t">
            <a:spAutoFit/>
          </a:bodyPr>
          <a:lstStyle/>
          <a:p>
            <a:pPr algn="ctr">
              <a:lnSpc>
                <a:spcPts val="5280"/>
              </a:lnSpc>
              <a:spcBef>
                <a:spcPct val="0"/>
              </a:spcBef>
            </a:pPr>
            <a:r>
              <a:rPr lang="en-US" sz="4800" b="1" spc="192">
                <a:solidFill>
                  <a:srgbClr val="FFFFFF"/>
                </a:solidFill>
                <a:latin typeface="DM Sans Bold"/>
                <a:ea typeface="DM Sans Bold"/>
                <a:cs typeface="DM Sans Bold"/>
                <a:sym typeface="DM Sans Bold"/>
              </a:rPr>
              <a:t>Zomato Data Overview</a:t>
            </a:r>
          </a:p>
        </p:txBody>
      </p:sp>
      <p:sp>
        <p:nvSpPr>
          <p:cNvPr id="6" name="TextBox 6"/>
          <p:cNvSpPr txBox="1"/>
          <p:nvPr/>
        </p:nvSpPr>
        <p:spPr>
          <a:xfrm>
            <a:off x="654285" y="2150512"/>
            <a:ext cx="16979430" cy="686435"/>
          </a:xfrm>
          <a:prstGeom prst="rect">
            <a:avLst/>
          </a:prstGeom>
        </p:spPr>
        <p:txBody>
          <a:bodyPr lIns="0" tIns="0" rIns="0" bIns="0" rtlCol="0" anchor="t">
            <a:spAutoFit/>
          </a:bodyPr>
          <a:lstStyle/>
          <a:p>
            <a:pPr algn="l">
              <a:lnSpc>
                <a:spcPts val="2530"/>
              </a:lnSpc>
              <a:spcBef>
                <a:spcPct val="0"/>
              </a:spcBef>
            </a:pPr>
            <a:r>
              <a:rPr lang="en-US" sz="2300" spc="92">
                <a:solidFill>
                  <a:srgbClr val="000000"/>
                </a:solidFill>
                <a:latin typeface="Arial"/>
                <a:ea typeface="Arial"/>
                <a:cs typeface="Arial"/>
                <a:sym typeface="Arial"/>
              </a:rPr>
              <a:t>The dataset includes details for</a:t>
            </a:r>
            <a:r>
              <a:rPr lang="en-US" sz="2300" b="1" spc="92">
                <a:solidFill>
                  <a:srgbClr val="000000"/>
                </a:solidFill>
                <a:latin typeface="Arial Bold"/>
                <a:ea typeface="Arial Bold"/>
                <a:cs typeface="Arial Bold"/>
                <a:sym typeface="Arial Bold"/>
              </a:rPr>
              <a:t> 9,551</a:t>
            </a:r>
            <a:r>
              <a:rPr lang="en-US" sz="2300" spc="92">
                <a:solidFill>
                  <a:srgbClr val="000000"/>
                </a:solidFill>
                <a:latin typeface="Arial"/>
                <a:ea typeface="Arial"/>
                <a:cs typeface="Arial"/>
                <a:sym typeface="Arial"/>
              </a:rPr>
              <a:t> restaurants, with </a:t>
            </a:r>
            <a:r>
              <a:rPr lang="en-US" sz="2300" b="1" spc="92">
                <a:solidFill>
                  <a:srgbClr val="000000"/>
                </a:solidFill>
                <a:latin typeface="Arial Bold"/>
                <a:ea typeface="Arial Bold"/>
                <a:cs typeface="Arial Bold"/>
                <a:sym typeface="Arial Bold"/>
              </a:rPr>
              <a:t>20</a:t>
            </a:r>
            <a:r>
              <a:rPr lang="en-US" sz="2300" spc="92">
                <a:solidFill>
                  <a:srgbClr val="000000"/>
                </a:solidFill>
                <a:latin typeface="Arial"/>
                <a:ea typeface="Arial"/>
                <a:cs typeface="Arial"/>
                <a:sym typeface="Arial"/>
              </a:rPr>
              <a:t> columns capturing various attributes of each establishment. Here's a brief overview of the information available in the dataset:</a:t>
            </a:r>
          </a:p>
        </p:txBody>
      </p:sp>
      <p:sp>
        <p:nvSpPr>
          <p:cNvPr id="7" name="TextBox 7"/>
          <p:cNvSpPr txBox="1"/>
          <p:nvPr/>
        </p:nvSpPr>
        <p:spPr>
          <a:xfrm>
            <a:off x="654285" y="3474085"/>
            <a:ext cx="7864395" cy="5867400"/>
          </a:xfrm>
          <a:prstGeom prst="rect">
            <a:avLst/>
          </a:prstGeom>
          <a:noFill/>
          <a:ln>
            <a:noFill/>
          </a:ln>
        </p:spPr>
        <p:txBody>
          <a:bodyPr lIns="0" tIns="0" rIns="0" bIns="0" rtlCol="0" anchor="t">
            <a:spAutoFit/>
          </a:bodyPr>
          <a:lstStyle/>
          <a:p>
            <a:pPr marL="431804" lvl="1" indent="-215902" algn="l">
              <a:lnSpc>
                <a:spcPts val="2700"/>
              </a:lnSpc>
              <a:buFont typeface="Arial"/>
              <a:buChar char="•"/>
            </a:pPr>
            <a:r>
              <a:rPr lang="en-US" sz="2000" b="1" spc="80" dirty="0">
                <a:solidFill>
                  <a:srgbClr val="000000"/>
                </a:solidFill>
                <a:latin typeface="Arial Bold"/>
                <a:ea typeface="Arial Bold"/>
                <a:cs typeface="Arial Bold"/>
                <a:sym typeface="Arial Bold"/>
              </a:rPr>
              <a:t>Restaurant ID:</a:t>
            </a:r>
            <a:r>
              <a:rPr lang="en-US" sz="2000" spc="80" dirty="0">
                <a:solidFill>
                  <a:srgbClr val="000000"/>
                </a:solidFill>
                <a:latin typeface="Arial"/>
                <a:ea typeface="Arial"/>
                <a:cs typeface="Arial"/>
                <a:sym typeface="Arial"/>
              </a:rPr>
              <a:t> Unique identifier for each restaurant.</a:t>
            </a:r>
          </a:p>
          <a:p>
            <a:pPr marL="431804" lvl="1" indent="-215902" algn="l">
              <a:lnSpc>
                <a:spcPts val="2700"/>
              </a:lnSpc>
              <a:buFont typeface="Arial"/>
              <a:buChar char="•"/>
            </a:pPr>
            <a:r>
              <a:rPr lang="en-US" sz="2000" b="1" spc="80" dirty="0">
                <a:solidFill>
                  <a:srgbClr val="000000"/>
                </a:solidFill>
                <a:latin typeface="Arial Bold"/>
                <a:ea typeface="Arial Bold"/>
                <a:cs typeface="Arial Bold"/>
                <a:sym typeface="Arial Bold"/>
              </a:rPr>
              <a:t>Restaurant Name:</a:t>
            </a:r>
            <a:r>
              <a:rPr lang="en-US" sz="2000" spc="80" dirty="0">
                <a:solidFill>
                  <a:srgbClr val="000000"/>
                </a:solidFill>
                <a:latin typeface="Arial"/>
                <a:ea typeface="Arial"/>
                <a:cs typeface="Arial"/>
                <a:sym typeface="Arial"/>
              </a:rPr>
              <a:t> The name of the restaurant.</a:t>
            </a:r>
          </a:p>
          <a:p>
            <a:pPr marL="431804" lvl="1" indent="-215902" algn="l">
              <a:lnSpc>
                <a:spcPts val="2700"/>
              </a:lnSpc>
              <a:buFont typeface="Arial"/>
              <a:buChar char="•"/>
            </a:pPr>
            <a:r>
              <a:rPr lang="en-US" sz="2000" b="1" spc="80" dirty="0" err="1">
                <a:solidFill>
                  <a:srgbClr val="000000"/>
                </a:solidFill>
                <a:latin typeface="Arial Bold"/>
                <a:ea typeface="Arial Bold"/>
                <a:cs typeface="Arial Bold"/>
                <a:sym typeface="Arial Bold"/>
              </a:rPr>
              <a:t>CountryCode</a:t>
            </a:r>
            <a:r>
              <a:rPr lang="en-US" sz="2000" spc="80" dirty="0">
                <a:solidFill>
                  <a:srgbClr val="000000"/>
                </a:solidFill>
                <a:latin typeface="Arial"/>
                <a:ea typeface="Arial"/>
                <a:cs typeface="Arial"/>
                <a:sym typeface="Arial"/>
              </a:rPr>
              <a:t>: Country code of the location where the restaurant is situated.</a:t>
            </a:r>
          </a:p>
          <a:p>
            <a:pPr marL="431804" lvl="1" indent="-215902" algn="l">
              <a:lnSpc>
                <a:spcPts val="2700"/>
              </a:lnSpc>
              <a:buFont typeface="Arial"/>
              <a:buChar char="•"/>
            </a:pPr>
            <a:r>
              <a:rPr lang="en-US" sz="2000" b="1" spc="80" dirty="0">
                <a:solidFill>
                  <a:srgbClr val="000000"/>
                </a:solidFill>
                <a:latin typeface="Arial Bold"/>
                <a:ea typeface="Arial Bold"/>
                <a:cs typeface="Arial Bold"/>
                <a:sym typeface="Arial Bold"/>
              </a:rPr>
              <a:t>City: </a:t>
            </a:r>
            <a:r>
              <a:rPr lang="en-US" sz="2000" spc="80" dirty="0">
                <a:solidFill>
                  <a:srgbClr val="000000"/>
                </a:solidFill>
                <a:latin typeface="Arial"/>
                <a:ea typeface="Arial"/>
                <a:cs typeface="Arial"/>
                <a:sym typeface="Arial"/>
              </a:rPr>
              <a:t>The city where the restaurant is located.</a:t>
            </a:r>
          </a:p>
          <a:p>
            <a:pPr marL="431804" lvl="1" indent="-215902" algn="l">
              <a:lnSpc>
                <a:spcPts val="2700"/>
              </a:lnSpc>
              <a:buFont typeface="Arial"/>
              <a:buChar char="•"/>
            </a:pPr>
            <a:r>
              <a:rPr lang="en-US" sz="2000" b="1" spc="80" dirty="0">
                <a:solidFill>
                  <a:srgbClr val="000000"/>
                </a:solidFill>
                <a:latin typeface="Arial Bold"/>
                <a:ea typeface="Arial Bold"/>
                <a:cs typeface="Arial Bold"/>
                <a:sym typeface="Arial Bold"/>
              </a:rPr>
              <a:t>Address:</a:t>
            </a:r>
            <a:r>
              <a:rPr lang="en-US" sz="2000" spc="80" dirty="0">
                <a:solidFill>
                  <a:srgbClr val="000000"/>
                </a:solidFill>
                <a:latin typeface="Arial"/>
                <a:ea typeface="Arial"/>
                <a:cs typeface="Arial"/>
                <a:sym typeface="Arial"/>
              </a:rPr>
              <a:t> The specific address of the restaurant.</a:t>
            </a:r>
          </a:p>
          <a:p>
            <a:pPr marL="431804" lvl="1" indent="-215902" algn="l">
              <a:lnSpc>
                <a:spcPts val="2700"/>
              </a:lnSpc>
              <a:buFont typeface="Arial"/>
              <a:buChar char="•"/>
            </a:pPr>
            <a:r>
              <a:rPr lang="en-US" sz="2000" b="1" spc="80" dirty="0">
                <a:solidFill>
                  <a:srgbClr val="000000"/>
                </a:solidFill>
                <a:latin typeface="Arial Bold"/>
                <a:ea typeface="Arial Bold"/>
                <a:cs typeface="Arial Bold"/>
                <a:sym typeface="Arial Bold"/>
              </a:rPr>
              <a:t>Locality:</a:t>
            </a:r>
            <a:r>
              <a:rPr lang="en-US" sz="2000" spc="80" dirty="0">
                <a:solidFill>
                  <a:srgbClr val="000000"/>
                </a:solidFill>
                <a:latin typeface="Arial"/>
                <a:ea typeface="Arial"/>
                <a:cs typeface="Arial"/>
                <a:sym typeface="Arial"/>
              </a:rPr>
              <a:t> The locality or neighborhood where the restaurant is situated.</a:t>
            </a:r>
          </a:p>
          <a:p>
            <a:pPr marL="431804" lvl="1" indent="-215902" algn="l">
              <a:lnSpc>
                <a:spcPts val="2700"/>
              </a:lnSpc>
              <a:buFont typeface="Arial"/>
              <a:buChar char="•"/>
            </a:pPr>
            <a:r>
              <a:rPr lang="en-US" sz="2000" b="1" spc="80" dirty="0">
                <a:solidFill>
                  <a:srgbClr val="000000"/>
                </a:solidFill>
                <a:latin typeface="Arial Bold"/>
                <a:ea typeface="Arial Bold"/>
                <a:cs typeface="Arial Bold"/>
                <a:sym typeface="Arial Bold"/>
              </a:rPr>
              <a:t>Locality Verbose:</a:t>
            </a:r>
            <a:r>
              <a:rPr lang="en-US" sz="2000" spc="80" dirty="0">
                <a:solidFill>
                  <a:srgbClr val="000000"/>
                </a:solidFill>
                <a:latin typeface="Arial"/>
                <a:ea typeface="Arial"/>
                <a:cs typeface="Arial"/>
                <a:sym typeface="Arial"/>
              </a:rPr>
              <a:t> Detailed information about the locality.</a:t>
            </a:r>
          </a:p>
          <a:p>
            <a:pPr marL="431804" lvl="1" indent="-215902" algn="l">
              <a:lnSpc>
                <a:spcPts val="2700"/>
              </a:lnSpc>
              <a:buFont typeface="Arial"/>
              <a:buChar char="•"/>
            </a:pPr>
            <a:r>
              <a:rPr lang="en-US" sz="2000" b="1" spc="80" dirty="0">
                <a:solidFill>
                  <a:srgbClr val="000000"/>
                </a:solidFill>
                <a:latin typeface="Arial Bold"/>
                <a:ea typeface="Arial Bold"/>
                <a:cs typeface="Arial Bold"/>
                <a:sym typeface="Arial Bold"/>
              </a:rPr>
              <a:t>Longitude: </a:t>
            </a:r>
            <a:r>
              <a:rPr lang="en-US" sz="2000" spc="80" dirty="0">
                <a:solidFill>
                  <a:srgbClr val="000000"/>
                </a:solidFill>
                <a:latin typeface="Arial"/>
                <a:ea typeface="Arial"/>
                <a:cs typeface="Arial"/>
                <a:sym typeface="Arial"/>
              </a:rPr>
              <a:t>The geographical longitude coordinate of the restaurant.</a:t>
            </a:r>
          </a:p>
          <a:p>
            <a:pPr marL="431804" lvl="1" indent="-215902" algn="l">
              <a:lnSpc>
                <a:spcPts val="2700"/>
              </a:lnSpc>
              <a:buFont typeface="Arial"/>
              <a:buChar char="•"/>
            </a:pPr>
            <a:r>
              <a:rPr lang="en-US" sz="2000" b="1" spc="80" dirty="0">
                <a:solidFill>
                  <a:srgbClr val="000000"/>
                </a:solidFill>
                <a:latin typeface="Arial Bold"/>
                <a:ea typeface="Arial Bold"/>
                <a:cs typeface="Arial Bold"/>
                <a:sym typeface="Arial Bold"/>
              </a:rPr>
              <a:t>Latitude</a:t>
            </a:r>
            <a:r>
              <a:rPr lang="en-US" sz="2000" spc="80" dirty="0">
                <a:solidFill>
                  <a:srgbClr val="000000"/>
                </a:solidFill>
                <a:latin typeface="Arial"/>
                <a:ea typeface="Arial"/>
                <a:cs typeface="Arial"/>
                <a:sym typeface="Arial"/>
              </a:rPr>
              <a:t>: The geographical latitude coordinate of the restaurant.</a:t>
            </a:r>
          </a:p>
          <a:p>
            <a:pPr marL="431804" lvl="1" indent="-215902" algn="l">
              <a:lnSpc>
                <a:spcPts val="2700"/>
              </a:lnSpc>
              <a:buFont typeface="Arial"/>
              <a:buChar char="•"/>
            </a:pPr>
            <a:r>
              <a:rPr lang="en-US" sz="2000" b="1" spc="80" dirty="0">
                <a:solidFill>
                  <a:srgbClr val="000000"/>
                </a:solidFill>
                <a:latin typeface="Arial Bold"/>
                <a:ea typeface="Arial Bold"/>
                <a:cs typeface="Arial Bold"/>
                <a:sym typeface="Arial Bold"/>
              </a:rPr>
              <a:t>Cuisines:</a:t>
            </a:r>
            <a:r>
              <a:rPr lang="en-US" sz="2000" spc="80" dirty="0">
                <a:solidFill>
                  <a:srgbClr val="000000"/>
                </a:solidFill>
                <a:latin typeface="Arial"/>
                <a:ea typeface="Arial"/>
                <a:cs typeface="Arial"/>
                <a:sym typeface="Arial"/>
              </a:rPr>
              <a:t> The type of cuisine offered by the restaurant.</a:t>
            </a:r>
          </a:p>
          <a:p>
            <a:pPr marL="431804" lvl="1" indent="-215902" algn="l">
              <a:lnSpc>
                <a:spcPts val="2700"/>
              </a:lnSpc>
              <a:buFont typeface="Arial"/>
              <a:buChar char="•"/>
            </a:pPr>
            <a:r>
              <a:rPr lang="en-US" sz="2000" b="1" spc="80" dirty="0">
                <a:solidFill>
                  <a:srgbClr val="000000"/>
                </a:solidFill>
                <a:latin typeface="Arial Bold"/>
                <a:ea typeface="Arial Bold"/>
                <a:cs typeface="Arial Bold"/>
                <a:sym typeface="Arial Bold"/>
              </a:rPr>
              <a:t>Currency:</a:t>
            </a:r>
            <a:r>
              <a:rPr lang="en-US" sz="2000" spc="80" dirty="0">
                <a:solidFill>
                  <a:srgbClr val="000000"/>
                </a:solidFill>
                <a:latin typeface="Arial"/>
                <a:ea typeface="Arial"/>
                <a:cs typeface="Arial"/>
                <a:sym typeface="Arial"/>
              </a:rPr>
              <a:t> The currency used for transactions in the restaurant.</a:t>
            </a:r>
          </a:p>
          <a:p>
            <a:pPr algn="l">
              <a:lnSpc>
                <a:spcPts val="2700"/>
              </a:lnSpc>
            </a:pPr>
            <a:endParaRPr lang="en-US" sz="2000" spc="80" dirty="0">
              <a:solidFill>
                <a:srgbClr val="000000"/>
              </a:solidFill>
              <a:latin typeface="Arial"/>
              <a:ea typeface="Arial"/>
              <a:cs typeface="Arial"/>
              <a:sym typeface="Arial"/>
            </a:endParaRPr>
          </a:p>
        </p:txBody>
      </p:sp>
      <p:sp>
        <p:nvSpPr>
          <p:cNvPr id="8" name="TextBox 8"/>
          <p:cNvSpPr txBox="1"/>
          <p:nvPr/>
        </p:nvSpPr>
        <p:spPr>
          <a:xfrm>
            <a:off x="8857169" y="3483610"/>
            <a:ext cx="8402131" cy="6194425"/>
          </a:xfrm>
          <a:prstGeom prst="rect">
            <a:avLst/>
          </a:prstGeom>
          <a:ln>
            <a:noFill/>
          </a:ln>
        </p:spPr>
        <p:txBody>
          <a:bodyPr lIns="0" tIns="0" rIns="0" bIns="0" rtlCol="0" anchor="t">
            <a:spAutoFit/>
          </a:bodyPr>
          <a:lstStyle/>
          <a:p>
            <a:pPr marL="431804" lvl="1" indent="-215902" algn="l">
              <a:lnSpc>
                <a:spcPts val="2600"/>
              </a:lnSpc>
              <a:buFont typeface="Arial"/>
              <a:buChar char="•"/>
            </a:pPr>
            <a:r>
              <a:rPr lang="en-US" sz="2000" b="1" spc="80" dirty="0" err="1">
                <a:solidFill>
                  <a:srgbClr val="000000"/>
                </a:solidFill>
                <a:latin typeface="Arial Bold"/>
                <a:ea typeface="Arial Bold"/>
                <a:cs typeface="Arial Bold"/>
                <a:sym typeface="Arial Bold"/>
              </a:rPr>
              <a:t>Has_Table_booking</a:t>
            </a:r>
            <a:r>
              <a:rPr lang="en-US" sz="2000" b="1" spc="80" dirty="0">
                <a:solidFill>
                  <a:srgbClr val="000000"/>
                </a:solidFill>
                <a:latin typeface="Arial Bold"/>
                <a:ea typeface="Arial Bold"/>
                <a:cs typeface="Arial Bold"/>
                <a:sym typeface="Arial Bold"/>
              </a:rPr>
              <a:t>:</a:t>
            </a:r>
            <a:r>
              <a:rPr lang="en-US" sz="2000" spc="80" dirty="0">
                <a:solidFill>
                  <a:srgbClr val="000000"/>
                </a:solidFill>
                <a:latin typeface="Arial"/>
                <a:ea typeface="Arial"/>
                <a:cs typeface="Arial"/>
                <a:sym typeface="Arial"/>
              </a:rPr>
              <a:t> Indicates whether the restaurant has a table booking option (Yes/No).</a:t>
            </a:r>
          </a:p>
          <a:p>
            <a:pPr marL="431804" lvl="1" indent="-215902" algn="l">
              <a:lnSpc>
                <a:spcPts val="2600"/>
              </a:lnSpc>
              <a:buFont typeface="Arial"/>
              <a:buChar char="•"/>
            </a:pPr>
            <a:r>
              <a:rPr lang="en-US" sz="2000" b="1" spc="80" dirty="0" err="1">
                <a:solidFill>
                  <a:srgbClr val="000000"/>
                </a:solidFill>
                <a:latin typeface="Arial Bold"/>
                <a:ea typeface="Arial Bold"/>
                <a:cs typeface="Arial Bold"/>
                <a:sym typeface="Arial Bold"/>
              </a:rPr>
              <a:t>Has_Online_delivery</a:t>
            </a:r>
            <a:r>
              <a:rPr lang="en-US" sz="2000" b="1" spc="80" dirty="0">
                <a:solidFill>
                  <a:srgbClr val="000000"/>
                </a:solidFill>
                <a:latin typeface="Arial Bold"/>
                <a:ea typeface="Arial Bold"/>
                <a:cs typeface="Arial Bold"/>
                <a:sym typeface="Arial Bold"/>
              </a:rPr>
              <a:t>:</a:t>
            </a:r>
            <a:r>
              <a:rPr lang="en-US" sz="2000" spc="80" dirty="0">
                <a:solidFill>
                  <a:srgbClr val="000000"/>
                </a:solidFill>
                <a:latin typeface="Arial"/>
                <a:ea typeface="Arial"/>
                <a:cs typeface="Arial"/>
                <a:sym typeface="Arial"/>
              </a:rPr>
              <a:t> Indicates whether the restaurant offers online delivery (Yes/No).</a:t>
            </a:r>
          </a:p>
          <a:p>
            <a:pPr marL="431804" lvl="1" indent="-215902" algn="l">
              <a:lnSpc>
                <a:spcPts val="2600"/>
              </a:lnSpc>
              <a:buFont typeface="Arial"/>
              <a:buChar char="•"/>
            </a:pPr>
            <a:r>
              <a:rPr lang="en-US" sz="2000" b="1" spc="80" dirty="0" err="1">
                <a:solidFill>
                  <a:srgbClr val="000000"/>
                </a:solidFill>
                <a:latin typeface="Arial Bold"/>
                <a:ea typeface="Arial Bold"/>
                <a:cs typeface="Arial Bold"/>
                <a:sym typeface="Arial Bold"/>
              </a:rPr>
              <a:t>Is_delivering_now</a:t>
            </a:r>
            <a:r>
              <a:rPr lang="en-US" sz="2000" b="1" spc="80" dirty="0">
                <a:solidFill>
                  <a:srgbClr val="000000"/>
                </a:solidFill>
                <a:latin typeface="Arial Bold"/>
                <a:ea typeface="Arial Bold"/>
                <a:cs typeface="Arial Bold"/>
                <a:sym typeface="Arial Bold"/>
              </a:rPr>
              <a:t>:</a:t>
            </a:r>
            <a:r>
              <a:rPr lang="en-US" sz="2000" spc="80" dirty="0">
                <a:solidFill>
                  <a:srgbClr val="000000"/>
                </a:solidFill>
                <a:latin typeface="Arial"/>
                <a:ea typeface="Arial"/>
                <a:cs typeface="Arial"/>
                <a:sym typeface="Arial"/>
              </a:rPr>
              <a:t> Indicates whether the restaurant is currently delivering (Yes/No).</a:t>
            </a:r>
          </a:p>
          <a:p>
            <a:pPr marL="431804" lvl="1" indent="-215902" algn="l">
              <a:lnSpc>
                <a:spcPts val="2600"/>
              </a:lnSpc>
              <a:buFont typeface="Arial"/>
              <a:buChar char="•"/>
            </a:pPr>
            <a:r>
              <a:rPr lang="en-US" sz="2000" b="1" spc="80" dirty="0" err="1">
                <a:solidFill>
                  <a:srgbClr val="000000"/>
                </a:solidFill>
                <a:latin typeface="Arial Bold"/>
                <a:ea typeface="Arial Bold"/>
                <a:cs typeface="Arial Bold"/>
                <a:sym typeface="Arial Bold"/>
              </a:rPr>
              <a:t>Switch_to_order_menu</a:t>
            </a:r>
            <a:r>
              <a:rPr lang="en-US" sz="2000" b="1" spc="80" dirty="0">
                <a:solidFill>
                  <a:srgbClr val="000000"/>
                </a:solidFill>
                <a:latin typeface="Arial Bold"/>
                <a:ea typeface="Arial Bold"/>
                <a:cs typeface="Arial Bold"/>
                <a:sym typeface="Arial Bold"/>
              </a:rPr>
              <a:t>:</a:t>
            </a:r>
            <a:r>
              <a:rPr lang="en-US" sz="2000" spc="80" dirty="0">
                <a:solidFill>
                  <a:srgbClr val="000000"/>
                </a:solidFill>
                <a:latin typeface="Arial"/>
                <a:ea typeface="Arial"/>
                <a:cs typeface="Arial"/>
                <a:sym typeface="Arial"/>
              </a:rPr>
              <a:t> Indicates whether users can switch to the order menu (Yes/No).</a:t>
            </a:r>
          </a:p>
          <a:p>
            <a:pPr marL="431804" lvl="1" indent="-215902" algn="l">
              <a:lnSpc>
                <a:spcPts val="2600"/>
              </a:lnSpc>
              <a:buFont typeface="Arial"/>
              <a:buChar char="•"/>
            </a:pPr>
            <a:r>
              <a:rPr lang="en-US" sz="2000" b="1" spc="80" dirty="0" err="1">
                <a:solidFill>
                  <a:srgbClr val="000000"/>
                </a:solidFill>
                <a:latin typeface="Arial Bold"/>
                <a:ea typeface="Arial Bold"/>
                <a:cs typeface="Arial Bold"/>
                <a:sym typeface="Arial Bold"/>
              </a:rPr>
              <a:t>Price_range</a:t>
            </a:r>
            <a:r>
              <a:rPr lang="en-US" sz="2000" b="1" spc="80" dirty="0">
                <a:solidFill>
                  <a:srgbClr val="000000"/>
                </a:solidFill>
                <a:latin typeface="Arial Bold"/>
                <a:ea typeface="Arial Bold"/>
                <a:cs typeface="Arial Bold"/>
                <a:sym typeface="Arial Bold"/>
              </a:rPr>
              <a:t>:</a:t>
            </a:r>
            <a:r>
              <a:rPr lang="en-US" sz="2000" spc="80" dirty="0">
                <a:solidFill>
                  <a:srgbClr val="000000"/>
                </a:solidFill>
                <a:latin typeface="Arial"/>
                <a:ea typeface="Arial"/>
                <a:cs typeface="Arial"/>
                <a:sym typeface="Arial"/>
              </a:rPr>
              <a:t> A numeric value indicating the price range category of the restaurant.</a:t>
            </a:r>
          </a:p>
          <a:p>
            <a:pPr marL="431804" lvl="1" indent="-215902" algn="l">
              <a:lnSpc>
                <a:spcPts val="2600"/>
              </a:lnSpc>
              <a:buFont typeface="Arial"/>
              <a:buChar char="•"/>
            </a:pPr>
            <a:r>
              <a:rPr lang="en-US" sz="2000" b="1" spc="80" dirty="0">
                <a:solidFill>
                  <a:srgbClr val="000000"/>
                </a:solidFill>
                <a:latin typeface="Arial Bold"/>
                <a:ea typeface="Arial Bold"/>
                <a:cs typeface="Arial Bold"/>
                <a:sym typeface="Arial Bold"/>
              </a:rPr>
              <a:t>Votes:</a:t>
            </a:r>
            <a:r>
              <a:rPr lang="en-US" sz="2000" spc="80" dirty="0">
                <a:solidFill>
                  <a:srgbClr val="000000"/>
                </a:solidFill>
                <a:latin typeface="Arial"/>
                <a:ea typeface="Arial"/>
                <a:cs typeface="Arial"/>
                <a:sym typeface="Arial"/>
              </a:rPr>
              <a:t> The number of votes or ratings/(feedback) received by the restaurant.</a:t>
            </a:r>
          </a:p>
          <a:p>
            <a:pPr marL="431804" lvl="1" indent="-215902" algn="l">
              <a:lnSpc>
                <a:spcPts val="2600"/>
              </a:lnSpc>
              <a:buFont typeface="Arial"/>
              <a:buChar char="•"/>
            </a:pPr>
            <a:r>
              <a:rPr lang="en-US" sz="2000" b="1" spc="80" dirty="0" err="1">
                <a:solidFill>
                  <a:srgbClr val="000000"/>
                </a:solidFill>
                <a:latin typeface="Arial Bold"/>
                <a:ea typeface="Arial Bold"/>
                <a:cs typeface="Arial Bold"/>
                <a:sym typeface="Arial Bold"/>
              </a:rPr>
              <a:t>Average_Cost_for_two</a:t>
            </a:r>
            <a:r>
              <a:rPr lang="en-US" sz="2000" b="1" spc="80" dirty="0">
                <a:solidFill>
                  <a:srgbClr val="000000"/>
                </a:solidFill>
                <a:latin typeface="Arial Bold"/>
                <a:ea typeface="Arial Bold"/>
                <a:cs typeface="Arial Bold"/>
                <a:sym typeface="Arial Bold"/>
              </a:rPr>
              <a:t>:</a:t>
            </a:r>
            <a:r>
              <a:rPr lang="en-US" sz="2000" spc="80" dirty="0">
                <a:solidFill>
                  <a:srgbClr val="000000"/>
                </a:solidFill>
                <a:latin typeface="Arial"/>
                <a:ea typeface="Arial"/>
                <a:cs typeface="Arial"/>
                <a:sym typeface="Arial"/>
              </a:rPr>
              <a:t> The average cost for two people dining at the restaurant.</a:t>
            </a:r>
          </a:p>
          <a:p>
            <a:pPr marL="431804" lvl="1" indent="-215902" algn="l">
              <a:lnSpc>
                <a:spcPts val="2600"/>
              </a:lnSpc>
              <a:buFont typeface="Arial"/>
              <a:buChar char="•"/>
            </a:pPr>
            <a:r>
              <a:rPr lang="en-US" sz="2000" b="1" spc="80" dirty="0">
                <a:solidFill>
                  <a:srgbClr val="000000"/>
                </a:solidFill>
                <a:latin typeface="Arial Bold"/>
                <a:ea typeface="Arial Bold"/>
                <a:cs typeface="Arial Bold"/>
                <a:sym typeface="Arial Bold"/>
              </a:rPr>
              <a:t>Rating:</a:t>
            </a:r>
            <a:r>
              <a:rPr lang="en-US" sz="2000" spc="80" dirty="0">
                <a:solidFill>
                  <a:srgbClr val="000000"/>
                </a:solidFill>
                <a:latin typeface="Arial"/>
                <a:ea typeface="Arial"/>
                <a:cs typeface="Arial"/>
                <a:sym typeface="Arial"/>
              </a:rPr>
              <a:t> The overall rating of the restaurant is based on user reviews.</a:t>
            </a:r>
          </a:p>
          <a:p>
            <a:pPr marL="431804" lvl="1" indent="-215902" algn="l">
              <a:lnSpc>
                <a:spcPts val="2600"/>
              </a:lnSpc>
              <a:buFont typeface="Arial"/>
              <a:buChar char="•"/>
            </a:pPr>
            <a:r>
              <a:rPr lang="en-US" sz="2000" b="1" spc="80" dirty="0" err="1">
                <a:solidFill>
                  <a:srgbClr val="000000"/>
                </a:solidFill>
                <a:latin typeface="Arial Bold"/>
                <a:ea typeface="Arial Bold"/>
                <a:cs typeface="Arial Bold"/>
                <a:sym typeface="Arial Bold"/>
              </a:rPr>
              <a:t>Datekey_opening</a:t>
            </a:r>
            <a:r>
              <a:rPr lang="en-US" sz="2000" b="1" spc="80" dirty="0">
                <a:solidFill>
                  <a:srgbClr val="000000"/>
                </a:solidFill>
                <a:latin typeface="Arial Bold"/>
                <a:ea typeface="Arial Bold"/>
                <a:cs typeface="Arial Bold"/>
                <a:sym typeface="Arial Bold"/>
              </a:rPr>
              <a:t>:</a:t>
            </a:r>
            <a:r>
              <a:rPr lang="en-US" sz="2000" spc="80" dirty="0">
                <a:solidFill>
                  <a:srgbClr val="000000"/>
                </a:solidFill>
                <a:latin typeface="Arial"/>
                <a:ea typeface="Arial"/>
                <a:cs typeface="Arial"/>
                <a:sym typeface="Arial"/>
              </a:rPr>
              <a:t> The date when the restaurant was opened.</a:t>
            </a:r>
          </a:p>
          <a:p>
            <a:pPr algn="l">
              <a:lnSpc>
                <a:spcPts val="2600"/>
              </a:lnSpc>
            </a:pPr>
            <a:endParaRPr lang="en-US" sz="2000" spc="80" dirty="0">
              <a:solidFill>
                <a:srgbClr val="000000"/>
              </a:solidFill>
              <a:latin typeface="Arial"/>
              <a:ea typeface="Arial"/>
              <a:cs typeface="Arial"/>
              <a:sym typeface="Arial"/>
            </a:endParaRPr>
          </a:p>
          <a:p>
            <a:pPr algn="l">
              <a:lnSpc>
                <a:spcPts val="2600"/>
              </a:lnSpc>
            </a:pPr>
            <a:endParaRPr lang="en-US" sz="2000" spc="80"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580596"/>
            <a:chOff x="0" y="0"/>
            <a:chExt cx="4816593" cy="416289"/>
          </a:xfrm>
        </p:grpSpPr>
        <p:sp>
          <p:nvSpPr>
            <p:cNvPr id="3" name="Freeform 3"/>
            <p:cNvSpPr/>
            <p:nvPr/>
          </p:nvSpPr>
          <p:spPr>
            <a:xfrm>
              <a:off x="0" y="0"/>
              <a:ext cx="4816592" cy="416289"/>
            </a:xfrm>
            <a:custGeom>
              <a:avLst/>
              <a:gdLst/>
              <a:ahLst/>
              <a:cxnLst/>
              <a:rect l="l" t="t" r="r" b="b"/>
              <a:pathLst>
                <a:path w="4816592" h="416289">
                  <a:moveTo>
                    <a:pt x="0" y="0"/>
                  </a:moveTo>
                  <a:lnTo>
                    <a:pt x="4816592" y="0"/>
                  </a:lnTo>
                  <a:lnTo>
                    <a:pt x="4816592" y="416289"/>
                  </a:lnTo>
                  <a:lnTo>
                    <a:pt x="0" y="416289"/>
                  </a:lnTo>
                  <a:close/>
                </a:path>
              </a:pathLst>
            </a:custGeom>
            <a:solidFill>
              <a:srgbClr val="C31D14"/>
            </a:solidFill>
          </p:spPr>
          <p:txBody>
            <a:bodyPr/>
            <a:lstStyle/>
            <a:p>
              <a:endParaRPr lang="en-IN" dirty="0"/>
            </a:p>
          </p:txBody>
        </p:sp>
        <p:sp>
          <p:nvSpPr>
            <p:cNvPr id="4" name="TextBox 4"/>
            <p:cNvSpPr txBox="1"/>
            <p:nvPr/>
          </p:nvSpPr>
          <p:spPr>
            <a:xfrm>
              <a:off x="0" y="38100"/>
              <a:ext cx="4816593" cy="378189"/>
            </a:xfrm>
            <a:prstGeom prst="rect">
              <a:avLst/>
            </a:prstGeom>
          </p:spPr>
          <p:txBody>
            <a:bodyPr lIns="50800" tIns="50800" rIns="50800" bIns="50800" rtlCol="0" anchor="ctr"/>
            <a:lstStyle/>
            <a:p>
              <a:pPr algn="ctr">
                <a:lnSpc>
                  <a:spcPts val="5280"/>
                </a:lnSpc>
              </a:pPr>
              <a:r>
                <a:rPr lang="en-US" sz="4800" b="1" spc="192" dirty="0">
                  <a:solidFill>
                    <a:srgbClr val="FFFFFF"/>
                  </a:solidFill>
                  <a:latin typeface="Public Sans Bold"/>
                  <a:ea typeface="Public Sans Bold"/>
                  <a:cs typeface="Public Sans Bold"/>
                  <a:sym typeface="Public Sans Bold"/>
                </a:rPr>
                <a:t>Zomato Data Snapshot </a:t>
              </a:r>
              <a:r>
                <a:rPr lang="en-US" sz="4800" b="1" spc="192">
                  <a:solidFill>
                    <a:srgbClr val="FFFFFF"/>
                  </a:solidFill>
                  <a:latin typeface="Public Sans Bold"/>
                  <a:ea typeface="Public Sans Bold"/>
                  <a:cs typeface="Public Sans Bold"/>
                  <a:sym typeface="Public Sans Bold"/>
                </a:rPr>
                <a:t>&amp; Data Preparation</a:t>
              </a:r>
              <a:endParaRPr lang="en-US" sz="4800" b="1" spc="192" dirty="0">
                <a:solidFill>
                  <a:srgbClr val="FFFFFF"/>
                </a:solidFill>
                <a:latin typeface="Public Sans Bold"/>
                <a:ea typeface="Public Sans Bold"/>
                <a:cs typeface="Public Sans Bold"/>
                <a:sym typeface="Public Sans Bold"/>
              </a:endParaRPr>
            </a:p>
          </p:txBody>
        </p:sp>
      </p:grpSp>
      <p:grpSp>
        <p:nvGrpSpPr>
          <p:cNvPr id="5" name="Group 5"/>
          <p:cNvGrpSpPr/>
          <p:nvPr/>
        </p:nvGrpSpPr>
        <p:grpSpPr>
          <a:xfrm>
            <a:off x="190231" y="2096597"/>
            <a:ext cx="6077705" cy="2609850"/>
            <a:chOff x="0" y="0"/>
            <a:chExt cx="1600712" cy="687368"/>
          </a:xfrm>
        </p:grpSpPr>
        <p:sp>
          <p:nvSpPr>
            <p:cNvPr id="6" name="Freeform 6"/>
            <p:cNvSpPr/>
            <p:nvPr/>
          </p:nvSpPr>
          <p:spPr>
            <a:xfrm>
              <a:off x="0" y="0"/>
              <a:ext cx="1600712" cy="687368"/>
            </a:xfrm>
            <a:custGeom>
              <a:avLst/>
              <a:gdLst/>
              <a:ahLst/>
              <a:cxnLst/>
              <a:rect l="l" t="t" r="r" b="b"/>
              <a:pathLst>
                <a:path w="1600712" h="687368">
                  <a:moveTo>
                    <a:pt x="0" y="0"/>
                  </a:moveTo>
                  <a:lnTo>
                    <a:pt x="1600712" y="0"/>
                  </a:lnTo>
                  <a:lnTo>
                    <a:pt x="1600712" y="687368"/>
                  </a:lnTo>
                  <a:lnTo>
                    <a:pt x="0" y="687368"/>
                  </a:lnTo>
                  <a:close/>
                </a:path>
              </a:pathLst>
            </a:custGeom>
            <a:solidFill>
              <a:srgbClr val="000000">
                <a:alpha val="0"/>
              </a:srgbClr>
            </a:solidFill>
          </p:spPr>
        </p:sp>
        <p:sp>
          <p:nvSpPr>
            <p:cNvPr id="7" name="TextBox 7"/>
            <p:cNvSpPr txBox="1"/>
            <p:nvPr/>
          </p:nvSpPr>
          <p:spPr>
            <a:xfrm>
              <a:off x="0" y="-95250"/>
              <a:ext cx="1600712" cy="782618"/>
            </a:xfrm>
            <a:prstGeom prst="rect">
              <a:avLst/>
            </a:prstGeom>
          </p:spPr>
          <p:txBody>
            <a:bodyPr lIns="50800" tIns="50800" rIns="50800" bIns="50800" rtlCol="0" anchor="ctr"/>
            <a:lstStyle/>
            <a:p>
              <a:pPr marL="431801" lvl="1" indent="-215900" algn="l">
                <a:lnSpc>
                  <a:spcPts val="2920"/>
                </a:lnSpc>
                <a:buFont typeface="Arial"/>
                <a:buChar char="•"/>
              </a:pPr>
              <a:r>
                <a:rPr lang="en-US" sz="2000" b="1" spc="80" dirty="0">
                  <a:solidFill>
                    <a:srgbClr val="000000"/>
                  </a:solidFill>
                  <a:latin typeface="Arial Bold"/>
                  <a:ea typeface="Arial Bold"/>
                  <a:cs typeface="Arial Bold"/>
                  <a:sym typeface="Arial Bold"/>
                </a:rPr>
                <a:t>Total Number of Restaurants:</a:t>
              </a:r>
              <a:r>
                <a:rPr lang="en-US" sz="2000" spc="80" dirty="0">
                  <a:solidFill>
                    <a:srgbClr val="000000"/>
                  </a:solidFill>
                  <a:latin typeface="Arial"/>
                  <a:ea typeface="Arial"/>
                  <a:cs typeface="Arial"/>
                  <a:sym typeface="Arial"/>
                </a:rPr>
                <a:t> From 2010 to 2018, 9551 restaurants were established in 15 countries.</a:t>
              </a:r>
            </a:p>
            <a:p>
              <a:pPr algn="l">
                <a:lnSpc>
                  <a:spcPts val="2920"/>
                </a:lnSpc>
              </a:pPr>
              <a:endParaRPr lang="en-US" sz="2000" spc="80" dirty="0">
                <a:solidFill>
                  <a:srgbClr val="000000"/>
                </a:solidFill>
                <a:latin typeface="Arial"/>
                <a:ea typeface="Arial"/>
                <a:cs typeface="Arial"/>
                <a:sym typeface="Arial"/>
              </a:endParaRPr>
            </a:p>
            <a:p>
              <a:pPr marL="431801" lvl="1" indent="-215900" algn="l">
                <a:lnSpc>
                  <a:spcPts val="2920"/>
                </a:lnSpc>
                <a:buFont typeface="Arial"/>
                <a:buChar char="•"/>
              </a:pPr>
              <a:r>
                <a:rPr lang="en-US" sz="2000" b="1" spc="80" dirty="0">
                  <a:solidFill>
                    <a:srgbClr val="000000"/>
                  </a:solidFill>
                  <a:latin typeface="Arial Bold"/>
                  <a:ea typeface="Arial Bold"/>
                  <a:cs typeface="Arial Bold"/>
                  <a:sym typeface="Arial Bold"/>
                </a:rPr>
                <a:t>Number of Cities:</a:t>
              </a:r>
              <a:r>
                <a:rPr lang="en-US" sz="2000" spc="80" dirty="0">
                  <a:solidFill>
                    <a:srgbClr val="000000"/>
                  </a:solidFill>
                  <a:latin typeface="Arial"/>
                  <a:ea typeface="Arial"/>
                  <a:cs typeface="Arial"/>
                  <a:sym typeface="Arial"/>
                </a:rPr>
                <a:t> There are 141 cities with a variety of restaurants.</a:t>
              </a:r>
            </a:p>
            <a:p>
              <a:pPr algn="l">
                <a:lnSpc>
                  <a:spcPts val="2920"/>
                </a:lnSpc>
              </a:pPr>
              <a:endParaRPr lang="en-US" sz="2000" spc="80" dirty="0">
                <a:solidFill>
                  <a:srgbClr val="000000"/>
                </a:solidFill>
                <a:latin typeface="Arial"/>
                <a:ea typeface="Arial"/>
                <a:cs typeface="Arial"/>
                <a:sym typeface="Arial"/>
              </a:endParaRPr>
            </a:p>
          </p:txBody>
        </p:sp>
      </p:grpSp>
      <p:grpSp>
        <p:nvGrpSpPr>
          <p:cNvPr id="8" name="Group 8"/>
          <p:cNvGrpSpPr/>
          <p:nvPr/>
        </p:nvGrpSpPr>
        <p:grpSpPr>
          <a:xfrm>
            <a:off x="6877536" y="1953341"/>
            <a:ext cx="11107746" cy="4419600"/>
            <a:chOff x="0" y="0"/>
            <a:chExt cx="2925497" cy="1164010"/>
          </a:xfrm>
        </p:grpSpPr>
        <p:sp>
          <p:nvSpPr>
            <p:cNvPr id="9" name="Freeform 9"/>
            <p:cNvSpPr/>
            <p:nvPr/>
          </p:nvSpPr>
          <p:spPr>
            <a:xfrm>
              <a:off x="0" y="0"/>
              <a:ext cx="2925497" cy="1164010"/>
            </a:xfrm>
            <a:custGeom>
              <a:avLst/>
              <a:gdLst/>
              <a:ahLst/>
              <a:cxnLst/>
              <a:rect l="l" t="t" r="r" b="b"/>
              <a:pathLst>
                <a:path w="2925497" h="1164010">
                  <a:moveTo>
                    <a:pt x="0" y="0"/>
                  </a:moveTo>
                  <a:lnTo>
                    <a:pt x="2925497" y="0"/>
                  </a:lnTo>
                  <a:lnTo>
                    <a:pt x="2925497" y="1164010"/>
                  </a:lnTo>
                  <a:lnTo>
                    <a:pt x="0" y="1164010"/>
                  </a:lnTo>
                  <a:close/>
                </a:path>
              </a:pathLst>
            </a:custGeom>
            <a:solidFill>
              <a:srgbClr val="000000">
                <a:alpha val="0"/>
              </a:srgbClr>
            </a:solidFill>
          </p:spPr>
        </p:sp>
        <p:sp>
          <p:nvSpPr>
            <p:cNvPr id="10" name="TextBox 10"/>
            <p:cNvSpPr txBox="1"/>
            <p:nvPr/>
          </p:nvSpPr>
          <p:spPr>
            <a:xfrm>
              <a:off x="0" y="-95250"/>
              <a:ext cx="2925497" cy="1259260"/>
            </a:xfrm>
            <a:prstGeom prst="rect">
              <a:avLst/>
            </a:prstGeom>
          </p:spPr>
          <p:txBody>
            <a:bodyPr lIns="50800" tIns="50800" rIns="50800" bIns="50800" rtlCol="0" anchor="ctr"/>
            <a:lstStyle/>
            <a:p>
              <a:pPr algn="l">
                <a:lnSpc>
                  <a:spcPts val="2920"/>
                </a:lnSpc>
              </a:pPr>
              <a:r>
                <a:rPr lang="en-US" sz="2000" b="1" u="sng" spc="80" dirty="0">
                  <a:solidFill>
                    <a:srgbClr val="000000"/>
                  </a:solidFill>
                  <a:latin typeface="Arial Bold"/>
                  <a:ea typeface="Arial Bold"/>
                  <a:cs typeface="Arial Bold"/>
                  <a:sym typeface="Arial Bold"/>
                </a:rPr>
                <a:t>Data Cleaning</a:t>
              </a:r>
            </a:p>
            <a:p>
              <a:pPr marL="431801" lvl="1" indent="-215900" algn="l">
                <a:lnSpc>
                  <a:spcPts val="2920"/>
                </a:lnSpc>
                <a:buFont typeface="Arial"/>
                <a:buChar char="•"/>
              </a:pPr>
              <a:r>
                <a:rPr lang="en-US" sz="2000" b="1" spc="80" dirty="0">
                  <a:solidFill>
                    <a:srgbClr val="000000"/>
                  </a:solidFill>
                  <a:latin typeface="Arial Bold"/>
                  <a:ea typeface="Arial Bold"/>
                  <a:cs typeface="Arial Bold"/>
                  <a:sym typeface="Arial Bold"/>
                </a:rPr>
                <a:t>Removed Missing Values:</a:t>
              </a:r>
              <a:r>
                <a:rPr lang="en-US" sz="2000" spc="80" dirty="0">
                  <a:solidFill>
                    <a:srgbClr val="000000"/>
                  </a:solidFill>
                  <a:latin typeface="Arial"/>
                  <a:ea typeface="Arial"/>
                  <a:cs typeface="Arial"/>
                  <a:sym typeface="Arial"/>
                </a:rPr>
                <a:t> Rows with missing values in the Cuisines column were removed to ensure the data is complete and suitable for analysis.</a:t>
              </a:r>
            </a:p>
            <a:p>
              <a:pPr marL="431801" lvl="1" indent="-215900" algn="l">
                <a:lnSpc>
                  <a:spcPts val="2920"/>
                </a:lnSpc>
                <a:buFont typeface="Arial"/>
                <a:buChar char="•"/>
              </a:pPr>
              <a:r>
                <a:rPr lang="en-US" sz="2000" b="1" spc="80" dirty="0">
                  <a:solidFill>
                    <a:srgbClr val="000000"/>
                  </a:solidFill>
                  <a:latin typeface="Arial Bold"/>
                  <a:ea typeface="Arial Bold"/>
                  <a:cs typeface="Arial Bold"/>
                  <a:sym typeface="Arial Bold"/>
                </a:rPr>
                <a:t>Trimmed Extra Spaces:</a:t>
              </a:r>
              <a:r>
                <a:rPr lang="en-US" sz="2000" spc="80" dirty="0">
                  <a:solidFill>
                    <a:srgbClr val="000000"/>
                  </a:solidFill>
                  <a:latin typeface="Arial"/>
                  <a:ea typeface="Arial"/>
                  <a:cs typeface="Arial"/>
                  <a:sym typeface="Arial"/>
                </a:rPr>
                <a:t> Unwanted spaces were trimmed from the Address, Locality, and Locality Verbose columns to maintain uniformity and prevent errors in grouping or filtering.</a:t>
              </a:r>
            </a:p>
            <a:p>
              <a:pPr marL="431801" lvl="1" indent="-215900" algn="l">
                <a:lnSpc>
                  <a:spcPts val="2920"/>
                </a:lnSpc>
                <a:buFont typeface="Arial"/>
                <a:buChar char="•"/>
              </a:pPr>
              <a:r>
                <a:rPr lang="en-US" sz="2000" b="1" spc="80" dirty="0">
                  <a:solidFill>
                    <a:srgbClr val="000000"/>
                  </a:solidFill>
                  <a:latin typeface="Arial Bold"/>
                  <a:ea typeface="Arial Bold"/>
                  <a:cs typeface="Arial Bold"/>
                  <a:sym typeface="Arial Bold"/>
                </a:rPr>
                <a:t>Filled Missing Cost Values:</a:t>
              </a:r>
              <a:r>
                <a:rPr lang="en-US" sz="2000" spc="80" dirty="0">
                  <a:solidFill>
                    <a:srgbClr val="000000"/>
                  </a:solidFill>
                  <a:latin typeface="Arial"/>
                  <a:ea typeface="Arial"/>
                  <a:cs typeface="Arial"/>
                  <a:sym typeface="Arial"/>
                </a:rPr>
                <a:t> Missing entries in the Average Cost for Two column were filled using the median value, based on the Price Range, to retain consistency in pricing data.</a:t>
              </a:r>
            </a:p>
            <a:p>
              <a:pPr marL="431801" lvl="1" indent="-215900" algn="l">
                <a:lnSpc>
                  <a:spcPts val="2920"/>
                </a:lnSpc>
                <a:buFont typeface="Arial"/>
                <a:buChar char="•"/>
              </a:pPr>
              <a:r>
                <a:rPr lang="en-US" sz="2000" b="1" spc="80" dirty="0">
                  <a:solidFill>
                    <a:srgbClr val="000000"/>
                  </a:solidFill>
                  <a:latin typeface="Arial Bold"/>
                  <a:ea typeface="Arial Bold"/>
                  <a:cs typeface="Arial Bold"/>
                  <a:sym typeface="Arial Bold"/>
                </a:rPr>
                <a:t>Converted Strings to Date Format:</a:t>
              </a:r>
              <a:r>
                <a:rPr lang="en-US" sz="2000" spc="80" dirty="0">
                  <a:solidFill>
                    <a:srgbClr val="000000"/>
                  </a:solidFill>
                  <a:latin typeface="Arial"/>
                  <a:ea typeface="Arial"/>
                  <a:cs typeface="Arial"/>
                  <a:sym typeface="Arial"/>
                </a:rPr>
                <a:t> The ‘</a:t>
              </a:r>
              <a:r>
                <a:rPr lang="en-US" sz="2000" spc="80" dirty="0" err="1">
                  <a:solidFill>
                    <a:srgbClr val="000000"/>
                  </a:solidFill>
                  <a:latin typeface="Arial"/>
                  <a:ea typeface="Arial"/>
                  <a:cs typeface="Arial"/>
                  <a:sym typeface="Arial"/>
                </a:rPr>
                <a:t>Date_key_Opening</a:t>
              </a:r>
              <a:r>
                <a:rPr lang="en-US" sz="2000" spc="80" dirty="0">
                  <a:solidFill>
                    <a:srgbClr val="000000"/>
                  </a:solidFill>
                  <a:latin typeface="Arial"/>
                  <a:ea typeface="Arial"/>
                  <a:cs typeface="Arial"/>
                  <a:sym typeface="Arial"/>
                </a:rPr>
                <a:t>’ column, initially stored as String, was converted into proper date format to enable accurate date-based analysis.</a:t>
              </a:r>
            </a:p>
          </p:txBody>
        </p:sp>
      </p:grpSp>
      <p:grpSp>
        <p:nvGrpSpPr>
          <p:cNvPr id="11" name="Group 11"/>
          <p:cNvGrpSpPr/>
          <p:nvPr/>
        </p:nvGrpSpPr>
        <p:grpSpPr>
          <a:xfrm>
            <a:off x="190231" y="4508084"/>
            <a:ext cx="6077705" cy="5867400"/>
            <a:chOff x="0" y="0"/>
            <a:chExt cx="1600712" cy="1545323"/>
          </a:xfrm>
        </p:grpSpPr>
        <p:sp>
          <p:nvSpPr>
            <p:cNvPr id="12" name="Freeform 12"/>
            <p:cNvSpPr/>
            <p:nvPr/>
          </p:nvSpPr>
          <p:spPr>
            <a:xfrm>
              <a:off x="0" y="0"/>
              <a:ext cx="1600712" cy="1545324"/>
            </a:xfrm>
            <a:custGeom>
              <a:avLst/>
              <a:gdLst/>
              <a:ahLst/>
              <a:cxnLst/>
              <a:rect l="l" t="t" r="r" b="b"/>
              <a:pathLst>
                <a:path w="1600712" h="1545324">
                  <a:moveTo>
                    <a:pt x="0" y="0"/>
                  </a:moveTo>
                  <a:lnTo>
                    <a:pt x="1600712" y="0"/>
                  </a:lnTo>
                  <a:lnTo>
                    <a:pt x="1600712" y="1545324"/>
                  </a:lnTo>
                  <a:lnTo>
                    <a:pt x="0" y="1545324"/>
                  </a:lnTo>
                  <a:close/>
                </a:path>
              </a:pathLst>
            </a:custGeom>
            <a:solidFill>
              <a:srgbClr val="000000">
                <a:alpha val="0"/>
              </a:srgbClr>
            </a:solidFill>
          </p:spPr>
        </p:sp>
        <p:sp>
          <p:nvSpPr>
            <p:cNvPr id="13" name="TextBox 13"/>
            <p:cNvSpPr txBox="1"/>
            <p:nvPr/>
          </p:nvSpPr>
          <p:spPr>
            <a:xfrm>
              <a:off x="0" y="-95250"/>
              <a:ext cx="1600712" cy="1640573"/>
            </a:xfrm>
            <a:prstGeom prst="rect">
              <a:avLst/>
            </a:prstGeom>
          </p:spPr>
          <p:txBody>
            <a:bodyPr lIns="50800" tIns="50800" rIns="50800" bIns="50800" rtlCol="0" anchor="ctr"/>
            <a:lstStyle/>
            <a:p>
              <a:pPr marL="431801" lvl="1" indent="-215900" algn="l">
                <a:lnSpc>
                  <a:spcPts val="2920"/>
                </a:lnSpc>
                <a:buFont typeface="Arial"/>
                <a:buChar char="•"/>
              </a:pPr>
              <a:r>
                <a:rPr lang="en-US" sz="2000" b="1" spc="80">
                  <a:solidFill>
                    <a:srgbClr val="000000"/>
                  </a:solidFill>
                  <a:latin typeface="Arial Bold"/>
                  <a:ea typeface="Arial Bold"/>
                  <a:cs typeface="Arial Bold"/>
                  <a:sym typeface="Arial Bold"/>
                </a:rPr>
                <a:t>Variety of Cuisines: </a:t>
              </a:r>
              <a:r>
                <a:rPr lang="en-US" sz="2000" spc="80">
                  <a:solidFill>
                    <a:srgbClr val="000000"/>
                  </a:solidFill>
                  <a:latin typeface="Arial"/>
                  <a:ea typeface="Arial"/>
                  <a:cs typeface="Arial"/>
                  <a:sym typeface="Arial"/>
                </a:rPr>
                <a:t>With 1825 different types of cuisines, including popular choices like Italian, Mexican, Chinese, Indian and American, each cuisine adds its distinct flavors, ingredients, and cooking methods, enriching the diverse world of gastronomy.</a:t>
              </a:r>
            </a:p>
            <a:p>
              <a:pPr algn="l">
                <a:lnSpc>
                  <a:spcPts val="2920"/>
                </a:lnSpc>
              </a:pPr>
              <a:endParaRPr lang="en-US" sz="2000" spc="80">
                <a:solidFill>
                  <a:srgbClr val="000000"/>
                </a:solidFill>
                <a:latin typeface="Arial"/>
                <a:ea typeface="Arial"/>
                <a:cs typeface="Arial"/>
                <a:sym typeface="Arial"/>
              </a:endParaRPr>
            </a:p>
            <a:p>
              <a:pPr marL="431801" lvl="1" indent="-215900" algn="l">
                <a:lnSpc>
                  <a:spcPts val="2920"/>
                </a:lnSpc>
                <a:buFont typeface="Arial"/>
                <a:buChar char="•"/>
              </a:pPr>
              <a:r>
                <a:rPr lang="en-US" sz="2000" b="1" spc="80">
                  <a:solidFill>
                    <a:srgbClr val="000000"/>
                  </a:solidFill>
                  <a:latin typeface="Arial Bold"/>
                  <a:ea typeface="Arial Bold"/>
                  <a:cs typeface="Arial Bold"/>
                  <a:sym typeface="Arial Bold"/>
                </a:rPr>
                <a:t>Ratings:  </a:t>
              </a:r>
              <a:r>
                <a:rPr lang="en-US" sz="2000" spc="80">
                  <a:solidFill>
                    <a:srgbClr val="000000"/>
                  </a:solidFill>
                  <a:latin typeface="Arial"/>
                  <a:ea typeface="Arial"/>
                  <a:cs typeface="Arial"/>
                  <a:sym typeface="Arial"/>
                </a:rPr>
                <a:t>Restaurant ratings with average of 2.9, provide insights into the performance of each establishment.</a:t>
              </a:r>
            </a:p>
            <a:p>
              <a:pPr algn="l">
                <a:lnSpc>
                  <a:spcPts val="2920"/>
                </a:lnSpc>
              </a:pPr>
              <a:endParaRPr lang="en-US" sz="2000" spc="80">
                <a:solidFill>
                  <a:srgbClr val="000000"/>
                </a:solidFill>
                <a:latin typeface="Arial"/>
                <a:ea typeface="Arial"/>
                <a:cs typeface="Arial"/>
                <a:sym typeface="Arial"/>
              </a:endParaRPr>
            </a:p>
            <a:p>
              <a:pPr marL="431801" lvl="1" indent="-215900" algn="l">
                <a:lnSpc>
                  <a:spcPts val="2920"/>
                </a:lnSpc>
                <a:buFont typeface="Arial"/>
                <a:buChar char="•"/>
              </a:pPr>
              <a:r>
                <a:rPr lang="en-US" sz="2000" b="1" spc="80">
                  <a:solidFill>
                    <a:srgbClr val="000000"/>
                  </a:solidFill>
                  <a:latin typeface="Arial Bold"/>
                  <a:ea typeface="Arial Bold"/>
                  <a:cs typeface="Arial Bold"/>
                  <a:sym typeface="Arial Bold"/>
                </a:rPr>
                <a:t>Online services:</a:t>
              </a:r>
              <a:r>
                <a:rPr lang="en-US" sz="2000" spc="80">
                  <a:solidFill>
                    <a:srgbClr val="000000"/>
                  </a:solidFill>
                  <a:latin typeface="Arial"/>
                  <a:ea typeface="Arial"/>
                  <a:cs typeface="Arial"/>
                  <a:sym typeface="Arial"/>
                </a:rPr>
                <a:t> Shows availability of table booking, online delivery, and current delivery status.</a:t>
              </a:r>
            </a:p>
            <a:p>
              <a:pPr algn="l">
                <a:lnSpc>
                  <a:spcPts val="2920"/>
                </a:lnSpc>
              </a:pPr>
              <a:endParaRPr lang="en-US" sz="2000" spc="80">
                <a:solidFill>
                  <a:srgbClr val="000000"/>
                </a:solidFill>
                <a:latin typeface="Arial"/>
                <a:ea typeface="Arial"/>
                <a:cs typeface="Arial"/>
                <a:sym typeface="Arial"/>
              </a:endParaRPr>
            </a:p>
            <a:p>
              <a:pPr algn="l">
                <a:lnSpc>
                  <a:spcPts val="2920"/>
                </a:lnSpc>
              </a:pPr>
              <a:endParaRPr lang="en-US" sz="2000" spc="80">
                <a:solidFill>
                  <a:srgbClr val="000000"/>
                </a:solidFill>
                <a:latin typeface="Arial"/>
                <a:ea typeface="Arial"/>
                <a:cs typeface="Arial"/>
                <a:sym typeface="Arial"/>
              </a:endParaRPr>
            </a:p>
          </p:txBody>
        </p:sp>
      </p:grpSp>
      <p:grpSp>
        <p:nvGrpSpPr>
          <p:cNvPr id="14" name="Group 14"/>
          <p:cNvGrpSpPr/>
          <p:nvPr/>
        </p:nvGrpSpPr>
        <p:grpSpPr>
          <a:xfrm>
            <a:off x="6877536" y="6449141"/>
            <a:ext cx="11107746" cy="3695700"/>
            <a:chOff x="0" y="0"/>
            <a:chExt cx="2925497" cy="973353"/>
          </a:xfrm>
        </p:grpSpPr>
        <p:sp>
          <p:nvSpPr>
            <p:cNvPr id="15" name="Freeform 15"/>
            <p:cNvSpPr/>
            <p:nvPr/>
          </p:nvSpPr>
          <p:spPr>
            <a:xfrm>
              <a:off x="0" y="0"/>
              <a:ext cx="2925497" cy="973353"/>
            </a:xfrm>
            <a:custGeom>
              <a:avLst/>
              <a:gdLst/>
              <a:ahLst/>
              <a:cxnLst/>
              <a:rect l="l" t="t" r="r" b="b"/>
              <a:pathLst>
                <a:path w="2925497" h="973353">
                  <a:moveTo>
                    <a:pt x="0" y="0"/>
                  </a:moveTo>
                  <a:lnTo>
                    <a:pt x="2925497" y="0"/>
                  </a:lnTo>
                  <a:lnTo>
                    <a:pt x="2925497" y="973353"/>
                  </a:lnTo>
                  <a:lnTo>
                    <a:pt x="0" y="973353"/>
                  </a:lnTo>
                  <a:close/>
                </a:path>
              </a:pathLst>
            </a:custGeom>
            <a:solidFill>
              <a:srgbClr val="000000">
                <a:alpha val="0"/>
              </a:srgbClr>
            </a:solidFill>
          </p:spPr>
        </p:sp>
        <p:sp>
          <p:nvSpPr>
            <p:cNvPr id="16" name="TextBox 16"/>
            <p:cNvSpPr txBox="1"/>
            <p:nvPr/>
          </p:nvSpPr>
          <p:spPr>
            <a:xfrm>
              <a:off x="0" y="-95250"/>
              <a:ext cx="2925497" cy="1068603"/>
            </a:xfrm>
            <a:prstGeom prst="rect">
              <a:avLst/>
            </a:prstGeom>
          </p:spPr>
          <p:txBody>
            <a:bodyPr lIns="50800" tIns="50800" rIns="50800" bIns="50800" rtlCol="0" anchor="ctr"/>
            <a:lstStyle/>
            <a:p>
              <a:pPr algn="l">
                <a:lnSpc>
                  <a:spcPts val="2920"/>
                </a:lnSpc>
              </a:pPr>
              <a:r>
                <a:rPr lang="en-US" sz="2000" b="1" u="sng" spc="80" dirty="0">
                  <a:solidFill>
                    <a:srgbClr val="000000"/>
                  </a:solidFill>
                  <a:latin typeface="Arial Bold"/>
                  <a:ea typeface="Arial Bold"/>
                  <a:cs typeface="Arial Bold"/>
                  <a:sym typeface="Arial Bold"/>
                </a:rPr>
                <a:t>Data Pre-Processing</a:t>
              </a:r>
            </a:p>
            <a:p>
              <a:pPr marL="431801" lvl="1" indent="-215900" algn="l">
                <a:lnSpc>
                  <a:spcPts val="2920"/>
                </a:lnSpc>
                <a:buFont typeface="Arial"/>
                <a:buChar char="•"/>
              </a:pPr>
              <a:r>
                <a:rPr lang="en-US" sz="2000" b="1" spc="80" dirty="0">
                  <a:solidFill>
                    <a:srgbClr val="000000"/>
                  </a:solidFill>
                  <a:latin typeface="Arial Bold"/>
                  <a:ea typeface="Arial Bold"/>
                  <a:cs typeface="Arial Bold"/>
                  <a:sym typeface="Arial Bold"/>
                </a:rPr>
                <a:t>Extracted Year and Month:</a:t>
              </a:r>
              <a:r>
                <a:rPr lang="en-US" sz="2000" spc="80" dirty="0">
                  <a:solidFill>
                    <a:srgbClr val="000000"/>
                  </a:solidFill>
                  <a:latin typeface="Arial"/>
                  <a:ea typeface="Arial"/>
                  <a:cs typeface="Arial"/>
                  <a:sym typeface="Arial"/>
                </a:rPr>
                <a:t> From the formatted date column, new columns for Year and Month were created to support time-based insights and trend analysis.</a:t>
              </a:r>
            </a:p>
            <a:p>
              <a:pPr marL="431801" lvl="1" indent="-215900" algn="l">
                <a:lnSpc>
                  <a:spcPts val="2920"/>
                </a:lnSpc>
                <a:buFont typeface="Arial"/>
                <a:buChar char="•"/>
              </a:pPr>
              <a:r>
                <a:rPr lang="en-US" sz="2000" b="1" spc="80" dirty="0">
                  <a:solidFill>
                    <a:srgbClr val="000000"/>
                  </a:solidFill>
                  <a:latin typeface="Arial Bold"/>
                  <a:ea typeface="Arial Bold"/>
                  <a:cs typeface="Arial Bold"/>
                  <a:sym typeface="Arial Bold"/>
                </a:rPr>
                <a:t>Mapped Country Names</a:t>
              </a:r>
              <a:r>
                <a:rPr lang="en-US" sz="2000" spc="80" dirty="0">
                  <a:solidFill>
                    <a:srgbClr val="000000"/>
                  </a:solidFill>
                  <a:latin typeface="Arial"/>
                  <a:ea typeface="Arial"/>
                  <a:cs typeface="Arial"/>
                  <a:sym typeface="Arial"/>
                </a:rPr>
                <a:t>: Country names were added by mapping each Country Code using a reference table through VLOOKUP, enhancing the geographic understanding of the data.</a:t>
              </a:r>
            </a:p>
            <a:p>
              <a:pPr marL="431801" lvl="1" indent="-215900" algn="l">
                <a:lnSpc>
                  <a:spcPts val="2920"/>
                </a:lnSpc>
                <a:buFont typeface="Arial"/>
                <a:buChar char="•"/>
              </a:pPr>
              <a:r>
                <a:rPr lang="en-US" sz="2000" b="1" spc="80" dirty="0">
                  <a:solidFill>
                    <a:srgbClr val="000000"/>
                  </a:solidFill>
                  <a:latin typeface="Arial Bold"/>
                  <a:ea typeface="Arial Bold"/>
                  <a:cs typeface="Arial Bold"/>
                  <a:sym typeface="Arial Bold"/>
                </a:rPr>
                <a:t>Standardized Currency:</a:t>
              </a:r>
              <a:r>
                <a:rPr lang="en-US" sz="2000" spc="80" dirty="0">
                  <a:solidFill>
                    <a:srgbClr val="000000"/>
                  </a:solidFill>
                  <a:latin typeface="Arial"/>
                  <a:ea typeface="Arial"/>
                  <a:cs typeface="Arial"/>
                  <a:sym typeface="Arial"/>
                </a:rPr>
                <a:t> All values in the Average Cost for Two were converted to INR, and a new column </a:t>
              </a:r>
              <a:r>
                <a:rPr lang="en-US" sz="2000" spc="80" dirty="0" err="1">
                  <a:solidFill>
                    <a:srgbClr val="000000"/>
                  </a:solidFill>
                  <a:latin typeface="Arial"/>
                  <a:ea typeface="Arial"/>
                  <a:cs typeface="Arial"/>
                  <a:sym typeface="Arial"/>
                </a:rPr>
                <a:t>Average_Cost_for_Two_INR</a:t>
              </a:r>
              <a:r>
                <a:rPr lang="en-US" sz="2000" spc="80" dirty="0">
                  <a:solidFill>
                    <a:srgbClr val="000000"/>
                  </a:solidFill>
                  <a:latin typeface="Arial"/>
                  <a:ea typeface="Arial"/>
                  <a:cs typeface="Arial"/>
                  <a:sym typeface="Arial"/>
                </a:rPr>
                <a:t> was created to group restaurants into cost ranges for easier comparison.</a:t>
              </a:r>
            </a:p>
            <a:p>
              <a:pPr algn="l">
                <a:lnSpc>
                  <a:spcPts val="2920"/>
                </a:lnSpc>
              </a:pPr>
              <a:endParaRPr lang="en-US" sz="2000" spc="80" dirty="0">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606295"/>
            <a:chOff x="0" y="0"/>
            <a:chExt cx="4816593" cy="423057"/>
          </a:xfrm>
        </p:grpSpPr>
        <p:sp>
          <p:nvSpPr>
            <p:cNvPr id="3" name="Freeform 3"/>
            <p:cNvSpPr/>
            <p:nvPr/>
          </p:nvSpPr>
          <p:spPr>
            <a:xfrm>
              <a:off x="0" y="0"/>
              <a:ext cx="4816592" cy="423057"/>
            </a:xfrm>
            <a:custGeom>
              <a:avLst/>
              <a:gdLst/>
              <a:ahLst/>
              <a:cxnLst/>
              <a:rect l="l" t="t" r="r" b="b"/>
              <a:pathLst>
                <a:path w="4816592" h="423057">
                  <a:moveTo>
                    <a:pt x="0" y="0"/>
                  </a:moveTo>
                  <a:lnTo>
                    <a:pt x="4816592" y="0"/>
                  </a:lnTo>
                  <a:lnTo>
                    <a:pt x="4816592" y="423057"/>
                  </a:lnTo>
                  <a:lnTo>
                    <a:pt x="0" y="423057"/>
                  </a:lnTo>
                  <a:close/>
                </a:path>
              </a:pathLst>
            </a:custGeom>
            <a:solidFill>
              <a:srgbClr val="C31D14"/>
            </a:solidFill>
          </p:spPr>
        </p:sp>
        <p:sp>
          <p:nvSpPr>
            <p:cNvPr id="4" name="TextBox 4"/>
            <p:cNvSpPr txBox="1"/>
            <p:nvPr/>
          </p:nvSpPr>
          <p:spPr>
            <a:xfrm>
              <a:off x="0" y="38100"/>
              <a:ext cx="4816593" cy="384957"/>
            </a:xfrm>
            <a:prstGeom prst="rect">
              <a:avLst/>
            </a:prstGeom>
          </p:spPr>
          <p:txBody>
            <a:bodyPr lIns="50800" tIns="50800" rIns="50800" bIns="50800" rtlCol="0" anchor="ctr"/>
            <a:lstStyle/>
            <a:p>
              <a:pPr algn="ctr">
                <a:lnSpc>
                  <a:spcPts val="5279"/>
                </a:lnSpc>
              </a:pPr>
              <a:r>
                <a:rPr lang="en-US" sz="4799" b="1" spc="191">
                  <a:solidFill>
                    <a:srgbClr val="FFFFFF"/>
                  </a:solidFill>
                  <a:latin typeface="Public Sans Bold"/>
                  <a:ea typeface="Public Sans Bold"/>
                  <a:cs typeface="Public Sans Bold"/>
                  <a:sym typeface="Public Sans Bold"/>
                </a:rPr>
                <a:t>Analytical Methods and Tools </a:t>
              </a:r>
            </a:p>
          </p:txBody>
        </p:sp>
      </p:grpSp>
      <p:sp>
        <p:nvSpPr>
          <p:cNvPr id="5" name="TextBox 5"/>
          <p:cNvSpPr txBox="1"/>
          <p:nvPr/>
        </p:nvSpPr>
        <p:spPr>
          <a:xfrm>
            <a:off x="520965" y="2093708"/>
            <a:ext cx="17246069" cy="678180"/>
          </a:xfrm>
          <a:prstGeom prst="rect">
            <a:avLst/>
          </a:prstGeom>
        </p:spPr>
        <p:txBody>
          <a:bodyPr lIns="0" tIns="0" rIns="0" bIns="0" rtlCol="0" anchor="t">
            <a:spAutoFit/>
          </a:bodyPr>
          <a:lstStyle/>
          <a:p>
            <a:pPr algn="l">
              <a:lnSpc>
                <a:spcPts val="2640"/>
              </a:lnSpc>
              <a:spcBef>
                <a:spcPct val="0"/>
              </a:spcBef>
            </a:pPr>
            <a:r>
              <a:rPr lang="en-US" sz="2400" spc="96">
                <a:solidFill>
                  <a:srgbClr val="000000"/>
                </a:solidFill>
                <a:latin typeface="DM Sans"/>
                <a:ea typeface="DM Sans"/>
                <a:cs typeface="DM Sans"/>
                <a:sym typeface="DM Sans"/>
              </a:rPr>
              <a:t>To explore and understand the data thoroughly, I applied the following methods and tools during the course of my analysis:</a:t>
            </a:r>
          </a:p>
        </p:txBody>
      </p:sp>
      <p:sp>
        <p:nvSpPr>
          <p:cNvPr id="6" name="TextBox 6"/>
          <p:cNvSpPr txBox="1"/>
          <p:nvPr/>
        </p:nvSpPr>
        <p:spPr>
          <a:xfrm>
            <a:off x="2338023" y="3533507"/>
            <a:ext cx="12639763" cy="5386090"/>
          </a:xfrm>
          <a:prstGeom prst="rect">
            <a:avLst/>
          </a:prstGeom>
        </p:spPr>
        <p:txBody>
          <a:bodyPr lIns="0" tIns="0" rIns="0" bIns="0" rtlCol="0" anchor="t">
            <a:spAutoFit/>
          </a:bodyPr>
          <a:lstStyle/>
          <a:p>
            <a:pPr marL="518162" lvl="1" indent="-259081" algn="l">
              <a:lnSpc>
                <a:spcPts val="2784"/>
              </a:lnSpc>
              <a:buFont typeface="Arial"/>
              <a:buChar char="•"/>
            </a:pPr>
            <a:r>
              <a:rPr lang="en-US" sz="2400" b="1" spc="96" dirty="0">
                <a:solidFill>
                  <a:srgbClr val="000000"/>
                </a:solidFill>
                <a:latin typeface="Arial" panose="020B0604020202020204" pitchFamily="34" charset="0"/>
                <a:ea typeface="DM Sans Bold"/>
                <a:cs typeface="Arial" panose="020B0604020202020204" pitchFamily="34" charset="0"/>
                <a:sym typeface="DM Sans Bold"/>
              </a:rPr>
              <a:t>Data Cleaning:</a:t>
            </a:r>
            <a:r>
              <a:rPr lang="en-US" sz="2400" spc="96" dirty="0">
                <a:solidFill>
                  <a:srgbClr val="000000"/>
                </a:solidFill>
                <a:latin typeface="Arial" panose="020B0604020202020204" pitchFamily="34" charset="0"/>
                <a:ea typeface="DM Sans"/>
                <a:cs typeface="Arial" panose="020B0604020202020204" pitchFamily="34" charset="0"/>
                <a:sym typeface="DM Sans"/>
              </a:rPr>
              <a:t> I used functions like </a:t>
            </a:r>
            <a:r>
              <a:rPr lang="en-US" sz="2400" b="1" spc="96" dirty="0">
                <a:solidFill>
                  <a:srgbClr val="000000"/>
                </a:solidFill>
                <a:latin typeface="Arial" panose="020B0604020202020204" pitchFamily="34" charset="0"/>
                <a:ea typeface="DM Sans"/>
                <a:cs typeface="Arial" panose="020B0604020202020204" pitchFamily="34" charset="0"/>
                <a:sym typeface="DM Sans"/>
              </a:rPr>
              <a:t>TRIM</a:t>
            </a:r>
            <a:r>
              <a:rPr lang="en-US" sz="2400" spc="96" dirty="0">
                <a:solidFill>
                  <a:srgbClr val="000000"/>
                </a:solidFill>
                <a:latin typeface="Arial" panose="020B0604020202020204" pitchFamily="34" charset="0"/>
                <a:ea typeface="DM Sans"/>
                <a:cs typeface="Arial" panose="020B0604020202020204" pitchFamily="34" charset="0"/>
                <a:sym typeface="DM Sans"/>
              </a:rPr>
              <a:t> to remove extra spaces and Conditional Formatting to highlight inconsistencies. I also removed rows with missing values to ensure the dataset was clean and reliable.</a:t>
            </a:r>
          </a:p>
          <a:p>
            <a:pPr algn="l">
              <a:lnSpc>
                <a:spcPts val="2784"/>
              </a:lnSpc>
            </a:pPr>
            <a:endParaRPr lang="en-US" sz="2400" spc="96" dirty="0">
              <a:solidFill>
                <a:srgbClr val="000000"/>
              </a:solidFill>
              <a:latin typeface="Arial" panose="020B0604020202020204" pitchFamily="34" charset="0"/>
              <a:ea typeface="DM Sans"/>
              <a:cs typeface="Arial" panose="020B0604020202020204" pitchFamily="34" charset="0"/>
              <a:sym typeface="DM Sans"/>
            </a:endParaRPr>
          </a:p>
          <a:p>
            <a:pPr marL="518162" lvl="1" indent="-259081" algn="l">
              <a:lnSpc>
                <a:spcPts val="2784"/>
              </a:lnSpc>
              <a:buFont typeface="Arial"/>
              <a:buChar char="•"/>
            </a:pPr>
            <a:r>
              <a:rPr lang="en-US" sz="2400" b="1" spc="96" dirty="0">
                <a:solidFill>
                  <a:srgbClr val="000000"/>
                </a:solidFill>
                <a:latin typeface="Arial" panose="020B0604020202020204" pitchFamily="34" charset="0"/>
                <a:ea typeface="DM Sans Bold"/>
                <a:cs typeface="Arial" panose="020B0604020202020204" pitchFamily="34" charset="0"/>
                <a:sym typeface="DM Sans Bold"/>
              </a:rPr>
              <a:t>Data Enrichment:</a:t>
            </a:r>
            <a:r>
              <a:rPr lang="en-US" sz="2400" spc="96" dirty="0">
                <a:solidFill>
                  <a:srgbClr val="000000"/>
                </a:solidFill>
                <a:latin typeface="Arial" panose="020B0604020202020204" pitchFamily="34" charset="0"/>
                <a:ea typeface="DM Sans"/>
                <a:cs typeface="Arial" panose="020B0604020202020204" pitchFamily="34" charset="0"/>
                <a:sym typeface="DM Sans"/>
              </a:rPr>
              <a:t> Using the </a:t>
            </a:r>
            <a:r>
              <a:rPr lang="en-US" sz="2400" b="1" spc="96" dirty="0">
                <a:solidFill>
                  <a:srgbClr val="000000"/>
                </a:solidFill>
                <a:latin typeface="Arial" panose="020B0604020202020204" pitchFamily="34" charset="0"/>
                <a:ea typeface="DM Sans"/>
                <a:cs typeface="Arial" panose="020B0604020202020204" pitchFamily="34" charset="0"/>
                <a:sym typeface="DM Sans"/>
              </a:rPr>
              <a:t>TEXT</a:t>
            </a:r>
            <a:r>
              <a:rPr lang="en-US" sz="2400" spc="96" dirty="0">
                <a:solidFill>
                  <a:srgbClr val="000000"/>
                </a:solidFill>
                <a:latin typeface="Arial" panose="020B0604020202020204" pitchFamily="34" charset="0"/>
                <a:ea typeface="DM Sans"/>
                <a:cs typeface="Arial" panose="020B0604020202020204" pitchFamily="34" charset="0"/>
                <a:sym typeface="DM Sans"/>
              </a:rPr>
              <a:t> function, I extracted specific date components, and with </a:t>
            </a:r>
            <a:r>
              <a:rPr lang="en-US" sz="2400" b="1" spc="96" dirty="0">
                <a:solidFill>
                  <a:srgbClr val="000000"/>
                </a:solidFill>
                <a:latin typeface="Arial" panose="020B0604020202020204" pitchFamily="34" charset="0"/>
                <a:ea typeface="DM Sans"/>
                <a:cs typeface="Arial" panose="020B0604020202020204" pitchFamily="34" charset="0"/>
                <a:sym typeface="DM Sans"/>
              </a:rPr>
              <a:t>VLOOKUP</a:t>
            </a:r>
            <a:r>
              <a:rPr lang="en-US" sz="2400" spc="96" dirty="0">
                <a:solidFill>
                  <a:srgbClr val="000000"/>
                </a:solidFill>
                <a:latin typeface="Arial" panose="020B0604020202020204" pitchFamily="34" charset="0"/>
                <a:ea typeface="DM Sans"/>
                <a:cs typeface="Arial" panose="020B0604020202020204" pitchFamily="34" charset="0"/>
                <a:sym typeface="DM Sans"/>
              </a:rPr>
              <a:t>, I added columns such as country names to improve the overall clarity and context of the dataset.</a:t>
            </a:r>
          </a:p>
          <a:p>
            <a:pPr algn="l">
              <a:lnSpc>
                <a:spcPts val="2784"/>
              </a:lnSpc>
            </a:pPr>
            <a:endParaRPr lang="en-US" sz="2400" spc="96" dirty="0">
              <a:solidFill>
                <a:srgbClr val="000000"/>
              </a:solidFill>
              <a:latin typeface="Arial" panose="020B0604020202020204" pitchFamily="34" charset="0"/>
              <a:ea typeface="DM Sans"/>
              <a:cs typeface="Arial" panose="020B0604020202020204" pitchFamily="34" charset="0"/>
              <a:sym typeface="DM Sans"/>
            </a:endParaRPr>
          </a:p>
          <a:p>
            <a:pPr marL="518162" lvl="1" indent="-259081" algn="l">
              <a:lnSpc>
                <a:spcPts val="2784"/>
              </a:lnSpc>
              <a:buFont typeface="Arial"/>
              <a:buChar char="•"/>
            </a:pPr>
            <a:r>
              <a:rPr lang="en-US" sz="2400" b="1" spc="96" dirty="0">
                <a:solidFill>
                  <a:srgbClr val="000000"/>
                </a:solidFill>
                <a:latin typeface="Arial" panose="020B0604020202020204" pitchFamily="34" charset="0"/>
                <a:ea typeface="DM Sans Bold"/>
                <a:cs typeface="Arial" panose="020B0604020202020204" pitchFamily="34" charset="0"/>
                <a:sym typeface="DM Sans Bold"/>
              </a:rPr>
              <a:t>Descriptive Analysis:</a:t>
            </a:r>
            <a:r>
              <a:rPr lang="en-US" sz="2400" spc="96" dirty="0">
                <a:solidFill>
                  <a:srgbClr val="000000"/>
                </a:solidFill>
                <a:latin typeface="Arial" panose="020B0604020202020204" pitchFamily="34" charset="0"/>
                <a:ea typeface="DM Sans"/>
                <a:cs typeface="Arial" panose="020B0604020202020204" pitchFamily="34" charset="0"/>
                <a:sym typeface="DM Sans"/>
              </a:rPr>
              <a:t> I used </a:t>
            </a:r>
            <a:r>
              <a:rPr lang="en-US" sz="2400" b="1" spc="96" dirty="0">
                <a:solidFill>
                  <a:srgbClr val="000000"/>
                </a:solidFill>
                <a:latin typeface="Arial" panose="020B0604020202020204" pitchFamily="34" charset="0"/>
                <a:ea typeface="DM Sans"/>
                <a:cs typeface="Arial" panose="020B0604020202020204" pitchFamily="34" charset="0"/>
                <a:sym typeface="DM Sans"/>
              </a:rPr>
              <a:t>Pivot Tables </a:t>
            </a:r>
            <a:r>
              <a:rPr lang="en-US" sz="2400" spc="96" dirty="0">
                <a:solidFill>
                  <a:srgbClr val="000000"/>
                </a:solidFill>
                <a:latin typeface="Arial" panose="020B0604020202020204" pitchFamily="34" charset="0"/>
                <a:ea typeface="DM Sans"/>
                <a:cs typeface="Arial" panose="020B0604020202020204" pitchFamily="34" charset="0"/>
                <a:sym typeface="DM Sans"/>
              </a:rPr>
              <a:t>to break down and analyze data based on countries, cuisines, pricing, and ratings. This helped me identify key trends and compare various aspects of restaurant performance.</a:t>
            </a:r>
          </a:p>
          <a:p>
            <a:pPr algn="l">
              <a:lnSpc>
                <a:spcPts val="2784"/>
              </a:lnSpc>
            </a:pPr>
            <a:endParaRPr lang="en-US" sz="2400" spc="96" dirty="0">
              <a:solidFill>
                <a:srgbClr val="000000"/>
              </a:solidFill>
              <a:latin typeface="Arial" panose="020B0604020202020204" pitchFamily="34" charset="0"/>
              <a:ea typeface="DM Sans"/>
              <a:cs typeface="Arial" panose="020B0604020202020204" pitchFamily="34" charset="0"/>
              <a:sym typeface="DM Sans"/>
            </a:endParaRPr>
          </a:p>
          <a:p>
            <a:pPr marL="518162" lvl="1" indent="-259081" algn="l">
              <a:lnSpc>
                <a:spcPts val="2784"/>
              </a:lnSpc>
              <a:buFont typeface="Arial"/>
              <a:buChar char="•"/>
            </a:pPr>
            <a:r>
              <a:rPr lang="en-US" sz="2400" b="1" spc="96" dirty="0">
                <a:solidFill>
                  <a:srgbClr val="000000"/>
                </a:solidFill>
                <a:latin typeface="Arial" panose="020B0604020202020204" pitchFamily="34" charset="0"/>
                <a:ea typeface="DM Sans Bold"/>
                <a:cs typeface="Arial" panose="020B0604020202020204" pitchFamily="34" charset="0"/>
                <a:sym typeface="DM Sans Bold"/>
              </a:rPr>
              <a:t>Visualization:</a:t>
            </a:r>
            <a:r>
              <a:rPr lang="en-US" sz="2400" spc="96" dirty="0">
                <a:solidFill>
                  <a:srgbClr val="000000"/>
                </a:solidFill>
                <a:latin typeface="Arial" panose="020B0604020202020204" pitchFamily="34" charset="0"/>
                <a:ea typeface="DM Sans"/>
                <a:cs typeface="Arial" panose="020B0604020202020204" pitchFamily="34" charset="0"/>
                <a:sym typeface="DM Sans"/>
              </a:rPr>
              <a:t> I created different types of </a:t>
            </a:r>
            <a:r>
              <a:rPr lang="en-US" sz="2400" b="1" spc="96" dirty="0">
                <a:solidFill>
                  <a:srgbClr val="000000"/>
                </a:solidFill>
                <a:latin typeface="Arial" panose="020B0604020202020204" pitchFamily="34" charset="0"/>
                <a:ea typeface="DM Sans"/>
                <a:cs typeface="Arial" panose="020B0604020202020204" pitchFamily="34" charset="0"/>
                <a:sym typeface="DM Sans"/>
              </a:rPr>
              <a:t>charts</a:t>
            </a:r>
            <a:r>
              <a:rPr lang="en-US" sz="2400" spc="96" dirty="0">
                <a:solidFill>
                  <a:srgbClr val="000000"/>
                </a:solidFill>
                <a:latin typeface="Arial" panose="020B0604020202020204" pitchFamily="34" charset="0"/>
                <a:ea typeface="DM Sans"/>
                <a:cs typeface="Arial" panose="020B0604020202020204" pitchFamily="34" charset="0"/>
                <a:sym typeface="DM Sans"/>
              </a:rPr>
              <a:t> to visually represent the data, which made it easier to spot patterns, track comparisons, and share insights in a clear and engaging 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A80D04">
                <a:alpha val="100000"/>
              </a:srgbClr>
            </a:gs>
            <a:gs pos="100000">
              <a:srgbClr val="593131">
                <a:alpha val="100000"/>
              </a:srgbClr>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4178689" y="3964941"/>
            <a:ext cx="9930621" cy="1585594"/>
          </a:xfrm>
          <a:prstGeom prst="rect">
            <a:avLst/>
          </a:prstGeom>
        </p:spPr>
        <p:txBody>
          <a:bodyPr lIns="0" tIns="0" rIns="0" bIns="0" rtlCol="0" anchor="t">
            <a:spAutoFit/>
          </a:bodyPr>
          <a:lstStyle/>
          <a:p>
            <a:pPr algn="ctr">
              <a:lnSpc>
                <a:spcPts val="6159"/>
              </a:lnSpc>
              <a:spcBef>
                <a:spcPct val="0"/>
              </a:spcBef>
            </a:pPr>
            <a:r>
              <a:rPr lang="en-US" sz="5599" b="1" spc="223">
                <a:solidFill>
                  <a:srgbClr val="FFFFFF"/>
                </a:solidFill>
                <a:latin typeface="Public Sans Bold"/>
                <a:ea typeface="Public Sans Bold"/>
                <a:cs typeface="Public Sans Bold"/>
                <a:sym typeface="Public Sans Bold"/>
              </a:rPr>
              <a:t>Objective Key Metrics and Visualizations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3055</Words>
  <Application>Microsoft Office PowerPoint</Application>
  <PresentationFormat>Custom</PresentationFormat>
  <Paragraphs>341</Paragraphs>
  <Slides>24</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Arial Bold</vt:lpstr>
      <vt:lpstr>Georgia Pro Bold</vt:lpstr>
      <vt:lpstr>Open Sauce</vt:lpstr>
      <vt:lpstr>DM Sans Bold</vt:lpstr>
      <vt:lpstr>Anton</vt:lpstr>
      <vt:lpstr>Calibri</vt:lpstr>
      <vt:lpstr>DM Sans</vt:lpstr>
      <vt:lpstr>Public Sans Bold</vt:lpstr>
      <vt:lpstr>Arial Black</vt:lpstr>
      <vt:lpstr>Public Sans</vt:lpstr>
      <vt:lpstr>Days</vt:lpstr>
      <vt:lpstr>Arial</vt:lpstr>
      <vt:lpstr>Open Sauce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Pink Professional Business Strategy Presentation</dc:title>
  <cp:lastModifiedBy>Barnana Chakraborty</cp:lastModifiedBy>
  <cp:revision>8</cp:revision>
  <dcterms:created xsi:type="dcterms:W3CDTF">2006-08-16T00:00:00Z</dcterms:created>
  <dcterms:modified xsi:type="dcterms:W3CDTF">2025-07-27T09:23:46Z</dcterms:modified>
  <dc:identifier>DAGN1YuKQ60</dc:identifier>
</cp:coreProperties>
</file>