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68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9" r:id="rId10"/>
    <p:sldId id="267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67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77C2D-624E-4482-B9CE-33D082FC5B9E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65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06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20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64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64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0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28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52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70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9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04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0C77C2D-624E-4482-B9CE-33D082FC5B9E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02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2C0B7-370D-4592-AE92-C946E9EA0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Электрический пробой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09A0A5-5994-4BE4-88D1-56CC109B2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Этап № 1</a:t>
            </a:r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9210E11-B9CD-449C-BD61-55DCAC79CD71}"/>
              </a:ext>
            </a:extLst>
          </p:cNvPr>
          <p:cNvSpPr txBox="1">
            <a:spLocks/>
          </p:cNvSpPr>
          <p:nvPr/>
        </p:nvSpPr>
        <p:spPr>
          <a:xfrm>
            <a:off x="8340132" y="3869634"/>
            <a:ext cx="3508858" cy="2759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000"/>
              </a:lnSpc>
            </a:pPr>
            <a:endParaRPr lang="ru-RU" sz="2000" dirty="0" smtClean="0"/>
          </a:p>
          <a:p>
            <a:pPr algn="r">
              <a:lnSpc>
                <a:spcPts val="1000"/>
              </a:lnSpc>
            </a:pPr>
            <a:r>
              <a:rPr lang="ru-RU" sz="2000" dirty="0" smtClean="0"/>
              <a:t>Уваров Илья</a:t>
            </a:r>
          </a:p>
          <a:p>
            <a:pPr algn="r">
              <a:lnSpc>
                <a:spcPts val="1000"/>
              </a:lnSpc>
            </a:pPr>
            <a:r>
              <a:rPr lang="ru-RU" sz="2000" dirty="0"/>
              <a:t>Таубер Кирилл</a:t>
            </a:r>
          </a:p>
          <a:p>
            <a:pPr algn="r">
              <a:lnSpc>
                <a:spcPts val="1000"/>
              </a:lnSpc>
            </a:pPr>
            <a:r>
              <a:rPr lang="ru-RU" sz="2000" dirty="0" smtClean="0"/>
              <a:t>Поздняков </a:t>
            </a:r>
            <a:r>
              <a:rPr lang="ru-RU" sz="2000" dirty="0"/>
              <a:t>Данила</a:t>
            </a:r>
          </a:p>
          <a:p>
            <a:pPr algn="r">
              <a:lnSpc>
                <a:spcPts val="1000"/>
              </a:lnSpc>
            </a:pPr>
            <a:r>
              <a:rPr lang="ru-RU" sz="2000" dirty="0" smtClean="0"/>
              <a:t>Унтевская </a:t>
            </a:r>
            <a:r>
              <a:rPr lang="ru-RU" sz="2000" dirty="0"/>
              <a:t>Валерия</a:t>
            </a:r>
          </a:p>
          <a:p>
            <a:pPr algn="r">
              <a:lnSpc>
                <a:spcPts val="1000"/>
              </a:lnSpc>
            </a:pPr>
            <a:r>
              <a:rPr lang="ru-RU" sz="2000" dirty="0"/>
              <a:t>Чусовитина </a:t>
            </a:r>
            <a:r>
              <a:rPr lang="ru-RU" sz="2000" dirty="0" smtClean="0"/>
              <a:t>Полина</a:t>
            </a:r>
          </a:p>
          <a:p>
            <a:pPr algn="r">
              <a:lnSpc>
                <a:spcPts val="1000"/>
              </a:lnSpc>
            </a:pPr>
            <a:r>
              <a:rPr lang="ru-RU" sz="2000" dirty="0"/>
              <a:t>Титаренко Анастасия</a:t>
            </a:r>
          </a:p>
          <a:p>
            <a:pPr algn="r">
              <a:lnSpc>
                <a:spcPts val="1000"/>
              </a:lnSpc>
            </a:pPr>
            <a:endParaRPr lang="ru-RU" sz="2000" dirty="0"/>
          </a:p>
          <a:p>
            <a:pPr algn="r">
              <a:lnSpc>
                <a:spcPts val="1000"/>
              </a:lnSpc>
            </a:pPr>
            <a:r>
              <a:rPr lang="ru-RU" sz="2000" dirty="0" smtClean="0"/>
              <a:t>Группа</a:t>
            </a:r>
            <a:r>
              <a:rPr lang="en-US" sz="2000" dirty="0"/>
              <a:t>: </a:t>
            </a:r>
            <a:r>
              <a:rPr lang="ru-RU" sz="2000" dirty="0"/>
              <a:t>НПИбд-02-19</a:t>
            </a:r>
          </a:p>
        </p:txBody>
      </p:sp>
    </p:spTree>
    <p:extLst>
      <p:ext uri="{BB962C8B-B14F-4D97-AF65-F5344CB8AC3E}">
        <p14:creationId xmlns:p14="http://schemas.microsoft.com/office/powerpoint/2010/main" val="607814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942A6-6CD4-47B6-903E-696E52FF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Palatino Linotype" panose="02040502050505030304" pitchFamily="18" charset="0"/>
              </a:rPr>
              <a:t>Механизмы пробоя газов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19F1D2-A89E-41E3-B931-67F31F44B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649" y="2141806"/>
            <a:ext cx="9872871" cy="25739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 Лавинный</a:t>
            </a:r>
            <a:endParaRPr lang="ru-RU" sz="28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 Лавинно-стримерный</a:t>
            </a:r>
            <a:endParaRPr lang="ru-RU" sz="28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66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92F63-4618-45FE-ADFA-A01E091B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Palatino Linotype" panose="02040502050505030304" pitchFamily="18" charset="0"/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DCBE5D-74AC-48DE-80C5-5492013E2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5080" indent="-342900" algn="just">
              <a:lnSpc>
                <a:spcPct val="118200"/>
              </a:lnSpc>
              <a:spcBef>
                <a:spcPts val="95"/>
              </a:spcBef>
            </a:pPr>
            <a:r>
              <a:rPr lang="ru-RU" sz="2800" dirty="0">
                <a:solidFill>
                  <a:schemeClr val="tx1"/>
                </a:solidFill>
                <a:latin typeface="Palatino Linotype"/>
                <a:cs typeface="Palatino Linotype"/>
              </a:rPr>
              <a:t>На </a:t>
            </a:r>
            <a:r>
              <a:rPr lang="ru-RU" sz="2800" spc="-5" dirty="0">
                <a:solidFill>
                  <a:schemeClr val="tx1"/>
                </a:solidFill>
                <a:latin typeface="Palatino Linotype"/>
                <a:cs typeface="Palatino Linotype"/>
              </a:rPr>
              <a:t>данном этапе </a:t>
            </a:r>
            <a:r>
              <a:rPr lang="ru-RU" sz="2800" dirty="0">
                <a:solidFill>
                  <a:schemeClr val="tx1"/>
                </a:solidFill>
                <a:latin typeface="Palatino Linotype"/>
                <a:cs typeface="Palatino Linotype"/>
              </a:rPr>
              <a:t>мы </a:t>
            </a:r>
            <a:r>
              <a:rPr lang="ru-RU" sz="2800" spc="-5" dirty="0">
                <a:solidFill>
                  <a:schemeClr val="tx1"/>
                </a:solidFill>
                <a:latin typeface="Palatino Linotype"/>
                <a:cs typeface="Palatino Linotype"/>
              </a:rPr>
              <a:t>рассмотрели, что такое электрический пробой.</a:t>
            </a:r>
            <a:endParaRPr lang="ru-RU" sz="2800" dirty="0">
              <a:solidFill>
                <a:schemeClr val="tx1"/>
              </a:solidFill>
              <a:latin typeface="Palatino Linotype"/>
              <a:cs typeface="Palatino Linotype"/>
            </a:endParaRPr>
          </a:p>
          <a:p>
            <a:pPr marL="342900" marR="454025" indent="-342900" algn="just">
              <a:lnSpc>
                <a:spcPct val="117800"/>
              </a:lnSpc>
              <a:spcBef>
                <a:spcPts val="489"/>
              </a:spcBef>
            </a:pPr>
            <a:r>
              <a:rPr lang="ru-RU" sz="2800" dirty="0">
                <a:solidFill>
                  <a:schemeClr val="tx1"/>
                </a:solidFill>
                <a:latin typeface="Palatino Linotype"/>
                <a:cs typeface="Palatino Linotype"/>
              </a:rPr>
              <a:t>Так </a:t>
            </a:r>
            <a:r>
              <a:rPr lang="ru-RU" sz="2800" spc="-5" dirty="0">
                <a:solidFill>
                  <a:schemeClr val="tx1"/>
                </a:solidFill>
                <a:latin typeface="Palatino Linotype"/>
                <a:cs typeface="Palatino Linotype"/>
              </a:rPr>
              <a:t>же мы познакомились </a:t>
            </a:r>
            <a:r>
              <a:rPr lang="ru-RU" sz="2800" dirty="0">
                <a:solidFill>
                  <a:schemeClr val="tx1"/>
                </a:solidFill>
                <a:latin typeface="Palatino Linotype"/>
                <a:cs typeface="Palatino Linotype"/>
              </a:rPr>
              <a:t>с </a:t>
            </a:r>
            <a:r>
              <a:rPr lang="ru-RU" sz="2800" spc="-5" dirty="0">
                <a:solidFill>
                  <a:schemeClr val="tx1"/>
                </a:solidFill>
                <a:latin typeface="Palatino Linotype"/>
                <a:cs typeface="Palatino Linotype"/>
              </a:rPr>
              <a:t>основными понятиями, </a:t>
            </a:r>
            <a:r>
              <a:rPr lang="ru-RU" sz="2800" spc="-260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lang="ru-RU" sz="2800" spc="-5" dirty="0">
                <a:solidFill>
                  <a:schemeClr val="tx1"/>
                </a:solidFill>
                <a:latin typeface="Palatino Linotype"/>
                <a:cs typeface="Palatino Linotype"/>
              </a:rPr>
              <a:t>которые используются при </a:t>
            </a:r>
            <a:r>
              <a:rPr lang="ru-RU" sz="2800" dirty="0">
                <a:solidFill>
                  <a:schemeClr val="tx1"/>
                </a:solidFill>
                <a:latin typeface="Palatino Linotype"/>
                <a:cs typeface="Palatino Linotype"/>
              </a:rPr>
              <a:t>изучении и </a:t>
            </a:r>
            <a:r>
              <a:rPr lang="ru-RU" sz="2800" spc="-5" dirty="0">
                <a:solidFill>
                  <a:schemeClr val="tx1"/>
                </a:solidFill>
                <a:latin typeface="Palatino Linotype"/>
                <a:cs typeface="Palatino Linotype"/>
              </a:rPr>
              <a:t>построении модели электрического пробоя.</a:t>
            </a:r>
            <a:endParaRPr lang="ru-RU" sz="2800" dirty="0">
              <a:solidFill>
                <a:schemeClr val="tx1"/>
              </a:solidFill>
              <a:latin typeface="Palatino Linotype"/>
              <a:cs typeface="Palatino Linotype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893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2952E-F92F-413D-8093-03AF461F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pc="60" dirty="0">
                <a:solidFill>
                  <a:srgbClr val="213739"/>
                </a:solidFill>
                <a:latin typeface="Palatino Linotype"/>
                <a:cs typeface="Palatino Linotype"/>
              </a:rPr>
              <a:t>Цель </a:t>
            </a:r>
            <a:r>
              <a:rPr lang="ru-RU" spc="50" dirty="0">
                <a:solidFill>
                  <a:srgbClr val="213739"/>
                </a:solidFill>
                <a:latin typeface="Palatino Linotype"/>
                <a:cs typeface="Palatino Linotype"/>
              </a:rPr>
              <a:t>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A51E0-6FB9-45F8-B05D-3606E2562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5080" indent="-457200" algn="just">
              <a:lnSpc>
                <a:spcPct val="100000"/>
              </a:lnSpc>
              <a:spcBef>
                <a:spcPts val="100"/>
              </a:spcBef>
            </a:pPr>
            <a:r>
              <a:rPr lang="ru-RU" sz="2800" spc="65" dirty="0">
                <a:solidFill>
                  <a:srgbClr val="213739"/>
                </a:solidFill>
                <a:latin typeface="Palatino Linotype"/>
                <a:cs typeface="Palatino Linotype"/>
              </a:rPr>
              <a:t>На </a:t>
            </a:r>
            <a:r>
              <a:rPr lang="ru-RU" sz="2800" spc="55" dirty="0">
                <a:solidFill>
                  <a:srgbClr val="213739"/>
                </a:solidFill>
                <a:latin typeface="Palatino Linotype"/>
                <a:cs typeface="Palatino Linotype"/>
              </a:rPr>
              <a:t>основе построения </a:t>
            </a:r>
            <a:r>
              <a:rPr lang="ru-RU" sz="2800" spc="60" dirty="0">
                <a:solidFill>
                  <a:srgbClr val="213739"/>
                </a:solidFill>
                <a:latin typeface="Palatino Linotype"/>
                <a:cs typeface="Palatino Linotype"/>
              </a:rPr>
              <a:t>модели </a:t>
            </a:r>
            <a:r>
              <a:rPr lang="ru-RU" sz="2800" spc="55" dirty="0">
                <a:solidFill>
                  <a:srgbClr val="213739"/>
                </a:solidFill>
                <a:latin typeface="Palatino Linotype"/>
                <a:cs typeface="Palatino Linotype"/>
              </a:rPr>
              <a:t>электрического пробоя,</a:t>
            </a:r>
            <a:r>
              <a:rPr lang="ru-RU" sz="2800" spc="1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lang="ru-RU" sz="2800" spc="55" dirty="0">
                <a:solidFill>
                  <a:srgbClr val="213739"/>
                </a:solidFill>
                <a:latin typeface="Palatino Linotype"/>
                <a:cs typeface="Palatino Linotype"/>
              </a:rPr>
              <a:t>изучить</a:t>
            </a:r>
            <a:r>
              <a:rPr lang="ru-RU" sz="2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lang="ru-RU" sz="2800" spc="70" dirty="0">
                <a:solidFill>
                  <a:srgbClr val="213739"/>
                </a:solidFill>
                <a:latin typeface="Palatino Linotype"/>
                <a:cs typeface="Palatino Linotype"/>
              </a:rPr>
              <a:t>принципы</a:t>
            </a:r>
            <a:r>
              <a:rPr lang="ru-RU" sz="2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lang="ru-RU" sz="2800" spc="55" dirty="0">
                <a:solidFill>
                  <a:srgbClr val="213739"/>
                </a:solidFill>
                <a:latin typeface="Palatino Linotype"/>
                <a:cs typeface="Palatino Linotype"/>
              </a:rPr>
              <a:t>математического</a:t>
            </a:r>
            <a:r>
              <a:rPr lang="ru-RU" sz="2800" dirty="0">
                <a:latin typeface="Palatino Linotype"/>
                <a:cs typeface="Palatino Linotype"/>
              </a:rPr>
              <a:t> </a:t>
            </a:r>
            <a:r>
              <a:rPr lang="ru-RU" sz="2800" spc="60" dirty="0">
                <a:solidFill>
                  <a:srgbClr val="213739"/>
                </a:solidFill>
                <a:latin typeface="Palatino Linotype"/>
                <a:cs typeface="Palatino Linotype"/>
              </a:rPr>
              <a:t>моделирования.</a:t>
            </a:r>
            <a:endParaRPr lang="ru-RU" sz="2800" dirty="0">
              <a:latin typeface="Palatino Linotype"/>
              <a:cs typeface="Palatino Linotype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76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909D-CCB5-4237-959A-D54FAC4D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pc="55" dirty="0">
                <a:solidFill>
                  <a:srgbClr val="213739"/>
                </a:solidFill>
                <a:latin typeface="Palatino Linotype"/>
                <a:cs typeface="Palatino Linotype"/>
              </a:rPr>
              <a:t>Задачи</a:t>
            </a:r>
            <a:r>
              <a:rPr lang="ru-RU" spc="8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lang="ru-RU" spc="50" dirty="0">
                <a:solidFill>
                  <a:srgbClr val="213739"/>
                </a:solidFill>
                <a:latin typeface="Palatino Linotype"/>
                <a:cs typeface="Palatino Linotype"/>
              </a:rPr>
              <a:t>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7AAFA9-3AF2-47BF-ABB0-EA7D640FE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65960"/>
            <a:ext cx="9875520" cy="3535680"/>
          </a:xfrm>
        </p:spPr>
        <p:txBody>
          <a:bodyPr>
            <a:normAutofit/>
          </a:bodyPr>
          <a:lstStyle/>
          <a:p>
            <a:pPr marL="469265" marR="899794" indent="-457200" algn="just">
              <a:lnSpc>
                <a:spcPct val="100000"/>
              </a:lnSpc>
              <a:spcBef>
                <a:spcPts val="140"/>
              </a:spcBef>
              <a:buFont typeface="+mj-lt"/>
              <a:buAutoNum type="arabicPeriod"/>
              <a:tabLst>
                <a:tab pos="120014" algn="l"/>
              </a:tabLst>
            </a:pPr>
            <a:r>
              <a:rPr lang="ru-RU" sz="2800" spc="40" dirty="0">
                <a:solidFill>
                  <a:schemeClr val="tx1"/>
                </a:solidFill>
                <a:latin typeface="Palatino Linotype"/>
                <a:cs typeface="Palatino Linotype"/>
              </a:rPr>
              <a:t>Изучить</a:t>
            </a:r>
            <a:r>
              <a:rPr lang="ru-RU" sz="2800" spc="90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lang="ru-RU" sz="2800" spc="40" dirty="0">
                <a:solidFill>
                  <a:schemeClr val="tx1"/>
                </a:solidFill>
                <a:latin typeface="Palatino Linotype"/>
                <a:cs typeface="Palatino Linotype"/>
              </a:rPr>
              <a:t>теоретическую</a:t>
            </a:r>
            <a:r>
              <a:rPr lang="ru-RU" sz="2800" spc="105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lang="ru-RU" sz="2800" spc="50" dirty="0">
                <a:solidFill>
                  <a:schemeClr val="tx1"/>
                </a:solidFill>
                <a:latin typeface="Palatino Linotype"/>
                <a:cs typeface="Palatino Linotype"/>
              </a:rPr>
              <a:t>информацию</a:t>
            </a:r>
            <a:r>
              <a:rPr lang="ru-RU" sz="2800" spc="105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lang="ru-RU" sz="2800" spc="105" dirty="0" smtClean="0">
                <a:solidFill>
                  <a:schemeClr val="tx1"/>
                </a:solidFill>
                <a:latin typeface="Palatino Linotype"/>
                <a:cs typeface="Palatino Linotype"/>
              </a:rPr>
              <a:t/>
            </a:r>
            <a:br>
              <a:rPr lang="ru-RU" sz="2800" spc="105" dirty="0" smtClean="0">
                <a:solidFill>
                  <a:schemeClr val="tx1"/>
                </a:solidFill>
                <a:latin typeface="Palatino Linotype"/>
                <a:cs typeface="Palatino Linotype"/>
              </a:rPr>
            </a:br>
            <a:r>
              <a:rPr lang="ru-RU" sz="2800" spc="45" dirty="0" smtClean="0">
                <a:solidFill>
                  <a:schemeClr val="tx1"/>
                </a:solidFill>
                <a:latin typeface="Palatino Linotype"/>
                <a:cs typeface="Palatino Linotype"/>
              </a:rPr>
              <a:t>об</a:t>
            </a:r>
            <a:r>
              <a:rPr lang="ru-RU" sz="2800" spc="80" dirty="0" smtClean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lang="ru-RU" sz="2800" spc="45" dirty="0">
                <a:solidFill>
                  <a:schemeClr val="tx1"/>
                </a:solidFill>
                <a:latin typeface="Palatino Linotype"/>
                <a:cs typeface="Palatino Linotype"/>
              </a:rPr>
              <a:t>электрическом </a:t>
            </a:r>
            <a:r>
              <a:rPr lang="ru-RU" sz="2800" spc="45" dirty="0" smtClean="0">
                <a:solidFill>
                  <a:schemeClr val="tx1"/>
                </a:solidFill>
                <a:latin typeface="Palatino Linotype"/>
                <a:cs typeface="Palatino Linotype"/>
              </a:rPr>
              <a:t>пробое</a:t>
            </a:r>
            <a:endParaRPr lang="ru-RU" sz="2800" dirty="0">
              <a:solidFill>
                <a:schemeClr val="tx1"/>
              </a:solidFill>
              <a:latin typeface="Palatino Linotype"/>
              <a:cs typeface="Palatino Linotype"/>
            </a:endParaRPr>
          </a:p>
          <a:p>
            <a:pPr marL="470535" indent="-457200" algn="just">
              <a:lnSpc>
                <a:spcPct val="100000"/>
              </a:lnSpc>
              <a:buFont typeface="+mj-lt"/>
              <a:buAutoNum type="arabicPeriod"/>
              <a:tabLst>
                <a:tab pos="128905" algn="l"/>
              </a:tabLst>
            </a:pPr>
            <a:r>
              <a:rPr lang="ru-RU" sz="2800" spc="40" dirty="0">
                <a:solidFill>
                  <a:schemeClr val="tx1"/>
                </a:solidFill>
                <a:latin typeface="Palatino Linotype"/>
                <a:cs typeface="Palatino Linotype"/>
              </a:rPr>
              <a:t>Разработать</a:t>
            </a:r>
            <a:r>
              <a:rPr lang="ru-RU" sz="2800" spc="65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lang="ru-RU" sz="2800" spc="45" dirty="0" smtClean="0">
                <a:solidFill>
                  <a:schemeClr val="tx1"/>
                </a:solidFill>
                <a:latin typeface="Palatino Linotype"/>
                <a:cs typeface="Palatino Linotype"/>
              </a:rPr>
              <a:t>алгоритмы</a:t>
            </a:r>
            <a:endParaRPr lang="ru-RU" sz="2800" dirty="0">
              <a:solidFill>
                <a:schemeClr val="tx1"/>
              </a:solidFill>
              <a:latin typeface="Palatino Linotype"/>
              <a:cs typeface="Palatino Linotype"/>
            </a:endParaRPr>
          </a:p>
          <a:p>
            <a:pPr marL="470535" indent="-457200" algn="just">
              <a:lnSpc>
                <a:spcPct val="100000"/>
              </a:lnSpc>
              <a:buFont typeface="+mj-lt"/>
              <a:buAutoNum type="arabicPeriod"/>
              <a:tabLst>
                <a:tab pos="128905" algn="l"/>
              </a:tabLst>
            </a:pPr>
            <a:r>
              <a:rPr lang="ru-RU" sz="2800" spc="40" dirty="0">
                <a:solidFill>
                  <a:schemeClr val="tx1"/>
                </a:solidFill>
                <a:latin typeface="Palatino Linotype"/>
                <a:cs typeface="Palatino Linotype"/>
              </a:rPr>
              <a:t>Написать</a:t>
            </a:r>
            <a:r>
              <a:rPr lang="ru-RU" sz="2800" spc="75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lang="ru-RU" sz="2800" spc="45" dirty="0">
                <a:solidFill>
                  <a:schemeClr val="tx1"/>
                </a:solidFill>
                <a:latin typeface="Palatino Linotype"/>
                <a:cs typeface="Palatino Linotype"/>
              </a:rPr>
              <a:t>программу,</a:t>
            </a:r>
            <a:r>
              <a:rPr lang="ru-RU" sz="2800" spc="75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lang="ru-RU" sz="2800" spc="35" dirty="0">
                <a:solidFill>
                  <a:schemeClr val="tx1"/>
                </a:solidFill>
                <a:latin typeface="Palatino Linotype"/>
                <a:cs typeface="Palatino Linotype"/>
              </a:rPr>
              <a:t>взяв</a:t>
            </a:r>
            <a:r>
              <a:rPr lang="ru-RU" sz="2800" spc="85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lang="ru-RU" sz="2800" spc="35" dirty="0">
                <a:solidFill>
                  <a:schemeClr val="tx1"/>
                </a:solidFill>
                <a:latin typeface="Palatino Linotype"/>
                <a:cs typeface="Palatino Linotype"/>
              </a:rPr>
              <a:t>в</a:t>
            </a:r>
            <a:r>
              <a:rPr lang="ru-RU" sz="2800" spc="70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lang="ru-RU" sz="2800" spc="40" dirty="0">
                <a:solidFill>
                  <a:schemeClr val="tx1"/>
                </a:solidFill>
                <a:latin typeface="Palatino Linotype"/>
                <a:cs typeface="Palatino Linotype"/>
              </a:rPr>
              <a:t>основу</a:t>
            </a:r>
            <a:r>
              <a:rPr lang="ru-RU" sz="2800" spc="80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lang="ru-RU" sz="2800" spc="45" dirty="0">
                <a:solidFill>
                  <a:schemeClr val="tx1"/>
                </a:solidFill>
                <a:latin typeface="Palatino Linotype"/>
                <a:cs typeface="Palatino Linotype"/>
              </a:rPr>
              <a:t>разработанные</a:t>
            </a:r>
            <a:r>
              <a:rPr lang="ru-RU" sz="2800" spc="95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lang="ru-RU" sz="2800" spc="40" dirty="0">
                <a:solidFill>
                  <a:schemeClr val="tx1"/>
                </a:solidFill>
                <a:latin typeface="Palatino Linotype"/>
                <a:cs typeface="Palatino Linotype"/>
              </a:rPr>
              <a:t>ранее</a:t>
            </a:r>
            <a:r>
              <a:rPr lang="ru-RU" sz="2800" spc="75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lang="ru-RU" sz="2800" spc="45" dirty="0" smtClean="0">
                <a:solidFill>
                  <a:schemeClr val="tx1"/>
                </a:solidFill>
                <a:latin typeface="Palatino Linotype"/>
                <a:cs typeface="Palatino Linotype"/>
              </a:rPr>
              <a:t>алгоритмы</a:t>
            </a:r>
            <a:endParaRPr lang="ru-RU" sz="2800" dirty="0">
              <a:solidFill>
                <a:schemeClr val="tx1"/>
              </a:solidFill>
              <a:latin typeface="Palatino Linotype"/>
              <a:cs typeface="Palatino Linotype"/>
            </a:endParaRPr>
          </a:p>
          <a:p>
            <a:pPr marL="469265" indent="-457200" algn="just">
              <a:lnSpc>
                <a:spcPct val="100000"/>
              </a:lnSpc>
              <a:buFont typeface="+mj-lt"/>
              <a:buAutoNum type="arabicPeriod"/>
              <a:tabLst>
                <a:tab pos="132080" algn="l"/>
              </a:tabLst>
            </a:pPr>
            <a:r>
              <a:rPr lang="ru-RU" sz="2800" spc="45" dirty="0">
                <a:solidFill>
                  <a:schemeClr val="tx1"/>
                </a:solidFill>
                <a:latin typeface="Palatino Linotype"/>
                <a:cs typeface="Palatino Linotype"/>
              </a:rPr>
              <a:t>Проанализировать</a:t>
            </a:r>
            <a:r>
              <a:rPr lang="ru-RU" sz="2800" spc="135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lang="ru-RU" sz="2800" spc="45" dirty="0">
                <a:solidFill>
                  <a:schemeClr val="tx1"/>
                </a:solidFill>
                <a:latin typeface="Palatino Linotype"/>
                <a:cs typeface="Palatino Linotype"/>
              </a:rPr>
              <a:t>полученные</a:t>
            </a:r>
            <a:r>
              <a:rPr lang="ru-RU" sz="2800" spc="125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lang="ru-RU" sz="2800" spc="40" dirty="0" smtClean="0">
                <a:solidFill>
                  <a:schemeClr val="tx1"/>
                </a:solidFill>
                <a:latin typeface="Palatino Linotype"/>
                <a:cs typeface="Palatino Linotype"/>
              </a:rPr>
              <a:t>результаты</a:t>
            </a:r>
            <a:endParaRPr lang="ru-RU" sz="2800" dirty="0">
              <a:solidFill>
                <a:schemeClr val="tx1"/>
              </a:solidFill>
              <a:latin typeface="Palatino Linotype"/>
              <a:cs typeface="Palatino Linotype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11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13F82-0C92-4361-AFAD-D1096615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Palatino Linotype" panose="02040502050505030304" pitchFamily="18" charset="0"/>
              </a:rPr>
              <a:t>Что такое электрический пробой</a:t>
            </a: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?</a:t>
            </a:r>
            <a:endParaRPr lang="ru-RU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2F8F44-8C0B-442B-BE2C-3ABC1C831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65960"/>
            <a:ext cx="9875520" cy="4038600"/>
          </a:xfrm>
        </p:spPr>
        <p:txBody>
          <a:bodyPr/>
          <a:lstStyle/>
          <a:p>
            <a:pPr marL="457200" marR="5080" indent="-457200" algn="just">
              <a:lnSpc>
                <a:spcPct val="100000"/>
              </a:lnSpc>
              <a:spcBef>
                <a:spcPts val="100"/>
              </a:spcBef>
            </a:pPr>
            <a:r>
              <a:rPr lang="ru-RU" sz="2800" b="1" spc="65" dirty="0">
                <a:solidFill>
                  <a:srgbClr val="213739"/>
                </a:solidFill>
                <a:latin typeface="Palatino Linotype"/>
                <a:cs typeface="Palatino Linotype"/>
              </a:rPr>
              <a:t>Электрический пробой </a:t>
            </a:r>
            <a:r>
              <a:rPr lang="ru-RU" sz="2800" spc="65" dirty="0">
                <a:solidFill>
                  <a:srgbClr val="213739"/>
                </a:solidFill>
                <a:latin typeface="Palatino Linotype"/>
                <a:cs typeface="Palatino Linotype"/>
              </a:rPr>
              <a:t>— явление резкого возрастания тока в твёрдом, жидком или газообразном диэлектрике или воздухе, возникающее при приложении напряжения выше критического. Пробой может происходить в течение очень короткого времени или установиться на длительное время.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833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2BF4E0-90BB-454A-9C4E-0B6ADDF8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Palatino Linotype" panose="02040502050505030304" pitchFamily="18" charset="0"/>
              </a:rPr>
              <a:t>Пробой твердых диэлектриков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3D8D38-A9BA-4EE5-BD28-06A35EDF7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649" y="2149621"/>
            <a:ext cx="9872871" cy="25982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 Внутренний пробой</a:t>
            </a:r>
            <a:endParaRPr lang="ru-RU" sz="28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 Тепловой пробой</a:t>
            </a:r>
            <a:endParaRPr lang="ru-RU" sz="28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 Разрядный </a:t>
            </a:r>
            <a:r>
              <a:rPr lang="ru-RU" sz="2800" dirty="0">
                <a:solidFill>
                  <a:schemeClr val="tx1"/>
                </a:solidFill>
                <a:latin typeface="Palatino Linotype" panose="02040502050505030304" pitchFamily="18" charset="0"/>
              </a:rPr>
              <a:t>пробой</a:t>
            </a:r>
          </a:p>
        </p:txBody>
      </p:sp>
    </p:spTree>
    <p:extLst>
      <p:ext uri="{BB962C8B-B14F-4D97-AF65-F5344CB8AC3E}">
        <p14:creationId xmlns:p14="http://schemas.microsoft.com/office/powerpoint/2010/main" val="309580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4CB0D-3894-4A31-9FBF-4D33613B1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Palatino Linotype" panose="02040502050505030304" pitchFamily="18" charset="0"/>
              </a:rPr>
              <a:t>Пробой жидкостей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8FC7F8-6A41-4062-BA10-E4FB0683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5080" indent="-457200" algn="just">
              <a:lnSpc>
                <a:spcPct val="100000"/>
              </a:lnSpc>
              <a:spcBef>
                <a:spcPts val="100"/>
              </a:spcBef>
            </a:pPr>
            <a:r>
              <a:rPr lang="ru-RU" sz="2800" spc="65" dirty="0">
                <a:solidFill>
                  <a:srgbClr val="213739"/>
                </a:solidFill>
                <a:latin typeface="Palatino Linotype"/>
                <a:cs typeface="Palatino Linotype"/>
              </a:rPr>
              <a:t>Электрический </a:t>
            </a:r>
            <a:r>
              <a:rPr lang="ru-RU" sz="2800" spc="65" dirty="0">
                <a:solidFill>
                  <a:srgbClr val="213739"/>
                </a:solidFill>
                <a:latin typeface="Palatino Linotype"/>
                <a:cs typeface="Palatino Linotype"/>
              </a:rPr>
              <a:t>пробой тщательно очищенных жидкостей при кратковременном воздействии электрического поля происходит за счет сочетания двух процессов: ударной ионизации электронами и холодной эмиссии с катода. </a:t>
            </a:r>
          </a:p>
        </p:txBody>
      </p:sp>
    </p:spTree>
    <p:extLst>
      <p:ext uri="{BB962C8B-B14F-4D97-AF65-F5344CB8AC3E}">
        <p14:creationId xmlns:p14="http://schemas.microsoft.com/office/powerpoint/2010/main" val="126328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7BA0E-B812-417B-B3C8-737D42D5D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Palatino Linotype" panose="02040502050505030304" pitchFamily="18" charset="0"/>
              </a:rPr>
              <a:t>Пробой жидкостей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5A2AD8-381E-4059-8B6A-43C606004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5080" indent="-457200" algn="just">
              <a:lnSpc>
                <a:spcPct val="100000"/>
              </a:lnSpc>
              <a:spcBef>
                <a:spcPts val="100"/>
              </a:spcBef>
            </a:pPr>
            <a:r>
              <a:rPr lang="ru-RU" sz="2800" spc="65" dirty="0">
                <a:solidFill>
                  <a:srgbClr val="213739"/>
                </a:solidFill>
                <a:latin typeface="Palatino Linotype"/>
                <a:cs typeface="Palatino Linotype"/>
              </a:rPr>
              <a:t>Природу пробоя загрязненных и технически чистых жидкостей определяют процессы, связанные с движением и перераспределением частиц примеси. Под действием высокого напряжения эти процессы приводят к возникновению таких вторичных явлений, как образование мостиков из твердых частиц или пузырьков газа, т. е. проводящих каналов. </a:t>
            </a:r>
          </a:p>
        </p:txBody>
      </p:sp>
    </p:spTree>
    <p:extLst>
      <p:ext uri="{BB962C8B-B14F-4D97-AF65-F5344CB8AC3E}">
        <p14:creationId xmlns:p14="http://schemas.microsoft.com/office/powerpoint/2010/main" val="239660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B96E6-7DA9-461C-BCF1-65565D76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Palatino Linotype" panose="02040502050505030304" pitchFamily="18" charset="0"/>
              </a:rPr>
              <a:t>Пробой газообразных диэлектриков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AC42CB-1780-4A43-A968-6517D6305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5080" indent="-457200" algn="just">
              <a:lnSpc>
                <a:spcPct val="100000"/>
              </a:lnSpc>
              <a:spcBef>
                <a:spcPts val="100"/>
              </a:spcBef>
            </a:pPr>
            <a:r>
              <a:rPr lang="ru-RU" sz="2800" spc="65" dirty="0">
                <a:solidFill>
                  <a:srgbClr val="213739"/>
                </a:solidFill>
                <a:latin typeface="Palatino Linotype"/>
                <a:cs typeface="Palatino Linotype"/>
              </a:rPr>
              <a:t>Газообразные</a:t>
            </a:r>
            <a:r>
              <a:rPr lang="ru-RU" sz="2800" spc="65" dirty="0">
                <a:solidFill>
                  <a:srgbClr val="213739"/>
                </a:solidFill>
                <a:latin typeface="Palatino Linotype"/>
                <a:cs typeface="Palatino Linotype"/>
              </a:rPr>
              <a:t> диэлектрики широко применяются в газонаполненных и вакуумных конденсаторах. Воздух является хорошим изолятором, но только в слабых </a:t>
            </a:r>
            <a:r>
              <a:rPr lang="ru-RU" sz="2800" spc="65" dirty="0">
                <a:solidFill>
                  <a:srgbClr val="213739"/>
                </a:solidFill>
                <a:latin typeface="Palatino Linotype"/>
                <a:cs typeface="Palatino Linotype"/>
              </a:rPr>
              <a:t>полях. </a:t>
            </a:r>
            <a:r>
              <a:rPr lang="ru-RU" sz="2800" spc="65" dirty="0">
                <a:solidFill>
                  <a:srgbClr val="213739"/>
                </a:solidFill>
                <a:latin typeface="Palatino Linotype"/>
                <a:cs typeface="Palatino Linotype"/>
              </a:rPr>
              <a:t>Электрическая </a:t>
            </a:r>
            <a:r>
              <a:rPr lang="ru-RU" sz="2800" spc="65" dirty="0">
                <a:solidFill>
                  <a:srgbClr val="213739"/>
                </a:solidFill>
                <a:latin typeface="Palatino Linotype"/>
                <a:cs typeface="Palatino Linotype"/>
              </a:rPr>
              <a:t>прочность газообразных диэлектриков не превышает </a:t>
            </a:r>
            <a:r>
              <a:rPr lang="ru-RU" sz="2800" spc="65" dirty="0" smtClean="0">
                <a:solidFill>
                  <a:srgbClr val="213739"/>
                </a:solidFill>
                <a:latin typeface="Palatino Linotype"/>
                <a:cs typeface="Palatino Linotype"/>
              </a:rPr>
              <a:t/>
            </a:r>
            <a:br>
              <a:rPr lang="ru-RU" sz="2800" spc="65" dirty="0" smtClean="0">
                <a:solidFill>
                  <a:srgbClr val="213739"/>
                </a:solidFill>
                <a:latin typeface="Palatino Linotype"/>
                <a:cs typeface="Palatino Linotype"/>
              </a:rPr>
            </a:br>
            <a:r>
              <a:rPr lang="ru-RU" sz="2800" spc="65" dirty="0" smtClean="0">
                <a:solidFill>
                  <a:srgbClr val="213739"/>
                </a:solidFill>
                <a:latin typeface="Palatino Linotype"/>
                <a:cs typeface="Palatino Linotype"/>
              </a:rPr>
              <a:t>2–3 </a:t>
            </a:r>
            <a:r>
              <a:rPr lang="ru-RU" sz="2800" spc="65" dirty="0">
                <a:solidFill>
                  <a:srgbClr val="213739"/>
                </a:solidFill>
                <a:latin typeface="Palatino Linotype"/>
                <a:cs typeface="Palatino Linotype"/>
              </a:rPr>
              <a:t>МВ/м. Процесс пробоя обусловлен лавинным умножением электронов под действием ударной ионизации и фотоионизации.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4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B96E6-7DA9-461C-BCF1-65565D76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Palatino Linotype" panose="02040502050505030304" pitchFamily="18" charset="0"/>
              </a:rPr>
              <a:t>Пробой газообразных диэлектриков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EAC42CB-1780-4A43-A968-6517D63055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marR="5080" indent="-457200" algn="just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ru-RU" sz="2800" spc="65" dirty="0">
                    <a:solidFill>
                      <a:srgbClr val="213739"/>
                    </a:solidFill>
                    <a:latin typeface="Palatino Linotype"/>
                    <a:cs typeface="Palatino Linotype"/>
                  </a:rPr>
                  <a:t>Энергия</a:t>
                </a:r>
                <a:r>
                  <a:rPr lang="ru-RU" sz="2800" spc="65" dirty="0" smtClean="0">
                    <a:solidFill>
                      <a:srgbClr val="213739"/>
                    </a:solidFill>
                    <a:cs typeface="Palatino Linotype"/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spc="65" smtClean="0">
                        <a:solidFill>
                          <a:srgbClr val="213739"/>
                        </a:solidFill>
                        <a:latin typeface="Palatino Linotype"/>
                        <a:cs typeface="Palatino Linotype"/>
                      </a:rPr>
                      <m:t>𝑊</m:t>
                    </m:r>
                    <m:r>
                      <a:rPr lang="ru-RU" sz="2800" spc="65" smtClean="0">
                        <a:solidFill>
                          <a:srgbClr val="213739"/>
                        </a:solidFill>
                        <a:latin typeface="Palatino Linotype"/>
                        <a:cs typeface="Palatino Linotype"/>
                      </a:rPr>
                      <m:t>=</m:t>
                    </m:r>
                    <m:r>
                      <a:rPr lang="ru-RU" sz="2800" spc="65" smtClean="0">
                        <a:solidFill>
                          <a:srgbClr val="213739"/>
                        </a:solidFill>
                        <a:latin typeface="Palatino Linotype"/>
                        <a:cs typeface="Palatino Linotype"/>
                      </a:rPr>
                      <m:t>𝑒</m:t>
                    </m:r>
                    <m:r>
                      <a:rPr lang="ru-RU" sz="2800" spc="65" smtClean="0">
                        <a:solidFill>
                          <a:srgbClr val="213739"/>
                        </a:solidFill>
                        <a:latin typeface="Palatino Linotype"/>
                        <a:cs typeface="Palatino Linotype"/>
                      </a:rPr>
                      <m:t> </m:t>
                    </m:r>
                    <m:r>
                      <a:rPr lang="ru-RU" sz="2800" spc="65" smtClean="0">
                        <a:solidFill>
                          <a:srgbClr val="213739"/>
                        </a:solidFill>
                        <a:latin typeface="Palatino Linotype"/>
                        <a:cs typeface="Palatino Linotype"/>
                      </a:rPr>
                      <m:t>𝜆</m:t>
                    </m:r>
                    <m:r>
                      <a:rPr lang="ru-RU" sz="2800" spc="65" smtClean="0">
                        <a:solidFill>
                          <a:srgbClr val="213739"/>
                        </a:solidFill>
                        <a:latin typeface="Palatino Linotype"/>
                        <a:cs typeface="Palatino Linotype"/>
                      </a:rPr>
                      <m:t> </m:t>
                    </m:r>
                    <m:r>
                      <a:rPr lang="ru-RU" sz="2800" spc="65" smtClean="0">
                        <a:solidFill>
                          <a:srgbClr val="213739"/>
                        </a:solidFill>
                        <a:latin typeface="Palatino Linotype"/>
                        <a:cs typeface="Palatino Linotype"/>
                      </a:rPr>
                      <m:t>𝐸</m:t>
                    </m:r>
                  </m:oMath>
                </a14:m>
                <a:r>
                  <a:rPr lang="ru-RU" sz="2800" spc="65" dirty="0">
                    <a:solidFill>
                      <a:srgbClr val="213739"/>
                    </a:solidFill>
                    <a:latin typeface="Palatino Linotype"/>
                    <a:cs typeface="Palatino Linotype"/>
                  </a:rPr>
                  <a:t>, </a:t>
                </a:r>
                <a:r>
                  <a:rPr lang="ru-RU" sz="2800" spc="65" dirty="0" smtClean="0">
                    <a:solidFill>
                      <a:srgbClr val="213739"/>
                    </a:solidFill>
                    <a:latin typeface="Palatino Linotype"/>
                    <a:cs typeface="Palatino Linotype"/>
                  </a:rPr>
                  <a:t>достаточная </a:t>
                </a:r>
                <a:r>
                  <a:rPr lang="ru-RU" sz="2800" spc="65" dirty="0">
                    <a:solidFill>
                      <a:srgbClr val="213739"/>
                    </a:solidFill>
                    <a:latin typeface="Palatino Linotype"/>
                    <a:cs typeface="Palatino Linotype"/>
                  </a:rPr>
                  <a:t>для ионизации </a:t>
                </a:r>
                <a:r>
                  <a:rPr lang="ru-RU" sz="2800" spc="65" dirty="0" smtClean="0">
                    <a:solidFill>
                      <a:srgbClr val="213739"/>
                    </a:solidFill>
                    <a:latin typeface="Palatino Linotype"/>
                    <a:cs typeface="Palatino Linotype"/>
                  </a:rPr>
                  <a:t>молекул газа</a:t>
                </a:r>
                <a:r>
                  <a:rPr lang="ru-RU" sz="2800" spc="65" dirty="0">
                    <a:solidFill>
                      <a:srgbClr val="213739"/>
                    </a:solidFill>
                    <a:latin typeface="Palatino Linotype"/>
                    <a:cs typeface="Palatino Linotype"/>
                  </a:rPr>
                  <a:t>:</a:t>
                </a:r>
                <a14:m>
                  <m:oMath xmlns:m="http://schemas.openxmlformats.org/officeDocument/2006/math">
                    <m:r>
                      <a:rPr lang="ru-RU" sz="2800" spc="65" dirty="0">
                        <a:solidFill>
                          <a:srgbClr val="213739"/>
                        </a:solidFill>
                        <a:latin typeface="Cambria Math" panose="02040503050406030204" pitchFamily="18" charset="0"/>
                        <a:cs typeface="Palatino Linotype"/>
                      </a:rPr>
                      <m:t> </m:t>
                    </m:r>
                    <m:r>
                      <a:rPr lang="ru-RU" sz="2800" spc="65">
                        <a:solidFill>
                          <a:srgbClr val="213739"/>
                        </a:solidFill>
                        <a:latin typeface="Palatino Linotype"/>
                        <a:cs typeface="Palatino Linotype"/>
                      </a:rPr>
                      <m:t>𝑊</m:t>
                    </m:r>
                    <m:r>
                      <a:rPr lang="ru-RU" sz="2800" spc="65">
                        <a:solidFill>
                          <a:srgbClr val="213739"/>
                        </a:solidFill>
                        <a:latin typeface="Palatino Linotype"/>
                        <a:cs typeface="Palatino Linotype"/>
                      </a:rPr>
                      <m:t>≥ </m:t>
                    </m:r>
                    <m:r>
                      <a:rPr lang="ru-RU" sz="2800" spc="65">
                        <a:solidFill>
                          <a:srgbClr val="213739"/>
                        </a:solidFill>
                        <a:latin typeface="Palatino Linotype"/>
                        <a:cs typeface="Palatino Linotype"/>
                      </a:rPr>
                      <m:t>𝑊𝑢</m:t>
                    </m:r>
                  </m:oMath>
                </a14:m>
                <a:r>
                  <a:rPr lang="ru-RU" sz="2800" spc="65" dirty="0">
                    <a:solidFill>
                      <a:srgbClr val="213739"/>
                    </a:solidFill>
                    <a:latin typeface="Palatino Linotype"/>
                    <a:cs typeface="Palatino Linotype"/>
                  </a:rPr>
                  <a:t> </a:t>
                </a:r>
                <a:endParaRPr lang="ru-RU" sz="2800" spc="65" dirty="0">
                  <a:solidFill>
                    <a:srgbClr val="213739"/>
                  </a:solidFill>
                  <a:latin typeface="Palatino Linotype"/>
                  <a:cs typeface="Palatino Linotype"/>
                </a:endParaRPr>
              </a:p>
              <a:p>
                <a:pPr marL="0" marR="5080" indent="0" algn="just">
                  <a:lnSpc>
                    <a:spcPct val="100000"/>
                  </a:lnSpc>
                  <a:spcBef>
                    <a:spcPts val="100"/>
                  </a:spcBef>
                  <a:buNone/>
                </a:pPr>
                <a:r>
                  <a:rPr lang="ru-RU" sz="2800" spc="65" dirty="0" smtClean="0">
                    <a:solidFill>
                      <a:srgbClr val="213739"/>
                    </a:solidFill>
                    <a:latin typeface="Palatino Linotype"/>
                    <a:cs typeface="Palatino Linotype"/>
                  </a:rPr>
                  <a:t>    (</a:t>
                </a:r>
                <a:r>
                  <a:rPr lang="ru-RU" sz="2800" spc="65" dirty="0" err="1">
                    <a:solidFill>
                      <a:srgbClr val="213739"/>
                    </a:solidFill>
                    <a:latin typeface="Palatino Linotype"/>
                    <a:cs typeface="Palatino Linotype"/>
                  </a:rPr>
                  <a:t>Wu</a:t>
                </a:r>
                <a:r>
                  <a:rPr lang="ru-RU" sz="2800" spc="65" dirty="0">
                    <a:solidFill>
                      <a:srgbClr val="213739"/>
                    </a:solidFill>
                    <a:latin typeface="Palatino Linotype"/>
                    <a:cs typeface="Palatino Linotype"/>
                  </a:rPr>
                  <a:t> - энергия ионизации, е - заряд электрона</a:t>
                </a:r>
                <a:r>
                  <a:rPr lang="ru-RU" sz="2800" spc="65" dirty="0" smtClean="0">
                    <a:solidFill>
                      <a:srgbClr val="213739"/>
                    </a:solidFill>
                    <a:latin typeface="Palatino Linotype"/>
                    <a:cs typeface="Palatino Linotype"/>
                  </a:rPr>
                  <a:t>) </a:t>
                </a:r>
                <a:endParaRPr lang="ru-RU" sz="2800" spc="65" dirty="0">
                  <a:solidFill>
                    <a:srgbClr val="213739"/>
                  </a:solidFill>
                  <a:latin typeface="Palatino Linotype"/>
                  <a:cs typeface="Palatino Linotype"/>
                </a:endParaRPr>
              </a:p>
              <a:p>
                <a:pPr marL="457200" marR="5080" indent="-457200" algn="just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ru-RU" sz="2800" b="1" spc="65" dirty="0" smtClean="0">
                    <a:solidFill>
                      <a:srgbClr val="213739"/>
                    </a:solidFill>
                    <a:latin typeface="Palatino Linotype"/>
                    <a:cs typeface="Palatino Linotype"/>
                  </a:rPr>
                  <a:t>Энергия </a:t>
                </a:r>
                <a:r>
                  <a:rPr lang="ru-RU" sz="2800" b="1" spc="65" dirty="0">
                    <a:solidFill>
                      <a:srgbClr val="213739"/>
                    </a:solidFill>
                    <a:latin typeface="Palatino Linotype"/>
                    <a:cs typeface="Palatino Linotype"/>
                  </a:rPr>
                  <a:t>ионизации </a:t>
                </a:r>
                <a:r>
                  <a:rPr lang="ru-RU" sz="2800" spc="65" dirty="0">
                    <a:solidFill>
                      <a:srgbClr val="213739"/>
                    </a:solidFill>
                    <a:latin typeface="Palatino Linotype"/>
                    <a:cs typeface="Palatino Linotype"/>
                  </a:rPr>
                  <a:t>– это наименьшая энергия, которую нужно затратить для отрыва одного электрона от нейтральной </a:t>
                </a:r>
                <a:r>
                  <a:rPr lang="ru-RU" sz="2800" spc="65" dirty="0" smtClean="0">
                    <a:solidFill>
                      <a:srgbClr val="213739"/>
                    </a:solidFill>
                    <a:latin typeface="Palatino Linotype"/>
                    <a:cs typeface="Palatino Linotype"/>
                  </a:rPr>
                  <a:t>молекулы</a:t>
                </a:r>
                <a:r>
                  <a:rPr lang="ru-RU" sz="2400" spc="65" dirty="0">
                    <a:solidFill>
                      <a:srgbClr val="213739"/>
                    </a:solidFill>
                    <a:latin typeface="Palatino Linotype"/>
                    <a:cs typeface="Palatino Linotype"/>
                  </a:rPr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EAC42CB-1780-4A43-A968-6517D63055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1662" r="-1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58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Базис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141</TotalTime>
  <Words>327</Words>
  <Application>Microsoft Office PowerPoint</Application>
  <PresentationFormat>Широкоэкранный</PresentationFormat>
  <Paragraphs>40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Cambria Math</vt:lpstr>
      <vt:lpstr>Corbel</vt:lpstr>
      <vt:lpstr>Palatino Linotype</vt:lpstr>
      <vt:lpstr>Базис</vt:lpstr>
      <vt:lpstr>Электрический пробой</vt:lpstr>
      <vt:lpstr>Цель проекта</vt:lpstr>
      <vt:lpstr>Задачи проекта</vt:lpstr>
      <vt:lpstr>Что такое электрический пробой?</vt:lpstr>
      <vt:lpstr>Пробой твердых диэлектриков</vt:lpstr>
      <vt:lpstr>Пробой жидкостей</vt:lpstr>
      <vt:lpstr>Пробой жидкостей</vt:lpstr>
      <vt:lpstr>Пробой газообразных диэлектриков</vt:lpstr>
      <vt:lpstr>Пробой газообразных диэлектриков</vt:lpstr>
      <vt:lpstr>Механизмы пробоя газов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Электрический пробой</dc:title>
  <dc:creator>Унтевская Валерия Вадимовна</dc:creator>
  <cp:lastModifiedBy>Hp</cp:lastModifiedBy>
  <cp:revision>15</cp:revision>
  <dcterms:created xsi:type="dcterms:W3CDTF">2022-02-26T14:22:03Z</dcterms:created>
  <dcterms:modified xsi:type="dcterms:W3CDTF">2022-02-26T17:14:14Z</dcterms:modified>
</cp:coreProperties>
</file>