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8" r:id="rId2"/>
    <p:sldId id="257" r:id="rId3"/>
    <p:sldId id="279" r:id="rId4"/>
    <p:sldId id="280" r:id="rId5"/>
    <p:sldId id="281" r:id="rId6"/>
    <p:sldId id="282" r:id="rId7"/>
    <p:sldId id="283" r:id="rId8"/>
    <p:sldId id="271" r:id="rId9"/>
    <p:sldId id="272" r:id="rId10"/>
    <p:sldId id="275" r:id="rId11"/>
    <p:sldId id="28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77C2D-624E-4482-B9CE-33D082FC5B9E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65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06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20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64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64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0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28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52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70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9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04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0C77C2D-624E-4482-B9CE-33D082FC5B9E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02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2C0B7-370D-4592-AE92-C946E9EA0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Электрический пробой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09A0A5-5994-4BE4-88D1-56CC109B2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Этап № 4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9210E11-B9CD-449C-BD61-55DCAC79CD71}"/>
              </a:ext>
            </a:extLst>
          </p:cNvPr>
          <p:cNvSpPr txBox="1">
            <a:spLocks/>
          </p:cNvSpPr>
          <p:nvPr/>
        </p:nvSpPr>
        <p:spPr>
          <a:xfrm>
            <a:off x="8340132" y="3869634"/>
            <a:ext cx="3508858" cy="2759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000"/>
              </a:lnSpc>
            </a:pPr>
            <a:endParaRPr lang="ru-RU" sz="2000" dirty="0"/>
          </a:p>
          <a:p>
            <a:pPr algn="r">
              <a:lnSpc>
                <a:spcPts val="1000"/>
              </a:lnSpc>
            </a:pPr>
            <a:r>
              <a:rPr lang="ru-RU" sz="2000" dirty="0"/>
              <a:t>Уваров Илья</a:t>
            </a:r>
          </a:p>
          <a:p>
            <a:pPr algn="r">
              <a:lnSpc>
                <a:spcPts val="1000"/>
              </a:lnSpc>
            </a:pPr>
            <a:r>
              <a:rPr lang="ru-RU" sz="2000" dirty="0"/>
              <a:t>Таубер Кирилл</a:t>
            </a:r>
          </a:p>
          <a:p>
            <a:pPr algn="r">
              <a:lnSpc>
                <a:spcPts val="1000"/>
              </a:lnSpc>
            </a:pPr>
            <a:r>
              <a:rPr lang="ru-RU" sz="2000" dirty="0"/>
              <a:t>Поздняков Данила</a:t>
            </a:r>
          </a:p>
          <a:p>
            <a:pPr algn="r">
              <a:lnSpc>
                <a:spcPts val="1000"/>
              </a:lnSpc>
            </a:pPr>
            <a:r>
              <a:rPr lang="ru-RU" sz="2000" dirty="0"/>
              <a:t>Унтевская Валерия</a:t>
            </a:r>
          </a:p>
          <a:p>
            <a:pPr algn="r">
              <a:lnSpc>
                <a:spcPts val="1000"/>
              </a:lnSpc>
            </a:pPr>
            <a:r>
              <a:rPr lang="ru-RU" sz="2000" dirty="0"/>
              <a:t>Чусовитина Полина</a:t>
            </a:r>
          </a:p>
          <a:p>
            <a:pPr algn="r">
              <a:lnSpc>
                <a:spcPts val="1000"/>
              </a:lnSpc>
            </a:pPr>
            <a:r>
              <a:rPr lang="ru-RU" sz="2000" dirty="0"/>
              <a:t>Титаренко Анастасия</a:t>
            </a:r>
          </a:p>
          <a:p>
            <a:pPr algn="r">
              <a:lnSpc>
                <a:spcPts val="1000"/>
              </a:lnSpc>
            </a:pPr>
            <a:endParaRPr lang="ru-RU" sz="2000" dirty="0"/>
          </a:p>
          <a:p>
            <a:pPr algn="r">
              <a:lnSpc>
                <a:spcPts val="1000"/>
              </a:lnSpc>
            </a:pPr>
            <a:r>
              <a:rPr lang="ru-RU" sz="2000" dirty="0"/>
              <a:t>Группа</a:t>
            </a:r>
            <a:r>
              <a:rPr lang="en-US" sz="2000" dirty="0"/>
              <a:t>: </a:t>
            </a:r>
            <a:r>
              <a:rPr lang="ru-RU" sz="2000" dirty="0"/>
              <a:t>НПИбд-02-19</a:t>
            </a:r>
          </a:p>
        </p:txBody>
      </p:sp>
    </p:spTree>
    <p:extLst>
      <p:ext uri="{BB962C8B-B14F-4D97-AF65-F5344CB8AC3E}">
        <p14:creationId xmlns:p14="http://schemas.microsoft.com/office/powerpoint/2010/main" val="60781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un9-88.userapi.com/impg/ZtUwfVSMPwAQPaA2uwnkOV3Z8nobtQUd2Z_W5w/tdPhhb5Dakc.jpg?size=1051x569&amp;quality=96&amp;sign=60b1af6fd567352b745aa21af411483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802" y="600800"/>
            <a:ext cx="8173129" cy="4424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28990" y="5285989"/>
            <a:ext cx="1046033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dirty="0">
                <a:solidFill>
                  <a:srgbClr val="000000"/>
                </a:solidFill>
                <a:latin typeface="Palatino Linotype" panose="02040502050505030304" pitchFamily="18" charset="0"/>
              </a:rPr>
              <a:t>Получаем пробой. Чем больше напряжение и/или меньше расстояние между анодами, тем массивнее разветвление стримера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22075" y="6096000"/>
            <a:ext cx="93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55" dirty="0">
                <a:solidFill>
                  <a:srgbClr val="213739"/>
                </a:solidFill>
                <a:latin typeface="Palatino Linotype"/>
                <a:cs typeface="Palatino Linotype"/>
              </a:rPr>
              <a:t>10/12</a:t>
            </a:r>
          </a:p>
        </p:txBody>
      </p:sp>
    </p:spTree>
    <p:extLst>
      <p:ext uri="{BB962C8B-B14F-4D97-AF65-F5344CB8AC3E}">
        <p14:creationId xmlns:p14="http://schemas.microsoft.com/office/powerpoint/2010/main" val="383402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7695D-6681-487E-AEBF-F164DBC5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 Этап -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63F7D3-C327-4048-828E-EB944182F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данном этапе нужно проанализировать проделанную работу.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Мы уже вкратце рассмотрели результаты предыдущих этапов. Путем изучения теории и алгоритмов был написан работоспособный и качественный программный код, приведены примеры его работы при различных условиях для электрического пробоя.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нами была проделана сложная, но интересная работа, мы расширили свой кругозор и теоретическую базу, а также усовершенствовали свои навыки написания программного кода. И, конечно же, продуктивно и сплоченно поработали в команде, что является важной частью работы любого программиста.</a:t>
            </a: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EC6AC-B013-448D-882C-B60155C170A9}"/>
              </a:ext>
            </a:extLst>
          </p:cNvPr>
          <p:cNvSpPr txBox="1"/>
          <p:nvPr/>
        </p:nvSpPr>
        <p:spPr>
          <a:xfrm>
            <a:off x="10822075" y="6096000"/>
            <a:ext cx="93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55" dirty="0">
                <a:solidFill>
                  <a:srgbClr val="213739"/>
                </a:solidFill>
                <a:latin typeface="Palatino Linotype"/>
                <a:cs typeface="Palatino Linotype"/>
              </a:rPr>
              <a:t>11/12</a:t>
            </a:r>
          </a:p>
        </p:txBody>
      </p:sp>
    </p:spTree>
    <p:extLst>
      <p:ext uri="{BB962C8B-B14F-4D97-AF65-F5344CB8AC3E}">
        <p14:creationId xmlns:p14="http://schemas.microsoft.com/office/powerpoint/2010/main" val="201177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92F63-4618-45FE-ADFA-A01E091B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2356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Palatino Linotype" panose="02040502050505030304" pitchFamily="18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DCBE5D-74AC-48DE-80C5-5492013E2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0296"/>
            <a:ext cx="9872871" cy="1987062"/>
          </a:xfrm>
        </p:spPr>
        <p:txBody>
          <a:bodyPr/>
          <a:lstStyle/>
          <a:p>
            <a:pPr marL="342900" marR="5080" indent="-342900" algn="just">
              <a:lnSpc>
                <a:spcPct val="118200"/>
              </a:lnSpc>
              <a:spcBef>
                <a:spcPts val="95"/>
              </a:spcBef>
            </a:pPr>
            <a:r>
              <a:rPr lang="ru-RU" sz="2800" dirty="0">
                <a:solidFill>
                  <a:schemeClr val="tx1"/>
                </a:solidFill>
                <a:latin typeface="Palatino Linotype"/>
                <a:cs typeface="Palatino Linotype"/>
              </a:rPr>
              <a:t>Работа защищена и проанализирована.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842171" y="6096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55" dirty="0">
                <a:solidFill>
                  <a:srgbClr val="213739"/>
                </a:solidFill>
                <a:latin typeface="Palatino Linotype"/>
                <a:cs typeface="Palatino Linotype"/>
              </a:rPr>
              <a:t>12/12</a:t>
            </a:r>
          </a:p>
        </p:txBody>
      </p:sp>
    </p:spTree>
    <p:extLst>
      <p:ext uri="{BB962C8B-B14F-4D97-AF65-F5344CB8AC3E}">
        <p14:creationId xmlns:p14="http://schemas.microsoft.com/office/powerpoint/2010/main" val="345893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2952E-F92F-413D-8093-03AF461F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22549"/>
            <a:ext cx="9875520" cy="1356360"/>
          </a:xfrm>
        </p:spPr>
        <p:txBody>
          <a:bodyPr/>
          <a:lstStyle/>
          <a:p>
            <a:r>
              <a:rPr lang="ru-RU" spc="60" dirty="0">
                <a:solidFill>
                  <a:srgbClr val="213739"/>
                </a:solidFill>
                <a:latin typeface="Palatino Linotype"/>
                <a:cs typeface="Palatino Linotype"/>
              </a:rPr>
              <a:t>Цель </a:t>
            </a:r>
            <a:r>
              <a:rPr lang="ru-RU" spc="50" dirty="0">
                <a:solidFill>
                  <a:srgbClr val="213739"/>
                </a:solidFill>
                <a:latin typeface="Palatino Linotype"/>
                <a:cs typeface="Palatino Linotype"/>
              </a:rPr>
              <a:t>этапа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A51E0-6FB9-45F8-B05D-3606E2562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324" y="2469383"/>
            <a:ext cx="9872871" cy="703385"/>
          </a:xfrm>
        </p:spPr>
        <p:txBody>
          <a:bodyPr>
            <a:normAutofit fontScale="85000" lnSpcReduction="20000"/>
          </a:bodyPr>
          <a:lstStyle/>
          <a:p>
            <a:pPr marL="457200" marR="5080" indent="-457200" algn="just">
              <a:lnSpc>
                <a:spcPct val="100000"/>
              </a:lnSpc>
              <a:spcBef>
                <a:spcPts val="100"/>
              </a:spcBef>
            </a:pPr>
            <a:r>
              <a:rPr lang="ru-RU" sz="2800" spc="65" dirty="0">
                <a:solidFill>
                  <a:srgbClr val="213739"/>
                </a:solidFill>
                <a:latin typeface="Palatino Linotype"/>
                <a:cs typeface="Palatino Linotype"/>
              </a:rPr>
              <a:t>Целью данного этапа является защита проекта и анализ результатов.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015871" y="6096000"/>
            <a:ext cx="7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55" dirty="0">
                <a:solidFill>
                  <a:srgbClr val="213739"/>
                </a:solidFill>
                <a:latin typeface="Palatino Linotype"/>
                <a:cs typeface="Palatino Linotype"/>
              </a:rPr>
              <a:t>2/12</a:t>
            </a:r>
          </a:p>
        </p:txBody>
      </p:sp>
    </p:spTree>
    <p:extLst>
      <p:ext uri="{BB962C8B-B14F-4D97-AF65-F5344CB8AC3E}">
        <p14:creationId xmlns:p14="http://schemas.microsoft.com/office/powerpoint/2010/main" val="24176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4219B-5F48-4780-A8AC-1FAB92ED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638456-DB4E-4F52-BD7D-8F9868AF4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Перед нами стояли следующие задачи: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1.	Изучить теоретическую информацию об электрическом пробое;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2.	Разработать алгоритмы;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3.	Написать программу, взяв в основу разработанные ранее алгоритмы;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4.	Проанализировать полученные результаты.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D56A9A-A4DB-4AC9-9F4F-E7B72F50A4B3}"/>
              </a:ext>
            </a:extLst>
          </p:cNvPr>
          <p:cNvSpPr txBox="1"/>
          <p:nvPr/>
        </p:nvSpPr>
        <p:spPr>
          <a:xfrm>
            <a:off x="10822075" y="6096000"/>
            <a:ext cx="93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55" dirty="0">
                <a:solidFill>
                  <a:srgbClr val="213739"/>
                </a:solidFill>
                <a:latin typeface="Palatino Linotype"/>
                <a:cs typeface="Palatino Linotype"/>
              </a:rPr>
              <a:t>3/12</a:t>
            </a:r>
          </a:p>
        </p:txBody>
      </p:sp>
    </p:spTree>
    <p:extLst>
      <p:ext uri="{BB962C8B-B14F-4D97-AF65-F5344CB8AC3E}">
        <p14:creationId xmlns:p14="http://schemas.microsoft.com/office/powerpoint/2010/main" val="312614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A8E79-19FA-470D-BD7F-CAFB289E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 Этап - Теория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4676F-A8D3-48C9-8E95-512E8CF3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Электрический пробой </a:t>
            </a:r>
            <a:r>
              <a:rPr lang="ru-RU" dirty="0">
                <a:solidFill>
                  <a:schemeClr val="tx1"/>
                </a:solidFill>
              </a:rPr>
              <a:t>— это такое явление резкого возрастания тока в твёрдом, жидком или газообразном диэлектрике (или полупроводнике) или воздухе, возникающее при приложении напряжения выше критического.</a:t>
            </a:r>
          </a:p>
          <a:p>
            <a:r>
              <a:rPr lang="ru-RU" dirty="0">
                <a:solidFill>
                  <a:schemeClr val="tx1"/>
                </a:solidFill>
              </a:rPr>
              <a:t>Пробой бывает и полезным, и вредным.</a:t>
            </a:r>
          </a:p>
          <a:p>
            <a:r>
              <a:rPr lang="ru-RU" dirty="0">
                <a:solidFill>
                  <a:schemeClr val="tx1"/>
                </a:solidFill>
              </a:rPr>
              <a:t>существует три типа пробоев: внутренний, тепловой и разрядный.</a:t>
            </a:r>
          </a:p>
          <a:p>
            <a:r>
              <a:rPr lang="ru-RU" b="1" dirty="0">
                <a:solidFill>
                  <a:schemeClr val="tx1"/>
                </a:solidFill>
              </a:rPr>
              <a:t>энергии ионизации </a:t>
            </a:r>
            <a:r>
              <a:rPr lang="ru-RU" dirty="0">
                <a:solidFill>
                  <a:schemeClr val="tx1"/>
                </a:solidFill>
              </a:rPr>
              <a:t>– это наименьшая энергия, которую нужно затратить для отрыва одного электрона от нейтральной молекулы (атома).</a:t>
            </a:r>
          </a:p>
          <a:p>
            <a:r>
              <a:rPr lang="ru-RU" dirty="0">
                <a:solidFill>
                  <a:schemeClr val="tx1"/>
                </a:solidFill>
              </a:rPr>
              <a:t>известны два механизма пробоя газов: </a:t>
            </a:r>
            <a:r>
              <a:rPr lang="ru-RU" b="1" dirty="0">
                <a:solidFill>
                  <a:schemeClr val="tx1"/>
                </a:solidFill>
              </a:rPr>
              <a:t>лавинный и лавинно-</a:t>
            </a:r>
            <a:r>
              <a:rPr lang="ru-RU" b="1" dirty="0" err="1">
                <a:solidFill>
                  <a:schemeClr val="tx1"/>
                </a:solidFill>
              </a:rPr>
              <a:t>стримерный</a:t>
            </a:r>
            <a:r>
              <a:rPr lang="ru-RU" b="1" dirty="0">
                <a:solidFill>
                  <a:schemeClr val="tx1"/>
                </a:solidFill>
              </a:rPr>
              <a:t> </a:t>
            </a: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55CCC-1ADF-4D20-8780-EA18CBA4AE66}"/>
              </a:ext>
            </a:extLst>
          </p:cNvPr>
          <p:cNvSpPr txBox="1"/>
          <p:nvPr/>
        </p:nvSpPr>
        <p:spPr>
          <a:xfrm>
            <a:off x="10822075" y="6096000"/>
            <a:ext cx="93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55" dirty="0">
                <a:solidFill>
                  <a:srgbClr val="213739"/>
                </a:solidFill>
                <a:latin typeface="Palatino Linotype"/>
                <a:cs typeface="Palatino Linotype"/>
              </a:rPr>
              <a:t>4/12</a:t>
            </a:r>
          </a:p>
        </p:txBody>
      </p:sp>
    </p:spTree>
    <p:extLst>
      <p:ext uri="{BB962C8B-B14F-4D97-AF65-F5344CB8AC3E}">
        <p14:creationId xmlns:p14="http://schemas.microsoft.com/office/powerpoint/2010/main" val="123263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80D0A-2ADB-41BA-B429-B58F37C0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Этап - Алгоритмы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5FF3C76-8C1F-4D97-9EFD-29818F5E88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indent="0">
                  <a:buNone/>
                </a:pPr>
                <a:r>
                  <a:rPr lang="ru-RU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 данном этапе мы ознакомились с необходимыми нам алгоритмами для решения задач электрического пробоя.</a:t>
                </a:r>
              </a:p>
              <a:p>
                <a:pPr marL="45720" indent="0">
                  <a:buNone/>
                </a:pPr>
                <a:r>
                  <a:rPr lang="ru-RU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От теоремы Гаусса, которая имеет вид:</a:t>
                </a:r>
              </a:p>
              <a:p>
                <a:pPr marL="45720" indent="0">
                  <a:buNone/>
                </a:pPr>
                <a:endParaRPr lang="ru-RU" sz="18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" indent="0">
                  <a:buNone/>
                </a:pPr>
                <a:endParaRPr lang="ru-RU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" indent="0">
                  <a:buNone/>
                </a:pPr>
                <a:r>
                  <a:rPr lang="ru-RU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Путем рассмотрения в пространстве кубической решетки с ячейками со сторонами </a:t>
                </a:r>
                <a14:m>
                  <m:oMath xmlns:m="http://schemas.openxmlformats.org/officeDocument/2006/math"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 всем координатам </a:t>
                </a:r>
                <a14:m>
                  <m:oMath xmlns:m="http://schemas.openxmlformats.org/officeDocument/2006/math"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∆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и ∆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ru-RU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с электрическим потенциалом в центре i-той ячейки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" indent="0">
                  <a:buNone/>
                </a:pP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5FF3C76-8C1F-4D97-9EFD-29818F5E88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" t="-15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8E963A-D50B-4141-BE4A-E735ACA486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06690" y="3258717"/>
            <a:ext cx="1524000" cy="607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AB40FF-0DC6-4A91-87FA-AD2CD0B1080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30" y="5044612"/>
            <a:ext cx="1965960" cy="1376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287568-CEF8-48C4-9B38-F0747CA1E6E1}"/>
              </a:ext>
            </a:extLst>
          </p:cNvPr>
          <p:cNvSpPr txBox="1"/>
          <p:nvPr/>
        </p:nvSpPr>
        <p:spPr>
          <a:xfrm>
            <a:off x="10822075" y="6096000"/>
            <a:ext cx="93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55" dirty="0">
                <a:solidFill>
                  <a:srgbClr val="213739"/>
                </a:solidFill>
                <a:latin typeface="Palatino Linotype"/>
                <a:cs typeface="Palatino Linotype"/>
              </a:rPr>
              <a:t>5/12</a:t>
            </a:r>
          </a:p>
        </p:txBody>
      </p:sp>
    </p:spTree>
    <p:extLst>
      <p:ext uri="{BB962C8B-B14F-4D97-AF65-F5344CB8AC3E}">
        <p14:creationId xmlns:p14="http://schemas.microsoft.com/office/powerpoint/2010/main" val="379343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78F1B-3533-4D56-80C7-21B6E2AD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Этап - Алгоритмы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977D33-8AEF-4013-94D7-B90D74A11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Преобразованием выражений и использованием теоремы Лапласа, мы пришли к конечному уравнению:</a:t>
            </a:r>
          </a:p>
          <a:p>
            <a:pPr marL="4572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Таким образом, если потенциал в каждом узле равен среднему арифметическому по соседним узлам, то эти значения как раз являются решением уравнений электростатики. Из электростатики известно, что распределение потенциала в замкнутой области диэлектрика в отсутствие свободных зарядов полностью определяется условиями на границе этой области.</a:t>
            </a:r>
          </a:p>
          <a:p>
            <a:pPr marL="4572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FE64EC-1B01-4425-8D05-C73C7C6E69AD}"/>
              </a:ext>
            </a:extLst>
          </p:cNvPr>
          <p:cNvPicPr/>
          <p:nvPr/>
        </p:nvPicPr>
        <p:blipFill rotWithShape="1">
          <a:blip r:embed="rId2"/>
          <a:srcRect l="19783" t="44790" r="17922" b="-1"/>
          <a:stretch/>
        </p:blipFill>
        <p:spPr bwMode="auto">
          <a:xfrm>
            <a:off x="1313947" y="2991142"/>
            <a:ext cx="4990415" cy="604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A54B6A-C81E-47F7-8FBB-89A6479DEAF9}"/>
              </a:ext>
            </a:extLst>
          </p:cNvPr>
          <p:cNvSpPr txBox="1"/>
          <p:nvPr/>
        </p:nvSpPr>
        <p:spPr>
          <a:xfrm>
            <a:off x="10822075" y="6096000"/>
            <a:ext cx="93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55" dirty="0">
                <a:solidFill>
                  <a:srgbClr val="213739"/>
                </a:solidFill>
                <a:latin typeface="Palatino Linotype"/>
                <a:cs typeface="Palatino Linotype"/>
              </a:rPr>
              <a:t>6/12</a:t>
            </a:r>
          </a:p>
        </p:txBody>
      </p:sp>
    </p:spTree>
    <p:extLst>
      <p:ext uri="{BB962C8B-B14F-4D97-AF65-F5344CB8AC3E}">
        <p14:creationId xmlns:p14="http://schemas.microsoft.com/office/powerpoint/2010/main" val="57793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EDDB7-6F4E-4A88-A326-8E7DFD82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Этап – Программный 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5589B0-1DAD-4422-8FA8-6300AE4B1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Основой для построения графики была выбрана библиотека </a:t>
            </a:r>
            <a:r>
              <a:rPr lang="en-US" sz="19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sz="1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Язык написания программы – </a:t>
            </a:r>
            <a:r>
              <a:rPr lang="en-US" sz="1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1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заданы глобальные переменные, два анода и сам экран отрисовки.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тестовых материалов диэлектриков были выбраны следующие: Трансформаторное масло, Парафин, Эбонит, Резина, Стекло, Слюда, Бумага, пропитанная маслом, Мрамор. Значения диэлектрической проницаемости были взяты как среднее арифметическое значений из разных справочников для каждого соответствующего вещества.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Условием пробоя было выбрано простейшее свойство диэлектрика противостоять пробою (электрическая прочность </a:t>
            </a:r>
            <a:r>
              <a:rPr lang="en-US" sz="19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19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</a:t>
            </a:r>
            <a:r>
              <a:rPr lang="ru-RU" sz="1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которая прямо-пропорциональна диэлектрической проницаемости </a:t>
            </a:r>
            <a:r>
              <a:rPr lang="en-US" sz="19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1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однородных средах). Напряжение, при котором происходит пробой, называют пробивным напряжением (</a:t>
            </a:r>
            <a:r>
              <a:rPr lang="en-US" sz="19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ru-RU" sz="19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Для каждого соответствующего пробивного напряжения есть соответствующее расстояние пробоя.</a:t>
            </a:r>
          </a:p>
          <a:p>
            <a:pPr marL="4572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D037B-4875-48BF-A762-CAB60E16FB45}"/>
              </a:ext>
            </a:extLst>
          </p:cNvPr>
          <p:cNvSpPr txBox="1"/>
          <p:nvPr/>
        </p:nvSpPr>
        <p:spPr>
          <a:xfrm>
            <a:off x="10983931" y="6096000"/>
            <a:ext cx="7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55" dirty="0">
                <a:solidFill>
                  <a:srgbClr val="213739"/>
                </a:solidFill>
                <a:latin typeface="Palatino Linotype"/>
                <a:cs typeface="Palatino Linotype"/>
              </a:rPr>
              <a:t>7/12</a:t>
            </a:r>
          </a:p>
        </p:txBody>
      </p:sp>
    </p:spTree>
    <p:extLst>
      <p:ext uri="{BB962C8B-B14F-4D97-AF65-F5344CB8AC3E}">
        <p14:creationId xmlns:p14="http://schemas.microsoft.com/office/powerpoint/2010/main" val="23298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un9-74.userapi.com/impg/72Jnw4xtsxhkjDiEhrfbYlFwv2Wog0vmkvGMxg/RtQ8WPK_RXg.jpg?size=1043x726&amp;quality=96&amp;sign=101d759105157c099555b1a876a6ab5c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31" y="1664413"/>
            <a:ext cx="6523880" cy="45410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068078" y="2936750"/>
            <a:ext cx="228620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>
                <a:solidFill>
                  <a:srgbClr val="000000"/>
                </a:solidFill>
                <a:latin typeface="Palatino Linotype" panose="02040502050505030304" pitchFamily="18" charset="0"/>
              </a:rPr>
              <a:t>Повышаем</a:t>
            </a:r>
            <a:endParaRPr lang="en-US" sz="2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ru-RU" sz="2800" dirty="0">
                <a:solidFill>
                  <a:srgbClr val="000000"/>
                </a:solidFill>
                <a:latin typeface="Palatino Linotype" panose="02040502050505030304" pitchFamily="18" charset="0"/>
              </a:rPr>
              <a:t>напряжение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83931" y="6096000"/>
            <a:ext cx="7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55" dirty="0">
                <a:solidFill>
                  <a:srgbClr val="213739"/>
                </a:solidFill>
                <a:latin typeface="Palatino Linotype"/>
                <a:cs typeface="Palatino Linotype"/>
              </a:rPr>
              <a:t>8/12</a:t>
            </a:r>
          </a:p>
        </p:txBody>
      </p:sp>
    </p:spTree>
    <p:extLst>
      <p:ext uri="{BB962C8B-B14F-4D97-AF65-F5344CB8AC3E}">
        <p14:creationId xmlns:p14="http://schemas.microsoft.com/office/powerpoint/2010/main" val="24170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un9-46.userapi.com/impg/6DJF4PIAlPbtFUobC2fRXpLV25phvwtEwBZh-w/dYnXRGeY62I.jpg?size=1037x602&amp;quality=96&amp;sign=d7efec1bb16292033b2c150f722b0561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23" y="903020"/>
            <a:ext cx="8811074" cy="5115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477980" y="2983472"/>
            <a:ext cx="21788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>
                <a:solidFill>
                  <a:srgbClr val="000000"/>
                </a:solidFill>
                <a:latin typeface="Palatino Linotype" panose="02040502050505030304" pitchFamily="18" charset="0"/>
              </a:rPr>
              <a:t>Уменьшаем</a:t>
            </a:r>
            <a:endParaRPr lang="en-US" sz="2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ru-RU" sz="2800" dirty="0">
                <a:solidFill>
                  <a:srgbClr val="000000"/>
                </a:solidFill>
                <a:latin typeface="Palatino Linotype" panose="02040502050505030304" pitchFamily="18" charset="0"/>
              </a:rPr>
              <a:t>расстояние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15871" y="6096000"/>
            <a:ext cx="7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55" dirty="0">
                <a:solidFill>
                  <a:srgbClr val="213739"/>
                </a:solidFill>
                <a:latin typeface="Palatino Linotype"/>
                <a:cs typeface="Palatino Linotype"/>
              </a:rPr>
              <a:t>9/12</a:t>
            </a:r>
          </a:p>
        </p:txBody>
      </p:sp>
    </p:spTree>
    <p:extLst>
      <p:ext uri="{BB962C8B-B14F-4D97-AF65-F5344CB8AC3E}">
        <p14:creationId xmlns:p14="http://schemas.microsoft.com/office/powerpoint/2010/main" val="2558450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Базис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Override1.xml><?xml version="1.0" encoding="utf-8"?>
<a:themeOverride xmlns:a="http://schemas.openxmlformats.org/drawingml/2006/main">
  <a:clrScheme name="Обычная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546</Words>
  <Application>Microsoft Office PowerPoint</Application>
  <PresentationFormat>Широкоэкранный</PresentationFormat>
  <Paragraphs>63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Corbel</vt:lpstr>
      <vt:lpstr>Palatino Linotype</vt:lpstr>
      <vt:lpstr>Базис</vt:lpstr>
      <vt:lpstr>Электрический пробой</vt:lpstr>
      <vt:lpstr>Цель этапа</vt:lpstr>
      <vt:lpstr>Задачи проекта:</vt:lpstr>
      <vt:lpstr>1 Этап - Теория</vt:lpstr>
      <vt:lpstr>2 Этап - Алгоритмы</vt:lpstr>
      <vt:lpstr>2 Этап - Алгоритмы</vt:lpstr>
      <vt:lpstr>3 Этап – Программный код</vt:lpstr>
      <vt:lpstr>Презентация PowerPoint</vt:lpstr>
      <vt:lpstr>Презентация PowerPoint</vt:lpstr>
      <vt:lpstr>Презентация PowerPoint</vt:lpstr>
      <vt:lpstr>4 Этап - Результаты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Электрический пробой</dc:title>
  <dc:creator>Унтевская Валерия Вадимовна</dc:creator>
  <cp:lastModifiedBy>Чусовитина Полина Сергеевна</cp:lastModifiedBy>
  <cp:revision>29</cp:revision>
  <dcterms:created xsi:type="dcterms:W3CDTF">2022-02-26T14:22:03Z</dcterms:created>
  <dcterms:modified xsi:type="dcterms:W3CDTF">2022-03-26T18:51:42Z</dcterms:modified>
</cp:coreProperties>
</file>