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CB41B0-676C-4552-9C43-E99A7FFFFE8B}">
  <a:tblStyle styleId="{73CB41B0-676C-4552-9C43-E99A7FFFFE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9a8e6286a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9a8e6286a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a8e6286a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9a8e6286a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caa7e640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caa7e640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9a8e6286a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9a8e6286a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9a8e6286a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9a8e6286a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9a8e6286a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9a8e6286a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9a8e6286a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9a8e6286a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9a8e6286a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9a8e6286a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9a8e6286a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9a8e6286a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a10cbb7a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a10cbb7a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a8e6286a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a8e6286a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a10cbb7a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a10cbb7a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a8e6286a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9a8e6286a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a8e6286a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9a8e6286a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9a8e6286a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9a8e6286a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a8e6286a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9a8e6286a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a8e6286a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a8e6286a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a8e6286a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9a8e6286a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a8e6286a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9a8e6286a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learn.microsoft.com/en-us/windows/ai/windows-ml/what-is-a-machine-learning-model" TargetMode="External"/><Relationship Id="rId4" Type="http://schemas.openxmlformats.org/officeDocument/2006/relationships/hyperlink" Target="https://huggingface.co/arpanghoshal/EmoRoBERTa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s://www.geeksforgeeks.org/removing-stop-words-nltk-python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NLP to Compare Popular Authors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Anushka Kulkarni and Dipashreya Sur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 Ex. 1					Tokenization Ex. 2			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775" y="1152475"/>
            <a:ext cx="4179525" cy="9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311700" y="456887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adapted from: https://www.nltk.org/api/nltk.tokenize.html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4260300" cy="2840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Lemmatization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lemma: base of a word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am, are, is           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car, cars, car’s, cars’</a:t>
            </a:r>
            <a:r>
              <a:rPr lang="en"/>
              <a:t>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lemmatization: typically removing the endings of a word to reveal the lemma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</a:t>
            </a:r>
            <a:r>
              <a:rPr lang="en"/>
              <a:t>ou are not better than me</a:t>
            </a:r>
            <a:r>
              <a:rPr b="1" lang="en" sz="1200">
                <a:solidFill>
                  <a:srgbClr val="202124"/>
                </a:solidFill>
              </a:rPr>
              <a:t>            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boys’ cars are different colors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/>
          <p:nvPr/>
        </p:nvSpPr>
        <p:spPr>
          <a:xfrm>
            <a:off x="1994650" y="1770525"/>
            <a:ext cx="571500" cy="19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22350" y="4743300"/>
            <a:ext cx="909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Examples adapted from: </a:t>
            </a:r>
            <a:r>
              <a:rPr lang="en" sz="800"/>
              <a:t>https://nlp.stanford.edu/IR-book/html/htmledition/stemming-and-lemmatization-1.html</a:t>
            </a:r>
            <a:endParaRPr sz="800"/>
          </a:p>
        </p:txBody>
      </p:sp>
      <p:sp>
        <p:nvSpPr>
          <p:cNvPr id="129" name="Google Shape;129;p23"/>
          <p:cNvSpPr/>
          <p:nvPr/>
        </p:nvSpPr>
        <p:spPr>
          <a:xfrm>
            <a:off x="2983475" y="2108625"/>
            <a:ext cx="571500" cy="19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Lemmatization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lemma: base of a word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am, are, is           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car, cars, car’s, cars’          c</a:t>
            </a:r>
            <a:r>
              <a:rPr lang="en"/>
              <a:t>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lemmatization: typically removing the endings of a word to reveal the lemma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are not better than me</a:t>
            </a:r>
            <a:r>
              <a:rPr b="1" lang="en" sz="1200">
                <a:solidFill>
                  <a:srgbClr val="202124"/>
                </a:solidFill>
              </a:rPr>
              <a:t>            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boys’ cars are different colors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1994650" y="1770525"/>
            <a:ext cx="571500" cy="19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22350" y="4743300"/>
            <a:ext cx="909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Examples adapted from: https://nlp.stanford.edu/IR-book/html/htmledition/stemming-and-lemmatization-1.html</a:t>
            </a:r>
            <a:endParaRPr sz="800"/>
          </a:p>
        </p:txBody>
      </p:sp>
      <p:sp>
        <p:nvSpPr>
          <p:cNvPr id="138" name="Google Shape;138;p24"/>
          <p:cNvSpPr/>
          <p:nvPr/>
        </p:nvSpPr>
        <p:spPr>
          <a:xfrm>
            <a:off x="4286250" y="3331750"/>
            <a:ext cx="571500" cy="19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/>
          <p:nvPr/>
        </p:nvSpPr>
        <p:spPr>
          <a:xfrm>
            <a:off x="3640450" y="3026675"/>
            <a:ext cx="571500" cy="19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2983475" y="2108625"/>
            <a:ext cx="571500" cy="19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Lemmatization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lemma: base of a word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am, are, is           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car, cars, car’s, cars’          car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lemmatization: typically removing the endings of a word to reveal the lemma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</a:t>
            </a:r>
            <a:r>
              <a:rPr lang="en"/>
              <a:t>ou are not better than me</a:t>
            </a:r>
            <a:r>
              <a:rPr b="1" lang="en" sz="1200"/>
              <a:t>                 </a:t>
            </a:r>
            <a:r>
              <a:rPr lang="en"/>
              <a:t>you be not good than me</a:t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boys’ cars are different colors           the boy car be different color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/>
          <p:nvPr/>
        </p:nvSpPr>
        <p:spPr>
          <a:xfrm>
            <a:off x="1994650" y="1770525"/>
            <a:ext cx="571500" cy="19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/>
          <p:nvPr/>
        </p:nvSpPr>
        <p:spPr>
          <a:xfrm>
            <a:off x="4286250" y="3331750"/>
            <a:ext cx="571500" cy="19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22350" y="4743300"/>
            <a:ext cx="909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Examples adapted from: https://nlp.stanford.edu/IR-book/html/htmledition/stemming-and-lemmatization-1.html</a:t>
            </a:r>
            <a:endParaRPr sz="800"/>
          </a:p>
        </p:txBody>
      </p:sp>
      <p:sp>
        <p:nvSpPr>
          <p:cNvPr id="150" name="Google Shape;150;p25"/>
          <p:cNvSpPr/>
          <p:nvPr/>
        </p:nvSpPr>
        <p:spPr>
          <a:xfrm>
            <a:off x="3640450" y="3026675"/>
            <a:ext cx="571500" cy="19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2983475" y="2108625"/>
            <a:ext cx="571500" cy="19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n-grams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ngrams: continuous words or symbols in a document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classified into the following types: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8" name="Google Shape;158;p26"/>
          <p:cNvGraphicFramePr/>
          <p:nvPr/>
        </p:nvGraphicFramePr>
        <p:xfrm>
          <a:off x="890850" y="222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{73CB41B0-676C-4552-9C43-E99A7FFFFE8B}</a:tableStyleId>
              </a:tblPr>
              <a:tblGrid>
                <a:gridCol w="943800"/>
                <a:gridCol w="5320300"/>
              </a:tblGrid>
              <a:tr h="46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term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unigram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bigram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trigram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n-gram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9" name="Google Shape;159;p26"/>
          <p:cNvSpPr txBox="1"/>
          <p:nvPr/>
        </p:nvSpPr>
        <p:spPr>
          <a:xfrm>
            <a:off x="22350" y="4743300"/>
            <a:ext cx="909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Examples adapted from: </a:t>
            </a:r>
            <a:r>
              <a:rPr lang="en" sz="800"/>
              <a:t>https://www.analyticsvidhya.com/blog/2021/09/what-are-n-grams-and-how-to-implement-them-in-python/</a:t>
            </a:r>
            <a:endParaRPr sz="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n-grams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understand the n-grams for the following sentence: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“I go to school in New York”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 txBox="1"/>
          <p:nvPr/>
        </p:nvSpPr>
        <p:spPr>
          <a:xfrm>
            <a:off x="22350" y="4743300"/>
            <a:ext cx="909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Examples adapted from: https://www.analyticsvidhya.com/blog/2021/09/what-are-n-grams-and-how-to-implement-them-in-python/</a:t>
            </a:r>
            <a:endParaRPr sz="800"/>
          </a:p>
        </p:txBody>
      </p:sp>
      <p:graphicFrame>
        <p:nvGraphicFramePr>
          <p:cNvPr id="167" name="Google Shape;167;p27"/>
          <p:cNvGraphicFramePr/>
          <p:nvPr/>
        </p:nvGraphicFramePr>
        <p:xfrm>
          <a:off x="952500" y="213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{73CB41B0-676C-4552-9C43-E99A7FFFFE8B}</a:tableStyleId>
              </a:tblPr>
              <a:tblGrid>
                <a:gridCol w="1238825"/>
                <a:gridCol w="2663675"/>
                <a:gridCol w="3767925"/>
              </a:tblGrid>
              <a:tr h="48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term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generated n-grams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unigram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[“I”, “go”, “to”, “school”, “in”, “New”, “York”]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bigram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[“I go”, “ go to”, “ to school”, “school in”, “in New”, “New York”]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trigram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[“I go to”, “ go to school”, “to school in”, “school in New”, “in New York”]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90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Colab Notebook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400"/>
              <a:t>link: </a:t>
            </a:r>
            <a:r>
              <a:rPr lang="en" sz="2400"/>
              <a:t>https://tinyurl.com/csc-workshop-NLP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 Detection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Analysis: classifying text into sentiments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Emotion Detection: classifying text into emotion labels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Machine Learning Model: EmoRoBERTa by Arpan Ghosh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28 emotions detected i.e. admiration, disappointment, and </a:t>
            </a:r>
            <a:r>
              <a:rPr lang="en"/>
              <a:t>surprise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context based analysis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Applications: </a:t>
            </a:r>
            <a:r>
              <a:rPr lang="en"/>
              <a:t>Twitter </a:t>
            </a:r>
            <a:r>
              <a:rPr lang="en"/>
              <a:t>tweets, Analyzing popular authors’ novels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9"/>
          <p:cNvSpPr txBox="1"/>
          <p:nvPr/>
        </p:nvSpPr>
        <p:spPr>
          <a:xfrm>
            <a:off x="311700" y="4703625"/>
            <a:ext cx="852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src: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learn.microsoft.com/en-us/windows/ai/windows-ml/what-is-a-machine-learning-model</a:t>
            </a:r>
            <a:r>
              <a:rPr lang="en" sz="800">
                <a:solidFill>
                  <a:schemeClr val="dk1"/>
                </a:solidFill>
              </a:rPr>
              <a:t>,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https://huggingface.co/arpanghoshal/EmoRoBERTa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Ex.</a:t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 rotWithShape="1">
          <a:blip r:embed="rId3">
            <a:alphaModFix/>
          </a:blip>
          <a:srcRect b="0" l="0" r="0" t="25283"/>
          <a:stretch/>
        </p:blipFill>
        <p:spPr>
          <a:xfrm>
            <a:off x="1184300" y="1240763"/>
            <a:ext cx="6775399" cy="318662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/>
        </p:nvSpPr>
        <p:spPr>
          <a:xfrm>
            <a:off x="435150" y="4650425"/>
            <a:ext cx="767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img src: https://medium.com/analytics-vidhya/tweet-sentiment-extraction-e5d242ff93c2</a:t>
            </a:r>
            <a:endParaRPr sz="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humans interpret text?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311700" y="952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sun of a September evening--we need not say in what year--was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shining down a wild and lonely glen, a few miles eastward from the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 of Loch Lomond, where a boy and a girl sat on the slope of the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green hill-side, watching a herd of fifteen red-eyed, small, and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shaggy black cattle, with curly fronts and long sharp horns, that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were browsing mid-leg deep amid the long-leaved fern.  The place was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 of stern and solemn grandeur. - Grant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important words and phrases in the text?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emotions does the author express?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</a:t>
            </a:r>
            <a:r>
              <a:rPr lang="en"/>
              <a:t>mantics: the branch of linguistics and logic concerned with meaning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Data Structure (Python)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List: ordered data structure separated by commas and enclosed within square brackets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3589" l="0" r="0" t="2944"/>
          <a:stretch/>
        </p:blipFill>
        <p:spPr>
          <a:xfrm>
            <a:off x="1141875" y="2029325"/>
            <a:ext cx="6489350" cy="25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computers interpret text?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Computer: (lemmatized, removing stop words)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sun September evening -- need say year -- shining wild lonely glen , mile eastward head Loch Lomond , boy girl sat slope green hill-side , watching herd fifteen red-eyed , small , shaggy black cattle , curly front long sharp horn , browsing mid-leg deep amid long-leaved fern . The place one stern solemn grandeur . - Grant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important context gets lost in this version?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becomes clearer?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and NLTK (Python)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NLP: makes natural human language usable for computers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N</a:t>
            </a:r>
            <a:r>
              <a:rPr lang="en" sz="2300"/>
              <a:t>LTK: </a:t>
            </a:r>
            <a:r>
              <a:rPr lang="en" sz="2300"/>
              <a:t>Python package used for NLP </a:t>
            </a:r>
            <a:endParaRPr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text preprocessing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text analysis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visualizations</a:t>
            </a:r>
            <a:endParaRPr sz="23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398" y="0"/>
            <a:ext cx="1251600" cy="13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NLP and NLTK (Python)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3409"/>
          <a:stretch/>
        </p:blipFill>
        <p:spPr>
          <a:xfrm>
            <a:off x="1029550" y="1152475"/>
            <a:ext cx="7084901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2398" y="0"/>
            <a:ext cx="1251600" cy="13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1029550" y="4650425"/>
            <a:ext cx="708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img src: https://realpython.com/nltk-nlp-python/#getting-started-with-pythons-nltk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Preprocessing: Stop words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 words: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very common in English language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useful for understanding the </a:t>
            </a:r>
            <a:r>
              <a:rPr lang="en"/>
              <a:t>semantics</a:t>
            </a:r>
            <a:r>
              <a:rPr lang="en"/>
              <a:t> of a sentence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predefined within the nltk Python package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Preprocessing: Stop words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 words: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very common in English language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useful for understanding the semantics of a sentence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predefined within the nltk Python package 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475" y="2735575"/>
            <a:ext cx="4051899" cy="19821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390025" y="4703625"/>
            <a:ext cx="609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image src: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https://www.geeksforgeeks.org/removing-stop-words-nltk-python/</a:t>
            </a:r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NLTK Tokenize Package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Divides strings into lists of substrings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i.e. find the words and punctuation in a string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Two approaches: tokenizing by word and tokenizing by sentence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tokenization Ex. 1				</a:t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311700" y="456887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adapted from: https://www.nltk.org/api/nltk.tokenize.html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075" y="1152475"/>
            <a:ext cx="512461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</a:t>
            </a:r>
            <a:r>
              <a:rPr lang="en"/>
              <a:t>Tokenization Ex. 2		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311700" y="456887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adapted from: https://www.nltk.org/api/nltk.tokenize.html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185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