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BB33F1-E66F-4194-99C5-A75B6F70F050}">
  <a:tblStyle styleId="{6ABB33F1-E66F-4194-99C5-A75B6F70F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8e6286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8e6286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8e6286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8e6286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caa7e64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caa7e64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a8e6286a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a8e6286a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8e6286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8e6286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8e6286a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8e6286a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8e6286a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8e6286a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8e6286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8e6286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8e6286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a8e6286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10cbb7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10cbb7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8e6286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8e6286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10cbb7a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10cbb7a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8e6286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8e6286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8e6286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8e6286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a8e6286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a8e628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8e6286a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8e6286a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8e6286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8e6286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8e6286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8e6286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8e6286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8e6286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microsoft.com/en-us/windows/ai/windows-ml/what-is-a-machine-learning-model" TargetMode="External"/><Relationship Id="rId4" Type="http://schemas.openxmlformats.org/officeDocument/2006/relationships/hyperlink" Target="https://huggingface.co/arpanghoshal/EmoRoBER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geeksforgeeks.org/removing-stop-words-nltk-pyth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NLP to Compare Popular Authors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Anushka Kulkarni and Dipashreya Sur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Ex. 1					Tokenization Ex. 2			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775" y="1152475"/>
            <a:ext cx="4179525" cy="9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60300" cy="284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</a:t>
            </a: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ou are not better than me</a:t>
            </a:r>
            <a:r>
              <a:rPr b="1" lang="en" sz="1200">
                <a:solidFill>
                  <a:srgbClr val="202124"/>
                </a:solidFill>
              </a:rPr>
              <a:t>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</a:t>
            </a:r>
            <a:r>
              <a:rPr lang="en" sz="800"/>
              <a:t>https://nlp.stanford.edu/IR-book/html/htmledition/stemming-and-lemmatization-1.html</a:t>
            </a:r>
            <a:endParaRPr sz="800"/>
          </a:p>
        </p:txBody>
      </p:sp>
      <p:sp>
        <p:nvSpPr>
          <p:cNvPr id="129" name="Google Shape;129;p23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          c</a:t>
            </a:r>
            <a:r>
              <a:rPr lang="en"/>
              <a:t>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are not better than me</a:t>
            </a:r>
            <a:r>
              <a:rPr b="1" lang="en" sz="1200">
                <a:solidFill>
                  <a:srgbClr val="202124"/>
                </a:solidFill>
              </a:rPr>
              <a:t>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https://nlp.stanford.edu/IR-book/html/htmledition/stemming-and-lemmatization-1.html</a:t>
            </a:r>
            <a:endParaRPr sz="800"/>
          </a:p>
        </p:txBody>
      </p:sp>
      <p:sp>
        <p:nvSpPr>
          <p:cNvPr id="138" name="Google Shape;138;p24"/>
          <p:cNvSpPr/>
          <p:nvPr/>
        </p:nvSpPr>
        <p:spPr>
          <a:xfrm>
            <a:off x="4286250" y="3331750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3640450" y="302667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          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ou are not better than me</a:t>
            </a:r>
            <a:r>
              <a:rPr b="1" lang="en" sz="1200"/>
              <a:t>                 </a:t>
            </a:r>
            <a:r>
              <a:rPr lang="en"/>
              <a:t>you be not good than me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  the boy car be different 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286250" y="3331750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https://nlp.stanford.edu/IR-book/html/htmledition/stemming-and-lemmatization-1.html</a:t>
            </a:r>
            <a:endParaRPr sz="800"/>
          </a:p>
        </p:txBody>
      </p:sp>
      <p:sp>
        <p:nvSpPr>
          <p:cNvPr id="150" name="Google Shape;150;p25"/>
          <p:cNvSpPr/>
          <p:nvPr/>
        </p:nvSpPr>
        <p:spPr>
          <a:xfrm>
            <a:off x="3640450" y="302667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ngrams: continuous words or symbols in a document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classified into the following types: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890850" y="22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{6ABB33F1-E66F-4194-99C5-A75B6F70F050}</a:tableStyleId>
              </a:tblPr>
              <a:tblGrid>
                <a:gridCol w="943800"/>
                <a:gridCol w="5320300"/>
              </a:tblGrid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n-gram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</a:t>
            </a:r>
            <a:r>
              <a:rPr lang="en" sz="800"/>
              <a:t>https://www.analyticsvidhya.com/blog/2021/09/what-are-n-grams-and-how-to-implement-them-in-python/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understand the n-grams for the following sentence: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 go to school in New York”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https://www.analyticsvidhya.com/blog/2021/09/what-are-n-grams-and-how-to-implement-them-in-python/</a:t>
            </a:r>
            <a:endParaRPr sz="800"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952500" y="21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{6ABB33F1-E66F-4194-99C5-A75B6F70F050}</a:tableStyleId>
              </a:tblPr>
              <a:tblGrid>
                <a:gridCol w="1238825"/>
                <a:gridCol w="2663675"/>
                <a:gridCol w="3767925"/>
              </a:tblGrid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generated n-grams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[“I”, “go”, “to”, “school”, “in”, “New”, “York”]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[“I go”, “ go to”, “ to school”, “school in”, “in New”, “New 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[“I go to”, “ go to school”, “to school in”, “school in New”, “in New 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Notebook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link: </a:t>
            </a:r>
            <a:r>
              <a:rPr lang="en" sz="2400"/>
              <a:t>https://tinyurl.com/csc-workshop-NLP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classifying text into sentiments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Emotion Detection: classifying text into emotion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Model: EmoRoBERTa by Arpan Ghosh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28 emotions detected i.e. admiration, disappointment, and </a:t>
            </a:r>
            <a:r>
              <a:rPr lang="en"/>
              <a:t>surprise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 based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 </a:t>
            </a:r>
            <a:r>
              <a:rPr lang="en"/>
              <a:t>Twitter </a:t>
            </a:r>
            <a:r>
              <a:rPr lang="en"/>
              <a:t>tweets, Analyzing popular authors’ novels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311700" y="4703625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src: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learn.microsoft.com/en-us/windows/ai/windows-ml/what-is-a-machine-learning-model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https://huggingface.co/arpanghoshal/EmoRoBERTa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Ex.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25283"/>
          <a:stretch/>
        </p:blipFill>
        <p:spPr>
          <a:xfrm>
            <a:off x="1184300" y="1240763"/>
            <a:ext cx="6775399" cy="31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435150" y="4650425"/>
            <a:ext cx="76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img src: https://medium.com/analytics-vidhya/tweet-sentiment-extraction-e5d242ff93c2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humans interpret text?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95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sun of a September evening--we need not say in what year--was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shining down a wild and lonely glen, a few miles eastward from the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of Loch Lomond, where a boy and a girl sat on the slope of the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 hill-side, watching a herd of fifteen red-eyed, small, and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shaggy black cattle, with curly fronts and long sharp horns, that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were browsing mid-leg deep amid the long-leaved fern.  The place was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 of stern and solemn grandeur. - Grant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important words and phrases in the text?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emotions does the author express?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</a:t>
            </a:r>
            <a:r>
              <a:rPr lang="en"/>
              <a:t>mantics: the branch of linguistics and logic concerned with meaning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Data Structure (Python)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 ordered data structure separated by commas and enclosed within square brackets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589" l="0" r="0" t="2944"/>
          <a:stretch/>
        </p:blipFill>
        <p:spPr>
          <a:xfrm>
            <a:off x="1141875" y="2029325"/>
            <a:ext cx="6489350" cy="25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computers interpret text?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Computer: (lemmatized, removing stop words)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sun September evening -- need say year -- shining wild lonely glen , mile eastward head Loch Lomond , boy girl sat slope green hill-side , watching herd fifteen red-eyed , small , shaggy black cattle , curly front long sharp horn , browsing mid-leg deep amid long-leaved fern . The place one stern solemn grandeur . - Grant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important context gets lost in this version?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becomes clearer?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NLTK (Python)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NLP: makes natural human language usable for computers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N</a:t>
            </a:r>
            <a:r>
              <a:rPr lang="en" sz="2300"/>
              <a:t>LTK: </a:t>
            </a:r>
            <a:r>
              <a:rPr lang="en" sz="2300"/>
              <a:t>Python package used for NLP 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text preprocessing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text analysis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visualizations</a:t>
            </a:r>
            <a:endParaRPr sz="23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398" y="0"/>
            <a:ext cx="1251600" cy="1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NLP and NLTK (Python)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3409"/>
          <a:stretch/>
        </p:blipFill>
        <p:spPr>
          <a:xfrm>
            <a:off x="1029550" y="1152475"/>
            <a:ext cx="708490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398" y="0"/>
            <a:ext cx="1251600" cy="1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029550" y="4650425"/>
            <a:ext cx="70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img src: https://realpython.com/nltk-nlp-python/#getting-started-with-pythons-nltk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 Stop words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common in English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useful for understanding the </a:t>
            </a:r>
            <a:r>
              <a:rPr lang="en"/>
              <a:t>semantics</a:t>
            </a:r>
            <a:r>
              <a:rPr lang="en"/>
              <a:t> of a sentence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predefined within the nltk Python package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 Stop words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common in English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useful for understanding the semantics of a sentence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predefined within the nltk Python package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75" y="2735575"/>
            <a:ext cx="4051899" cy="19821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0025" y="4703625"/>
            <a:ext cx="60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src: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https://www.geeksforgeeks.org/removing-stop-words-nltk-python/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 Tokenize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Divides strings into lists of substrings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find the words and punctuation in a string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approaches: tokenizing by word and tokenizing by sentence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tokenization Ex. 1				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5" y="1152475"/>
            <a:ext cx="51246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</a:t>
            </a:r>
            <a:r>
              <a:rPr lang="en"/>
              <a:t>Tokenization Ex. 2		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8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