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PT Sans Narrow"/>
      <p:regular r:id="rId25"/>
      <p:bold r:id="rId26"/>
    </p:embeddedFont>
    <p:embeddedFont>
      <p:font typeface="Open Sans"/>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PTSansNarrow-bold.fntdata"/><Relationship Id="rId25" Type="http://schemas.openxmlformats.org/officeDocument/2006/relationships/font" Target="fonts/PTSansNarrow-regular.fntdata"/><Relationship Id="rId28" Type="http://schemas.openxmlformats.org/officeDocument/2006/relationships/font" Target="fonts/OpenSans-bold.fntdata"/><Relationship Id="rId27" Type="http://schemas.openxmlformats.org/officeDocument/2006/relationships/font" Target="fonts/OpenSans-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OpenSans-italic.fntdata"/><Relationship Id="rId7" Type="http://schemas.openxmlformats.org/officeDocument/2006/relationships/slide" Target="slides/slide1.xml"/><Relationship Id="rId8" Type="http://schemas.openxmlformats.org/officeDocument/2006/relationships/slide" Target="slides/slide2.xml"/><Relationship Id="rId30" Type="http://schemas.openxmlformats.org/officeDocument/2006/relationships/font" Target="fonts/Open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auUwAuJ8P-I"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c525c0cbc_0_9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34c525c0cbc_0_9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4c5b4757f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4c5b4757f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4c525c0cbc_0_1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34c525c0cbc_0_12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4c525c0cbc_0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g34c525c0cbc_0_13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1" marL="914400" rtl="0" algn="l">
              <a:lnSpc>
                <a:spcPct val="115000"/>
              </a:lnSpc>
              <a:spcBef>
                <a:spcPts val="0"/>
              </a:spcBef>
              <a:spcAft>
                <a:spcPts val="0"/>
              </a:spcAft>
              <a:buClr>
                <a:schemeClr val="dk1"/>
              </a:buClr>
              <a:buSzPts val="1100"/>
              <a:buAutoNum type="alphaLcPeriod"/>
            </a:pPr>
            <a:r>
              <a:rPr lang="en" u="sng">
                <a:solidFill>
                  <a:srgbClr val="1155CC"/>
                </a:solidFill>
                <a:hlinkClick r:id="rId2">
                  <a:extLst>
                    <a:ext uri="{A12FA001-AC4F-418D-AE19-62706E023703}">
                      <ahyp:hlinkClr val="tx"/>
                    </a:ext>
                  </a:extLst>
                </a:hlinkClick>
              </a:rPr>
              <a:t>https://www.youtube.com/watch?v=auUwAuJ8P-I</a:t>
            </a:r>
            <a:r>
              <a:rPr lang="en">
                <a:solidFill>
                  <a:schemeClr val="dk1"/>
                </a:solidFill>
              </a:rPr>
              <a: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c525c0cbc_0_1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g34c525c0cbc_0_12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4c525c0cbc_0_1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g34c525c0cbc_0_12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c525c0cbc_0_1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34c525c0cbc_0_1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c525c0cbc_0_1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g34c525c0cbc_0_1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4c525c0cbc_0_1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1" name="Google Shape;221;g34c525c0cbc_0_12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c525c0cbc_0_1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34c525c0cbc_0_1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c525c0cbc_0_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34c525c0cbc_0_9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c525c0cbc_0_10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34c525c0cbc_0_10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4c525c0cbc_0_1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34c525c0cbc_0_12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c525c0cbc_0_10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g34c525c0cbc_0_10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c525c0cbc_0_1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g34c525c0cbc_0_12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c525c0cbc_0_1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4c525c0cbc_0_12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c525c0cbc_0_1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34c525c0cbc_0_1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c525c0cbc_0_1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g34c525c0cbc_0_12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4" name="Shape 54"/>
        <p:cNvGrpSpPr/>
        <p:nvPr/>
      </p:nvGrpSpPr>
      <p:grpSpPr>
        <a:xfrm>
          <a:off x="0" y="0"/>
          <a:ext cx="0" cy="0"/>
          <a:chOff x="0" y="0"/>
          <a:chExt cx="0" cy="0"/>
        </a:xfrm>
      </p:grpSpPr>
      <p:sp>
        <p:nvSpPr>
          <p:cNvPr id="55" name="Google Shape;55;p14"/>
          <p:cNvSpPr/>
          <p:nvPr/>
        </p:nvSpPr>
        <p:spPr>
          <a:xfrm>
            <a:off x="-75" y="5045700"/>
            <a:ext cx="9144000" cy="97800"/>
          </a:xfrm>
          <a:prstGeom prst="rect">
            <a:avLst/>
          </a:prstGeom>
          <a:solidFill>
            <a:srgbClr val="ED7C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rgbClr val="0B5394"/>
              </a:buClr>
              <a:buSzPts val="3600"/>
              <a:buNone/>
              <a:defRPr>
                <a:solidFill>
                  <a:srgbClr val="0B5394"/>
                </a:solidFill>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57" name="Google Shape;57;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Clr>
                <a:srgbClr val="0B5394"/>
              </a:buClr>
              <a:buSzPts val="1800"/>
              <a:buChar char="●"/>
              <a:defRPr>
                <a:solidFill>
                  <a:srgbClr val="0B5394"/>
                </a:solidFill>
              </a:defRPr>
            </a:lvl1pPr>
            <a:lvl2pPr indent="-317500" lvl="1" marL="914400" algn="l">
              <a:lnSpc>
                <a:spcPct val="115000"/>
              </a:lnSpc>
              <a:spcBef>
                <a:spcPts val="0"/>
              </a:spcBef>
              <a:spcAft>
                <a:spcPts val="0"/>
              </a:spcAft>
              <a:buClr>
                <a:srgbClr val="0B5394"/>
              </a:buClr>
              <a:buSzPts val="1400"/>
              <a:buChar char="○"/>
              <a:defRPr>
                <a:solidFill>
                  <a:srgbClr val="0B5394"/>
                </a:solidFill>
              </a:defRPr>
            </a:lvl2pPr>
            <a:lvl3pPr indent="-317500" lvl="2" marL="1371600" algn="l">
              <a:lnSpc>
                <a:spcPct val="115000"/>
              </a:lnSpc>
              <a:spcBef>
                <a:spcPts val="0"/>
              </a:spcBef>
              <a:spcAft>
                <a:spcPts val="0"/>
              </a:spcAft>
              <a:buClr>
                <a:srgbClr val="0B5394"/>
              </a:buClr>
              <a:buSzPts val="1400"/>
              <a:buChar char="■"/>
              <a:defRPr>
                <a:solidFill>
                  <a:srgbClr val="0B5394"/>
                </a:solidFill>
              </a:defRPr>
            </a:lvl3pPr>
            <a:lvl4pPr indent="-317500" lvl="3" marL="1828800" algn="l">
              <a:lnSpc>
                <a:spcPct val="115000"/>
              </a:lnSpc>
              <a:spcBef>
                <a:spcPts val="0"/>
              </a:spcBef>
              <a:spcAft>
                <a:spcPts val="0"/>
              </a:spcAft>
              <a:buClr>
                <a:srgbClr val="0B5394"/>
              </a:buClr>
              <a:buSzPts val="1400"/>
              <a:buChar char="●"/>
              <a:defRPr>
                <a:solidFill>
                  <a:srgbClr val="0B5394"/>
                </a:solidFill>
              </a:defRPr>
            </a:lvl4pPr>
            <a:lvl5pPr indent="-317500" lvl="4" marL="2286000" algn="l">
              <a:lnSpc>
                <a:spcPct val="115000"/>
              </a:lnSpc>
              <a:spcBef>
                <a:spcPts val="0"/>
              </a:spcBef>
              <a:spcAft>
                <a:spcPts val="0"/>
              </a:spcAft>
              <a:buClr>
                <a:srgbClr val="0B5394"/>
              </a:buClr>
              <a:buSzPts val="1400"/>
              <a:buChar char="○"/>
              <a:defRPr>
                <a:solidFill>
                  <a:srgbClr val="0B5394"/>
                </a:solidFill>
              </a:defRPr>
            </a:lvl5pPr>
            <a:lvl6pPr indent="-317500" lvl="5" marL="2743200" algn="l">
              <a:lnSpc>
                <a:spcPct val="115000"/>
              </a:lnSpc>
              <a:spcBef>
                <a:spcPts val="0"/>
              </a:spcBef>
              <a:spcAft>
                <a:spcPts val="0"/>
              </a:spcAft>
              <a:buClr>
                <a:srgbClr val="0B5394"/>
              </a:buClr>
              <a:buSzPts val="1400"/>
              <a:buChar char="■"/>
              <a:defRPr>
                <a:solidFill>
                  <a:srgbClr val="0B5394"/>
                </a:solidFill>
              </a:defRPr>
            </a:lvl6pPr>
            <a:lvl7pPr indent="-317500" lvl="6" marL="3200400" algn="l">
              <a:lnSpc>
                <a:spcPct val="115000"/>
              </a:lnSpc>
              <a:spcBef>
                <a:spcPts val="0"/>
              </a:spcBef>
              <a:spcAft>
                <a:spcPts val="0"/>
              </a:spcAft>
              <a:buClr>
                <a:srgbClr val="0B5394"/>
              </a:buClr>
              <a:buSzPts val="1400"/>
              <a:buChar char="●"/>
              <a:defRPr>
                <a:solidFill>
                  <a:srgbClr val="0B5394"/>
                </a:solidFill>
              </a:defRPr>
            </a:lvl7pPr>
            <a:lvl8pPr indent="-317500" lvl="7" marL="3657600" algn="l">
              <a:lnSpc>
                <a:spcPct val="115000"/>
              </a:lnSpc>
              <a:spcBef>
                <a:spcPts val="0"/>
              </a:spcBef>
              <a:spcAft>
                <a:spcPts val="0"/>
              </a:spcAft>
              <a:buClr>
                <a:srgbClr val="0B5394"/>
              </a:buClr>
              <a:buSzPts val="1400"/>
              <a:buChar char="○"/>
              <a:defRPr>
                <a:solidFill>
                  <a:srgbClr val="0B5394"/>
                </a:solidFill>
              </a:defRPr>
            </a:lvl8pPr>
            <a:lvl9pPr indent="-317500" lvl="8" marL="4114800" algn="l">
              <a:lnSpc>
                <a:spcPct val="115000"/>
              </a:lnSpc>
              <a:spcBef>
                <a:spcPts val="0"/>
              </a:spcBef>
              <a:spcAft>
                <a:spcPts val="0"/>
              </a:spcAft>
              <a:buClr>
                <a:srgbClr val="0B5394"/>
              </a:buClr>
              <a:buSzPts val="1400"/>
              <a:buChar char="■"/>
              <a:defRPr>
                <a:solidFill>
                  <a:srgbClr val="0B5394"/>
                </a:solidFill>
              </a:defRPr>
            </a:lvl9pPr>
          </a:lstStyle>
          <a:p/>
        </p:txBody>
      </p:sp>
      <p:sp>
        <p:nvSpPr>
          <p:cNvPr id="58" name="Google Shape;5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cxnSp>
        <p:nvCxnSpPr>
          <p:cNvPr id="60" name="Google Shape;60;p15"/>
          <p:cNvCxnSpPr/>
          <p:nvPr/>
        </p:nvCxnSpPr>
        <p:spPr>
          <a:xfrm>
            <a:off x="7007735" y="3176888"/>
            <a:ext cx="562200" cy="0"/>
          </a:xfrm>
          <a:prstGeom prst="straightConnector1">
            <a:avLst/>
          </a:prstGeom>
          <a:noFill/>
          <a:ln cap="flat" cmpd="sng" w="76200">
            <a:solidFill>
              <a:srgbClr val="0B5394"/>
            </a:solidFill>
            <a:prstDash val="solid"/>
            <a:round/>
            <a:headEnd len="sm" w="sm" type="none"/>
            <a:tailEnd len="sm" w="sm" type="none"/>
          </a:ln>
        </p:spPr>
      </p:cxnSp>
      <p:cxnSp>
        <p:nvCxnSpPr>
          <p:cNvPr id="61" name="Google Shape;61;p15"/>
          <p:cNvCxnSpPr/>
          <p:nvPr/>
        </p:nvCxnSpPr>
        <p:spPr>
          <a:xfrm>
            <a:off x="1575035" y="3158252"/>
            <a:ext cx="562200" cy="0"/>
          </a:xfrm>
          <a:prstGeom prst="straightConnector1">
            <a:avLst/>
          </a:prstGeom>
          <a:noFill/>
          <a:ln cap="flat" cmpd="sng" w="76200">
            <a:solidFill>
              <a:srgbClr val="0B5394"/>
            </a:solidFill>
            <a:prstDash val="solid"/>
            <a:round/>
            <a:headEnd len="sm" w="sm" type="none"/>
            <a:tailEnd len="sm" w="sm" type="none"/>
          </a:ln>
        </p:spPr>
      </p:cxnSp>
      <p:grpSp>
        <p:nvGrpSpPr>
          <p:cNvPr id="62" name="Google Shape;62;p15"/>
          <p:cNvGrpSpPr/>
          <p:nvPr/>
        </p:nvGrpSpPr>
        <p:grpSpPr>
          <a:xfrm>
            <a:off x="1004144" y="1022025"/>
            <a:ext cx="7136668" cy="152400"/>
            <a:chOff x="1346429" y="1011300"/>
            <a:chExt cx="6452100" cy="152400"/>
          </a:xfrm>
        </p:grpSpPr>
        <p:cxnSp>
          <p:nvCxnSpPr>
            <p:cNvPr id="63" name="Google Shape;63;p15"/>
            <p:cNvCxnSpPr/>
            <p:nvPr/>
          </p:nvCxnSpPr>
          <p:spPr>
            <a:xfrm rot="10800000">
              <a:off x="1346429" y="1011300"/>
              <a:ext cx="6452100" cy="0"/>
            </a:xfrm>
            <a:prstGeom prst="straightConnector1">
              <a:avLst/>
            </a:prstGeom>
            <a:noFill/>
            <a:ln cap="flat" cmpd="sng" w="76200">
              <a:solidFill>
                <a:srgbClr val="ED7CA6"/>
              </a:solidFill>
              <a:prstDash val="solid"/>
              <a:round/>
              <a:headEnd len="sm" w="sm" type="none"/>
              <a:tailEnd len="sm" w="sm" type="none"/>
            </a:ln>
          </p:spPr>
        </p:cxnSp>
        <p:cxnSp>
          <p:nvCxnSpPr>
            <p:cNvPr id="64" name="Google Shape;64;p15"/>
            <p:cNvCxnSpPr/>
            <p:nvPr/>
          </p:nvCxnSpPr>
          <p:spPr>
            <a:xfrm rot="10800000">
              <a:off x="1346429" y="1163700"/>
              <a:ext cx="6452100" cy="0"/>
            </a:xfrm>
            <a:prstGeom prst="straightConnector1">
              <a:avLst/>
            </a:prstGeom>
            <a:noFill/>
            <a:ln cap="flat" cmpd="sng" w="9525">
              <a:solidFill>
                <a:srgbClr val="ED7CA6"/>
              </a:solidFill>
              <a:prstDash val="solid"/>
              <a:round/>
              <a:headEnd len="sm" w="sm" type="none"/>
              <a:tailEnd len="sm" w="sm" type="none"/>
            </a:ln>
          </p:spPr>
        </p:cxnSp>
      </p:grpSp>
      <p:grpSp>
        <p:nvGrpSpPr>
          <p:cNvPr id="65" name="Google Shape;65;p15"/>
          <p:cNvGrpSpPr/>
          <p:nvPr/>
        </p:nvGrpSpPr>
        <p:grpSpPr>
          <a:xfrm>
            <a:off x="1004151" y="3969100"/>
            <a:ext cx="7136668" cy="152400"/>
            <a:chOff x="1346435" y="3969088"/>
            <a:chExt cx="6452100" cy="152400"/>
          </a:xfrm>
        </p:grpSpPr>
        <p:cxnSp>
          <p:nvCxnSpPr>
            <p:cNvPr id="66" name="Google Shape;66;p15"/>
            <p:cNvCxnSpPr/>
            <p:nvPr/>
          </p:nvCxnSpPr>
          <p:spPr>
            <a:xfrm>
              <a:off x="1346435" y="4121488"/>
              <a:ext cx="6452100" cy="0"/>
            </a:xfrm>
            <a:prstGeom prst="straightConnector1">
              <a:avLst/>
            </a:prstGeom>
            <a:noFill/>
            <a:ln cap="flat" cmpd="sng" w="76200">
              <a:solidFill>
                <a:srgbClr val="ED7CA6"/>
              </a:solidFill>
              <a:prstDash val="solid"/>
              <a:round/>
              <a:headEnd len="sm" w="sm" type="none"/>
              <a:tailEnd len="sm" w="sm" type="none"/>
            </a:ln>
          </p:spPr>
        </p:cxnSp>
        <p:cxnSp>
          <p:nvCxnSpPr>
            <p:cNvPr id="67" name="Google Shape;67;p15"/>
            <p:cNvCxnSpPr/>
            <p:nvPr/>
          </p:nvCxnSpPr>
          <p:spPr>
            <a:xfrm>
              <a:off x="1346435" y="3969088"/>
              <a:ext cx="6452100" cy="0"/>
            </a:xfrm>
            <a:prstGeom prst="straightConnector1">
              <a:avLst/>
            </a:prstGeom>
            <a:noFill/>
            <a:ln cap="flat" cmpd="sng" w="9525">
              <a:solidFill>
                <a:srgbClr val="ED7CA6"/>
              </a:solidFill>
              <a:prstDash val="solid"/>
              <a:round/>
              <a:headEnd len="sm" w="sm" type="none"/>
              <a:tailEnd len="sm" w="sm" type="none"/>
            </a:ln>
          </p:spPr>
        </p:cxnSp>
      </p:grpSp>
      <p:sp>
        <p:nvSpPr>
          <p:cNvPr id="68" name="Google Shape;68;p1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0B5394"/>
              </a:buClr>
              <a:buSzPts val="5400"/>
              <a:buNone/>
              <a:defRPr sz="5400">
                <a:solidFill>
                  <a:srgbClr val="0B5394"/>
                </a:solidFill>
              </a:defRPr>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69" name="Google Shape;69;p1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Clr>
                <a:srgbClr val="0B5394"/>
              </a:buClr>
              <a:buSzPts val="2400"/>
              <a:buNone/>
              <a:defRPr sz="2400">
                <a:solidFill>
                  <a:srgbClr val="0B5394"/>
                </a:solidFill>
              </a:defRPr>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70" name="Google Shape;7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1" name="Shape 71"/>
        <p:cNvGrpSpPr/>
        <p:nvPr/>
      </p:nvGrpSpPr>
      <p:grpSpPr>
        <a:xfrm>
          <a:off x="0" y="0"/>
          <a:ext cx="0" cy="0"/>
          <a:chOff x="0" y="0"/>
          <a:chExt cx="0" cy="0"/>
        </a:xfrm>
      </p:grpSpPr>
      <p:sp>
        <p:nvSpPr>
          <p:cNvPr id="72" name="Google Shape;72;p16"/>
          <p:cNvSpPr/>
          <p:nvPr/>
        </p:nvSpPr>
        <p:spPr>
          <a:xfrm>
            <a:off x="4572000" y="0"/>
            <a:ext cx="4572000" cy="5143500"/>
          </a:xfrm>
          <a:prstGeom prst="rect">
            <a:avLst/>
          </a:prstGeom>
          <a:solidFill>
            <a:srgbClr val="ED7C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73" name="Google Shape;73;p1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74" name="Google Shape;74;p16"/>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rgbClr val="152444"/>
              </a:buClr>
              <a:buSzPts val="4200"/>
              <a:buNone/>
              <a:defRPr sz="4200">
                <a:solidFill>
                  <a:srgbClr val="152444"/>
                </a:solidFill>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5" name="Google Shape;75;p16"/>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76" name="Google Shape;76;p1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77" name="Google Shape;7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8" name="Shape 78"/>
        <p:cNvGrpSpPr/>
        <p:nvPr/>
      </p:nvGrpSpPr>
      <p:grpSpPr>
        <a:xfrm>
          <a:off x="0" y="0"/>
          <a:ext cx="0" cy="0"/>
          <a:chOff x="0" y="0"/>
          <a:chExt cx="0" cy="0"/>
        </a:xfrm>
      </p:grpSpPr>
      <p:sp>
        <p:nvSpPr>
          <p:cNvPr id="79" name="Google Shape;79;p17"/>
          <p:cNvSpPr/>
          <p:nvPr/>
        </p:nvSpPr>
        <p:spPr>
          <a:xfrm>
            <a:off x="-50" y="2571900"/>
            <a:ext cx="9144000" cy="2571600"/>
          </a:xfrm>
          <a:prstGeom prst="rect">
            <a:avLst/>
          </a:prstGeom>
          <a:solidFill>
            <a:srgbClr val="ED7CA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152444"/>
              </a:buClr>
              <a:buSzPts val="3600"/>
              <a:buNone/>
              <a:defRPr>
                <a:solidFill>
                  <a:srgbClr val="152444"/>
                </a:solidFill>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81" name="Google Shape;81;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4" name="Google Shape;84;p18"/>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5" name="Google Shape;85;p18"/>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86" name="Google Shape;86;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89" name="Google Shape;89;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90" name="Shape 90"/>
        <p:cNvGrpSpPr/>
        <p:nvPr/>
      </p:nvGrpSpPr>
      <p:grpSpPr>
        <a:xfrm>
          <a:off x="0" y="0"/>
          <a:ext cx="0" cy="0"/>
          <a:chOff x="0" y="0"/>
          <a:chExt cx="0" cy="0"/>
        </a:xfrm>
      </p:grpSpPr>
      <p:sp>
        <p:nvSpPr>
          <p:cNvPr id="91" name="Google Shape;91;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92" name="Google Shape;92;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3" name="Google Shape;93;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94" name="Shape 94"/>
        <p:cNvGrpSpPr/>
        <p:nvPr/>
      </p:nvGrpSpPr>
      <p:grpSpPr>
        <a:xfrm>
          <a:off x="0" y="0"/>
          <a:ext cx="0" cy="0"/>
          <a:chOff x="0" y="0"/>
          <a:chExt cx="0" cy="0"/>
        </a:xfrm>
      </p:grpSpPr>
      <p:sp>
        <p:nvSpPr>
          <p:cNvPr id="95" name="Google Shape;95;p21"/>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96" name="Google Shape;96;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 name="Shape 97"/>
        <p:cNvGrpSpPr/>
        <p:nvPr/>
      </p:nvGrpSpPr>
      <p:grpSpPr>
        <a:xfrm>
          <a:off x="0" y="0"/>
          <a:ext cx="0" cy="0"/>
          <a:chOff x="0" y="0"/>
          <a:chExt cx="0" cy="0"/>
        </a:xfrm>
      </p:grpSpPr>
      <p:sp>
        <p:nvSpPr>
          <p:cNvPr id="98" name="Google Shape;98;p22"/>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99" name="Google Shape;99;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0"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3"/>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rgbClr val="ED7CA6"/>
              </a:buClr>
              <a:buSzPts val="13000"/>
              <a:buNone/>
              <a:defRPr sz="13000">
                <a:solidFill>
                  <a:srgbClr val="ED7CA6"/>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04" name="Google Shape;10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5" name="Shape 105"/>
        <p:cNvGrpSpPr/>
        <p:nvPr/>
      </p:nvGrpSpPr>
      <p:grpSpPr>
        <a:xfrm>
          <a:off x="0" y="0"/>
          <a:ext cx="0" cy="0"/>
          <a:chOff x="0" y="0"/>
          <a:chExt cx="0" cy="0"/>
        </a:xfrm>
      </p:grpSpPr>
      <p:sp>
        <p:nvSpPr>
          <p:cNvPr id="106" name="Google Shape;106;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algn="l">
              <a:lnSpc>
                <a:spcPct val="100000"/>
              </a:lnSpc>
              <a:spcBef>
                <a:spcPts val="0"/>
              </a:spcBef>
              <a:spcAft>
                <a:spcPts val="0"/>
              </a:spcAft>
              <a:buClr>
                <a:srgbClr val="152444"/>
              </a:buClr>
              <a:buSzPts val="3600"/>
              <a:buFont typeface="PT Sans Narrow"/>
              <a:buNone/>
              <a:defRPr b="1" i="0" sz="3600" u="none" cap="none" strike="noStrike">
                <a:solidFill>
                  <a:srgbClr val="152444"/>
                </a:solidFill>
                <a:latin typeface="PT Sans Narrow"/>
                <a:ea typeface="PT Sans Narrow"/>
                <a:cs typeface="PT Sans Narrow"/>
                <a:sym typeface="PT Sans Narrow"/>
              </a:defRPr>
            </a:lvl1pPr>
            <a:lvl2pPr lvl="1"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52" name="Google Shape;52;p1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rgbClr val="152444"/>
              </a:buClr>
              <a:buSzPts val="1800"/>
              <a:buFont typeface="Open Sans"/>
              <a:buChar char="●"/>
              <a:defRPr b="0" i="0" sz="1800" u="none" cap="none" strike="noStrike">
                <a:solidFill>
                  <a:srgbClr val="152444"/>
                </a:solidFill>
                <a:latin typeface="Open Sans"/>
                <a:ea typeface="Open Sans"/>
                <a:cs typeface="Open Sans"/>
                <a:sym typeface="Open Sans"/>
              </a:defRPr>
            </a:lvl1pPr>
            <a:lvl2pPr indent="-317500" lvl="1" marL="914400" marR="0" algn="l">
              <a:lnSpc>
                <a:spcPct val="115000"/>
              </a:lnSpc>
              <a:spcBef>
                <a:spcPts val="0"/>
              </a:spcBef>
              <a:spcAft>
                <a:spcPts val="0"/>
              </a:spcAft>
              <a:buClr>
                <a:srgbClr val="152444"/>
              </a:buClr>
              <a:buSzPts val="1400"/>
              <a:buFont typeface="Open Sans"/>
              <a:buChar char="○"/>
              <a:defRPr b="0" i="0" sz="1400" u="none" cap="none" strike="noStrike">
                <a:solidFill>
                  <a:srgbClr val="152444"/>
                </a:solidFill>
                <a:latin typeface="Open Sans"/>
                <a:ea typeface="Open Sans"/>
                <a:cs typeface="Open Sans"/>
                <a:sym typeface="Open Sans"/>
              </a:defRPr>
            </a:lvl2pPr>
            <a:lvl3pPr indent="-317500" lvl="2" marL="1371600" marR="0" algn="l">
              <a:lnSpc>
                <a:spcPct val="115000"/>
              </a:lnSpc>
              <a:spcBef>
                <a:spcPts val="0"/>
              </a:spcBef>
              <a:spcAft>
                <a:spcPts val="0"/>
              </a:spcAft>
              <a:buClr>
                <a:srgbClr val="152444"/>
              </a:buClr>
              <a:buSzPts val="1400"/>
              <a:buFont typeface="Open Sans"/>
              <a:buChar char="■"/>
              <a:defRPr b="0" i="0" sz="1400" u="none" cap="none" strike="noStrike">
                <a:solidFill>
                  <a:srgbClr val="152444"/>
                </a:solidFill>
                <a:latin typeface="Open Sans"/>
                <a:ea typeface="Open Sans"/>
                <a:cs typeface="Open Sans"/>
                <a:sym typeface="Open Sans"/>
              </a:defRPr>
            </a:lvl3pPr>
            <a:lvl4pPr indent="-317500" lvl="3" marL="1828800" marR="0" algn="l">
              <a:lnSpc>
                <a:spcPct val="115000"/>
              </a:lnSpc>
              <a:spcBef>
                <a:spcPts val="0"/>
              </a:spcBef>
              <a:spcAft>
                <a:spcPts val="0"/>
              </a:spcAft>
              <a:buClr>
                <a:srgbClr val="152444"/>
              </a:buClr>
              <a:buSzPts val="1400"/>
              <a:buFont typeface="Open Sans"/>
              <a:buChar char="●"/>
              <a:defRPr b="0" i="0" sz="1400" u="none" cap="none" strike="noStrike">
                <a:solidFill>
                  <a:srgbClr val="152444"/>
                </a:solidFill>
                <a:latin typeface="Open Sans"/>
                <a:ea typeface="Open Sans"/>
                <a:cs typeface="Open Sans"/>
                <a:sym typeface="Open Sans"/>
              </a:defRPr>
            </a:lvl4pPr>
            <a:lvl5pPr indent="-317500" lvl="4" marL="2286000" marR="0" algn="l">
              <a:lnSpc>
                <a:spcPct val="115000"/>
              </a:lnSpc>
              <a:spcBef>
                <a:spcPts val="0"/>
              </a:spcBef>
              <a:spcAft>
                <a:spcPts val="0"/>
              </a:spcAft>
              <a:buClr>
                <a:srgbClr val="152444"/>
              </a:buClr>
              <a:buSzPts val="1400"/>
              <a:buFont typeface="Open Sans"/>
              <a:buChar char="○"/>
              <a:defRPr b="0" i="0" sz="1400" u="none" cap="none" strike="noStrike">
                <a:solidFill>
                  <a:srgbClr val="152444"/>
                </a:solidFill>
                <a:latin typeface="Open Sans"/>
                <a:ea typeface="Open Sans"/>
                <a:cs typeface="Open Sans"/>
                <a:sym typeface="Open Sans"/>
              </a:defRPr>
            </a:lvl5pPr>
            <a:lvl6pPr indent="-317500" lvl="5" marL="2743200" marR="0" algn="l">
              <a:lnSpc>
                <a:spcPct val="115000"/>
              </a:lnSpc>
              <a:spcBef>
                <a:spcPts val="0"/>
              </a:spcBef>
              <a:spcAft>
                <a:spcPts val="0"/>
              </a:spcAft>
              <a:buClr>
                <a:srgbClr val="152444"/>
              </a:buClr>
              <a:buSzPts val="1400"/>
              <a:buFont typeface="Open Sans"/>
              <a:buChar char="■"/>
              <a:defRPr b="0" i="0" sz="1400" u="none" cap="none" strike="noStrike">
                <a:solidFill>
                  <a:srgbClr val="152444"/>
                </a:solidFill>
                <a:latin typeface="Open Sans"/>
                <a:ea typeface="Open Sans"/>
                <a:cs typeface="Open Sans"/>
                <a:sym typeface="Open Sans"/>
              </a:defRPr>
            </a:lvl6pPr>
            <a:lvl7pPr indent="-317500" lvl="6" marL="3200400" marR="0" algn="l">
              <a:lnSpc>
                <a:spcPct val="115000"/>
              </a:lnSpc>
              <a:spcBef>
                <a:spcPts val="0"/>
              </a:spcBef>
              <a:spcAft>
                <a:spcPts val="0"/>
              </a:spcAft>
              <a:buClr>
                <a:srgbClr val="152444"/>
              </a:buClr>
              <a:buSzPts val="1400"/>
              <a:buFont typeface="Open Sans"/>
              <a:buChar char="●"/>
              <a:defRPr b="0" i="0" sz="1400" u="none" cap="none" strike="noStrike">
                <a:solidFill>
                  <a:srgbClr val="152444"/>
                </a:solidFill>
                <a:latin typeface="Open Sans"/>
                <a:ea typeface="Open Sans"/>
                <a:cs typeface="Open Sans"/>
                <a:sym typeface="Open Sans"/>
              </a:defRPr>
            </a:lvl7pPr>
            <a:lvl8pPr indent="-317500" lvl="7" marL="3657600" marR="0" algn="l">
              <a:lnSpc>
                <a:spcPct val="115000"/>
              </a:lnSpc>
              <a:spcBef>
                <a:spcPts val="0"/>
              </a:spcBef>
              <a:spcAft>
                <a:spcPts val="0"/>
              </a:spcAft>
              <a:buClr>
                <a:srgbClr val="152444"/>
              </a:buClr>
              <a:buSzPts val="1400"/>
              <a:buFont typeface="Open Sans"/>
              <a:buChar char="○"/>
              <a:defRPr b="0" i="0" sz="1400" u="none" cap="none" strike="noStrike">
                <a:solidFill>
                  <a:srgbClr val="152444"/>
                </a:solidFill>
                <a:latin typeface="Open Sans"/>
                <a:ea typeface="Open Sans"/>
                <a:cs typeface="Open Sans"/>
                <a:sym typeface="Open Sans"/>
              </a:defRPr>
            </a:lvl8pPr>
            <a:lvl9pPr indent="-317500" lvl="8" marL="4114800" marR="0" algn="l">
              <a:lnSpc>
                <a:spcPct val="115000"/>
              </a:lnSpc>
              <a:spcBef>
                <a:spcPts val="0"/>
              </a:spcBef>
              <a:spcAft>
                <a:spcPts val="0"/>
              </a:spcAft>
              <a:buClr>
                <a:srgbClr val="152444"/>
              </a:buClr>
              <a:buSzPts val="1400"/>
              <a:buFont typeface="Open Sans"/>
              <a:buChar char="■"/>
              <a:defRPr b="0" i="0" sz="1400" u="none" cap="none" strike="noStrike">
                <a:solidFill>
                  <a:srgbClr val="152444"/>
                </a:solidFill>
                <a:latin typeface="Open Sans"/>
                <a:ea typeface="Open Sans"/>
                <a:cs typeface="Open Sans"/>
                <a:sym typeface="Open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 Id="rId3" Type="http://schemas.openxmlformats.org/officeDocument/2006/relationships/hyperlink" Target="https://www.traderjoes.com/home/products/pdp/plantain-chips-097208" TargetMode="External"/><Relationship Id="rId4"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hyperlink" Target="https://bit.ly/ida-reflection" TargetMode="Externa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hyperlink" Target="https://bit.ly/ida-activity"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5"/>
          <p:cNvSpPr txBox="1"/>
          <p:nvPr/>
        </p:nvSpPr>
        <p:spPr>
          <a:xfrm>
            <a:off x="642899" y="1984525"/>
            <a:ext cx="6846300" cy="707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640"/>
              <a:buFont typeface="Arial"/>
              <a:buNone/>
            </a:pPr>
            <a:r>
              <a:rPr b="1" lang="en" sz="4940">
                <a:solidFill>
                  <a:srgbClr val="0B5394"/>
                </a:solidFill>
                <a:latin typeface="PT Sans Narrow"/>
                <a:ea typeface="PT Sans Narrow"/>
                <a:cs typeface="PT Sans Narrow"/>
                <a:sym typeface="PT Sans Narrow"/>
              </a:rPr>
              <a:t>INTRO TO DIGITAL ACCESSIBILITY</a:t>
            </a:r>
            <a:r>
              <a:rPr b="1" lang="en" sz="4940">
                <a:solidFill>
                  <a:srgbClr val="6FA8DC"/>
                </a:solidFill>
                <a:latin typeface="PT Sans Narrow"/>
                <a:ea typeface="PT Sans Narrow"/>
                <a:cs typeface="PT Sans Narrow"/>
                <a:sym typeface="PT Sans Narrow"/>
              </a:rPr>
              <a:t> </a:t>
            </a:r>
            <a:endParaRPr b="1" i="0" sz="4940" u="none" cap="none" strike="noStrike">
              <a:solidFill>
                <a:srgbClr val="6FA8DC"/>
              </a:solidFill>
              <a:latin typeface="PT Sans Narrow"/>
              <a:ea typeface="PT Sans Narrow"/>
              <a:cs typeface="PT Sans Narrow"/>
              <a:sym typeface="PT Sans Narrow"/>
            </a:endParaRPr>
          </a:p>
        </p:txBody>
      </p:sp>
      <p:pic>
        <p:nvPicPr>
          <p:cNvPr id="112" name="Google Shape;112;p25"/>
          <p:cNvPicPr preferRelativeResize="0"/>
          <p:nvPr/>
        </p:nvPicPr>
        <p:blipFill rotWithShape="1">
          <a:blip r:embed="rId3">
            <a:alphaModFix/>
          </a:blip>
          <a:srcRect b="0" l="0" r="0" t="0"/>
          <a:stretch/>
        </p:blipFill>
        <p:spPr>
          <a:xfrm>
            <a:off x="561288" y="672791"/>
            <a:ext cx="2865777" cy="493957"/>
          </a:xfrm>
          <a:prstGeom prst="rect">
            <a:avLst/>
          </a:prstGeom>
          <a:noFill/>
          <a:ln>
            <a:noFill/>
          </a:ln>
        </p:spPr>
      </p:pic>
      <p:sp>
        <p:nvSpPr>
          <p:cNvPr id="113" name="Google Shape;113;p25"/>
          <p:cNvSpPr txBox="1"/>
          <p:nvPr/>
        </p:nvSpPr>
        <p:spPr>
          <a:xfrm>
            <a:off x="733050" y="3677400"/>
            <a:ext cx="43737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solidFill>
                  <a:srgbClr val="0B5394"/>
                </a:solidFill>
                <a:latin typeface="Open Sans"/>
                <a:ea typeface="Open Sans"/>
                <a:cs typeface="Open Sans"/>
                <a:sym typeface="Open Sans"/>
              </a:rPr>
              <a:t>A Workshop for Faculty &amp; Staff</a:t>
            </a:r>
            <a:endParaRPr sz="2200">
              <a:solidFill>
                <a:srgbClr val="0B5394"/>
              </a:solidFill>
              <a:latin typeface="Open Sans"/>
              <a:ea typeface="Open Sans"/>
              <a:cs typeface="Open Sans"/>
              <a:sym typeface="Open Sans"/>
            </a:endParaRPr>
          </a:p>
        </p:txBody>
      </p:sp>
      <p:sp>
        <p:nvSpPr>
          <p:cNvPr id="114" name="Google Shape;114;p25"/>
          <p:cNvSpPr txBox="1"/>
          <p:nvPr/>
        </p:nvSpPr>
        <p:spPr>
          <a:xfrm>
            <a:off x="733050" y="4227300"/>
            <a:ext cx="4373700" cy="5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0B5394"/>
                </a:solidFill>
                <a:latin typeface="Open Sans"/>
                <a:ea typeface="Open Sans"/>
                <a:cs typeface="Open Sans"/>
                <a:sym typeface="Open Sans"/>
              </a:rPr>
              <a:t>Facilitated By: Anisa Bora</a:t>
            </a:r>
            <a:endParaRPr sz="1800">
              <a:solidFill>
                <a:srgbClr val="0B5394"/>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CE5CD"/>
        </a:solidFill>
      </p:bgPr>
    </p:bg>
    <p:spTree>
      <p:nvGrpSpPr>
        <p:cNvPr id="172" name="Shape 172"/>
        <p:cNvGrpSpPr/>
        <p:nvPr/>
      </p:nvGrpSpPr>
      <p:grpSpPr>
        <a:xfrm>
          <a:off x="0" y="0"/>
          <a:ext cx="0" cy="0"/>
          <a:chOff x="0" y="0"/>
          <a:chExt cx="0" cy="0"/>
        </a:xfrm>
      </p:grpSpPr>
      <p:sp>
        <p:nvSpPr>
          <p:cNvPr id="173" name="Google Shape;173;p34"/>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 Favorite Snack</a:t>
            </a:r>
            <a:endParaRPr/>
          </a:p>
        </p:txBody>
      </p:sp>
      <p:sp>
        <p:nvSpPr>
          <p:cNvPr id="174" name="Google Shape;174;p34"/>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a:t>My favorite snack is plantain chips!</a:t>
            </a:r>
            <a:endParaRPr/>
          </a:p>
          <a:p>
            <a:pPr indent="-317500" lvl="0" marL="457200" rtl="0" algn="l">
              <a:spcBef>
                <a:spcPts val="0"/>
              </a:spcBef>
              <a:spcAft>
                <a:spcPts val="0"/>
              </a:spcAft>
              <a:buSzPts val="1400"/>
              <a:buChar char="●"/>
            </a:pPr>
            <a:r>
              <a:rPr lang="en"/>
              <a:t>My favorite flavors:</a:t>
            </a:r>
            <a:endParaRPr/>
          </a:p>
          <a:p>
            <a:pPr indent="-304800" lvl="1" marL="914400" rtl="0" algn="l">
              <a:spcBef>
                <a:spcPts val="0"/>
              </a:spcBef>
              <a:spcAft>
                <a:spcPts val="0"/>
              </a:spcAft>
              <a:buSzPts val="1200"/>
              <a:buChar char="○"/>
            </a:pPr>
            <a:r>
              <a:rPr lang="en"/>
              <a:t>Sweet</a:t>
            </a:r>
            <a:endParaRPr/>
          </a:p>
          <a:p>
            <a:pPr indent="-304800" lvl="1" marL="914400" rtl="0" algn="l">
              <a:spcBef>
                <a:spcPts val="0"/>
              </a:spcBef>
              <a:spcAft>
                <a:spcPts val="0"/>
              </a:spcAft>
              <a:buSzPts val="1200"/>
              <a:buChar char="○"/>
            </a:pPr>
            <a:r>
              <a:rPr lang="en"/>
              <a:t>Salty</a:t>
            </a:r>
            <a:endParaRPr/>
          </a:p>
          <a:p>
            <a:pPr indent="-317500" lvl="0" marL="457200" rtl="0" algn="l">
              <a:spcBef>
                <a:spcPts val="0"/>
              </a:spcBef>
              <a:spcAft>
                <a:spcPts val="0"/>
              </a:spcAft>
              <a:buSzPts val="1400"/>
              <a:buChar char="●"/>
            </a:pPr>
            <a:r>
              <a:rPr lang="en"/>
              <a:t>I really like the Trader Joe’s plantain chips. </a:t>
            </a:r>
            <a:r>
              <a:rPr lang="en" u="sng">
                <a:solidFill>
                  <a:schemeClr val="hlink"/>
                </a:solidFill>
                <a:hlinkClick r:id="rId3"/>
              </a:rPr>
              <a:t>Learn more about the Trader Joe’s plantain chips</a:t>
            </a:r>
            <a:r>
              <a:rPr lang="en"/>
              <a:t>. </a:t>
            </a:r>
            <a:endParaRPr/>
          </a:p>
        </p:txBody>
      </p:sp>
      <p:pic>
        <p:nvPicPr>
          <p:cNvPr descr="plantain chips bunched together close up." id="175" name="Google Shape;175;p34"/>
          <p:cNvPicPr preferRelativeResize="0"/>
          <p:nvPr/>
        </p:nvPicPr>
        <p:blipFill>
          <a:blip r:embed="rId4">
            <a:alphaModFix/>
          </a:blip>
          <a:stretch>
            <a:fillRect/>
          </a:stretch>
        </p:blipFill>
        <p:spPr>
          <a:xfrm>
            <a:off x="5042450" y="1216900"/>
            <a:ext cx="3239600" cy="3575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SMALL GROUP SHARE OUT</a:t>
            </a:r>
            <a:endParaRPr/>
          </a:p>
        </p:txBody>
      </p:sp>
      <p:sp>
        <p:nvSpPr>
          <p:cNvPr id="181" name="Google Shape;181;p3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SzPts val="2400"/>
              <a:buNone/>
            </a:pPr>
            <a:r>
              <a:rPr b="1" lang="en"/>
              <a:t>Share your Slide </a:t>
            </a:r>
            <a:r>
              <a:rPr b="1" lang="en"/>
              <a:t>with</a:t>
            </a:r>
            <a:r>
              <a:rPr b="1" lang="en"/>
              <a:t> a Partner!</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Small Group </a:t>
            </a:r>
            <a:r>
              <a:rPr lang="en"/>
              <a:t>Share Out</a:t>
            </a:r>
            <a:r>
              <a:rPr lang="en"/>
              <a:t> (5 mins) </a:t>
            </a:r>
            <a:endParaRPr/>
          </a:p>
        </p:txBody>
      </p:sp>
      <p:sp>
        <p:nvSpPr>
          <p:cNvPr id="187" name="Google Shape;187;p36"/>
          <p:cNvSpPr txBox="1"/>
          <p:nvPr>
            <p:ph idx="1" type="body"/>
          </p:nvPr>
        </p:nvSpPr>
        <p:spPr>
          <a:xfrm>
            <a:off x="311700" y="1266325"/>
            <a:ext cx="4465800" cy="33027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Share with a partner (optional): </a:t>
            </a:r>
            <a:endParaRPr b="1"/>
          </a:p>
          <a:p>
            <a:pPr indent="-342900" lvl="1" marL="914400" rtl="0" algn="l">
              <a:lnSpc>
                <a:spcPct val="115000"/>
              </a:lnSpc>
              <a:spcBef>
                <a:spcPts val="0"/>
              </a:spcBef>
              <a:spcAft>
                <a:spcPts val="0"/>
              </a:spcAft>
              <a:buSzPts val="1800"/>
              <a:buChar char="○"/>
            </a:pPr>
            <a:r>
              <a:rPr lang="en" sz="1800"/>
              <a:t>Chosen topic</a:t>
            </a:r>
            <a:endParaRPr sz="1800"/>
          </a:p>
          <a:p>
            <a:pPr indent="-342900" lvl="1" marL="914400" rtl="0" algn="l">
              <a:lnSpc>
                <a:spcPct val="115000"/>
              </a:lnSpc>
              <a:spcBef>
                <a:spcPts val="0"/>
              </a:spcBef>
              <a:spcAft>
                <a:spcPts val="0"/>
              </a:spcAft>
              <a:buSzPts val="1800"/>
              <a:buChar char="○"/>
            </a:pPr>
            <a:r>
              <a:rPr lang="en" sz="1800"/>
              <a:t>Title</a:t>
            </a:r>
            <a:endParaRPr sz="1800"/>
          </a:p>
          <a:p>
            <a:pPr indent="-342900" lvl="1" marL="914400" rtl="0" algn="l">
              <a:lnSpc>
                <a:spcPct val="115000"/>
              </a:lnSpc>
              <a:spcBef>
                <a:spcPts val="0"/>
              </a:spcBef>
              <a:spcAft>
                <a:spcPts val="0"/>
              </a:spcAft>
              <a:buSzPts val="1800"/>
              <a:buChar char="○"/>
            </a:pPr>
            <a:r>
              <a:rPr lang="en" sz="1800"/>
              <a:t>Image (&amp; alt text)</a:t>
            </a:r>
            <a:endParaRPr sz="1800"/>
          </a:p>
          <a:p>
            <a:pPr indent="-342900" lvl="1" marL="914400" rtl="0" algn="l">
              <a:lnSpc>
                <a:spcPct val="115000"/>
              </a:lnSpc>
              <a:spcBef>
                <a:spcPts val="0"/>
              </a:spcBef>
              <a:spcAft>
                <a:spcPts val="0"/>
              </a:spcAft>
              <a:buSzPts val="1800"/>
              <a:buChar char="○"/>
            </a:pPr>
            <a:r>
              <a:rPr lang="en" sz="1800"/>
              <a:t>Text </a:t>
            </a:r>
            <a:endParaRPr sz="1800"/>
          </a:p>
          <a:p>
            <a:pPr indent="-342900" lvl="2" marL="1371600" rtl="0" algn="l">
              <a:lnSpc>
                <a:spcPct val="115000"/>
              </a:lnSpc>
              <a:spcBef>
                <a:spcPts val="0"/>
              </a:spcBef>
              <a:spcAft>
                <a:spcPts val="0"/>
              </a:spcAft>
              <a:buSzPts val="1800"/>
              <a:buChar char="■"/>
            </a:pPr>
            <a:r>
              <a:rPr lang="en" sz="1800"/>
              <a:t>Link (&amp; link text) </a:t>
            </a:r>
            <a:endParaRPr sz="1800"/>
          </a:p>
          <a:p>
            <a:pPr indent="-342900" lvl="2" marL="1371600" rtl="0" algn="l">
              <a:lnSpc>
                <a:spcPct val="115000"/>
              </a:lnSpc>
              <a:spcBef>
                <a:spcPts val="0"/>
              </a:spcBef>
              <a:spcAft>
                <a:spcPts val="0"/>
              </a:spcAft>
              <a:buSzPts val="1800"/>
              <a:buChar char="■"/>
            </a:pPr>
            <a:r>
              <a:rPr lang="en" sz="1800"/>
              <a:t>Bullet points</a:t>
            </a:r>
            <a:endParaRPr sz="1800"/>
          </a:p>
          <a:p>
            <a:pPr indent="-342900" lvl="1" marL="914400" rtl="0" algn="l">
              <a:lnSpc>
                <a:spcPct val="115000"/>
              </a:lnSpc>
              <a:spcBef>
                <a:spcPts val="0"/>
              </a:spcBef>
              <a:spcAft>
                <a:spcPts val="0"/>
              </a:spcAft>
              <a:buSzPts val="1800"/>
              <a:buChar char="○"/>
            </a:pPr>
            <a:r>
              <a:rPr lang="en" sz="1800"/>
              <a:t>Color Contrast Ratio (text/background)</a:t>
            </a:r>
            <a:endParaRPr sz="1800"/>
          </a:p>
          <a:p>
            <a:pPr indent="-342900" lvl="1" marL="914400" rtl="0" algn="l">
              <a:lnSpc>
                <a:spcPct val="115000"/>
              </a:lnSpc>
              <a:spcBef>
                <a:spcPts val="0"/>
              </a:spcBef>
              <a:spcAft>
                <a:spcPts val="0"/>
              </a:spcAft>
              <a:buSzPts val="1800"/>
              <a:buChar char="○"/>
            </a:pPr>
            <a:r>
              <a:rPr lang="en" sz="1800"/>
              <a:t>Reading Order</a:t>
            </a:r>
            <a:r>
              <a:rPr lang="en" sz="1800"/>
              <a:t> </a:t>
            </a:r>
            <a:endParaRPr sz="1800"/>
          </a:p>
        </p:txBody>
      </p:sp>
      <p:sp>
        <p:nvSpPr>
          <p:cNvPr id="188" name="Google Shape;188;p36"/>
          <p:cNvSpPr txBox="1"/>
          <p:nvPr>
            <p:ph idx="1" type="body"/>
          </p:nvPr>
        </p:nvSpPr>
        <p:spPr>
          <a:xfrm>
            <a:off x="4723975" y="1266325"/>
            <a:ext cx="4366500" cy="28092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Char char="●"/>
            </a:pPr>
            <a:r>
              <a:rPr b="1" lang="en"/>
              <a:t>Switch after 2.5 minutes</a:t>
            </a:r>
            <a:endParaRPr b="1"/>
          </a:p>
          <a:p>
            <a:pPr indent="0" lvl="0" marL="0" rtl="0" algn="l">
              <a:lnSpc>
                <a:spcPct val="115000"/>
              </a:lnSpc>
              <a:spcBef>
                <a:spcPts val="0"/>
              </a:spcBef>
              <a:spcAft>
                <a:spcPts val="0"/>
              </a:spcAft>
              <a:buSzPts val="1800"/>
              <a:buNone/>
            </a:pPr>
            <a:r>
              <a:t/>
            </a:r>
            <a:endParaRPr sz="3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0" st="0"/>
                                            </p:txEl>
                                          </p:spTgt>
                                        </p:tgtEl>
                                        <p:attrNameLst>
                                          <p:attrName>style.visibility</p:attrName>
                                        </p:attrNameLst>
                                      </p:cBhvr>
                                      <p:to>
                                        <p:strVal val="visible"/>
                                      </p:to>
                                    </p:set>
                                    <p:animEffect filter="fade" transition="in">
                                      <p:cBhvr>
                                        <p:cTn dur="1000"/>
                                        <p:tgtEl>
                                          <p:spTgt spid="18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1" st="1"/>
                                            </p:txEl>
                                          </p:spTgt>
                                        </p:tgtEl>
                                        <p:attrNameLst>
                                          <p:attrName>style.visibility</p:attrName>
                                        </p:attrNameLst>
                                      </p:cBhvr>
                                      <p:to>
                                        <p:strVal val="visible"/>
                                      </p:to>
                                    </p:set>
                                    <p:animEffect filter="fade" transition="in">
                                      <p:cBhvr>
                                        <p:cTn dur="1000"/>
                                        <p:tgtEl>
                                          <p:spTgt spid="18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2" st="2"/>
                                            </p:txEl>
                                          </p:spTgt>
                                        </p:tgtEl>
                                        <p:attrNameLst>
                                          <p:attrName>style.visibility</p:attrName>
                                        </p:attrNameLst>
                                      </p:cBhvr>
                                      <p:to>
                                        <p:strVal val="visible"/>
                                      </p:to>
                                    </p:set>
                                    <p:animEffect filter="fade" transition="in">
                                      <p:cBhvr>
                                        <p:cTn dur="1000"/>
                                        <p:tgtEl>
                                          <p:spTgt spid="18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3" st="3"/>
                                            </p:txEl>
                                          </p:spTgt>
                                        </p:tgtEl>
                                        <p:attrNameLst>
                                          <p:attrName>style.visibility</p:attrName>
                                        </p:attrNameLst>
                                      </p:cBhvr>
                                      <p:to>
                                        <p:strVal val="visible"/>
                                      </p:to>
                                    </p:set>
                                    <p:animEffect filter="fade" transition="in">
                                      <p:cBhvr>
                                        <p:cTn dur="1000"/>
                                        <p:tgtEl>
                                          <p:spTgt spid="18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4" st="4"/>
                                            </p:txEl>
                                          </p:spTgt>
                                        </p:tgtEl>
                                        <p:attrNameLst>
                                          <p:attrName>style.visibility</p:attrName>
                                        </p:attrNameLst>
                                      </p:cBhvr>
                                      <p:to>
                                        <p:strVal val="visible"/>
                                      </p:to>
                                    </p:set>
                                    <p:animEffect filter="fade" transition="in">
                                      <p:cBhvr>
                                        <p:cTn dur="1000"/>
                                        <p:tgtEl>
                                          <p:spTgt spid="18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5" st="5"/>
                                            </p:txEl>
                                          </p:spTgt>
                                        </p:tgtEl>
                                        <p:attrNameLst>
                                          <p:attrName>style.visibility</p:attrName>
                                        </p:attrNameLst>
                                      </p:cBhvr>
                                      <p:to>
                                        <p:strVal val="visible"/>
                                      </p:to>
                                    </p:set>
                                    <p:animEffect filter="fade" transition="in">
                                      <p:cBhvr>
                                        <p:cTn dur="1000"/>
                                        <p:tgtEl>
                                          <p:spTgt spid="18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6" st="6"/>
                                            </p:txEl>
                                          </p:spTgt>
                                        </p:tgtEl>
                                        <p:attrNameLst>
                                          <p:attrName>style.visibility</p:attrName>
                                        </p:attrNameLst>
                                      </p:cBhvr>
                                      <p:to>
                                        <p:strVal val="visible"/>
                                      </p:to>
                                    </p:set>
                                    <p:animEffect filter="fade" transition="in">
                                      <p:cBhvr>
                                        <p:cTn dur="1000"/>
                                        <p:tgtEl>
                                          <p:spTgt spid="18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7" st="7"/>
                                            </p:txEl>
                                          </p:spTgt>
                                        </p:tgtEl>
                                        <p:attrNameLst>
                                          <p:attrName>style.visibility</p:attrName>
                                        </p:attrNameLst>
                                      </p:cBhvr>
                                      <p:to>
                                        <p:strVal val="visible"/>
                                      </p:to>
                                    </p:set>
                                    <p:animEffect filter="fade" transition="in">
                                      <p:cBhvr>
                                        <p:cTn dur="1000"/>
                                        <p:tgtEl>
                                          <p:spTgt spid="187">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xEl>
                                              <p:pRg end="8" st="8"/>
                                            </p:txEl>
                                          </p:spTgt>
                                        </p:tgtEl>
                                        <p:attrNameLst>
                                          <p:attrName>style.visibility</p:attrName>
                                        </p:attrNameLst>
                                      </p:cBhvr>
                                      <p:to>
                                        <p:strVal val="visible"/>
                                      </p:to>
                                    </p:set>
                                    <p:animEffect filter="fade" transition="in">
                                      <p:cBhvr>
                                        <p:cTn dur="1000"/>
                                        <p:tgtEl>
                                          <p:spTgt spid="187">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7"/>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SESSION REFLECTION</a:t>
            </a:r>
            <a:endParaRPr/>
          </a:p>
        </p:txBody>
      </p:sp>
      <p:sp>
        <p:nvSpPr>
          <p:cNvPr id="194" name="Google Shape;194;p37"/>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lnSpcReduction="20000"/>
          </a:bodyPr>
          <a:lstStyle/>
          <a:p>
            <a:pPr indent="0" lvl="0" marL="0" rtl="0" algn="ctr">
              <a:lnSpc>
                <a:spcPct val="100000"/>
              </a:lnSpc>
              <a:spcBef>
                <a:spcPts val="0"/>
              </a:spcBef>
              <a:spcAft>
                <a:spcPts val="0"/>
              </a:spcAft>
              <a:buSzPts val="2400"/>
              <a:buNone/>
            </a:pPr>
            <a:r>
              <a:rPr b="1" lang="en"/>
              <a:t>Reflect on your workshop experience!</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Session Reflection</a:t>
            </a:r>
            <a:endParaRPr/>
          </a:p>
        </p:txBody>
      </p:sp>
      <p:sp>
        <p:nvSpPr>
          <p:cNvPr id="200" name="Google Shape;200;p38"/>
          <p:cNvSpPr txBox="1"/>
          <p:nvPr>
            <p:ph idx="1" type="body"/>
          </p:nvPr>
        </p:nvSpPr>
        <p:spPr>
          <a:xfrm>
            <a:off x="311700" y="1266325"/>
            <a:ext cx="4981200" cy="1305300"/>
          </a:xfrm>
          <a:prstGeom prst="rect">
            <a:avLst/>
          </a:prstGeom>
          <a:noFill/>
          <a:ln>
            <a:noFill/>
          </a:ln>
        </p:spPr>
        <p:txBody>
          <a:bodyPr anchorCtr="0" anchor="t" bIns="91425" lIns="91425" spcFirstLastPara="1" rIns="91425" wrap="square" tIns="91425">
            <a:normAutofit fontScale="92500" lnSpcReduction="20000"/>
          </a:bodyPr>
          <a:lstStyle/>
          <a:p>
            <a:pPr indent="-369570" lvl="0" marL="457200" rtl="0" algn="l">
              <a:lnSpc>
                <a:spcPct val="115000"/>
              </a:lnSpc>
              <a:spcBef>
                <a:spcPts val="0"/>
              </a:spcBef>
              <a:spcAft>
                <a:spcPts val="0"/>
              </a:spcAft>
              <a:buSzPct val="100000"/>
              <a:buChar char="●"/>
            </a:pPr>
            <a:r>
              <a:rPr b="1" lang="en" sz="2400"/>
              <a:t>Post to Padlet (anonymous) : </a:t>
            </a:r>
            <a:r>
              <a:rPr b="1" lang="en" sz="2400" u="sng">
                <a:solidFill>
                  <a:srgbClr val="009668"/>
                </a:solidFill>
                <a:hlinkClick r:id="rId3">
                  <a:extLst>
                    <a:ext uri="{A12FA001-AC4F-418D-AE19-62706E023703}">
                      <ahyp:hlinkClr val="tx"/>
                    </a:ext>
                  </a:extLst>
                </a:hlinkClick>
              </a:rPr>
              <a:t>https://bit.ly/ida-reflection</a:t>
            </a:r>
            <a:endParaRPr b="1" sz="2400">
              <a:solidFill>
                <a:srgbClr val="009668"/>
              </a:solidFill>
            </a:endParaRPr>
          </a:p>
          <a:p>
            <a:pPr indent="0" lvl="0" marL="0" rtl="0" algn="l">
              <a:lnSpc>
                <a:spcPct val="115000"/>
              </a:lnSpc>
              <a:spcBef>
                <a:spcPts val="0"/>
              </a:spcBef>
              <a:spcAft>
                <a:spcPts val="0"/>
              </a:spcAft>
              <a:buSzPct val="58064"/>
              <a:buNone/>
            </a:pPr>
            <a:r>
              <a:t/>
            </a:r>
            <a:endParaRPr sz="3100"/>
          </a:p>
        </p:txBody>
      </p:sp>
      <p:sp>
        <p:nvSpPr>
          <p:cNvPr id="201" name="Google Shape;201;p38"/>
          <p:cNvSpPr/>
          <p:nvPr/>
        </p:nvSpPr>
        <p:spPr>
          <a:xfrm>
            <a:off x="964782" y="2571750"/>
            <a:ext cx="1451700" cy="1334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0B5394"/>
                </a:solidFill>
                <a:latin typeface="Open Sans"/>
                <a:ea typeface="Open Sans"/>
                <a:cs typeface="Open Sans"/>
                <a:sym typeface="Open Sans"/>
              </a:rPr>
              <a:t>Digital Accessibility</a:t>
            </a:r>
            <a:endParaRPr b="1">
              <a:solidFill>
                <a:srgbClr val="0B5394"/>
              </a:solidFill>
              <a:latin typeface="Open Sans"/>
              <a:ea typeface="Open Sans"/>
              <a:cs typeface="Open Sans"/>
              <a:sym typeface="Open Sans"/>
            </a:endParaRPr>
          </a:p>
          <a:p>
            <a:pPr indent="0" lvl="0" marL="0" rtl="0" algn="ctr">
              <a:lnSpc>
                <a:spcPct val="115000"/>
              </a:lnSpc>
              <a:spcBef>
                <a:spcPts val="0"/>
              </a:spcBef>
              <a:spcAft>
                <a:spcPts val="0"/>
              </a:spcAft>
              <a:buNone/>
            </a:pPr>
            <a:r>
              <a:rPr b="1" lang="en">
                <a:solidFill>
                  <a:srgbClr val="0B5394"/>
                </a:solidFill>
                <a:latin typeface="Open Sans"/>
                <a:ea typeface="Open Sans"/>
                <a:cs typeface="Open Sans"/>
                <a:sym typeface="Open Sans"/>
              </a:rPr>
              <a:t>Overview</a:t>
            </a:r>
            <a:endParaRPr b="1">
              <a:solidFill>
                <a:srgbClr val="0B5394"/>
              </a:solidFill>
              <a:latin typeface="Open Sans"/>
              <a:ea typeface="Open Sans"/>
              <a:cs typeface="Open Sans"/>
              <a:sym typeface="Open Sans"/>
            </a:endParaRPr>
          </a:p>
        </p:txBody>
      </p:sp>
      <p:sp>
        <p:nvSpPr>
          <p:cNvPr id="202" name="Google Shape;202;p38"/>
          <p:cNvSpPr/>
          <p:nvPr/>
        </p:nvSpPr>
        <p:spPr>
          <a:xfrm>
            <a:off x="2685311" y="2571750"/>
            <a:ext cx="1451700" cy="1334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0B5394"/>
                </a:solidFill>
                <a:latin typeface="Open Sans"/>
                <a:ea typeface="Open Sans"/>
                <a:cs typeface="Open Sans"/>
                <a:sym typeface="Open Sans"/>
              </a:rPr>
              <a:t>Google Slides Activity</a:t>
            </a:r>
            <a:endParaRPr b="1" i="0" u="none" cap="none" strike="noStrike">
              <a:solidFill>
                <a:srgbClr val="0B5394"/>
              </a:solidFill>
              <a:latin typeface="Open Sans"/>
              <a:ea typeface="Open Sans"/>
              <a:cs typeface="Open Sans"/>
              <a:sym typeface="Open Sans"/>
            </a:endParaRPr>
          </a:p>
        </p:txBody>
      </p:sp>
      <p:pic>
        <p:nvPicPr>
          <p:cNvPr id="203" name="Google Shape;203;p38" title="Screenshot 2025-04-15 at 9.17.12 AM.png"/>
          <p:cNvPicPr preferRelativeResize="0"/>
          <p:nvPr/>
        </p:nvPicPr>
        <p:blipFill>
          <a:blip r:embed="rId4">
            <a:alphaModFix/>
          </a:blip>
          <a:stretch>
            <a:fillRect/>
          </a:stretch>
        </p:blipFill>
        <p:spPr>
          <a:xfrm>
            <a:off x="4664178" y="2435088"/>
            <a:ext cx="2863174" cy="1607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animEffect filter="fade" transition="in">
                                      <p:cBhvr>
                                        <p:cTn dur="1000"/>
                                        <p:tgtEl>
                                          <p:spTgt spid="2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animEffect filter="fade" transition="in">
                                      <p:cBhvr>
                                        <p:cTn dur="1000"/>
                                        <p:tgtEl>
                                          <p:spTgt spid="200">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Workshop Overview: </a:t>
            </a:r>
            <a:endParaRPr/>
          </a:p>
        </p:txBody>
      </p:sp>
      <p:sp>
        <p:nvSpPr>
          <p:cNvPr id="209" name="Google Shape;209;p39"/>
          <p:cNvSpPr/>
          <p:nvPr/>
        </p:nvSpPr>
        <p:spPr>
          <a:xfrm>
            <a:off x="1103982" y="1904550"/>
            <a:ext cx="1451700" cy="1334400"/>
          </a:xfrm>
          <a:prstGeom prst="roundRect">
            <a:avLst>
              <a:gd fmla="val 16667" name="adj"/>
            </a:avLst>
          </a:prstGeom>
          <a:noFill/>
          <a:ln cap="flat" cmpd="sng" w="38100">
            <a:solidFill>
              <a:srgbClr val="C0D3E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C0D3E4"/>
                </a:solidFill>
                <a:latin typeface="Open Sans"/>
                <a:ea typeface="Open Sans"/>
                <a:cs typeface="Open Sans"/>
                <a:sym typeface="Open Sans"/>
              </a:rPr>
              <a:t>Digital Accessibility</a:t>
            </a:r>
            <a:endParaRPr b="1">
              <a:solidFill>
                <a:srgbClr val="C0D3E4"/>
              </a:solidFill>
              <a:latin typeface="Open Sans"/>
              <a:ea typeface="Open Sans"/>
              <a:cs typeface="Open Sans"/>
              <a:sym typeface="Open Sans"/>
            </a:endParaRPr>
          </a:p>
          <a:p>
            <a:pPr indent="0" lvl="0" marL="0" rtl="0" algn="ctr">
              <a:lnSpc>
                <a:spcPct val="115000"/>
              </a:lnSpc>
              <a:spcBef>
                <a:spcPts val="0"/>
              </a:spcBef>
              <a:spcAft>
                <a:spcPts val="0"/>
              </a:spcAft>
              <a:buNone/>
            </a:pPr>
            <a:r>
              <a:rPr b="1" lang="en">
                <a:solidFill>
                  <a:srgbClr val="C0D3E4"/>
                </a:solidFill>
                <a:latin typeface="Open Sans"/>
                <a:ea typeface="Open Sans"/>
                <a:cs typeface="Open Sans"/>
                <a:sym typeface="Open Sans"/>
              </a:rPr>
              <a:t>Overview</a:t>
            </a:r>
            <a:endParaRPr b="1">
              <a:solidFill>
                <a:srgbClr val="C0D3E4"/>
              </a:solidFill>
              <a:latin typeface="Open Sans"/>
              <a:ea typeface="Open Sans"/>
              <a:cs typeface="Open Sans"/>
              <a:sym typeface="Open Sans"/>
            </a:endParaRPr>
          </a:p>
        </p:txBody>
      </p:sp>
      <p:sp>
        <p:nvSpPr>
          <p:cNvPr id="210" name="Google Shape;210;p39"/>
          <p:cNvSpPr/>
          <p:nvPr/>
        </p:nvSpPr>
        <p:spPr>
          <a:xfrm>
            <a:off x="2824511" y="1904550"/>
            <a:ext cx="1451700" cy="1334400"/>
          </a:xfrm>
          <a:prstGeom prst="roundRect">
            <a:avLst>
              <a:gd fmla="val 16667" name="adj"/>
            </a:avLst>
          </a:prstGeom>
          <a:noFill/>
          <a:ln cap="flat" cmpd="sng" w="38100">
            <a:solidFill>
              <a:srgbClr val="C0D3E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C0D3E4"/>
                </a:solidFill>
                <a:latin typeface="Open Sans"/>
                <a:ea typeface="Open Sans"/>
                <a:cs typeface="Open Sans"/>
                <a:sym typeface="Open Sans"/>
              </a:rPr>
              <a:t>Google Slides Activity</a:t>
            </a:r>
            <a:endParaRPr b="1" i="0" u="none" cap="none" strike="noStrike">
              <a:solidFill>
                <a:srgbClr val="C0D3E4"/>
              </a:solidFill>
              <a:latin typeface="Open Sans"/>
              <a:ea typeface="Open Sans"/>
              <a:cs typeface="Open Sans"/>
              <a:sym typeface="Open Sans"/>
            </a:endParaRPr>
          </a:p>
        </p:txBody>
      </p:sp>
      <p:sp>
        <p:nvSpPr>
          <p:cNvPr id="211" name="Google Shape;211;p39"/>
          <p:cNvSpPr/>
          <p:nvPr/>
        </p:nvSpPr>
        <p:spPr>
          <a:xfrm>
            <a:off x="4545039" y="1859725"/>
            <a:ext cx="1451700" cy="1334400"/>
          </a:xfrm>
          <a:prstGeom prst="roundRect">
            <a:avLst>
              <a:gd fmla="val 16667" name="adj"/>
            </a:avLst>
          </a:prstGeom>
          <a:noFill/>
          <a:ln cap="flat" cmpd="sng" w="38100">
            <a:solidFill>
              <a:srgbClr val="C0D3E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solidFill>
                  <a:srgbClr val="C0D3E4"/>
                </a:solidFill>
                <a:latin typeface="Open Sans"/>
                <a:ea typeface="Open Sans"/>
                <a:cs typeface="Open Sans"/>
                <a:sym typeface="Open Sans"/>
              </a:rPr>
              <a:t>Reflection &amp; Wrap Up</a:t>
            </a:r>
            <a:endParaRPr b="1" i="0" u="none" cap="none" strike="noStrike">
              <a:solidFill>
                <a:srgbClr val="C0D3E4"/>
              </a:solidFill>
              <a:latin typeface="Open Sans"/>
              <a:ea typeface="Open Sans"/>
              <a:cs typeface="Open Sans"/>
              <a:sym typeface="Open Sans"/>
            </a:endParaRPr>
          </a:p>
        </p:txBody>
      </p:sp>
      <p:sp>
        <p:nvSpPr>
          <p:cNvPr id="212" name="Google Shape;212;p39"/>
          <p:cNvSpPr/>
          <p:nvPr/>
        </p:nvSpPr>
        <p:spPr>
          <a:xfrm>
            <a:off x="6265568" y="1859725"/>
            <a:ext cx="1451700" cy="1334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solidFill>
                  <a:srgbClr val="0B5394"/>
                </a:solidFill>
                <a:latin typeface="Open Sans"/>
                <a:ea typeface="Open Sans"/>
                <a:cs typeface="Open Sans"/>
                <a:sym typeface="Open Sans"/>
              </a:rPr>
              <a:t>Snacks &amp; Mingling</a:t>
            </a:r>
            <a:endParaRPr b="1">
              <a:solidFill>
                <a:srgbClr val="0B5394"/>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rPr b="1" lang="en">
                <a:solidFill>
                  <a:srgbClr val="0B5394"/>
                </a:solidFill>
                <a:latin typeface="Open Sans"/>
                <a:ea typeface="Open Sans"/>
                <a:cs typeface="Open Sans"/>
                <a:sym typeface="Open Sans"/>
              </a:rPr>
              <a:t> (5:00-5:30) </a:t>
            </a:r>
            <a:endParaRPr b="1">
              <a:solidFill>
                <a:srgbClr val="0B5394"/>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0"/>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ACCESSIBILITY WEEK CTD.</a:t>
            </a:r>
            <a:endParaRPr/>
          </a:p>
        </p:txBody>
      </p:sp>
      <p:sp>
        <p:nvSpPr>
          <p:cNvPr id="218" name="Google Shape;218;p40"/>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a:t>NEXT UP…</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500">
                <a:latin typeface="Open Sans"/>
                <a:ea typeface="Open Sans"/>
                <a:cs typeface="Open Sans"/>
                <a:sym typeface="Open Sans"/>
              </a:rPr>
              <a:t>Disability (Research) Salon</a:t>
            </a:r>
            <a:endParaRPr/>
          </a:p>
        </p:txBody>
      </p:sp>
      <p:sp>
        <p:nvSpPr>
          <p:cNvPr id="224" name="Google Shape;224;p4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32500" lnSpcReduction="10000"/>
          </a:bodyPr>
          <a:lstStyle/>
          <a:p>
            <a:pPr indent="0" lvl="0" marL="0" rtl="0" algn="l">
              <a:spcBef>
                <a:spcPts val="0"/>
              </a:spcBef>
              <a:spcAft>
                <a:spcPts val="0"/>
              </a:spcAft>
              <a:buNone/>
            </a:pPr>
            <a:r>
              <a:t/>
            </a:r>
            <a:endParaRPr b="1" sz="4554"/>
          </a:p>
          <a:p>
            <a:pPr indent="0" lvl="0" marL="0" rtl="0" algn="l">
              <a:spcBef>
                <a:spcPts val="0"/>
              </a:spcBef>
              <a:spcAft>
                <a:spcPts val="0"/>
              </a:spcAft>
              <a:buNone/>
            </a:pPr>
            <a:r>
              <a:rPr b="1" lang="en" sz="4554"/>
              <a:t>Tuesday, April 8 | 5:30 p.m. - 7 p.m. | James Room, Barnard Hall 4th Floor</a:t>
            </a:r>
            <a:endParaRPr b="1" sz="4554"/>
          </a:p>
          <a:p>
            <a:pPr indent="0" lvl="0" marL="0" rtl="0" algn="l">
              <a:spcBef>
                <a:spcPts val="0"/>
              </a:spcBef>
              <a:spcAft>
                <a:spcPts val="0"/>
              </a:spcAft>
              <a:buNone/>
            </a:pPr>
            <a:r>
              <a:t/>
            </a:r>
            <a:endParaRPr b="1" sz="4554"/>
          </a:p>
          <a:p>
            <a:pPr indent="0" lvl="0" marL="0" rtl="0" algn="l">
              <a:spcBef>
                <a:spcPts val="0"/>
              </a:spcBef>
              <a:spcAft>
                <a:spcPts val="0"/>
              </a:spcAft>
              <a:buNone/>
            </a:pPr>
            <a:r>
              <a:rPr lang="en" sz="4554"/>
              <a:t>Join us for the Disability (Research) Salon during Accessibility Week, the week of April 7th! Students will have the opportunity to present research or theses related to disability studies or lived experiences with disability/chronic illness and then engage in discussion with the community. Opening remarks and facilitation will be provided by Prof Mara Green, Anthropology and instructor of the Disability course taught in the Fall 2023 &amp; 2024 Semesters. This event is co-sponsored by BLAIS. </a:t>
            </a:r>
            <a:endParaRPr sz="4554"/>
          </a:p>
          <a:p>
            <a:pPr indent="0" lvl="0" marL="0" rtl="0" algn="l">
              <a:spcBef>
                <a:spcPts val="0"/>
              </a:spcBef>
              <a:spcAft>
                <a:spcPts val="0"/>
              </a:spcAft>
              <a:buNone/>
            </a:pPr>
            <a:r>
              <a:t/>
            </a:r>
            <a:endParaRPr b="1" sz="4554"/>
          </a:p>
          <a:p>
            <a:pPr indent="0" lvl="0" marL="0" rtl="0" algn="l">
              <a:spcBef>
                <a:spcPts val="0"/>
              </a:spcBef>
              <a:spcAft>
                <a:spcPts val="0"/>
              </a:spcAft>
              <a:buNone/>
            </a:pPr>
            <a:r>
              <a:rPr lang="en" sz="4554"/>
              <a:t>Food and refreshments will be provided.</a:t>
            </a:r>
            <a:endParaRPr sz="4554"/>
          </a:p>
          <a:p>
            <a:pPr indent="0" lvl="0" marL="0" rtl="0" algn="l">
              <a:lnSpc>
                <a:spcPct val="115000"/>
              </a:lnSpc>
              <a:spcBef>
                <a:spcPts val="0"/>
              </a:spcBef>
              <a:spcAft>
                <a:spcPts val="0"/>
              </a:spcAft>
              <a:buNone/>
            </a:pPr>
            <a:r>
              <a:t/>
            </a:r>
            <a:endParaRPr b="1" sz="2500"/>
          </a:p>
          <a:p>
            <a:pPr indent="0" lvl="0" marL="0" rtl="0" algn="l">
              <a:lnSpc>
                <a:spcPct val="115000"/>
              </a:lnSpc>
              <a:spcBef>
                <a:spcPts val="0"/>
              </a:spcBef>
              <a:spcAft>
                <a:spcPts val="0"/>
              </a:spcAft>
              <a:buSzPct val="58064"/>
              <a:buNone/>
            </a:pPr>
            <a:r>
              <a:t/>
            </a:r>
            <a:endParaRPr sz="3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animEffect filter="fade" transition="in">
                                      <p:cBhvr>
                                        <p:cTn dur="1000"/>
                                        <p:tgtEl>
                                          <p:spTgt spid="2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animEffect filter="fade" transition="in">
                                      <p:cBhvr>
                                        <p:cTn dur="1000"/>
                                        <p:tgtEl>
                                          <p:spTgt spid="2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animEffect filter="fade" transition="in">
                                      <p:cBhvr>
                                        <p:cTn dur="1000"/>
                                        <p:tgtEl>
                                          <p:spTgt spid="2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animEffect filter="fade" transition="in">
                                      <p:cBhvr>
                                        <p:cTn dur="1000"/>
                                        <p:tgtEl>
                                          <p:spTgt spid="2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animEffect filter="fade" transition="in">
                                      <p:cBhvr>
                                        <p:cTn dur="1000"/>
                                        <p:tgtEl>
                                          <p:spTgt spid="2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animEffect filter="fade" transition="in">
                                      <p:cBhvr>
                                        <p:cTn dur="1000"/>
                                        <p:tgtEl>
                                          <p:spTgt spid="2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6" st="6"/>
                                            </p:txEl>
                                          </p:spTgt>
                                        </p:tgtEl>
                                        <p:attrNameLst>
                                          <p:attrName>style.visibility</p:attrName>
                                        </p:attrNameLst>
                                      </p:cBhvr>
                                      <p:to>
                                        <p:strVal val="visible"/>
                                      </p:to>
                                    </p:set>
                                    <p:animEffect filter="fade" transition="in">
                                      <p:cBhvr>
                                        <p:cTn dur="1000"/>
                                        <p:tgtEl>
                                          <p:spTgt spid="2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xEl>
                                              <p:pRg end="7" st="7"/>
                                            </p:txEl>
                                          </p:spTgt>
                                        </p:tgtEl>
                                        <p:attrNameLst>
                                          <p:attrName>style.visibility</p:attrName>
                                        </p:attrNameLst>
                                      </p:cBhvr>
                                      <p:to>
                                        <p:strVal val="visible"/>
                                      </p:to>
                                    </p:set>
                                    <p:animEffect filter="fade" transition="in">
                                      <p:cBhvr>
                                        <p:cTn dur="1000"/>
                                        <p:tgtEl>
                                          <p:spTgt spid="22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2"/>
          <p:cNvSpPr txBox="1"/>
          <p:nvPr>
            <p:ph type="title"/>
          </p:nvPr>
        </p:nvSpPr>
        <p:spPr>
          <a:xfrm>
            <a:off x="311700" y="814800"/>
            <a:ext cx="8571300" cy="9420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4200"/>
              <a:buNone/>
            </a:pPr>
            <a:r>
              <a:rPr lang="en">
                <a:solidFill>
                  <a:srgbClr val="0B5394"/>
                </a:solidFill>
              </a:rPr>
              <a:t>Thank You! </a:t>
            </a:r>
            <a:endParaRPr>
              <a:solidFill>
                <a:srgbClr val="0B539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6"/>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INTRODUCTIONS</a:t>
            </a:r>
            <a:endParaRPr/>
          </a:p>
        </p:txBody>
      </p:sp>
      <p:sp>
        <p:nvSpPr>
          <p:cNvPr id="120" name="Google Shape;120;p26"/>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a:t>Meet CSC Staff</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7"/>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WORKSHOP OVERVIEW</a:t>
            </a:r>
            <a:endParaRPr/>
          </a:p>
        </p:txBody>
      </p:sp>
      <p:sp>
        <p:nvSpPr>
          <p:cNvPr id="126" name="Google Shape;126;p27"/>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Workshop Overview: </a:t>
            </a:r>
            <a:endParaRPr/>
          </a:p>
        </p:txBody>
      </p:sp>
      <p:sp>
        <p:nvSpPr>
          <p:cNvPr id="132" name="Google Shape;132;p28"/>
          <p:cNvSpPr/>
          <p:nvPr/>
        </p:nvSpPr>
        <p:spPr>
          <a:xfrm>
            <a:off x="1103982" y="1904550"/>
            <a:ext cx="1451700" cy="1334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0B5394"/>
                </a:solidFill>
                <a:latin typeface="Open Sans"/>
                <a:ea typeface="Open Sans"/>
                <a:cs typeface="Open Sans"/>
                <a:sym typeface="Open Sans"/>
              </a:rPr>
              <a:t>Digital Accessibility</a:t>
            </a:r>
            <a:endParaRPr b="1">
              <a:solidFill>
                <a:srgbClr val="0B5394"/>
              </a:solidFill>
              <a:latin typeface="Open Sans"/>
              <a:ea typeface="Open Sans"/>
              <a:cs typeface="Open Sans"/>
              <a:sym typeface="Open Sans"/>
            </a:endParaRPr>
          </a:p>
        </p:txBody>
      </p:sp>
      <p:sp>
        <p:nvSpPr>
          <p:cNvPr id="133" name="Google Shape;133;p28"/>
          <p:cNvSpPr/>
          <p:nvPr/>
        </p:nvSpPr>
        <p:spPr>
          <a:xfrm>
            <a:off x="2824511" y="1904550"/>
            <a:ext cx="1451700" cy="1334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0B5394"/>
                </a:solidFill>
                <a:latin typeface="Open Sans"/>
                <a:ea typeface="Open Sans"/>
                <a:cs typeface="Open Sans"/>
                <a:sym typeface="Open Sans"/>
              </a:rPr>
              <a:t>Google Slides Activity</a:t>
            </a:r>
            <a:endParaRPr b="1" i="0" u="none" cap="none" strike="noStrike">
              <a:solidFill>
                <a:srgbClr val="0B5394"/>
              </a:solidFill>
              <a:latin typeface="Open Sans"/>
              <a:ea typeface="Open Sans"/>
              <a:cs typeface="Open Sans"/>
              <a:sym typeface="Open Sans"/>
            </a:endParaRPr>
          </a:p>
        </p:txBody>
      </p:sp>
      <p:sp>
        <p:nvSpPr>
          <p:cNvPr id="134" name="Google Shape;134;p28"/>
          <p:cNvSpPr/>
          <p:nvPr/>
        </p:nvSpPr>
        <p:spPr>
          <a:xfrm>
            <a:off x="4545039" y="1859725"/>
            <a:ext cx="1451700" cy="1334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solidFill>
                  <a:srgbClr val="0B5394"/>
                </a:solidFill>
                <a:latin typeface="Open Sans"/>
                <a:ea typeface="Open Sans"/>
                <a:cs typeface="Open Sans"/>
                <a:sym typeface="Open Sans"/>
              </a:rPr>
              <a:t>Reflection &amp; Wrap Up</a:t>
            </a:r>
            <a:endParaRPr b="1" i="0" u="none" cap="none" strike="noStrike">
              <a:solidFill>
                <a:srgbClr val="0B5394"/>
              </a:solidFill>
              <a:latin typeface="Open Sans"/>
              <a:ea typeface="Open Sans"/>
              <a:cs typeface="Open Sans"/>
              <a:sym typeface="Open Sans"/>
            </a:endParaRPr>
          </a:p>
        </p:txBody>
      </p:sp>
      <p:sp>
        <p:nvSpPr>
          <p:cNvPr id="135" name="Google Shape;135;p28"/>
          <p:cNvSpPr/>
          <p:nvPr/>
        </p:nvSpPr>
        <p:spPr>
          <a:xfrm>
            <a:off x="6265568" y="1859725"/>
            <a:ext cx="1451700" cy="1334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solidFill>
                  <a:srgbClr val="0B5394"/>
                </a:solidFill>
                <a:latin typeface="Open Sans"/>
                <a:ea typeface="Open Sans"/>
                <a:cs typeface="Open Sans"/>
                <a:sym typeface="Open Sans"/>
              </a:rPr>
              <a:t>Snacks &amp; Mingling</a:t>
            </a:r>
            <a:endParaRPr b="1">
              <a:solidFill>
                <a:srgbClr val="0B5394"/>
              </a:solidFill>
              <a:latin typeface="Open Sans"/>
              <a:ea typeface="Open Sans"/>
              <a:cs typeface="Open Sans"/>
              <a:sym typeface="Open Sans"/>
            </a:endParaRPr>
          </a:p>
          <a:p>
            <a:pPr indent="0" lvl="0" marL="0" marR="0" rtl="0" algn="ctr">
              <a:lnSpc>
                <a:spcPct val="100000"/>
              </a:lnSpc>
              <a:spcBef>
                <a:spcPts val="0"/>
              </a:spcBef>
              <a:spcAft>
                <a:spcPts val="0"/>
              </a:spcAft>
              <a:buClr>
                <a:srgbClr val="000000"/>
              </a:buClr>
              <a:buSzPts val="1800"/>
              <a:buFont typeface="Arial"/>
              <a:buNone/>
            </a:pPr>
            <a:r>
              <a:rPr b="1" lang="en">
                <a:solidFill>
                  <a:srgbClr val="0B5394"/>
                </a:solidFill>
                <a:latin typeface="Open Sans"/>
                <a:ea typeface="Open Sans"/>
                <a:cs typeface="Open Sans"/>
                <a:sym typeface="Open Sans"/>
              </a:rPr>
              <a:t> (5:00-5:30) </a:t>
            </a:r>
            <a:endParaRPr b="1">
              <a:solidFill>
                <a:srgbClr val="0B5394"/>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9"/>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00000"/>
              </a:lnSpc>
              <a:spcBef>
                <a:spcPts val="0"/>
              </a:spcBef>
              <a:spcAft>
                <a:spcPts val="0"/>
              </a:spcAft>
              <a:buSzPct val="100000"/>
              <a:buNone/>
            </a:pPr>
            <a:r>
              <a:t/>
            </a:r>
            <a:endParaRPr/>
          </a:p>
          <a:p>
            <a:pPr indent="0" lvl="0" marL="0" rtl="0" algn="ctr">
              <a:lnSpc>
                <a:spcPct val="100000"/>
              </a:lnSpc>
              <a:spcBef>
                <a:spcPts val="0"/>
              </a:spcBef>
              <a:spcAft>
                <a:spcPts val="0"/>
              </a:spcAft>
              <a:buSzPct val="100000"/>
              <a:buNone/>
            </a:pPr>
            <a:r>
              <a:rPr lang="en"/>
              <a:t>DIGITAL ACCESSIBILITY</a:t>
            </a:r>
            <a:endParaRPr/>
          </a:p>
        </p:txBody>
      </p:sp>
      <p:sp>
        <p:nvSpPr>
          <p:cNvPr id="141" name="Google Shape;141;p29"/>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0"/>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Digital Accessibility</a:t>
            </a:r>
            <a:endParaRPr/>
          </a:p>
        </p:txBody>
      </p:sp>
      <p:sp>
        <p:nvSpPr>
          <p:cNvPr id="147" name="Google Shape;147;p30"/>
          <p:cNvSpPr txBox="1"/>
          <p:nvPr>
            <p:ph idx="1" type="body"/>
          </p:nvPr>
        </p:nvSpPr>
        <p:spPr>
          <a:xfrm>
            <a:off x="311700" y="1093850"/>
            <a:ext cx="8520600" cy="173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sz="1400"/>
          </a:p>
          <a:p>
            <a:pPr indent="-317500" lvl="0" marL="457200" rtl="0" algn="l">
              <a:lnSpc>
                <a:spcPct val="115000"/>
              </a:lnSpc>
              <a:spcBef>
                <a:spcPts val="0"/>
              </a:spcBef>
              <a:spcAft>
                <a:spcPts val="0"/>
              </a:spcAft>
              <a:buSzPts val="1400"/>
              <a:buChar char="●"/>
            </a:pPr>
            <a:r>
              <a:rPr b="1" lang="en" sz="1400"/>
              <a:t>Reflect: </a:t>
            </a:r>
            <a:endParaRPr b="1" sz="1400"/>
          </a:p>
          <a:p>
            <a:pPr indent="-317500" lvl="1" marL="914400" rtl="0" algn="l">
              <a:lnSpc>
                <a:spcPct val="115000"/>
              </a:lnSpc>
              <a:spcBef>
                <a:spcPts val="0"/>
              </a:spcBef>
              <a:spcAft>
                <a:spcPts val="0"/>
              </a:spcAft>
              <a:buSzPts val="1400"/>
              <a:buChar char="○"/>
            </a:pPr>
            <a:r>
              <a:rPr lang="en" sz="1400"/>
              <a:t>How do you access content in the digital world? What senses or parts of body do you use when engaging with digital content on a computer</a:t>
            </a:r>
            <a:r>
              <a:rPr lang="en"/>
              <a:t>, </a:t>
            </a:r>
            <a:r>
              <a:rPr lang="en" sz="1400"/>
              <a:t>mobile phone, or other de</a:t>
            </a:r>
            <a:r>
              <a:rPr lang="en"/>
              <a:t>vice</a:t>
            </a:r>
            <a:r>
              <a:rPr lang="en" sz="1400"/>
              <a:t>? </a:t>
            </a:r>
            <a:endParaRPr sz="1400"/>
          </a:p>
          <a:p>
            <a:pPr indent="-317500" lvl="0" marL="457200" rtl="0" algn="l">
              <a:lnSpc>
                <a:spcPct val="115000"/>
              </a:lnSpc>
              <a:spcBef>
                <a:spcPts val="0"/>
              </a:spcBef>
              <a:spcAft>
                <a:spcPts val="0"/>
              </a:spcAft>
              <a:buSzPts val="1400"/>
              <a:buChar char="●"/>
            </a:pPr>
            <a:r>
              <a:rPr b="1" lang="en" sz="1400"/>
              <a:t>Discuss: </a:t>
            </a:r>
            <a:endParaRPr b="1" sz="1400"/>
          </a:p>
          <a:p>
            <a:pPr indent="-317500" lvl="1" marL="914400" rtl="0" algn="l">
              <a:lnSpc>
                <a:spcPct val="115000"/>
              </a:lnSpc>
              <a:spcBef>
                <a:spcPts val="0"/>
              </a:spcBef>
              <a:spcAft>
                <a:spcPts val="0"/>
              </a:spcAft>
              <a:buSzPts val="1400"/>
              <a:buChar char="○"/>
            </a:pPr>
            <a:r>
              <a:rPr lang="en"/>
              <a:t>In what situations or temporary circumstances has your ability to access content in the digital world been impaired? (ex: impaired vision, hearing, mobility, etc.) </a:t>
            </a:r>
            <a:endParaRPr/>
          </a:p>
          <a:p>
            <a:pPr indent="-317500" lvl="0" marL="457200" rtl="0" algn="l">
              <a:lnSpc>
                <a:spcPct val="115000"/>
              </a:lnSpc>
              <a:spcBef>
                <a:spcPts val="0"/>
              </a:spcBef>
              <a:spcAft>
                <a:spcPts val="0"/>
              </a:spcAft>
              <a:buSzPts val="1400"/>
              <a:buChar char="●"/>
            </a:pPr>
            <a:r>
              <a:rPr lang="en" sz="1400"/>
              <a:t>Accessibility needs can be: </a:t>
            </a:r>
            <a:endParaRPr sz="1400"/>
          </a:p>
          <a:p>
            <a:pPr indent="0" lvl="0" marL="0" rtl="0" algn="l">
              <a:lnSpc>
                <a:spcPct val="115000"/>
              </a:lnSpc>
              <a:spcBef>
                <a:spcPts val="0"/>
              </a:spcBef>
              <a:spcAft>
                <a:spcPts val="0"/>
              </a:spcAft>
              <a:buSzPts val="1800"/>
              <a:buNone/>
            </a:pPr>
            <a:r>
              <a:t/>
            </a:r>
            <a:endParaRPr sz="3100"/>
          </a:p>
        </p:txBody>
      </p:sp>
      <p:sp>
        <p:nvSpPr>
          <p:cNvPr id="148" name="Google Shape;148;p30"/>
          <p:cNvSpPr/>
          <p:nvPr/>
        </p:nvSpPr>
        <p:spPr>
          <a:xfrm>
            <a:off x="1577875" y="3214550"/>
            <a:ext cx="1497600" cy="1376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solidFill>
                  <a:srgbClr val="0B5394"/>
                </a:solidFill>
                <a:latin typeface="Open Sans"/>
                <a:ea typeface="Open Sans"/>
                <a:cs typeface="Open Sans"/>
                <a:sym typeface="Open Sans"/>
              </a:rPr>
              <a:t>Permanent</a:t>
            </a:r>
            <a:endParaRPr b="1" i="0" u="none" cap="none" strike="noStrike">
              <a:solidFill>
                <a:srgbClr val="0B5394"/>
              </a:solidFill>
              <a:latin typeface="Open Sans"/>
              <a:ea typeface="Open Sans"/>
              <a:cs typeface="Open Sans"/>
              <a:sym typeface="Open Sans"/>
            </a:endParaRPr>
          </a:p>
        </p:txBody>
      </p:sp>
      <p:sp>
        <p:nvSpPr>
          <p:cNvPr id="149" name="Google Shape;149;p30"/>
          <p:cNvSpPr/>
          <p:nvPr/>
        </p:nvSpPr>
        <p:spPr>
          <a:xfrm>
            <a:off x="3489432" y="3214550"/>
            <a:ext cx="1497600" cy="1376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solidFill>
                  <a:srgbClr val="0B5394"/>
                </a:solidFill>
                <a:latin typeface="Open Sans"/>
                <a:ea typeface="Open Sans"/>
                <a:cs typeface="Open Sans"/>
                <a:sym typeface="Open Sans"/>
              </a:rPr>
              <a:t>Temporary</a:t>
            </a:r>
            <a:endParaRPr b="1" i="0" u="none" cap="none" strike="noStrike">
              <a:solidFill>
                <a:srgbClr val="0B5394"/>
              </a:solidFill>
              <a:latin typeface="Open Sans"/>
              <a:ea typeface="Open Sans"/>
              <a:cs typeface="Open Sans"/>
              <a:sym typeface="Open Sans"/>
            </a:endParaRPr>
          </a:p>
        </p:txBody>
      </p:sp>
      <p:sp>
        <p:nvSpPr>
          <p:cNvPr id="150" name="Google Shape;150;p30"/>
          <p:cNvSpPr/>
          <p:nvPr/>
        </p:nvSpPr>
        <p:spPr>
          <a:xfrm>
            <a:off x="5400991" y="3214550"/>
            <a:ext cx="1497600" cy="1376400"/>
          </a:xfrm>
          <a:prstGeom prst="roundRect">
            <a:avLst>
              <a:gd fmla="val 16667" name="adj"/>
            </a:avLst>
          </a:prstGeom>
          <a:noFill/>
          <a:ln cap="flat" cmpd="sng" w="38100">
            <a:solidFill>
              <a:srgbClr val="0B5394"/>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1" lang="en">
                <a:solidFill>
                  <a:srgbClr val="0B5394"/>
                </a:solidFill>
                <a:latin typeface="Open Sans"/>
                <a:ea typeface="Open Sans"/>
                <a:cs typeface="Open Sans"/>
                <a:sym typeface="Open Sans"/>
              </a:rPr>
              <a:t>Situational</a:t>
            </a:r>
            <a:endParaRPr b="1" i="0" u="none" cap="none" strike="noStrike">
              <a:solidFill>
                <a:srgbClr val="0B5394"/>
              </a:solidFill>
              <a:latin typeface="Open Sans"/>
              <a:ea typeface="Open Sans"/>
              <a:cs typeface="Open Sans"/>
              <a:sym typeface="Open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0" st="0"/>
                                            </p:txEl>
                                          </p:spTgt>
                                        </p:tgtEl>
                                        <p:attrNameLst>
                                          <p:attrName>style.visibility</p:attrName>
                                        </p:attrNameLst>
                                      </p:cBhvr>
                                      <p:to>
                                        <p:strVal val="visible"/>
                                      </p:to>
                                    </p:set>
                                    <p:animEffect filter="fade" transition="in">
                                      <p:cBhvr>
                                        <p:cTn dur="1000"/>
                                        <p:tgtEl>
                                          <p:spTgt spid="1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1" st="1"/>
                                            </p:txEl>
                                          </p:spTgt>
                                        </p:tgtEl>
                                        <p:attrNameLst>
                                          <p:attrName>style.visibility</p:attrName>
                                        </p:attrNameLst>
                                      </p:cBhvr>
                                      <p:to>
                                        <p:strVal val="visible"/>
                                      </p:to>
                                    </p:set>
                                    <p:animEffect filter="fade" transition="in">
                                      <p:cBhvr>
                                        <p:cTn dur="1000"/>
                                        <p:tgtEl>
                                          <p:spTgt spid="14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2" st="2"/>
                                            </p:txEl>
                                          </p:spTgt>
                                        </p:tgtEl>
                                        <p:attrNameLst>
                                          <p:attrName>style.visibility</p:attrName>
                                        </p:attrNameLst>
                                      </p:cBhvr>
                                      <p:to>
                                        <p:strVal val="visible"/>
                                      </p:to>
                                    </p:set>
                                    <p:animEffect filter="fade" transition="in">
                                      <p:cBhvr>
                                        <p:cTn dur="1000"/>
                                        <p:tgtEl>
                                          <p:spTgt spid="14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3" st="3"/>
                                            </p:txEl>
                                          </p:spTgt>
                                        </p:tgtEl>
                                        <p:attrNameLst>
                                          <p:attrName>style.visibility</p:attrName>
                                        </p:attrNameLst>
                                      </p:cBhvr>
                                      <p:to>
                                        <p:strVal val="visible"/>
                                      </p:to>
                                    </p:set>
                                    <p:animEffect filter="fade" transition="in">
                                      <p:cBhvr>
                                        <p:cTn dur="1000"/>
                                        <p:tgtEl>
                                          <p:spTgt spid="14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4" st="4"/>
                                            </p:txEl>
                                          </p:spTgt>
                                        </p:tgtEl>
                                        <p:attrNameLst>
                                          <p:attrName>style.visibility</p:attrName>
                                        </p:attrNameLst>
                                      </p:cBhvr>
                                      <p:to>
                                        <p:strVal val="visible"/>
                                      </p:to>
                                    </p:set>
                                    <p:animEffect filter="fade" transition="in">
                                      <p:cBhvr>
                                        <p:cTn dur="1000"/>
                                        <p:tgtEl>
                                          <p:spTgt spid="14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5" st="5"/>
                                            </p:txEl>
                                          </p:spTgt>
                                        </p:tgtEl>
                                        <p:attrNameLst>
                                          <p:attrName>style.visibility</p:attrName>
                                        </p:attrNameLst>
                                      </p:cBhvr>
                                      <p:to>
                                        <p:strVal val="visible"/>
                                      </p:to>
                                    </p:set>
                                    <p:animEffect filter="fade" transition="in">
                                      <p:cBhvr>
                                        <p:cTn dur="1000"/>
                                        <p:tgtEl>
                                          <p:spTgt spid="14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xEl>
                                              <p:pRg end="6" st="6"/>
                                            </p:txEl>
                                          </p:spTgt>
                                        </p:tgtEl>
                                        <p:attrNameLst>
                                          <p:attrName>style.visibility</p:attrName>
                                        </p:attrNameLst>
                                      </p:cBhvr>
                                      <p:to>
                                        <p:strVal val="visible"/>
                                      </p:to>
                                    </p:set>
                                    <p:animEffect filter="fade" transition="in">
                                      <p:cBhvr>
                                        <p:cTn dur="1000"/>
                                        <p:tgtEl>
                                          <p:spTgt spid="14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0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3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INCLUSIVE DESIGN</a:t>
            </a:r>
            <a:endParaRPr/>
          </a:p>
        </p:txBody>
      </p:sp>
      <p:sp>
        <p:nvSpPr>
          <p:cNvPr id="156" name="Google Shape;156;p3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fontScale="77500"/>
          </a:bodyPr>
          <a:lstStyle/>
          <a:p>
            <a:pPr indent="0" lvl="0" marL="0" rtl="0" algn="ctr">
              <a:lnSpc>
                <a:spcPct val="100000"/>
              </a:lnSpc>
              <a:spcBef>
                <a:spcPts val="0"/>
              </a:spcBef>
              <a:spcAft>
                <a:spcPts val="0"/>
              </a:spcAft>
              <a:buSzPct val="100000"/>
              <a:buNone/>
            </a:pPr>
            <a:r>
              <a:rPr lang="en"/>
              <a:t>Designing</a:t>
            </a:r>
            <a:r>
              <a:rPr lang="en"/>
              <a:t> products and services that can be </a:t>
            </a:r>
            <a:r>
              <a:rPr lang="en"/>
              <a:t>used by everyone, regardless of ability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2"/>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400"/>
              <a:buNone/>
            </a:pPr>
            <a:r>
              <a:rPr lang="en"/>
              <a:t>ACTIVITY</a:t>
            </a:r>
            <a:endParaRPr/>
          </a:p>
        </p:txBody>
      </p:sp>
      <p:sp>
        <p:nvSpPr>
          <p:cNvPr id="162" name="Google Shape;162;p32"/>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400"/>
              <a:buNone/>
            </a:pPr>
            <a:r>
              <a:rPr b="1" lang="en"/>
              <a:t>Design a Google Slide</a:t>
            </a:r>
            <a:endParaRPr b="1"/>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Activity</a:t>
            </a:r>
            <a:endParaRPr/>
          </a:p>
        </p:txBody>
      </p:sp>
      <p:sp>
        <p:nvSpPr>
          <p:cNvPr id="168" name="Google Shape;168;p3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SzPts val="1800"/>
              <a:buChar char="●"/>
            </a:pPr>
            <a:r>
              <a:rPr b="1" lang="en"/>
              <a:t>Choose a topic to make a slide about: </a:t>
            </a:r>
            <a:endParaRPr b="1"/>
          </a:p>
          <a:p>
            <a:pPr indent="-342900" lvl="1" marL="914400" rtl="0" algn="l">
              <a:lnSpc>
                <a:spcPct val="115000"/>
              </a:lnSpc>
              <a:spcBef>
                <a:spcPts val="0"/>
              </a:spcBef>
              <a:spcAft>
                <a:spcPts val="0"/>
              </a:spcAft>
              <a:buSzPts val="1800"/>
              <a:buChar char="○"/>
            </a:pPr>
            <a:r>
              <a:rPr b="1" lang="en" sz="1800"/>
              <a:t>Theme: </a:t>
            </a:r>
            <a:r>
              <a:rPr lang="en" sz="1800"/>
              <a:t>Your favorite…(book, movie, artist, color, animal, food, </a:t>
            </a:r>
            <a:r>
              <a:rPr lang="en" sz="1800"/>
              <a:t>geographic location, etc.) </a:t>
            </a:r>
            <a:endParaRPr sz="1800"/>
          </a:p>
          <a:p>
            <a:pPr indent="-342900" lvl="0" marL="457200" rtl="0" algn="l">
              <a:lnSpc>
                <a:spcPct val="115000"/>
              </a:lnSpc>
              <a:spcBef>
                <a:spcPts val="0"/>
              </a:spcBef>
              <a:spcAft>
                <a:spcPts val="0"/>
              </a:spcAft>
              <a:buSzPts val="1800"/>
              <a:buChar char="●"/>
            </a:pPr>
            <a:r>
              <a:rPr b="1" lang="en"/>
              <a:t>Google Slide </a:t>
            </a:r>
            <a:r>
              <a:rPr b="1" lang="en"/>
              <a:t>Template </a:t>
            </a:r>
            <a:r>
              <a:rPr b="1" lang="en"/>
              <a:t>(Make A Copy):</a:t>
            </a:r>
            <a:endParaRPr b="1"/>
          </a:p>
          <a:p>
            <a:pPr indent="-342900" lvl="1" marL="914400" rtl="0" algn="l">
              <a:lnSpc>
                <a:spcPct val="115000"/>
              </a:lnSpc>
              <a:spcBef>
                <a:spcPts val="0"/>
              </a:spcBef>
              <a:spcAft>
                <a:spcPts val="0"/>
              </a:spcAft>
              <a:buSzPts val="1800"/>
              <a:buChar char="○"/>
            </a:pPr>
            <a:r>
              <a:rPr b="1" lang="en" sz="1800"/>
              <a:t> </a:t>
            </a:r>
            <a:r>
              <a:rPr b="1" lang="en" sz="1800" u="sng">
                <a:solidFill>
                  <a:schemeClr val="hlink"/>
                </a:solidFill>
                <a:hlinkClick r:id="rId3"/>
              </a:rPr>
              <a:t>https://bit.ly/ida-activity</a:t>
            </a:r>
            <a:r>
              <a:rPr b="1" lang="en" sz="1800"/>
              <a:t> </a:t>
            </a:r>
            <a:endParaRPr b="1" sz="1800"/>
          </a:p>
          <a:p>
            <a:pPr indent="0" lvl="0" marL="0" rtl="0" algn="l">
              <a:lnSpc>
                <a:spcPct val="115000"/>
              </a:lnSpc>
              <a:spcBef>
                <a:spcPts val="0"/>
              </a:spcBef>
              <a:spcAft>
                <a:spcPts val="0"/>
              </a:spcAft>
              <a:buSzPts val="1800"/>
              <a:buNone/>
            </a:pPr>
            <a:r>
              <a:t/>
            </a:r>
            <a:endParaRPr sz="31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0" st="0"/>
                                            </p:txEl>
                                          </p:spTgt>
                                        </p:tgtEl>
                                        <p:attrNameLst>
                                          <p:attrName>style.visibility</p:attrName>
                                        </p:attrNameLst>
                                      </p:cBhvr>
                                      <p:to>
                                        <p:strVal val="visible"/>
                                      </p:to>
                                    </p:set>
                                    <p:animEffect filter="fade" transition="in">
                                      <p:cBhvr>
                                        <p:cTn dur="1000"/>
                                        <p:tgtEl>
                                          <p:spTgt spid="1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1" st="1"/>
                                            </p:txEl>
                                          </p:spTgt>
                                        </p:tgtEl>
                                        <p:attrNameLst>
                                          <p:attrName>style.visibility</p:attrName>
                                        </p:attrNameLst>
                                      </p:cBhvr>
                                      <p:to>
                                        <p:strVal val="visible"/>
                                      </p:to>
                                    </p:set>
                                    <p:animEffect filter="fade" transition="in">
                                      <p:cBhvr>
                                        <p:cTn dur="1000"/>
                                        <p:tgtEl>
                                          <p:spTgt spid="1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2" st="2"/>
                                            </p:txEl>
                                          </p:spTgt>
                                        </p:tgtEl>
                                        <p:attrNameLst>
                                          <p:attrName>style.visibility</p:attrName>
                                        </p:attrNameLst>
                                      </p:cBhvr>
                                      <p:to>
                                        <p:strVal val="visible"/>
                                      </p:to>
                                    </p:set>
                                    <p:animEffect filter="fade" transition="in">
                                      <p:cBhvr>
                                        <p:cTn dur="1000"/>
                                        <p:tgtEl>
                                          <p:spTgt spid="1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3" st="3"/>
                                            </p:txEl>
                                          </p:spTgt>
                                        </p:tgtEl>
                                        <p:attrNameLst>
                                          <p:attrName>style.visibility</p:attrName>
                                        </p:attrNameLst>
                                      </p:cBhvr>
                                      <p:to>
                                        <p:strVal val="visible"/>
                                      </p:to>
                                    </p:set>
                                    <p:animEffect filter="fade" transition="in">
                                      <p:cBhvr>
                                        <p:cTn dur="1000"/>
                                        <p:tgtEl>
                                          <p:spTgt spid="16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xEl>
                                              <p:pRg end="4" st="4"/>
                                            </p:txEl>
                                          </p:spTgt>
                                        </p:tgtEl>
                                        <p:attrNameLst>
                                          <p:attrName>style.visibility</p:attrName>
                                        </p:attrNameLst>
                                      </p:cBhvr>
                                      <p:to>
                                        <p:strVal val="visible"/>
                                      </p:to>
                                    </p:set>
                                    <p:animEffect filter="fade" transition="in">
                                      <p:cBhvr>
                                        <p:cTn dur="1000"/>
                                        <p:tgtEl>
                                          <p:spTgt spid="16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