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sldIdLst>
    <p:sldId id="341" r:id="rId2"/>
    <p:sldId id="256" r:id="rId3"/>
    <p:sldId id="342" r:id="rId4"/>
    <p:sldId id="259" r:id="rId5"/>
    <p:sldId id="325" r:id="rId6"/>
    <p:sldId id="326" r:id="rId7"/>
    <p:sldId id="327" r:id="rId8"/>
    <p:sldId id="330" r:id="rId9"/>
    <p:sldId id="322" r:id="rId10"/>
    <p:sldId id="260" r:id="rId11"/>
    <p:sldId id="329" r:id="rId12"/>
    <p:sldId id="261" r:id="rId13"/>
    <p:sldId id="343" r:id="rId14"/>
    <p:sldId id="352" r:id="rId15"/>
    <p:sldId id="344" r:id="rId16"/>
    <p:sldId id="345" r:id="rId17"/>
    <p:sldId id="353" r:id="rId18"/>
    <p:sldId id="324" r:id="rId19"/>
    <p:sldId id="347" r:id="rId20"/>
    <p:sldId id="348" r:id="rId21"/>
    <p:sldId id="349" r:id="rId22"/>
    <p:sldId id="328" r:id="rId23"/>
    <p:sldId id="350" r:id="rId24"/>
    <p:sldId id="35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975"/>
    <a:srgbClr val="49B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05"/>
  </p:normalViewPr>
  <p:slideViewPr>
    <p:cSldViewPr snapToGrid="0" snapToObjects="1">
      <p:cViewPr>
        <p:scale>
          <a:sx n="87" d="100"/>
          <a:sy n="87" d="100"/>
        </p:scale>
        <p:origin x="4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90AAE-9D03-B243-92D1-0D8E417CB5B0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F329-BAC6-BE41-A05B-4733D69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F329-BAC6-BE41-A05B-4733D69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F329-BAC6-BE41-A05B-4733D69E6E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F329-BAC6-BE41-A05B-4733D69E6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F329-BAC6-BE41-A05B-4733D69E6E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F329-BAC6-BE41-A05B-4733D69E6E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F329-BAC6-BE41-A05B-4733D69E6E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134-2877-AE46-AB90-8E2A2682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7E54-4A53-6E4D-B52B-E0865546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4A0-DC94-B744-BB39-67900556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AA49-7157-8F4F-8ADD-B48A86CB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A061-258B-CB4A-A79C-0ECB67B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F1E9-08E0-8645-8BD7-39F18F3A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A293-585A-7A41-9A35-DA87AA6B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7187-F2B5-B143-AD5A-25EF285E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C4D6-CBB1-8849-AF0C-B683C583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8959-5E40-B44C-92AB-E8B14C6D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E17E2-C5FC-B042-9F7A-AF7F0E7C2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0164F-6A56-F440-B973-C6E793EE1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51B5-AA7B-D24A-A494-A749A2D6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8A6D-AFE2-8644-95D9-2F914C0F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4BB8-27D3-1649-BF3C-3B0B05E4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6774-F256-7245-A1FB-3379E412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7CF6-0A2F-C543-8A3A-CB048A42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941C-76FD-DF4A-8851-93E80DCE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C563-EA22-7441-A106-81EB66DA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1811-E02C-B647-AF05-75A0C852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2DAB-5B13-E847-89B2-978E5593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0AD4-55C6-204A-B21D-74C60180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52C4-413E-284E-BA3A-BEF36BB6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C074-538E-CA4C-8F25-037A215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DC40-30C5-4744-A873-345B9752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6E6-2C98-7043-A8E2-0953F3EA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C9AD-A244-084D-9813-A04F436E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FBF97-A98A-AF44-941D-1A996F7D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DD1C-B99D-4A4B-997F-F7AB79ED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C849-EAD5-AB4F-BD4C-39C1F364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CF19-B6EA-5D4A-811F-A654F193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A148-166A-1849-AF4F-2E50500D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1768-4DE1-A344-A0EC-885D066F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B78D-C1F7-6343-B5BF-63F3B876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076C8-7D0E-0846-81C6-1169AE977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E3555-AD86-534B-AA60-475321FAA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CFDB6-41E0-764A-8970-639E77F2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A1B65-57CC-2048-B7A8-E3B8AAA2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9534-C52A-EF4A-83DC-020C53E5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55BF-37E9-3942-93B7-ACA42177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30339-4F7F-224D-A5B6-A946A818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E50A-D3EF-2248-A65E-F37CC0CD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2C66D-E30E-CB4F-9B0F-195FB8B4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DC8AA-D970-9042-8D38-33F63745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E0FA-3033-EB41-84D3-AF7874F6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64D1-E1B1-054B-83FE-183BC2CC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7ECF-1217-6747-BB06-3BD659FD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B186-6AA5-E049-B9C2-A3367177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99C9C-D77A-4B48-BD8D-AE8CC3BE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F941-0634-F94A-B310-DA45982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9D9-06E0-F942-8664-489A771C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BFCC-5D43-6C4D-9A9A-A7FBEF5A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CEB5-02CA-C848-BDEB-D452B41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72724-D554-3D40-BF3A-F82902A2B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95F8C-92F5-2246-BD8F-92979E7E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3CD39-EFF5-E642-BCF6-6A12C5C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98660-13CF-8947-BF6D-3D16C4E5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121F-7821-9E43-8EF5-B5A64C7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84F7E-BC98-9846-8B16-8ABA80AC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F573-C492-6B4C-8ACD-30777C5A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94C5-7C4A-404B-AC7D-44D8EDBF8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EBDA-DCBF-6348-BFF5-0D8C0157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4849-8409-444D-AAD7-F1D10A87A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census.gov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pfactfinder.planning.nyc.gov/#12.25/40.724/-73.9868" TargetMode="External"/><Relationship Id="rId4" Type="http://schemas.openxmlformats.org/officeDocument/2006/relationships/hyperlink" Target="https://ipums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ly.com/fko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dding.cool/2020/03/census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08BE61E-C76E-B446-BB23-D23741640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0"/>
          <a:stretch/>
        </p:blipFill>
        <p:spPr>
          <a:xfrm>
            <a:off x="1607661" y="287594"/>
            <a:ext cx="8976678" cy="6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2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 vs the American Community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CE5E-7DDB-994D-B3B4-A2DA9B0C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59542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94344"/>
            <a:ext cx="5157787" cy="3446463"/>
          </a:xfrm>
        </p:spPr>
        <p:txBody>
          <a:bodyPr>
            <a:normAutofit/>
          </a:bodyPr>
          <a:lstStyle/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Official count of the population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Every 10 years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Collected over the span of a few months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Attempts to count each person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From 1790</a:t>
            </a: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28600" indent="0">
              <a:lnSpc>
                <a:spcPct val="114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6E59A-1BE4-B74A-9453-6EBC3FC9F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59542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A09E82-266C-A84C-B9BB-A9EF60782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4344"/>
            <a:ext cx="5183188" cy="34464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 on the social and economic characteristics/needs of a community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Every year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Collected every month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Only samples a portion of the population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From 2005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62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about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Metadata/data dictionary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49844" lvl="1" indent="-312585" defTabSz="623438"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metadata files may include: 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general descriptions about the contents of the file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definitions for the various terms used to identify records (rows) and fields (columns)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range of values for fields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quality or reliability of the data and measurements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the data were collected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when the data were collected</a:t>
            </a:r>
          </a:p>
          <a:p>
            <a:pPr marL="1349944" lvl="2" indent="-312585" defTabSz="623438">
              <a:lnSpc>
                <a:spcPct val="134000"/>
              </a:lnSpc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 collected the data</a:t>
            </a:r>
          </a:p>
          <a:p>
            <a:pPr marL="549844" lvl="1" indent="-312585" defTabSz="623438">
              <a:spcBef>
                <a:spcPts val="3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endParaRPr lang="en-US" spc="-3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041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Quality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54EB3-B117-D444-8C60-9759854731C7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7EF0A2-944F-C24E-AF5A-E665014D63FE}"/>
              </a:ext>
            </a:extLst>
          </p:cNvPr>
          <p:cNvSpPr txBox="1">
            <a:spLocks/>
          </p:cNvSpPr>
          <p:nvPr/>
        </p:nvSpPr>
        <p:spPr>
          <a:xfrm>
            <a:off x="952500" y="1543050"/>
            <a:ext cx="100203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859" indent="-457200" defTabSz="623438">
              <a:spcBef>
                <a:spcPts val="426"/>
              </a:spcBef>
              <a:tabLst>
                <a:tab pos="321244" algn="l"/>
                <a:tab pos="321677" algn="l"/>
              </a:tabLst>
            </a:pPr>
            <a:r>
              <a:rPr lang="en-US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</a:p>
          <a:p>
            <a:pPr marL="778444" lvl="1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600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close a measurement is to its actual value and is often expressed as a probability</a:t>
            </a:r>
          </a:p>
          <a:p>
            <a:pPr marL="465859" lvl="1" indent="0" defTabSz="623438">
              <a:spcBef>
                <a:spcPts val="426"/>
              </a:spcBef>
              <a:buNone/>
              <a:tabLst>
                <a:tab pos="321244" algn="l"/>
                <a:tab pos="321677" algn="l"/>
              </a:tabLst>
            </a:pPr>
            <a:endParaRPr lang="en-US" sz="2800" spc="-3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80159" indent="-457200" defTabSz="623438">
              <a:spcBef>
                <a:spcPts val="426"/>
              </a:spcBef>
              <a:buFont typeface="+mj-lt"/>
              <a:buAutoNum type="arabicPeriod"/>
              <a:tabLst>
                <a:tab pos="321244" algn="l"/>
                <a:tab pos="321677" algn="l"/>
              </a:tabLst>
            </a:pPr>
            <a:r>
              <a:rPr lang="en-US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Positional accuracy (accuracy to true location on earth)</a:t>
            </a:r>
          </a:p>
          <a:p>
            <a:pPr marL="580159" indent="-457200" defTabSz="623438">
              <a:spcBef>
                <a:spcPts val="426"/>
              </a:spcBef>
              <a:buFont typeface="+mj-lt"/>
              <a:buAutoNum type="arabicPeriod"/>
              <a:tabLst>
                <a:tab pos="321244" algn="l"/>
                <a:tab pos="321677" algn="l"/>
              </a:tabLst>
            </a:pPr>
            <a:r>
              <a:rPr lang="en-US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Attribute accuracy (incorrect value recorded in table)</a:t>
            </a:r>
          </a:p>
          <a:p>
            <a:pPr marL="580159" indent="-457200" defTabSz="623438">
              <a:spcBef>
                <a:spcPts val="426"/>
              </a:spcBef>
              <a:buFont typeface="+mj-lt"/>
              <a:buAutoNum type="arabicPeriod"/>
              <a:tabLst>
                <a:tab pos="321244" algn="l"/>
                <a:tab pos="321677" algn="l"/>
              </a:tabLst>
            </a:pPr>
            <a:r>
              <a:rPr lang="en-US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Temporal accuracy (age/timeliness of a dataset)</a:t>
            </a:r>
          </a:p>
          <a:p>
            <a:pPr marL="580159" indent="-457200" defTabSz="623438">
              <a:spcBef>
                <a:spcPts val="426"/>
              </a:spcBef>
              <a:buFont typeface="+mj-lt"/>
              <a:buAutoNum type="arabicPeriod"/>
              <a:tabLst>
                <a:tab pos="321244" algn="l"/>
                <a:tab pos="321677" algn="l"/>
              </a:tabLst>
            </a:pPr>
            <a:r>
              <a:rPr lang="en-US" spc="-3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completeness</a:t>
            </a:r>
          </a:p>
          <a:p>
            <a:pPr marL="8659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70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ACS</a:t>
            </a:r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CDE69D-7CCC-8F44-9360-062E71AA3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1" t="16364" r="24495" b="13333"/>
          <a:stretch/>
        </p:blipFill>
        <p:spPr>
          <a:xfrm>
            <a:off x="3200400" y="79156"/>
            <a:ext cx="7758545" cy="66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72E858-70C4-D64E-A9E3-25E6115AC0B3}"/>
              </a:ext>
            </a:extLst>
          </p:cNvPr>
          <p:cNvSpPr txBox="1">
            <a:spLocks/>
          </p:cNvSpPr>
          <p:nvPr/>
        </p:nvSpPr>
        <p:spPr>
          <a:xfrm>
            <a:off x="4296882" y="2772756"/>
            <a:ext cx="3598235" cy="3766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0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Margin of Error (MOE)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54EB3-B117-D444-8C60-9759854731C7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7EF0A2-944F-C24E-AF5A-E665014D63FE}"/>
              </a:ext>
            </a:extLst>
          </p:cNvPr>
          <p:cNvSpPr txBox="1">
            <a:spLocks/>
          </p:cNvSpPr>
          <p:nvPr/>
        </p:nvSpPr>
        <p:spPr>
          <a:xfrm>
            <a:off x="952500" y="1543050"/>
            <a:ext cx="100203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measure of the possible variation of the estimate around the population value</a:t>
            </a: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 a given confidence level, the estimate and the actual population value will differ by no more than the value of the MOE</a:t>
            </a: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Matters for estimates with large MOE’s and for statistical testing</a:t>
            </a:r>
          </a:p>
          <a:p>
            <a:pPr>
              <a:lnSpc>
                <a:spcPct val="114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663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D54EB3-B117-D444-8C60-9759854731C7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709A144-BD74-2C48-9F96-594D19D6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24" y="706581"/>
            <a:ext cx="11649276" cy="57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0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72E858-70C4-D64E-A9E3-25E6115AC0B3}"/>
              </a:ext>
            </a:extLst>
          </p:cNvPr>
          <p:cNvSpPr txBox="1">
            <a:spLocks/>
          </p:cNvSpPr>
          <p:nvPr/>
        </p:nvSpPr>
        <p:spPr>
          <a:xfrm>
            <a:off x="4296882" y="2772756"/>
            <a:ext cx="3598235" cy="3766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7829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Geographies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B3689-F033-964E-BDBC-DFA5927A2B89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sic Info - U.S. Census Bureau - American Factfinder - LibGuides at Babson  College">
            <a:extLst>
              <a:ext uri="{FF2B5EF4-FFF2-40B4-BE49-F238E27FC236}">
                <a16:creationId xmlns:a16="http://schemas.microsoft.com/office/drawing/2014/main" id="{FB381AFA-1FA1-B34E-9542-69BEF0A5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6" y="1543050"/>
            <a:ext cx="6316022" cy="48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ographies | CitySDK">
            <a:extLst>
              <a:ext uri="{FF2B5EF4-FFF2-40B4-BE49-F238E27FC236}">
                <a16:creationId xmlns:a16="http://schemas.microsoft.com/office/drawing/2014/main" id="{9A9A1F3A-6748-7E46-B379-06B3B2D8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47" y="3327250"/>
            <a:ext cx="5809308" cy="17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map&#10;&#10;Description automatically generated">
            <a:extLst>
              <a:ext uri="{FF2B5EF4-FFF2-40B4-BE49-F238E27FC236}">
                <a16:creationId xmlns:a16="http://schemas.microsoft.com/office/drawing/2014/main" id="{5D93E3A6-D9C4-F74A-A7D4-94D002F55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3" r="22526" b="2"/>
          <a:stretch/>
        </p:blipFill>
        <p:spPr>
          <a:xfrm>
            <a:off x="484632" y="1640455"/>
            <a:ext cx="3517119" cy="35709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88AC0-044C-C74A-8752-F8D0E6E6A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Workshop 1: </a:t>
            </a:r>
            <a:b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Finding Census Data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9D226-807E-594D-8F71-D151FEA947B6}"/>
              </a:ext>
            </a:extLst>
          </p:cNvPr>
          <p:cNvSpPr txBox="1"/>
          <p:nvPr/>
        </p:nvSpPr>
        <p:spPr>
          <a:xfrm>
            <a:off x="9548037" y="1275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map&#10;&#10;Description automatically generated">
            <a:extLst>
              <a:ext uri="{FF2B5EF4-FFF2-40B4-BE49-F238E27FC236}">
                <a16:creationId xmlns:a16="http://schemas.microsoft.com/office/drawing/2014/main" id="{5D93E3A6-D9C4-F74A-A7D4-94D002F55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3" r="22526" b="2"/>
          <a:stretch/>
        </p:blipFill>
        <p:spPr>
          <a:xfrm>
            <a:off x="484632" y="1640455"/>
            <a:ext cx="3517119" cy="35709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5917D8F-54ED-0449-B7AC-16EEEC70A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3" r="16666" b="2"/>
          <a:stretch/>
        </p:blipFill>
        <p:spPr>
          <a:xfrm>
            <a:off x="4310676" y="1630188"/>
            <a:ext cx="3537345" cy="359147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2DD1-03DD-0344-BE18-AFCC69658E9C}"/>
              </a:ext>
            </a:extLst>
          </p:cNvPr>
          <p:cNvSpPr/>
          <p:nvPr/>
        </p:nvSpPr>
        <p:spPr>
          <a:xfrm>
            <a:off x="1584796" y="3366934"/>
            <a:ext cx="580767" cy="45720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map&#10;&#10;Description automatically generated">
            <a:extLst>
              <a:ext uri="{FF2B5EF4-FFF2-40B4-BE49-F238E27FC236}">
                <a16:creationId xmlns:a16="http://schemas.microsoft.com/office/drawing/2014/main" id="{5D93E3A6-D9C4-F74A-A7D4-94D002F55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3" r="22526" b="2"/>
          <a:stretch/>
        </p:blipFill>
        <p:spPr>
          <a:xfrm>
            <a:off x="484632" y="1640455"/>
            <a:ext cx="3517119" cy="35709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5917D8F-54ED-0449-B7AC-16EEEC70A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3" r="16666" b="2"/>
          <a:stretch/>
        </p:blipFill>
        <p:spPr>
          <a:xfrm>
            <a:off x="4310676" y="1630188"/>
            <a:ext cx="3537345" cy="359147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62FBC04C-1613-694B-8B2E-812293E37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24" r="16775" b="2"/>
          <a:stretch/>
        </p:blipFill>
        <p:spPr>
          <a:xfrm>
            <a:off x="8162336" y="1640456"/>
            <a:ext cx="3517120" cy="35709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F62DD1-03DD-0344-BE18-AFCC69658E9C}"/>
              </a:ext>
            </a:extLst>
          </p:cNvPr>
          <p:cNvSpPr/>
          <p:nvPr/>
        </p:nvSpPr>
        <p:spPr>
          <a:xfrm>
            <a:off x="1584796" y="3366934"/>
            <a:ext cx="580767" cy="45720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B3DECC-48D3-FA47-94BD-5D5596753FE9}"/>
              </a:ext>
            </a:extLst>
          </p:cNvPr>
          <p:cNvSpPr/>
          <p:nvPr/>
        </p:nvSpPr>
        <p:spPr>
          <a:xfrm>
            <a:off x="5131577" y="3039768"/>
            <a:ext cx="1570667" cy="1325753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Geographies - identifiers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B3689-F033-964E-BDBC-DFA5927A2B89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S Census definitions of a Geography and FIPS CODES">
            <a:extLst>
              <a:ext uri="{FF2B5EF4-FFF2-40B4-BE49-F238E27FC236}">
                <a16:creationId xmlns:a16="http://schemas.microsoft.com/office/drawing/2014/main" id="{357056B8-E21D-AF4E-944E-48C688C0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55" y="2114366"/>
            <a:ext cx="6268484" cy="27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19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Exploring Change Over Time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54EB3-B117-D444-8C60-9759854731C7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7EF0A2-944F-C24E-AF5A-E665014D63FE}"/>
              </a:ext>
            </a:extLst>
          </p:cNvPr>
          <p:cNvSpPr txBox="1">
            <a:spLocks/>
          </p:cNvSpPr>
          <p:nvPr/>
        </p:nvSpPr>
        <p:spPr>
          <a:xfrm>
            <a:off x="952499" y="1780556"/>
            <a:ext cx="10399777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Geographies may have changed</a:t>
            </a:r>
          </a:p>
          <a:p>
            <a:pPr marL="580159" lvl="2" indent="0" defTabSz="623438">
              <a:spcBef>
                <a:spcPts val="3"/>
              </a:spcBef>
              <a:buNone/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census question may have changed </a:t>
            </a:r>
          </a:p>
          <a:p>
            <a:pPr marL="1151659" lvl="3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2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 they comparable? </a:t>
            </a:r>
          </a:p>
          <a:p>
            <a:pPr marL="580159" lvl="2" indent="0" defTabSz="623438">
              <a:spcBef>
                <a:spcPts val="3"/>
              </a:spcBef>
              <a:buNone/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ACS Data must be non-overlapping</a:t>
            </a:r>
          </a:p>
          <a:p>
            <a:pPr marL="580159" lvl="2" indent="0" defTabSz="623438">
              <a:spcBef>
                <a:spcPts val="3"/>
              </a:spcBef>
              <a:buNone/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967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Three Possible Sites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54EB3-B117-D444-8C60-9759854731C7}"/>
              </a:ext>
            </a:extLst>
          </p:cNvPr>
          <p:cNvSpPr/>
          <p:nvPr/>
        </p:nvSpPr>
        <p:spPr>
          <a:xfrm>
            <a:off x="952500" y="3895106"/>
            <a:ext cx="3562597" cy="192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7EF0A2-944F-C24E-AF5A-E665014D63FE}"/>
              </a:ext>
            </a:extLst>
          </p:cNvPr>
          <p:cNvSpPr txBox="1">
            <a:spLocks/>
          </p:cNvSpPr>
          <p:nvPr/>
        </p:nvSpPr>
        <p:spPr>
          <a:xfrm>
            <a:off x="952499" y="1780556"/>
            <a:ext cx="10399777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3"/>
              </a:rPr>
              <a:t>Data.census.gov</a:t>
            </a: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4"/>
              </a:rPr>
              <a:t>ipums.org</a:t>
            </a: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r>
              <a:rPr lang="en-US" sz="2400" spc="-3" dirty="0">
                <a:solidFill>
                  <a:prstClr val="black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5"/>
              </a:rPr>
              <a:t>https://popfactfinder.planning.nyc.gov/</a:t>
            </a: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808759" lvl="2" defTabSz="623438">
              <a:spcBef>
                <a:spcPts val="3"/>
              </a:spcBef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80159" lvl="2" indent="0" defTabSz="623438">
              <a:spcBef>
                <a:spcPts val="3"/>
              </a:spcBef>
              <a:buNone/>
              <a:tabLst>
                <a:tab pos="321244" algn="l"/>
                <a:tab pos="321677" algn="l"/>
              </a:tabLst>
            </a:pPr>
            <a:endParaRPr lang="en-US" sz="2400" spc="-3" dirty="0">
              <a:solidFill>
                <a:prstClr val="black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4082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If you have additional questions: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BE5C-4DBB-C448-A571-38259871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calendly.com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fkoli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29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004D-F03E-8F4F-ADE0-93F7F3E9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AABF-1225-934C-8FC1-248982E2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Background of the Census and American Community Survey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Metadata 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Margin of Error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Geographical Units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Three 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Sites: </a:t>
            </a:r>
          </a:p>
          <a:p>
            <a:pPr lvl="1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Data.census.gov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NHGIS (through IPUMS)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NYC Population Factfinder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Representation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many seats in the House of Representatives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many electoral votes the state has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Funding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much federal funding communities will receive for roads, schools, housing, social programs,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etc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Districting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Whether/how electoral districts will be adjusted or redrawn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Helps Communities Make Decisions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40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Every 10 years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 gets counted? 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Everyone.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Goal: Count each person “Once, Only Once and in the Right Place”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 challenges could there be to doing that? 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886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 - Challenges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 with more than one address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 incarcerated in correctional facilities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those who live in different places at different times of the year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those who don’t have an address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200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 - Challenges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Young children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Marginalized communities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Low income communities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Non-English speakers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Undocumented immigrants</a:t>
            </a:r>
          </a:p>
          <a:p>
            <a:pPr lvl="2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1028700" lvl="2" indent="0">
              <a:lnSpc>
                <a:spcPct val="114000"/>
              </a:lnSpc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		… and many more 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08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6B3-A4AF-5E4D-98CD-1102D1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71316"/>
            <a:ext cx="10515600" cy="97173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Census – Over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D0A5A-EEFB-0D47-9606-4642CFE4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43050"/>
            <a:ext cx="10020300" cy="42291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pudding.cool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/2020/03/census-history/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78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72E858-70C4-D64E-A9E3-25E6115AC0B3}"/>
              </a:ext>
            </a:extLst>
          </p:cNvPr>
          <p:cNvSpPr txBox="1">
            <a:spLocks/>
          </p:cNvSpPr>
          <p:nvPr/>
        </p:nvSpPr>
        <p:spPr>
          <a:xfrm>
            <a:off x="4296882" y="2927584"/>
            <a:ext cx="3598235" cy="1002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83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</TotalTime>
  <Words>491</Words>
  <Application>Microsoft Macintosh PowerPoint</Application>
  <PresentationFormat>Widescreen</PresentationFormat>
  <Paragraphs>119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FUTURA MEDIUM</vt:lpstr>
      <vt:lpstr>FUTURA MEDIUM</vt:lpstr>
      <vt:lpstr>Wingdings</vt:lpstr>
      <vt:lpstr>Office Theme</vt:lpstr>
      <vt:lpstr>PowerPoint Presentation</vt:lpstr>
      <vt:lpstr>Workshop 1:  Finding Census Data</vt:lpstr>
      <vt:lpstr>Agenda</vt:lpstr>
      <vt:lpstr>Census </vt:lpstr>
      <vt:lpstr>Census </vt:lpstr>
      <vt:lpstr>Census - Challenges</vt:lpstr>
      <vt:lpstr>Census - Challenges</vt:lpstr>
      <vt:lpstr>Census – Over Time</vt:lpstr>
      <vt:lpstr>PowerPoint Presentation</vt:lpstr>
      <vt:lpstr>Census vs the American Community Survey</vt:lpstr>
      <vt:lpstr>Data about Data</vt:lpstr>
      <vt:lpstr>Data Quality</vt:lpstr>
      <vt:lpstr>ACS</vt:lpstr>
      <vt:lpstr>PowerPoint Presentation</vt:lpstr>
      <vt:lpstr>Margin of Error (MOE)</vt:lpstr>
      <vt:lpstr>PowerPoint Presentation</vt:lpstr>
      <vt:lpstr>PowerPoint Presentation</vt:lpstr>
      <vt:lpstr>Geographies</vt:lpstr>
      <vt:lpstr>PowerPoint Presentation</vt:lpstr>
      <vt:lpstr>PowerPoint Presentation</vt:lpstr>
      <vt:lpstr>PowerPoint Presentation</vt:lpstr>
      <vt:lpstr>Geographies - identifiers</vt:lpstr>
      <vt:lpstr>Exploring Change Over Time</vt:lpstr>
      <vt:lpstr>Three Possible Sites</vt:lpstr>
      <vt:lpstr>If you have additional questions: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GIS Methods URBS 2200 MW 10:10-11:25</dc:title>
  <dc:creator>Fatima Koli</dc:creator>
  <cp:lastModifiedBy>Fatima Koli</cp:lastModifiedBy>
  <cp:revision>47</cp:revision>
  <cp:lastPrinted>2021-01-13T03:47:44Z</cp:lastPrinted>
  <dcterms:created xsi:type="dcterms:W3CDTF">2021-01-11T04:56:15Z</dcterms:created>
  <dcterms:modified xsi:type="dcterms:W3CDTF">2021-06-11T20:17:03Z</dcterms:modified>
</cp:coreProperties>
</file>