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79" r:id="rId4"/>
    <p:sldId id="281" r:id="rId5"/>
    <p:sldId id="269" r:id="rId6"/>
    <p:sldId id="274" r:id="rId7"/>
    <p:sldId id="275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83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528" y="266235"/>
            <a:ext cx="11484943" cy="1049198"/>
          </a:xfrm>
        </p:spPr>
        <p:txBody>
          <a:bodyPr lIns="0" tIns="0" rIns="0" bIns="0"/>
          <a:lstStyle>
            <a:lvl1pPr>
              <a:defRPr sz="6818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2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80" y="264101"/>
            <a:ext cx="10349255" cy="926523"/>
          </a:xfrm>
          <a:custGeom>
            <a:avLst/>
            <a:gdLst/>
            <a:ahLst/>
            <a:cxnLst/>
            <a:rect l="l" t="t" r="r" b="b"/>
            <a:pathLst>
              <a:path w="13195300" h="1358900">
                <a:moveTo>
                  <a:pt x="0" y="1358897"/>
                </a:moveTo>
                <a:lnTo>
                  <a:pt x="13195273" y="1358897"/>
                </a:lnTo>
                <a:lnTo>
                  <a:pt x="13195273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528" y="266235"/>
            <a:ext cx="11484943" cy="1049198"/>
          </a:xfrm>
        </p:spPr>
        <p:txBody>
          <a:bodyPr lIns="0" tIns="0" rIns="0" bIns="0"/>
          <a:lstStyle>
            <a:lvl1pPr>
              <a:defRPr sz="6818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9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528" y="266235"/>
            <a:ext cx="11484943" cy="1049198"/>
          </a:xfrm>
        </p:spPr>
        <p:txBody>
          <a:bodyPr lIns="0" tIns="0" rIns="0" bIns="0"/>
          <a:lstStyle>
            <a:lvl1pPr>
              <a:defRPr sz="6818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23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22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80" y="368010"/>
            <a:ext cx="10349255" cy="926523"/>
          </a:xfrm>
          <a:custGeom>
            <a:avLst/>
            <a:gdLst/>
            <a:ahLst/>
            <a:cxnLst/>
            <a:rect l="l" t="t" r="r" b="b"/>
            <a:pathLst>
              <a:path w="13195300" h="1358900">
                <a:moveTo>
                  <a:pt x="0" y="1358897"/>
                </a:moveTo>
                <a:lnTo>
                  <a:pt x="13195273" y="1358897"/>
                </a:lnTo>
                <a:lnTo>
                  <a:pt x="13195273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528" y="266235"/>
            <a:ext cx="11484943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998" y="1599497"/>
            <a:ext cx="110140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88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88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8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2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2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40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ylab.com/design/2015/06/when-maps-lie/396761/" TargetMode="External"/><Relationship Id="rId2" Type="http://schemas.openxmlformats.org/officeDocument/2006/relationships/hyperlink" Target="https://www.nytimes.com/interactive/2015/05/03/upshot/the-best-and-worst-places-to-grow-up-how-your-area-compares.html?_r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704" y="150223"/>
            <a:ext cx="8329613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dirty="0" smtClean="0"/>
              <a:t>Spatial Analysis</a:t>
            </a:r>
            <a:endParaRPr spc="-3" dirty="0"/>
          </a:p>
        </p:txBody>
      </p:sp>
      <p:sp>
        <p:nvSpPr>
          <p:cNvPr id="3" name="object 3"/>
          <p:cNvSpPr txBox="1"/>
          <p:nvPr/>
        </p:nvSpPr>
        <p:spPr>
          <a:xfrm>
            <a:off x="1473658" y="1951467"/>
            <a:ext cx="8434388" cy="2199337"/>
          </a:xfrm>
          <a:prstGeom prst="rect">
            <a:avLst/>
          </a:prstGeom>
        </p:spPr>
        <p:txBody>
          <a:bodyPr vert="horz" wrap="square" lIns="0" tIns="54119" rIns="0" bIns="0" rtlCol="0">
            <a:spAutoFit/>
          </a:bodyPr>
          <a:lstStyle/>
          <a:p>
            <a:pPr marL="321244" marR="0" lvl="0" indent="-312585" algn="l" defTabSz="623438" rtl="0" eaLnBrk="1" fontAlgn="auto" latinLnBrk="0" hangingPunct="1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321244" algn="l"/>
                <a:tab pos="321677" algn="l"/>
              </a:tabLst>
              <a:defRPr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What is spatial</a:t>
            </a:r>
            <a:r>
              <a:rPr kumimoji="0" lang="en-US" sz="2045" b="0" i="0" u="none" strike="noStrike" kern="1200" cap="none" spc="-3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analysis?</a:t>
            </a:r>
          </a:p>
          <a:p>
            <a:pPr marL="321244" marR="0" lvl="0" indent="-312585" algn="l" defTabSz="623438" rtl="0" eaLnBrk="1" fontAlgn="auto" latinLnBrk="0" hangingPunct="1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321244" algn="l"/>
                <a:tab pos="321677" algn="l"/>
              </a:tabLst>
              <a:defRPr/>
            </a:pPr>
            <a:endParaRPr lang="en-US" sz="2045" spc="-3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1244" marR="0" lvl="0" indent="-312585" algn="l" defTabSz="623438" rtl="0" eaLnBrk="1" fontAlgn="auto" latinLnBrk="0" hangingPunct="1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321244" algn="l"/>
                <a:tab pos="321677" algn="l"/>
              </a:tabLst>
              <a:defRPr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Spatial research questions</a:t>
            </a:r>
            <a:endParaRPr kumimoji="0" lang="en-US" sz="2045" b="0" i="0" u="none" strike="noStrike" kern="1200" cap="none" spc="-3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21244" marR="0" lvl="0" indent="-312585" algn="l" defTabSz="623438" rtl="0" eaLnBrk="1" fontAlgn="auto" latinLnBrk="0" hangingPunct="1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321244" algn="l"/>
                <a:tab pos="321677" algn="l"/>
              </a:tabLst>
              <a:defRPr/>
            </a:pPr>
            <a:endParaRPr lang="en-US" sz="2045" spc="-3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1244" marR="0" lvl="0" indent="-312585" algn="l" defTabSz="623438" rtl="0" eaLnBrk="1" fontAlgn="auto" latinLnBrk="0" hangingPunct="1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321244" algn="l"/>
                <a:tab pos="321677" algn="l"/>
              </a:tabLst>
              <a:defRPr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 classification</a:t>
            </a: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8659" marR="0" lvl="0" algn="l" defTabSz="623438" rtl="0" eaLnBrk="1" fontAlgn="auto" latinLnBrk="0" hangingPunct="1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Tx/>
              <a:buSzTx/>
              <a:tabLst>
                <a:tab pos="321244" algn="l"/>
                <a:tab pos="321677" algn="l"/>
              </a:tabLst>
              <a:defRPr/>
            </a:pP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256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3" y="0"/>
            <a:ext cx="4526107" cy="3585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50" y="47637"/>
            <a:ext cx="4511638" cy="357881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824024" y="2962322"/>
            <a:ext cx="11484943" cy="1049198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43" y="3481447"/>
            <a:ext cx="4421413" cy="35021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5813" y="2962322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Breaks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684" y="296629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Equal Intervals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87595" y="64001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Quartiles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0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704" y="150228"/>
            <a:ext cx="6251431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pc="-3" dirty="0"/>
              <a:t>WHAT IS</a:t>
            </a:r>
            <a:r>
              <a:rPr spc="-65" dirty="0"/>
              <a:t> </a:t>
            </a:r>
            <a:r>
              <a:rPr spc="-3" dirty="0"/>
              <a:t>GIS?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8565" y="1453771"/>
            <a:ext cx="6251864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b="1" spc="-3" dirty="0">
                <a:latin typeface="Courier New"/>
                <a:cs typeface="Courier New"/>
              </a:rPr>
              <a:t>Geographic Information Systems</a:t>
            </a:r>
            <a:r>
              <a:rPr sz="2045" b="1" spc="44" dirty="0">
                <a:latin typeface="Courier New"/>
                <a:cs typeface="Courier New"/>
              </a:rPr>
              <a:t> </a:t>
            </a:r>
            <a:r>
              <a:rPr sz="2045" b="1" spc="-3" dirty="0">
                <a:latin typeface="Courier New"/>
                <a:cs typeface="Courier New"/>
              </a:rPr>
              <a:t>(Science)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5882" y="2077225"/>
            <a:ext cx="1575955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GIS</a:t>
            </a:r>
            <a:r>
              <a:rPr sz="2045" spc="-41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allows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379" y="2077225"/>
            <a:ext cx="484909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you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7170" y="2077225"/>
            <a:ext cx="329045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to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4760" y="2077225"/>
            <a:ext cx="1264227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process,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7530" y="2077225"/>
            <a:ext cx="1108364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analyze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4436" y="2077225"/>
            <a:ext cx="2043545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and</a:t>
            </a:r>
            <a:r>
              <a:rPr sz="2045" spc="-34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visualize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9579" y="2388951"/>
            <a:ext cx="2822864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  <a:tabLst>
                <a:tab pos="2034399" algn="l"/>
              </a:tabLst>
            </a:pPr>
            <a:r>
              <a:rPr sz="2045" spc="-3" dirty="0">
                <a:latin typeface="Courier New"/>
                <a:cs typeface="Courier New"/>
              </a:rPr>
              <a:t>information	about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0982" y="2388951"/>
            <a:ext cx="484909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the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4436" y="2388951"/>
            <a:ext cx="1108364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Earth’s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1342" y="2388951"/>
            <a:ext cx="1264227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surface.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4112" y="2388951"/>
            <a:ext cx="952500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GIS</a:t>
            </a:r>
            <a:r>
              <a:rPr sz="2045" spc="-55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is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9939" y="2700679"/>
            <a:ext cx="640773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know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9256" y="2700679"/>
            <a:ext cx="796636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“what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4436" y="2700679"/>
            <a:ext cx="2199409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is</a:t>
            </a:r>
            <a:r>
              <a:rPr sz="2045" spc="-31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where,when”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24436" y="2700679"/>
            <a:ext cx="1264227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and is</a:t>
            </a:r>
            <a:r>
              <a:rPr sz="2045" spc="-51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a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9579" y="2700679"/>
            <a:ext cx="2355273" cy="63814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 marR="3464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utilized to  flexible</a:t>
            </a:r>
            <a:r>
              <a:rPr sz="2045" spc="-27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system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3392" y="3012404"/>
            <a:ext cx="640773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that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2709" y="3012404"/>
            <a:ext cx="952500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allows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9616" y="3012404"/>
            <a:ext cx="952500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you</a:t>
            </a:r>
            <a:r>
              <a:rPr sz="2045" spc="-55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to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80659" y="3012404"/>
            <a:ext cx="2043545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study</a:t>
            </a:r>
            <a:r>
              <a:rPr sz="2045" spc="-34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spatial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9579" y="3324132"/>
            <a:ext cx="2199409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relationships,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7529" y="3324132"/>
            <a:ext cx="640773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PAST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6846" y="3324132"/>
            <a:ext cx="1887682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AND</a:t>
            </a:r>
            <a:r>
              <a:rPr sz="2045" spc="-37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PRESENT.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5883" y="3947585"/>
            <a:ext cx="2043545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It is NOT</a:t>
            </a:r>
            <a:r>
              <a:rPr sz="2045" spc="-41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the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17969" y="3947585"/>
            <a:ext cx="2511136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software that</a:t>
            </a:r>
            <a:r>
              <a:rPr sz="2045" spc="-27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we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67646" y="3947585"/>
            <a:ext cx="2511136" cy="32344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2045" spc="-3" dirty="0">
                <a:latin typeface="Courier New"/>
                <a:cs typeface="Courier New"/>
              </a:rPr>
              <a:t>use to map</a:t>
            </a:r>
            <a:r>
              <a:rPr sz="2045" spc="-31" dirty="0">
                <a:latin typeface="Courier New"/>
                <a:cs typeface="Courier New"/>
              </a:rPr>
              <a:t> </a:t>
            </a:r>
            <a:r>
              <a:rPr sz="2045" spc="-3" dirty="0">
                <a:latin typeface="Courier New"/>
                <a:cs typeface="Courier New"/>
              </a:rPr>
              <a:t>data.</a:t>
            </a:r>
            <a:endParaRPr sz="2045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0545" y="1530363"/>
            <a:ext cx="1260404" cy="4986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 txBox="1"/>
          <p:nvPr/>
        </p:nvSpPr>
        <p:spPr>
          <a:xfrm>
            <a:off x="7062345" y="4778467"/>
            <a:ext cx="890155" cy="260479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636" b="1" spc="-3" dirty="0">
                <a:latin typeface="Courier New"/>
                <a:cs typeface="Courier New"/>
              </a:rPr>
              <a:t>related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59873" y="4778467"/>
            <a:ext cx="1638300" cy="260479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636" b="1" spc="-3" dirty="0">
                <a:latin typeface="Courier New"/>
                <a:cs typeface="Courier New"/>
              </a:rPr>
              <a:t>to</a:t>
            </a:r>
            <a:r>
              <a:rPr sz="1636" b="1" spc="-31" dirty="0">
                <a:latin typeface="Courier New"/>
                <a:cs typeface="Courier New"/>
              </a:rPr>
              <a:t> </a:t>
            </a:r>
            <a:r>
              <a:rPr sz="1636" b="1" spc="-3" dirty="0">
                <a:latin typeface="Courier New"/>
                <a:cs typeface="Courier New"/>
              </a:rPr>
              <a:t>everything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05546" y="4778467"/>
            <a:ext cx="640773" cy="260479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636" b="1" spc="-3" dirty="0">
                <a:latin typeface="Courier New"/>
                <a:cs typeface="Courier New"/>
              </a:rPr>
              <a:t>else,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91982" y="4778467"/>
            <a:ext cx="1762991" cy="521704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lnSpc>
                <a:spcPts val="1953"/>
              </a:lnSpc>
              <a:spcBef>
                <a:spcPts val="68"/>
              </a:spcBef>
            </a:pPr>
            <a:r>
              <a:rPr sz="1636" b="1" spc="-3" dirty="0">
                <a:latin typeface="Courier New"/>
                <a:cs typeface="Courier New"/>
              </a:rPr>
              <a:t>“Everything</a:t>
            </a:r>
            <a:r>
              <a:rPr sz="1636" b="1" spc="-31" dirty="0">
                <a:latin typeface="Courier New"/>
                <a:cs typeface="Courier New"/>
              </a:rPr>
              <a:t> </a:t>
            </a:r>
            <a:r>
              <a:rPr sz="1636" b="1" spc="-3" dirty="0">
                <a:latin typeface="Courier New"/>
                <a:cs typeface="Courier New"/>
              </a:rPr>
              <a:t>is</a:t>
            </a:r>
            <a:endParaRPr sz="1636">
              <a:latin typeface="Courier New"/>
              <a:cs typeface="Courier New"/>
            </a:endParaRPr>
          </a:p>
          <a:p>
            <a:pPr marL="1130414">
              <a:lnSpc>
                <a:spcPts val="1953"/>
              </a:lnSpc>
            </a:pPr>
            <a:r>
              <a:rPr sz="1636" b="1" spc="-3" dirty="0">
                <a:latin typeface="Courier New"/>
                <a:cs typeface="Courier New"/>
              </a:rPr>
              <a:t>but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12964" y="5025251"/>
            <a:ext cx="516082" cy="260479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636" b="1" spc="-3" dirty="0">
                <a:latin typeface="Courier New"/>
                <a:cs typeface="Courier New"/>
              </a:rPr>
              <a:t>near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36418" y="5025251"/>
            <a:ext cx="765464" cy="260479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636" b="1" spc="-3" dirty="0">
                <a:latin typeface="Courier New"/>
                <a:cs typeface="Courier New"/>
              </a:rPr>
              <a:t>things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09255" y="5025251"/>
            <a:ext cx="1014845" cy="260479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636" b="1" spc="-3" dirty="0">
                <a:latin typeface="Courier New"/>
                <a:cs typeface="Courier New"/>
              </a:rPr>
              <a:t>are</a:t>
            </a:r>
            <a:r>
              <a:rPr sz="1636" b="1" spc="-48" dirty="0">
                <a:latin typeface="Courier New"/>
                <a:cs typeface="Courier New"/>
              </a:rPr>
              <a:t> </a:t>
            </a:r>
            <a:r>
              <a:rPr sz="1636" b="1" spc="-3" dirty="0">
                <a:latin typeface="Courier New"/>
                <a:cs typeface="Courier New"/>
              </a:rPr>
              <a:t>more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03744" y="5272035"/>
            <a:ext cx="4755573" cy="778185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algn="ctr">
              <a:lnSpc>
                <a:spcPts val="1953"/>
              </a:lnSpc>
              <a:spcBef>
                <a:spcPts val="68"/>
              </a:spcBef>
            </a:pPr>
            <a:r>
              <a:rPr sz="1636" b="1" spc="-3" dirty="0">
                <a:latin typeface="Courier New"/>
                <a:cs typeface="Courier New"/>
              </a:rPr>
              <a:t>related than distant</a:t>
            </a:r>
            <a:r>
              <a:rPr sz="1636" b="1" dirty="0">
                <a:latin typeface="Courier New"/>
                <a:cs typeface="Courier New"/>
              </a:rPr>
              <a:t> </a:t>
            </a:r>
            <a:r>
              <a:rPr sz="1636" b="1" spc="-3" dirty="0">
                <a:latin typeface="Courier New"/>
                <a:cs typeface="Courier New"/>
              </a:rPr>
              <a:t>things.”</a:t>
            </a:r>
            <a:endParaRPr sz="1636">
              <a:latin typeface="Courier New"/>
              <a:cs typeface="Courier New"/>
            </a:endParaRPr>
          </a:p>
          <a:p>
            <a:pPr algn="ctr">
              <a:lnSpc>
                <a:spcPts val="1953"/>
              </a:lnSpc>
            </a:pPr>
            <a:r>
              <a:rPr sz="1636" spc="-3" dirty="0">
                <a:latin typeface="Courier New"/>
                <a:cs typeface="Courier New"/>
              </a:rPr>
              <a:t>(First law of geography, Waldo</a:t>
            </a:r>
            <a:r>
              <a:rPr sz="1636" spc="34" dirty="0">
                <a:latin typeface="Courier New"/>
                <a:cs typeface="Courier New"/>
              </a:rPr>
              <a:t> </a:t>
            </a:r>
            <a:r>
              <a:rPr sz="1636" spc="-3" dirty="0">
                <a:latin typeface="Courier New"/>
                <a:cs typeface="Courier New"/>
              </a:rPr>
              <a:t>Tobler)</a:t>
            </a:r>
            <a:endParaRPr sz="163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5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271" y="5437897"/>
            <a:ext cx="10183091" cy="926523"/>
          </a:xfrm>
          <a:custGeom>
            <a:avLst/>
            <a:gdLst/>
            <a:ahLst/>
            <a:cxnLst/>
            <a:rect l="l" t="t" r="r" b="b"/>
            <a:pathLst>
              <a:path w="14935200" h="1358900">
                <a:moveTo>
                  <a:pt x="0" y="1358897"/>
                </a:moveTo>
                <a:lnTo>
                  <a:pt x="14935170" y="1358897"/>
                </a:lnTo>
                <a:lnTo>
                  <a:pt x="14935170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796636" y="311726"/>
            <a:ext cx="7065818" cy="926523"/>
          </a:xfrm>
          <a:custGeom>
            <a:avLst/>
            <a:gdLst/>
            <a:ahLst/>
            <a:cxnLst/>
            <a:rect l="l" t="t" r="r" b="b"/>
            <a:pathLst>
              <a:path w="10363200" h="1358900">
                <a:moveTo>
                  <a:pt x="0" y="1358897"/>
                </a:moveTo>
                <a:lnTo>
                  <a:pt x="10363179" y="1358897"/>
                </a:lnTo>
                <a:lnTo>
                  <a:pt x="10363179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1272" y="132910"/>
            <a:ext cx="5212773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spc="-3" dirty="0"/>
              <a:t>ASKING </a:t>
            </a:r>
            <a:endParaRPr spc="-3" dirty="0"/>
          </a:p>
        </p:txBody>
      </p:sp>
      <p:sp>
        <p:nvSpPr>
          <p:cNvPr id="5" name="object 5"/>
          <p:cNvSpPr txBox="1"/>
          <p:nvPr/>
        </p:nvSpPr>
        <p:spPr>
          <a:xfrm>
            <a:off x="831272" y="5241763"/>
            <a:ext cx="10564092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sz="6818" spc="-3" dirty="0">
                <a:latin typeface="Courier New"/>
                <a:cs typeface="Courier New"/>
              </a:rPr>
              <a:t>GEOGRAPHIC QUESTIONS</a:t>
            </a:r>
            <a:endParaRPr sz="6818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864" y="1442093"/>
            <a:ext cx="7965931" cy="3663328"/>
          </a:xfrm>
          <a:prstGeom prst="rect">
            <a:avLst/>
          </a:prstGeom>
        </p:spPr>
        <p:txBody>
          <a:bodyPr vert="horz" wrap="square" lIns="0" tIns="54119" rIns="0" bIns="0" rtlCol="0">
            <a:spAutoFit/>
          </a:bodyPr>
          <a:lstStyle/>
          <a:p>
            <a:pPr marL="320378" indent="-311719">
              <a:spcBef>
                <a:spcPts val="426"/>
              </a:spcBef>
              <a:buChar char="•"/>
              <a:tabLst>
                <a:tab pos="320810" algn="l"/>
              </a:tabLst>
            </a:pPr>
            <a:r>
              <a:rPr lang="en-US" sz="2045" dirty="0">
                <a:latin typeface="Courier New"/>
                <a:cs typeface="Courier New"/>
              </a:rPr>
              <a:t>Location</a:t>
            </a:r>
            <a:endParaRPr sz="2045" dirty="0">
              <a:latin typeface="Courier New"/>
              <a:cs typeface="Courier New"/>
            </a:endParaRPr>
          </a:p>
          <a:p>
            <a:pPr marL="632097" lvl="1" indent="-313018">
              <a:spcBef>
                <a:spcPts val="358"/>
              </a:spcBef>
              <a:buFont typeface="Arial"/>
              <a:buChar char="○"/>
              <a:tabLst>
                <a:tab pos="631664" algn="l"/>
                <a:tab pos="63253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Where is it?</a:t>
            </a:r>
            <a:endParaRPr sz="2045" dirty="0">
              <a:latin typeface="Courier New"/>
              <a:cs typeface="Courier New"/>
            </a:endParaRPr>
          </a:p>
          <a:p>
            <a:pPr marL="632097" lvl="1" indent="-313018">
              <a:spcBef>
                <a:spcPts val="358"/>
              </a:spcBef>
              <a:buFont typeface="Arial"/>
              <a:buChar char="○"/>
              <a:tabLst>
                <a:tab pos="631664" algn="l"/>
                <a:tab pos="63253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Why is it here or there?</a:t>
            </a:r>
            <a:endParaRPr sz="2045" dirty="0">
              <a:latin typeface="Courier New"/>
              <a:cs typeface="Courier New"/>
            </a:endParaRPr>
          </a:p>
          <a:p>
            <a:pPr marL="632097" lvl="1" indent="-313018">
              <a:spcBef>
                <a:spcPts val="358"/>
              </a:spcBef>
              <a:buFont typeface="Arial"/>
              <a:buChar char="○"/>
              <a:tabLst>
                <a:tab pos="631664" algn="l"/>
                <a:tab pos="63253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How much of it is here or there?</a:t>
            </a:r>
            <a:endParaRPr sz="2045" dirty="0">
              <a:latin typeface="Courier New"/>
              <a:cs typeface="Courier New"/>
            </a:endParaRPr>
          </a:p>
          <a:p>
            <a:pPr marL="320378" indent="-313018">
              <a:spcBef>
                <a:spcPts val="358"/>
              </a:spcBef>
              <a:buFont typeface="Arial"/>
              <a:buChar char="○"/>
              <a:tabLst>
                <a:tab pos="631664" algn="l"/>
                <a:tab pos="63253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Geographic association</a:t>
            </a:r>
            <a:endParaRPr sz="2045" dirty="0">
              <a:latin typeface="Courier New"/>
              <a:cs typeface="Courier New"/>
            </a:endParaRPr>
          </a:p>
          <a:p>
            <a:pPr marL="632097" lvl="1" indent="-313018">
              <a:spcBef>
                <a:spcPts val="358"/>
              </a:spcBef>
              <a:buFont typeface="Arial"/>
              <a:buChar char="○"/>
              <a:tabLst>
                <a:tab pos="631664" algn="l"/>
                <a:tab pos="63253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What else is near it?</a:t>
            </a:r>
          </a:p>
          <a:p>
            <a:pPr marL="632097" lvl="1" indent="-313018">
              <a:spcBef>
                <a:spcPts val="358"/>
              </a:spcBef>
              <a:buFont typeface="Arial"/>
              <a:buChar char="○"/>
              <a:tabLst>
                <a:tab pos="631664" algn="l"/>
                <a:tab pos="63253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What is absent in its presence?</a:t>
            </a:r>
            <a:endParaRPr sz="2045" dirty="0">
              <a:latin typeface="Courier New"/>
              <a:cs typeface="Courier New"/>
            </a:endParaRPr>
          </a:p>
          <a:p>
            <a:pPr marL="320378" indent="-311719">
              <a:spcBef>
                <a:spcPts val="358"/>
              </a:spcBef>
              <a:buChar char="•"/>
              <a:tabLst>
                <a:tab pos="32081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Geographic change</a:t>
            </a:r>
            <a:endParaRPr sz="2045" dirty="0">
              <a:latin typeface="Courier New"/>
              <a:cs typeface="Courier New"/>
            </a:endParaRPr>
          </a:p>
          <a:p>
            <a:pPr marL="632097" lvl="1" indent="-313018">
              <a:spcBef>
                <a:spcPts val="358"/>
              </a:spcBef>
              <a:buFont typeface="Arial"/>
              <a:buChar char="○"/>
              <a:tabLst>
                <a:tab pos="631664" algn="l"/>
                <a:tab pos="63253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Has it always been here?</a:t>
            </a:r>
            <a:endParaRPr sz="2045" dirty="0">
              <a:latin typeface="Courier New"/>
              <a:cs typeface="Courier New"/>
            </a:endParaRPr>
          </a:p>
          <a:p>
            <a:pPr marL="632097" lvl="1" indent="-313018">
              <a:spcBef>
                <a:spcPts val="358"/>
              </a:spcBef>
              <a:buFont typeface="Arial"/>
              <a:buChar char="○"/>
              <a:tabLst>
                <a:tab pos="631664" algn="l"/>
                <a:tab pos="632530" algn="l"/>
              </a:tabLst>
            </a:pPr>
            <a:r>
              <a:rPr lang="en-US" sz="2045" spc="-3" dirty="0">
                <a:latin typeface="Courier New"/>
                <a:cs typeface="Courier New"/>
              </a:rPr>
              <a:t>How has it changed over time and space?</a:t>
            </a:r>
            <a:endParaRPr sz="204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577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62" y="293915"/>
            <a:ext cx="10787497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dirty="0" smtClean="0"/>
              <a:t>Research Question(s)</a:t>
            </a:r>
            <a:endParaRPr spc="-3" dirty="0"/>
          </a:p>
        </p:txBody>
      </p:sp>
      <p:sp>
        <p:nvSpPr>
          <p:cNvPr id="3" name="object 3"/>
          <p:cNvSpPr txBox="1"/>
          <p:nvPr/>
        </p:nvSpPr>
        <p:spPr>
          <a:xfrm>
            <a:off x="1485954" y="1586988"/>
            <a:ext cx="8434388" cy="5236835"/>
          </a:xfrm>
          <a:prstGeom prst="rect">
            <a:avLst/>
          </a:prstGeom>
        </p:spPr>
        <p:txBody>
          <a:bodyPr vert="horz" wrap="square" lIns="0" tIns="54119" rIns="0" bIns="0" rtlCol="0">
            <a:spAutoFit/>
          </a:bodyPr>
          <a:lstStyle/>
          <a:p>
            <a:pPr marL="321244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Research </a:t>
            </a: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question framework:</a:t>
            </a:r>
          </a:p>
          <a:p>
            <a:pPr marL="1235644" lvl="2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What is the spatial relationship between x and y?</a:t>
            </a:r>
          </a:p>
          <a:p>
            <a:pPr marL="1235644" lvl="2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How does the location of x affect y?</a:t>
            </a:r>
          </a:p>
          <a:p>
            <a:pPr marL="1235644" lvl="2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What spatial factors contribute to x, y, z?</a:t>
            </a:r>
          </a:p>
          <a:p>
            <a:pPr marL="1235644" lvl="2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Who is affected by x, y, z, and where?</a:t>
            </a:r>
          </a:p>
          <a:p>
            <a:pPr marL="1235644" lvl="2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How is x distributed in 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y? </a:t>
            </a: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Who has access to x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? </a:t>
            </a:r>
          </a:p>
          <a:p>
            <a:pPr marL="1235644" lvl="2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Why does x occur in y areas at z time?</a:t>
            </a:r>
          </a:p>
          <a:p>
            <a:pPr marL="321244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What is the spatial relationship between the moving population and the urban frontier from 1790-1860?</a:t>
            </a:r>
          </a:p>
          <a:p>
            <a:pPr marL="321244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How are</a:t>
            </a:r>
            <a:r>
              <a:rPr kumimoji="0" lang="en-US" sz="2045" b="0" i="0" u="none" strike="noStrike" kern="1200" cap="none" spc="-3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demographic characteristics of the population distributed across the urban and frontier regions?</a:t>
            </a:r>
          </a:p>
          <a:p>
            <a:pPr marL="321244" indent="-312585" defTabSz="623438">
              <a:spcBef>
                <a:spcPts val="426"/>
              </a:spcBef>
              <a:buFont typeface="Arial"/>
              <a:buChar char="●"/>
              <a:tabLst>
                <a:tab pos="321244" algn="l"/>
                <a:tab pos="321677" algn="l"/>
              </a:tabLst>
            </a:pP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412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273" y="5374078"/>
            <a:ext cx="10183091" cy="926523"/>
          </a:xfrm>
          <a:custGeom>
            <a:avLst/>
            <a:gdLst/>
            <a:ahLst/>
            <a:cxnLst/>
            <a:rect l="l" t="t" r="r" b="b"/>
            <a:pathLst>
              <a:path w="14935200" h="1358900">
                <a:moveTo>
                  <a:pt x="0" y="1358897"/>
                </a:moveTo>
                <a:lnTo>
                  <a:pt x="14935170" y="1358897"/>
                </a:lnTo>
                <a:lnTo>
                  <a:pt x="14935170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6636" y="311726"/>
            <a:ext cx="7065818" cy="926523"/>
          </a:xfrm>
          <a:custGeom>
            <a:avLst/>
            <a:gdLst/>
            <a:ahLst/>
            <a:cxnLst/>
            <a:rect l="l" t="t" r="r" b="b"/>
            <a:pathLst>
              <a:path w="10363200" h="1358900">
                <a:moveTo>
                  <a:pt x="0" y="1358897"/>
                </a:moveTo>
                <a:lnTo>
                  <a:pt x="10363179" y="1358897"/>
                </a:lnTo>
                <a:lnTo>
                  <a:pt x="10363179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9649" y="246016"/>
            <a:ext cx="9984774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spc="-3" dirty="0" smtClean="0"/>
              <a:t>Data</a:t>
            </a:r>
            <a:endParaRPr spc="-3" dirty="0"/>
          </a:p>
        </p:txBody>
      </p:sp>
      <p:sp>
        <p:nvSpPr>
          <p:cNvPr id="5" name="object 5"/>
          <p:cNvSpPr txBox="1"/>
          <p:nvPr/>
        </p:nvSpPr>
        <p:spPr>
          <a:xfrm>
            <a:off x="1410789" y="5241763"/>
            <a:ext cx="9984575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 marR="0" lvl="0" indent="0" algn="l" defTabSz="623438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18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Classification</a:t>
            </a:r>
            <a:endParaRPr kumimoji="0" sz="68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876" y="1255635"/>
            <a:ext cx="9993284" cy="3570995"/>
          </a:xfrm>
          <a:prstGeom prst="rect">
            <a:avLst/>
          </a:prstGeom>
        </p:spPr>
        <p:txBody>
          <a:bodyPr vert="horz" wrap="square" lIns="0" tIns="54119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Putting raw data into</a:t>
            </a:r>
            <a:r>
              <a:rPr kumimoji="0" lang="en-US" sz="2045" b="0" i="0" u="none" strike="noStrike" kern="1200" cap="none" spc="-3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classes/bins/categories.</a:t>
            </a: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US" sz="2045" b="1" i="0" u="sng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Choropleth maps</a:t>
            </a:r>
            <a:r>
              <a:rPr kumimoji="0" lang="en-US" sz="2045" i="0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:</a:t>
            </a:r>
            <a:r>
              <a:rPr lang="en-US" dirty="0"/>
              <a:t> </a:t>
            </a: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thematic maps shaded with graduated colors to represent some statistical variable of 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interest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“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  <a:hlinkClick r:id="rId2"/>
              </a:rPr>
              <a:t>How to Lie with </a:t>
            </a: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  <a:hlinkClick r:id="rId2"/>
              </a:rPr>
              <a:t>Maps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”</a:t>
            </a:r>
          </a:p>
          <a:p>
            <a:pPr lvl="0"/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Why does classification matter for statistical maps?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Too many classes – confusing and too complex</a:t>
            </a:r>
            <a:endParaRPr lang="en-US" sz="2045" spc="-3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Too few classes – oversimplify map and hide data trends</a:t>
            </a:r>
            <a:endParaRPr lang="en-US" sz="2045" spc="-3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Source for following maps: </a:t>
            </a:r>
            <a:r>
              <a:rPr lang="en-US" sz="2400" dirty="0" smtClean="0">
                <a:hlinkClick r:id="rId3"/>
              </a:rPr>
              <a:t>https://www.citylab.com/design/2015/06/when-maps-lie/396761/</a:t>
            </a:r>
            <a:endParaRPr lang="en-US" sz="2045" spc="-3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3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273" y="5374078"/>
            <a:ext cx="10183091" cy="926523"/>
          </a:xfrm>
          <a:custGeom>
            <a:avLst/>
            <a:gdLst/>
            <a:ahLst/>
            <a:cxnLst/>
            <a:rect l="l" t="t" r="r" b="b"/>
            <a:pathLst>
              <a:path w="14935200" h="1358900">
                <a:moveTo>
                  <a:pt x="0" y="1358897"/>
                </a:moveTo>
                <a:lnTo>
                  <a:pt x="14935170" y="1358897"/>
                </a:lnTo>
                <a:lnTo>
                  <a:pt x="14935170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6636" y="311726"/>
            <a:ext cx="7065818" cy="926523"/>
          </a:xfrm>
          <a:custGeom>
            <a:avLst/>
            <a:gdLst/>
            <a:ahLst/>
            <a:cxnLst/>
            <a:rect l="l" t="t" r="r" b="b"/>
            <a:pathLst>
              <a:path w="10363200" h="1358900">
                <a:moveTo>
                  <a:pt x="0" y="1358897"/>
                </a:moveTo>
                <a:lnTo>
                  <a:pt x="10363179" y="1358897"/>
                </a:lnTo>
                <a:lnTo>
                  <a:pt x="10363179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9649" y="246016"/>
            <a:ext cx="9984774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spc="-3" dirty="0" smtClean="0"/>
              <a:t>Data</a:t>
            </a:r>
            <a:endParaRPr spc="-3" dirty="0"/>
          </a:p>
        </p:txBody>
      </p:sp>
      <p:sp>
        <p:nvSpPr>
          <p:cNvPr id="5" name="object 5"/>
          <p:cNvSpPr txBox="1"/>
          <p:nvPr/>
        </p:nvSpPr>
        <p:spPr>
          <a:xfrm>
            <a:off x="1410789" y="5241763"/>
            <a:ext cx="9984575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 marR="0" lvl="0" indent="0" algn="l" defTabSz="623438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18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Classification</a:t>
            </a:r>
            <a:endParaRPr kumimoji="0" sz="68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8716" y="2235275"/>
            <a:ext cx="9993284" cy="1942857"/>
          </a:xfrm>
          <a:prstGeom prst="rect">
            <a:avLst/>
          </a:prstGeom>
        </p:spPr>
        <p:txBody>
          <a:bodyPr vert="horz" wrap="square" lIns="0" tIns="54119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Classification</a:t>
            </a:r>
            <a:r>
              <a:rPr kumimoji="0" lang="en-US" sz="2045" b="0" i="0" u="none" strike="noStrike" kern="1200" cap="none" spc="-3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baseline="0" dirty="0" smtClean="0">
                <a:solidFill>
                  <a:prstClr val="black"/>
                </a:solidFill>
                <a:latin typeface="Courier New"/>
                <a:cs typeface="Courier New"/>
              </a:rPr>
              <a:t>Equal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 interval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Quantile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Natural breaks (Jenks)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Standard Deviation</a:t>
            </a: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956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273" y="5374078"/>
            <a:ext cx="10183091" cy="926523"/>
          </a:xfrm>
          <a:custGeom>
            <a:avLst/>
            <a:gdLst/>
            <a:ahLst/>
            <a:cxnLst/>
            <a:rect l="l" t="t" r="r" b="b"/>
            <a:pathLst>
              <a:path w="14935200" h="1358900">
                <a:moveTo>
                  <a:pt x="0" y="1358897"/>
                </a:moveTo>
                <a:lnTo>
                  <a:pt x="14935170" y="1358897"/>
                </a:lnTo>
                <a:lnTo>
                  <a:pt x="14935170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6636" y="311726"/>
            <a:ext cx="7065818" cy="926523"/>
          </a:xfrm>
          <a:custGeom>
            <a:avLst/>
            <a:gdLst/>
            <a:ahLst/>
            <a:cxnLst/>
            <a:rect l="l" t="t" r="r" b="b"/>
            <a:pathLst>
              <a:path w="10363200" h="1358900">
                <a:moveTo>
                  <a:pt x="0" y="1358897"/>
                </a:moveTo>
                <a:lnTo>
                  <a:pt x="10363179" y="1358897"/>
                </a:lnTo>
                <a:lnTo>
                  <a:pt x="10363179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9649" y="246016"/>
            <a:ext cx="9984774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spc="-3" dirty="0" smtClean="0"/>
              <a:t>Equal intervals</a:t>
            </a:r>
            <a:endParaRPr spc="-3" dirty="0"/>
          </a:p>
        </p:txBody>
      </p:sp>
      <p:sp>
        <p:nvSpPr>
          <p:cNvPr id="6" name="object 6"/>
          <p:cNvSpPr txBox="1"/>
          <p:nvPr/>
        </p:nvSpPr>
        <p:spPr>
          <a:xfrm>
            <a:off x="565859" y="1660509"/>
            <a:ext cx="3744884" cy="2572260"/>
          </a:xfrm>
          <a:prstGeom prst="rect">
            <a:avLst/>
          </a:prstGeom>
        </p:spPr>
        <p:txBody>
          <a:bodyPr vert="horz" wrap="square" lIns="0" tIns="54119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Advantages: easy to understand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Disadvantages:</a:t>
            </a:r>
            <a:r>
              <a:rPr kumimoji="0" lang="en-US" sz="2045" b="0" i="0" u="none" strike="noStrike" kern="1200" cap="none" spc="-3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many datasets will end up with most of data values in one or two classes</a:t>
            </a: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54" y="1278625"/>
            <a:ext cx="6499028" cy="5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4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273" y="5374078"/>
            <a:ext cx="10183091" cy="926523"/>
          </a:xfrm>
          <a:custGeom>
            <a:avLst/>
            <a:gdLst/>
            <a:ahLst/>
            <a:cxnLst/>
            <a:rect l="l" t="t" r="r" b="b"/>
            <a:pathLst>
              <a:path w="14935200" h="1358900">
                <a:moveTo>
                  <a:pt x="0" y="1358897"/>
                </a:moveTo>
                <a:lnTo>
                  <a:pt x="14935170" y="1358897"/>
                </a:lnTo>
                <a:lnTo>
                  <a:pt x="14935170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6636" y="311726"/>
            <a:ext cx="7065818" cy="926523"/>
          </a:xfrm>
          <a:custGeom>
            <a:avLst/>
            <a:gdLst/>
            <a:ahLst/>
            <a:cxnLst/>
            <a:rect l="l" t="t" r="r" b="b"/>
            <a:pathLst>
              <a:path w="10363200" h="1358900">
                <a:moveTo>
                  <a:pt x="0" y="1358897"/>
                </a:moveTo>
                <a:lnTo>
                  <a:pt x="10363179" y="1358897"/>
                </a:lnTo>
                <a:lnTo>
                  <a:pt x="10363179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9649" y="246016"/>
            <a:ext cx="9984774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spc="-3" dirty="0" smtClean="0"/>
              <a:t>Quantiles</a:t>
            </a:r>
            <a:endParaRPr spc="-3" dirty="0"/>
          </a:p>
        </p:txBody>
      </p:sp>
      <p:sp>
        <p:nvSpPr>
          <p:cNvPr id="6" name="object 6"/>
          <p:cNvSpPr txBox="1"/>
          <p:nvPr/>
        </p:nvSpPr>
        <p:spPr>
          <a:xfrm>
            <a:off x="-322415" y="1423485"/>
            <a:ext cx="5064232" cy="3831066"/>
          </a:xfrm>
          <a:prstGeom prst="rect">
            <a:avLst/>
          </a:prstGeom>
        </p:spPr>
        <p:txBody>
          <a:bodyPr vert="horz" wrap="square" lIns="0" tIns="54119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5 total classes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Advantages: highlights relative position of data values (bottom 20</a:t>
            </a: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% of data, top 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20% </a:t>
            </a:r>
            <a:r>
              <a:rPr lang="en-US" sz="2045" spc="-3" dirty="0">
                <a:solidFill>
                  <a:prstClr val="black"/>
                </a:solidFill>
                <a:latin typeface="Courier New"/>
                <a:cs typeface="Courier New"/>
              </a:rPr>
              <a:t>of data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Disadvantages:</a:t>
            </a:r>
            <a:r>
              <a:rPr kumimoji="0" lang="en-US" sz="2045" b="0" i="0" u="none" strike="noStrike" kern="1200" cap="none" spc="-3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features in the same class can have wildly different values, or values with small differences could be placed in different classes</a:t>
            </a: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17" y="1123406"/>
            <a:ext cx="7193853" cy="55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273" y="5374078"/>
            <a:ext cx="10183091" cy="926523"/>
          </a:xfrm>
          <a:custGeom>
            <a:avLst/>
            <a:gdLst/>
            <a:ahLst/>
            <a:cxnLst/>
            <a:rect l="l" t="t" r="r" b="b"/>
            <a:pathLst>
              <a:path w="14935200" h="1358900">
                <a:moveTo>
                  <a:pt x="0" y="1358897"/>
                </a:moveTo>
                <a:lnTo>
                  <a:pt x="14935170" y="1358897"/>
                </a:lnTo>
                <a:lnTo>
                  <a:pt x="14935170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6636" y="311726"/>
            <a:ext cx="7065818" cy="926523"/>
          </a:xfrm>
          <a:custGeom>
            <a:avLst/>
            <a:gdLst/>
            <a:ahLst/>
            <a:cxnLst/>
            <a:rect l="l" t="t" r="r" b="b"/>
            <a:pathLst>
              <a:path w="10363200" h="1358900">
                <a:moveTo>
                  <a:pt x="0" y="1358897"/>
                </a:moveTo>
                <a:lnTo>
                  <a:pt x="10363179" y="1358897"/>
                </a:lnTo>
                <a:lnTo>
                  <a:pt x="10363179" y="0"/>
                </a:lnTo>
                <a:lnTo>
                  <a:pt x="0" y="0"/>
                </a:lnTo>
                <a:lnTo>
                  <a:pt x="0" y="1358897"/>
                </a:lnTo>
                <a:close/>
              </a:path>
            </a:pathLst>
          </a:custGeom>
          <a:solidFill>
            <a:srgbClr val="B0A2CF"/>
          </a:solidFill>
        </p:spPr>
        <p:txBody>
          <a:bodyPr wrap="square" lIns="0" tIns="0" rIns="0" bIns="0" rtlCol="0"/>
          <a:lstStyle/>
          <a:p>
            <a:pPr marL="0" marR="0" lvl="0" indent="0" algn="l" defTabSz="623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9649" y="246016"/>
            <a:ext cx="9984774" cy="105794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spc="-3" dirty="0" smtClean="0"/>
              <a:t>Natural Breaks</a:t>
            </a:r>
            <a:endParaRPr spc="-3" dirty="0"/>
          </a:p>
        </p:txBody>
      </p:sp>
      <p:sp>
        <p:nvSpPr>
          <p:cNvPr id="6" name="object 6"/>
          <p:cNvSpPr txBox="1"/>
          <p:nvPr/>
        </p:nvSpPr>
        <p:spPr>
          <a:xfrm>
            <a:off x="-165661" y="1411622"/>
            <a:ext cx="5064232" cy="3831066"/>
          </a:xfrm>
          <a:prstGeom prst="rect">
            <a:avLst/>
          </a:prstGeom>
        </p:spPr>
        <p:txBody>
          <a:bodyPr vert="horz" wrap="square" lIns="0" tIns="54119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Algorithm to group values in classes separated by distinct break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045" b="0" i="0" u="none" strike="noStrike" kern="1200" cap="none" spc="-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Disadvantages:</a:t>
            </a:r>
            <a:r>
              <a:rPr kumimoji="0" lang="en-US" sz="2045" b="0" i="0" u="none" strike="noStrike" kern="1200" cap="none" spc="-3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0" lang="en-US" sz="2045" b="0" i="0" u="none" strike="noStrike" kern="1200" cap="none" spc="-3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wildly varying number ranges in some cases (e.g. population with one class of 150,000 and another of 6,000,000)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45" spc="-3" baseline="0" dirty="0" smtClean="0">
                <a:solidFill>
                  <a:prstClr val="black"/>
                </a:solidFill>
                <a:latin typeface="Courier New"/>
                <a:cs typeface="Courier New"/>
              </a:rPr>
              <a:t>Difficult to compare two maps</a:t>
            </a:r>
            <a:r>
              <a:rPr lang="en-US" sz="2045" spc="-3" dirty="0" smtClean="0">
                <a:solidFill>
                  <a:prstClr val="black"/>
                </a:solidFill>
                <a:latin typeface="Courier New"/>
                <a:cs typeface="Courier New"/>
              </a:rPr>
              <a:t> since classes are so specific to dataset</a:t>
            </a:r>
            <a:endParaRPr kumimoji="0" lang="en-US" sz="2045" b="0" i="0" u="none" strike="noStrike" kern="1200" cap="none" spc="-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1" y="1118933"/>
            <a:ext cx="6963255" cy="53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48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415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1_Office Theme</vt:lpstr>
      <vt:lpstr>Spatial Analysis</vt:lpstr>
      <vt:lpstr>WHAT IS GIS?</vt:lpstr>
      <vt:lpstr>ASKING </vt:lpstr>
      <vt:lpstr>Research Question(s)</vt:lpstr>
      <vt:lpstr>Data</vt:lpstr>
      <vt:lpstr>Data</vt:lpstr>
      <vt:lpstr>Equal intervals</vt:lpstr>
      <vt:lpstr>Quantiles</vt:lpstr>
      <vt:lpstr>Natural Breaks</vt:lpstr>
      <vt:lpstr>.</vt:lpstr>
    </vt:vector>
  </TitlesOfParts>
  <Company>Barnard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Geodatabases</dc:title>
  <dc:creator>IMATS Admin</dc:creator>
  <cp:lastModifiedBy>Student</cp:lastModifiedBy>
  <cp:revision>48</cp:revision>
  <dcterms:created xsi:type="dcterms:W3CDTF">2019-10-27T17:51:18Z</dcterms:created>
  <dcterms:modified xsi:type="dcterms:W3CDTF">2020-02-19T19:31:04Z</dcterms:modified>
</cp:coreProperties>
</file>