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9" r:id="rId4"/>
    <p:sldId id="258" r:id="rId5"/>
    <p:sldId id="262" r:id="rId6"/>
    <p:sldId id="267" r:id="rId7"/>
    <p:sldId id="264" r:id="rId8"/>
    <p:sldId id="265" r:id="rId9"/>
    <p:sldId id="266" r:id="rId10"/>
    <p:sldId id="268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2BA68-E48C-7644-BEFE-4AC84BAD93B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D11A-1C9F-574D-9A61-38B4EDAC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498B-5D6D-4C3E-BD77-1856D60EA7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7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6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5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9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0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0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1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3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rl.barnard.edu/excel/useful-stats#Mea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rl.barnard.edu/excel/using-functions-mac#FindingFunc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rl.barnard.edu/excel/create-charts-mac#SelectData" TargetMode="External"/><Relationship Id="rId2" Type="http://schemas.openxmlformats.org/officeDocument/2006/relationships/hyperlink" Target="https://erl.barnard.edu/excel/create-charts-mac#CreateCha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rl.barnard.edu/excel/format-chartplot-mac" TargetMode="External"/><Relationship Id="rId3" Type="http://schemas.openxmlformats.org/officeDocument/2006/relationships/hyperlink" Target="https://erl.barnard.edu/excel/format-chartaxes-mac#AxisTitles" TargetMode="External"/><Relationship Id="rId7" Type="http://schemas.openxmlformats.org/officeDocument/2006/relationships/hyperlink" Target="https://erl.barnard.edu/excel/format-chartlegend-mac" TargetMode="External"/><Relationship Id="rId2" Type="http://schemas.openxmlformats.org/officeDocument/2006/relationships/hyperlink" Target="https://erl.barnard.edu/excel/format-charts-mac#ChartTit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rl.barnard.edu/excel/format-charts-mac#ResizeChart" TargetMode="External"/><Relationship Id="rId5" Type="http://schemas.openxmlformats.org/officeDocument/2006/relationships/hyperlink" Target="https://erl.barnard.edu/excel/format-chartaxes-mac#VertAxis" TargetMode="External"/><Relationship Id="rId4" Type="http://schemas.openxmlformats.org/officeDocument/2006/relationships/hyperlink" Target="https://erl.barnard.edu/excel/format-chartaxes-mac#HorizAxis" TargetMode="External"/><Relationship Id="rId9" Type="http://schemas.openxmlformats.org/officeDocument/2006/relationships/hyperlink" Target="https://erl.barnard.edu/excel/format-charts-mac#Seri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rl.barnard.edu/excel/trendline-mac#formattrendline" TargetMode="External"/><Relationship Id="rId2" Type="http://schemas.openxmlformats.org/officeDocument/2006/relationships/hyperlink" Target="https://erl.barnard.edu/excel/trendline-mac#addtrendl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rl.barnard.edu/excel/trendline-mac#Equation_RSquar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rl.barnard.edu/excel/create-charts-mac#Select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rl.barnard.edu/excel/linest-ma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Excel Workshop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CHEM 2001, </a:t>
            </a:r>
            <a:r>
              <a:rPr lang="en-US" smtClean="0"/>
              <a:t>FALL </a:t>
            </a:r>
            <a:r>
              <a:rPr lang="en-US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Linest</a:t>
            </a:r>
            <a:r>
              <a:rPr lang="en-US" dirty="0" smtClean="0"/>
              <a:t>: Understanding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284"/>
            <a:ext cx="8229600" cy="5399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After pressing </a:t>
            </a:r>
            <a:r>
              <a:rPr lang="en-US" dirty="0"/>
              <a:t>Ctrl + Shift + Enter </a:t>
            </a:r>
            <a:r>
              <a:rPr lang="en-US" dirty="0" smtClean="0"/>
              <a:t>all 4 cells should have numbers in them. You will see the slope and intercept of the line and the corresponding standard errors below them.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 descr="C:\Users\hvanvolk\Desktop\Image Chem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04" y="4116673"/>
            <a:ext cx="6622181" cy="200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5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&amp; Pasting into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Copying and pasting your charts into a Word document. </a:t>
            </a:r>
          </a:p>
          <a:p>
            <a:endParaRPr lang="en-US" dirty="0" smtClean="0"/>
          </a:p>
          <a:p>
            <a:r>
              <a:rPr lang="en-US" dirty="0" smtClean="0"/>
              <a:t>Select the chart. Copy (CTRL C) &amp; paste (CTRL V) it. Double check the formatting of your chart. </a:t>
            </a:r>
          </a:p>
          <a:p>
            <a:endParaRPr lang="en-US" dirty="0" smtClean="0"/>
          </a:p>
          <a:p>
            <a:r>
              <a:rPr lang="en-US" dirty="0" smtClean="0"/>
              <a:t>DID THE FORMATTING CHANGE?</a:t>
            </a:r>
          </a:p>
          <a:p>
            <a:r>
              <a:rPr lang="en-US" dirty="0" smtClean="0"/>
              <a:t>Paste it as a picture in word. Right click on the Word document and under 'Paste Options' select 'Picture'.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5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9252"/>
            <a:ext cx="8229600" cy="860450"/>
          </a:xfrm>
        </p:spPr>
        <p:txBody>
          <a:bodyPr>
            <a:normAutofit/>
          </a:bodyPr>
          <a:lstStyle/>
          <a:p>
            <a:r>
              <a:rPr lang="en-US" dirty="0" smtClean="0"/>
              <a:t>Make some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761" y="1249703"/>
            <a:ext cx="8539996" cy="5349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r>
              <a:rPr lang="en-US" dirty="0" smtClean="0"/>
              <a:t>Always begin a function with ‘=‘ </a:t>
            </a:r>
          </a:p>
          <a:p>
            <a:r>
              <a:rPr lang="en-US" dirty="0" smtClean="0"/>
              <a:t>Multiply X and Y</a:t>
            </a:r>
          </a:p>
          <a:p>
            <a:r>
              <a:rPr lang="en-US" dirty="0" smtClean="0"/>
              <a:t>Multiply X by 50 (2 methods)</a:t>
            </a:r>
          </a:p>
          <a:p>
            <a:pPr lvl="1"/>
            <a:r>
              <a:rPr lang="en-US" dirty="0" smtClean="0"/>
              <a:t>Absolute vs. Relative referencing</a:t>
            </a:r>
          </a:p>
          <a:p>
            <a:r>
              <a:rPr lang="en-US" dirty="0" smtClean="0"/>
              <a:t>Calculate the </a:t>
            </a:r>
            <a:r>
              <a:rPr lang="en-US" dirty="0" smtClean="0">
                <a:hlinkClick r:id="rId3"/>
              </a:rPr>
              <a:t>average</a:t>
            </a:r>
            <a:r>
              <a:rPr lang="en-US" dirty="0" smtClean="0"/>
              <a:t> of X</a:t>
            </a:r>
          </a:p>
          <a:p>
            <a:r>
              <a:rPr lang="en-US" dirty="0" smtClean="0">
                <a:hlinkClick r:id="rId4"/>
              </a:rPr>
              <a:t>Find functions</a:t>
            </a:r>
            <a:r>
              <a:rPr lang="en-US" dirty="0" smtClean="0"/>
              <a:t> in Excel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878"/>
            <a:ext cx="8229600" cy="837398"/>
          </a:xfrm>
        </p:spPr>
        <p:txBody>
          <a:bodyPr>
            <a:normAutofit/>
          </a:bodyPr>
          <a:lstStyle/>
          <a:p>
            <a:r>
              <a:rPr lang="en-US" dirty="0" smtClean="0"/>
              <a:t>Insert a 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0278"/>
            <a:ext cx="8229600" cy="5698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Scatter plots are useful for looking at the relationship between two variables. </a:t>
            </a:r>
          </a:p>
          <a:p>
            <a:endParaRPr lang="en-US" sz="13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Select the data.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hlinkClick r:id="rId2"/>
              </a:rPr>
              <a:t>'Insert' tab</a:t>
            </a:r>
            <a:r>
              <a:rPr lang="en-US" dirty="0" smtClean="0"/>
              <a:t>,  'Scatter' drop-down box, select the 1st (a bunch of dots).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Name the data series by right clicking on the chart and choosing ‘</a:t>
            </a:r>
            <a:r>
              <a:rPr lang="en-US" dirty="0" smtClean="0">
                <a:hlinkClick r:id="rId3"/>
              </a:rPr>
              <a:t>Select data...</a:t>
            </a:r>
            <a:r>
              <a:rPr lang="en-US" dirty="0" smtClean="0"/>
              <a:t>’. Type the name in the ‘Name’ text box.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005"/>
            <a:ext cx="8229600" cy="798896"/>
          </a:xfrm>
        </p:spPr>
        <p:txBody>
          <a:bodyPr>
            <a:normAutofit/>
          </a:bodyPr>
          <a:lstStyle/>
          <a:p>
            <a:r>
              <a:rPr lang="en-US" dirty="0" smtClean="0"/>
              <a:t>Format the chart.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58" y="952901"/>
            <a:ext cx="8624236" cy="57053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Formatting the chart makes the information clear.</a:t>
            </a:r>
          </a:p>
          <a:p>
            <a:pPr marL="0" indent="0">
              <a:buNone/>
            </a:pPr>
            <a:endParaRPr lang="en-US" sz="13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the </a:t>
            </a:r>
            <a:r>
              <a:rPr lang="en-US" dirty="0" smtClean="0">
                <a:hlinkClick r:id="rId2"/>
              </a:rPr>
              <a:t>chart title </a:t>
            </a:r>
            <a:r>
              <a:rPr lang="en-US" dirty="0" smtClean="0"/>
              <a:t>and add </a:t>
            </a:r>
            <a:r>
              <a:rPr lang="en-US" dirty="0" smtClean="0">
                <a:hlinkClick r:id="rId3"/>
              </a:rPr>
              <a:t>axis titles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Format the </a:t>
            </a:r>
            <a:r>
              <a:rPr lang="en-US" dirty="0" smtClean="0">
                <a:hlinkClick r:id="rId4"/>
              </a:rPr>
              <a:t>horizontal </a:t>
            </a:r>
            <a:r>
              <a:rPr lang="en-US" dirty="0" smtClean="0"/>
              <a:t>and </a:t>
            </a:r>
            <a:r>
              <a:rPr lang="en-US" dirty="0" smtClean="0">
                <a:hlinkClick r:id="rId5"/>
              </a:rPr>
              <a:t>vertical </a:t>
            </a:r>
            <a:r>
              <a:rPr lang="en-US" dirty="0" smtClean="0"/>
              <a:t>axes.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gridlines ‘Chart Layout’, ‘Format’, and selecting Gridlines box in the ribbon. Click the arrow next to the box for more options.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</a:t>
            </a:r>
            <a:r>
              <a:rPr lang="en-US" dirty="0" smtClean="0">
                <a:hlinkClick r:id="rId6"/>
              </a:rPr>
              <a:t>chart size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Format the </a:t>
            </a:r>
            <a:r>
              <a:rPr lang="en-US" dirty="0" smtClean="0">
                <a:hlinkClick r:id="rId7"/>
              </a:rPr>
              <a:t>legend </a:t>
            </a:r>
            <a:r>
              <a:rPr lang="en-US" dirty="0" smtClean="0"/>
              <a:t>and </a:t>
            </a:r>
            <a:r>
              <a:rPr lang="en-US" dirty="0" smtClean="0">
                <a:hlinkClick r:id="rId8"/>
              </a:rPr>
              <a:t>plot area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Format the </a:t>
            </a:r>
            <a:r>
              <a:rPr lang="en-US" dirty="0" smtClean="0">
                <a:hlinkClick r:id="rId9"/>
              </a:rPr>
              <a:t>data series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630"/>
            <a:ext cx="8229600" cy="827772"/>
          </a:xfrm>
        </p:spPr>
        <p:txBody>
          <a:bodyPr>
            <a:normAutofit/>
          </a:bodyPr>
          <a:lstStyle/>
          <a:p>
            <a:r>
              <a:rPr lang="en-US" dirty="0" err="1" smtClean="0"/>
              <a:t>Trendlines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381" y="1087655"/>
            <a:ext cx="8681987" cy="5563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Linear </a:t>
            </a:r>
            <a:r>
              <a:rPr lang="en-US" sz="3600" dirty="0" err="1" smtClean="0"/>
              <a:t>trendlines</a:t>
            </a:r>
            <a:r>
              <a:rPr lang="en-US" sz="3600" dirty="0" smtClean="0"/>
              <a:t> are useful for showing linear relationships between variables. </a:t>
            </a:r>
          </a:p>
          <a:p>
            <a:pPr marL="0" indent="0">
              <a:buNone/>
            </a:pPr>
            <a:endParaRPr lang="en-US" sz="12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Select the scatter plot.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hlinkClick r:id="rId2"/>
              </a:rPr>
              <a:t>Insert the </a:t>
            </a:r>
            <a:r>
              <a:rPr lang="en-US" dirty="0" err="1" smtClean="0">
                <a:hlinkClick r:id="rId2"/>
              </a:rPr>
              <a:t>trendline</a:t>
            </a:r>
            <a:r>
              <a:rPr lang="en-US" dirty="0" smtClean="0"/>
              <a:t> by going to the ‘Layout’ tab in Chart Tools, ‘</a:t>
            </a:r>
            <a:r>
              <a:rPr lang="en-US" dirty="0" err="1" smtClean="0"/>
              <a:t>Trendline</a:t>
            </a:r>
            <a:r>
              <a:rPr lang="en-US" dirty="0" smtClean="0"/>
              <a:t>’, ‘Linear’.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hlinkClick r:id="rId3"/>
              </a:rPr>
              <a:t>Format the trendline</a:t>
            </a:r>
            <a:r>
              <a:rPr lang="en-US" dirty="0" smtClean="0"/>
              <a:t> by right clicking on it and selecting ‘Format </a:t>
            </a:r>
            <a:r>
              <a:rPr lang="en-US" dirty="0" err="1" smtClean="0"/>
              <a:t>Trendline</a:t>
            </a:r>
            <a:r>
              <a:rPr lang="en-US" dirty="0" smtClean="0"/>
              <a:t>’.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Add the </a:t>
            </a:r>
            <a:r>
              <a:rPr lang="en-US" dirty="0" smtClean="0">
                <a:hlinkClick r:id="rId4"/>
              </a:rPr>
              <a:t>equation of the line </a:t>
            </a:r>
            <a:r>
              <a:rPr lang="en-US" dirty="0" smtClean="0"/>
              <a:t>and R-squared.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878"/>
            <a:ext cx="8229600" cy="837398"/>
          </a:xfrm>
        </p:spPr>
        <p:txBody>
          <a:bodyPr>
            <a:normAutofit/>
          </a:bodyPr>
          <a:lstStyle/>
          <a:p>
            <a:r>
              <a:rPr lang="en-US" dirty="0" smtClean="0"/>
              <a:t>Add a partial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0278"/>
            <a:ext cx="8229600" cy="5698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Sometimes you will want to look at part of a dataset in your graph. This also shows you how to add more data to your graph.</a:t>
            </a:r>
          </a:p>
          <a:p>
            <a:endParaRPr lang="en-US" sz="13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Right click anywhere on the chart and choose '</a:t>
            </a:r>
            <a:r>
              <a:rPr lang="en-US" dirty="0" smtClean="0">
                <a:hlinkClick r:id="rId2"/>
              </a:rPr>
              <a:t>Select data...</a:t>
            </a:r>
            <a:r>
              <a:rPr lang="en-US" dirty="0" smtClean="0"/>
              <a:t>’.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Click Add. Type the series name or select a cell with the series name.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Select the series data. Click OK and OK again to close out of the Select Data dialogue box.</a:t>
            </a:r>
          </a:p>
        </p:txBody>
      </p:sp>
    </p:spTree>
    <p:extLst>
      <p:ext uri="{BB962C8B-B14F-4D97-AF65-F5344CB8AC3E}">
        <p14:creationId xmlns:p14="http://schemas.microsoft.com/office/powerpoint/2010/main" val="14496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468"/>
            <a:ext cx="8229600" cy="812800"/>
          </a:xfrm>
        </p:spPr>
        <p:txBody>
          <a:bodyPr/>
          <a:lstStyle/>
          <a:p>
            <a:r>
              <a:rPr lang="en-US" dirty="0" smtClean="0"/>
              <a:t>One more function: </a:t>
            </a:r>
            <a:r>
              <a:rPr lang="en-US" dirty="0" err="1" smtClean="0"/>
              <a:t>Linest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3733"/>
            <a:ext cx="8229600" cy="54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>
                <a:hlinkClick r:id="rId2"/>
              </a:rPr>
              <a:t>Linest</a:t>
            </a:r>
            <a:r>
              <a:rPr lang="en-US" sz="3600" dirty="0" smtClean="0"/>
              <a:t> is used to estimate the parameters of a line of best fit (the </a:t>
            </a:r>
            <a:r>
              <a:rPr lang="en-US" sz="3600" dirty="0" err="1" smtClean="0"/>
              <a:t>trendline</a:t>
            </a:r>
            <a:r>
              <a:rPr lang="en-US" sz="3600" dirty="0" smtClean="0"/>
              <a:t>!). It also gives us the standard errors for the parameters of the line (which the graph does not).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3600" dirty="0" err="1" smtClean="0"/>
              <a:t>Linest</a:t>
            </a:r>
            <a:r>
              <a:rPr lang="en-US" sz="3600" dirty="0" smtClean="0"/>
              <a:t> is an array function so it acts a bit differently than the other functions we covered earlier. The next few slides unpack it in great detail.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23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5867"/>
          </a:xfrm>
        </p:spPr>
        <p:txBody>
          <a:bodyPr/>
          <a:lstStyle/>
          <a:p>
            <a:r>
              <a:rPr lang="en-US" dirty="0" err="1" smtClean="0"/>
              <a:t>Linest</a:t>
            </a:r>
            <a:r>
              <a:rPr lang="en-US" dirty="0" smtClean="0"/>
              <a:t>: Getting the Function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666"/>
            <a:ext cx="8229600" cy="54356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Select 4 cells in a 2 x 2 formation</a:t>
            </a:r>
          </a:p>
          <a:p>
            <a:r>
              <a:rPr lang="en-US" dirty="0" smtClean="0"/>
              <a:t>Start the function with ‘=‘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Linest</a:t>
            </a:r>
            <a:r>
              <a:rPr lang="en-US" dirty="0" smtClean="0"/>
              <a:t> and follow the prompts in Excel:</a:t>
            </a:r>
          </a:p>
          <a:p>
            <a:pPr lvl="1"/>
            <a:r>
              <a:rPr lang="en-US" dirty="0" smtClean="0"/>
              <a:t>Select your known y’s</a:t>
            </a:r>
          </a:p>
          <a:p>
            <a:pPr lvl="1"/>
            <a:r>
              <a:rPr lang="en-US" dirty="0" smtClean="0"/>
              <a:t>Select your known x’s</a:t>
            </a:r>
          </a:p>
          <a:p>
            <a:pPr lvl="1"/>
            <a:r>
              <a:rPr lang="en-US" dirty="0" smtClean="0"/>
              <a:t>For [</a:t>
            </a:r>
            <a:r>
              <a:rPr lang="en-US" dirty="0" err="1" smtClean="0"/>
              <a:t>const</a:t>
            </a:r>
            <a:r>
              <a:rPr lang="en-US" dirty="0" smtClean="0"/>
              <a:t>] type 1 (because you do NOT want to force the intercept to be 0)</a:t>
            </a:r>
          </a:p>
          <a:p>
            <a:pPr lvl="1"/>
            <a:r>
              <a:rPr lang="en-US" dirty="0" smtClean="0"/>
              <a:t>For [stats] also type 1 (because you want the additional statistics)</a:t>
            </a:r>
          </a:p>
          <a:p>
            <a:r>
              <a:rPr lang="en-US" u="sng" dirty="0" smtClean="0"/>
              <a:t>Press Command &amp; Return simultaneously; NOT just Return!!!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1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Linest</a:t>
            </a:r>
            <a:r>
              <a:rPr lang="en-US" dirty="0" smtClean="0"/>
              <a:t>: Understanding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Command &amp; Return </a:t>
            </a:r>
            <a:r>
              <a:rPr lang="en-US" dirty="0" smtClean="0"/>
              <a:t>simultaneously all 4 cells should have numbers in them.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:\Users\hvanvolk\Desktop\Image Chem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79" y="3564223"/>
            <a:ext cx="6622181" cy="200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2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599</Words>
  <Application>Microsoft Office PowerPoint</Application>
  <PresentationFormat>On-screen Show (4:3)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Excel Workshop </vt:lpstr>
      <vt:lpstr>Make some calculations</vt:lpstr>
      <vt:lpstr>Insert a Scatter Plot</vt:lpstr>
      <vt:lpstr>Format the chart.</vt:lpstr>
      <vt:lpstr>Trendlines</vt:lpstr>
      <vt:lpstr>Add a partial dataset</vt:lpstr>
      <vt:lpstr>One more function: Linest</vt:lpstr>
      <vt:lpstr>Linest: Getting the Function Right</vt:lpstr>
      <vt:lpstr>Linest: Understanding the Output</vt:lpstr>
      <vt:lpstr>Linest: Understanding the Output</vt:lpstr>
      <vt:lpstr>Copying &amp; Pasting into Word</vt:lpstr>
    </vt:vector>
  </TitlesOfParts>
  <Company>Barnard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Workshop</dc:title>
  <dc:creator>BCIT</dc:creator>
  <cp:lastModifiedBy>Alisa Rod</cp:lastModifiedBy>
  <cp:revision>18</cp:revision>
  <dcterms:created xsi:type="dcterms:W3CDTF">2013-09-09T13:37:38Z</dcterms:created>
  <dcterms:modified xsi:type="dcterms:W3CDTF">2015-09-09T20:41:33Z</dcterms:modified>
</cp:coreProperties>
</file>