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155" d="100"/>
          <a:sy n="155" d="100"/>
        </p:scale>
        <p:origin x="162"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B0FE40E-5747-41C6-973B-1BA25DE4386B}" type="datetimeFigureOut">
              <a:rPr lang="en-GB" smtClean="0"/>
              <a:t>28/07/2019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85BBAE-15F7-431F-9EA7-703FDA303BB0}" type="slidenum">
              <a:rPr lang="en-GB" smtClean="0"/>
              <a:t>‹#›</a:t>
            </a:fld>
            <a:endParaRPr lang="en-GB"/>
          </a:p>
        </p:txBody>
      </p:sp>
    </p:spTree>
    <p:extLst>
      <p:ext uri="{BB962C8B-B14F-4D97-AF65-F5344CB8AC3E}">
        <p14:creationId xmlns:p14="http://schemas.microsoft.com/office/powerpoint/2010/main" val="2359165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B0FE40E-5747-41C6-973B-1BA25DE4386B}" type="datetimeFigureOut">
              <a:rPr lang="en-GB" smtClean="0"/>
              <a:t>28/07/2019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85BBAE-15F7-431F-9EA7-703FDA303BB0}" type="slidenum">
              <a:rPr lang="en-GB" smtClean="0"/>
              <a:t>‹#›</a:t>
            </a:fld>
            <a:endParaRPr lang="en-GB"/>
          </a:p>
        </p:txBody>
      </p:sp>
    </p:spTree>
    <p:extLst>
      <p:ext uri="{BB962C8B-B14F-4D97-AF65-F5344CB8AC3E}">
        <p14:creationId xmlns:p14="http://schemas.microsoft.com/office/powerpoint/2010/main" val="355655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B0FE40E-5747-41C6-973B-1BA25DE4386B}" type="datetimeFigureOut">
              <a:rPr lang="en-GB" smtClean="0"/>
              <a:t>28/07/2019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85BBAE-15F7-431F-9EA7-703FDA303BB0}" type="slidenum">
              <a:rPr lang="en-GB" smtClean="0"/>
              <a:t>‹#›</a:t>
            </a:fld>
            <a:endParaRPr lang="en-GB"/>
          </a:p>
        </p:txBody>
      </p:sp>
    </p:spTree>
    <p:extLst>
      <p:ext uri="{BB962C8B-B14F-4D97-AF65-F5344CB8AC3E}">
        <p14:creationId xmlns:p14="http://schemas.microsoft.com/office/powerpoint/2010/main" val="366992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B0FE40E-5747-41C6-973B-1BA25DE4386B}" type="datetimeFigureOut">
              <a:rPr lang="en-GB" smtClean="0"/>
              <a:t>28/07/2019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85BBAE-15F7-431F-9EA7-703FDA303BB0}" type="slidenum">
              <a:rPr lang="en-GB" smtClean="0"/>
              <a:t>‹#›</a:t>
            </a:fld>
            <a:endParaRPr lang="en-GB"/>
          </a:p>
        </p:txBody>
      </p:sp>
    </p:spTree>
    <p:extLst>
      <p:ext uri="{BB962C8B-B14F-4D97-AF65-F5344CB8AC3E}">
        <p14:creationId xmlns:p14="http://schemas.microsoft.com/office/powerpoint/2010/main" val="3514074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B0FE40E-5747-41C6-973B-1BA25DE4386B}" type="datetimeFigureOut">
              <a:rPr lang="en-GB" smtClean="0"/>
              <a:t>28/07/2019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85BBAE-15F7-431F-9EA7-703FDA303BB0}" type="slidenum">
              <a:rPr lang="en-GB" smtClean="0"/>
              <a:t>‹#›</a:t>
            </a:fld>
            <a:endParaRPr lang="en-GB"/>
          </a:p>
        </p:txBody>
      </p:sp>
    </p:spTree>
    <p:extLst>
      <p:ext uri="{BB962C8B-B14F-4D97-AF65-F5344CB8AC3E}">
        <p14:creationId xmlns:p14="http://schemas.microsoft.com/office/powerpoint/2010/main" val="796009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B0FE40E-5747-41C6-973B-1BA25DE4386B}" type="datetimeFigureOut">
              <a:rPr lang="en-GB" smtClean="0"/>
              <a:t>28/07/2019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85BBAE-15F7-431F-9EA7-703FDA303BB0}" type="slidenum">
              <a:rPr lang="en-GB" smtClean="0"/>
              <a:t>‹#›</a:t>
            </a:fld>
            <a:endParaRPr lang="en-GB"/>
          </a:p>
        </p:txBody>
      </p:sp>
    </p:spTree>
    <p:extLst>
      <p:ext uri="{BB962C8B-B14F-4D97-AF65-F5344CB8AC3E}">
        <p14:creationId xmlns:p14="http://schemas.microsoft.com/office/powerpoint/2010/main" val="1098505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B0FE40E-5747-41C6-973B-1BA25DE4386B}" type="datetimeFigureOut">
              <a:rPr lang="en-GB" smtClean="0"/>
              <a:t>28/07/2019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485BBAE-15F7-431F-9EA7-703FDA303BB0}" type="slidenum">
              <a:rPr lang="en-GB" smtClean="0"/>
              <a:t>‹#›</a:t>
            </a:fld>
            <a:endParaRPr lang="en-GB"/>
          </a:p>
        </p:txBody>
      </p:sp>
    </p:spTree>
    <p:extLst>
      <p:ext uri="{BB962C8B-B14F-4D97-AF65-F5344CB8AC3E}">
        <p14:creationId xmlns:p14="http://schemas.microsoft.com/office/powerpoint/2010/main" val="3457584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B0FE40E-5747-41C6-973B-1BA25DE4386B}" type="datetimeFigureOut">
              <a:rPr lang="en-GB" smtClean="0"/>
              <a:t>28/07/2019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485BBAE-15F7-431F-9EA7-703FDA303BB0}" type="slidenum">
              <a:rPr lang="en-GB" smtClean="0"/>
              <a:t>‹#›</a:t>
            </a:fld>
            <a:endParaRPr lang="en-GB"/>
          </a:p>
        </p:txBody>
      </p:sp>
    </p:spTree>
    <p:extLst>
      <p:ext uri="{BB962C8B-B14F-4D97-AF65-F5344CB8AC3E}">
        <p14:creationId xmlns:p14="http://schemas.microsoft.com/office/powerpoint/2010/main" val="1838517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0FE40E-5747-41C6-973B-1BA25DE4386B}" type="datetimeFigureOut">
              <a:rPr lang="en-GB" smtClean="0"/>
              <a:t>28/07/2019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485BBAE-15F7-431F-9EA7-703FDA303BB0}" type="slidenum">
              <a:rPr lang="en-GB" smtClean="0"/>
              <a:t>‹#›</a:t>
            </a:fld>
            <a:endParaRPr lang="en-GB"/>
          </a:p>
        </p:txBody>
      </p:sp>
    </p:spTree>
    <p:extLst>
      <p:ext uri="{BB962C8B-B14F-4D97-AF65-F5344CB8AC3E}">
        <p14:creationId xmlns:p14="http://schemas.microsoft.com/office/powerpoint/2010/main" val="2858131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0FE40E-5747-41C6-973B-1BA25DE4386B}" type="datetimeFigureOut">
              <a:rPr lang="en-GB" smtClean="0"/>
              <a:t>28/07/2019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85BBAE-15F7-431F-9EA7-703FDA303BB0}" type="slidenum">
              <a:rPr lang="en-GB" smtClean="0"/>
              <a:t>‹#›</a:t>
            </a:fld>
            <a:endParaRPr lang="en-GB"/>
          </a:p>
        </p:txBody>
      </p:sp>
    </p:spTree>
    <p:extLst>
      <p:ext uri="{BB962C8B-B14F-4D97-AF65-F5344CB8AC3E}">
        <p14:creationId xmlns:p14="http://schemas.microsoft.com/office/powerpoint/2010/main" val="1200383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0FE40E-5747-41C6-973B-1BA25DE4386B}" type="datetimeFigureOut">
              <a:rPr lang="en-GB" smtClean="0"/>
              <a:t>28/07/2019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85BBAE-15F7-431F-9EA7-703FDA303BB0}" type="slidenum">
              <a:rPr lang="en-GB" smtClean="0"/>
              <a:t>‹#›</a:t>
            </a:fld>
            <a:endParaRPr lang="en-GB"/>
          </a:p>
        </p:txBody>
      </p:sp>
    </p:spTree>
    <p:extLst>
      <p:ext uri="{BB962C8B-B14F-4D97-AF65-F5344CB8AC3E}">
        <p14:creationId xmlns:p14="http://schemas.microsoft.com/office/powerpoint/2010/main" val="2939139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0FE40E-5747-41C6-973B-1BA25DE4386B}" type="datetimeFigureOut">
              <a:rPr lang="en-GB" smtClean="0"/>
              <a:t>28/07/2019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5BBAE-15F7-431F-9EA7-703FDA303BB0}" type="slidenum">
              <a:rPr lang="en-GB" smtClean="0"/>
              <a:t>‹#›</a:t>
            </a:fld>
            <a:endParaRPr lang="en-GB"/>
          </a:p>
        </p:txBody>
      </p:sp>
    </p:spTree>
    <p:extLst>
      <p:ext uri="{BB962C8B-B14F-4D97-AF65-F5344CB8AC3E}">
        <p14:creationId xmlns:p14="http://schemas.microsoft.com/office/powerpoint/2010/main" val="441200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b="1" dirty="0"/>
              <a:t>The Battle of the Neighbourhoods – </a:t>
            </a:r>
            <a:r>
              <a:rPr lang="en-GB" b="1" dirty="0" smtClean="0"/>
              <a:t>London</a:t>
            </a:r>
            <a:endParaRPr lang="en-GB" dirty="0"/>
          </a:p>
        </p:txBody>
      </p:sp>
      <p:sp>
        <p:nvSpPr>
          <p:cNvPr id="3" name="Subtitle 2"/>
          <p:cNvSpPr>
            <a:spLocks noGrp="1"/>
          </p:cNvSpPr>
          <p:nvPr>
            <p:ph type="subTitle" idx="1"/>
          </p:nvPr>
        </p:nvSpPr>
        <p:spPr/>
        <p:txBody>
          <a:bodyPr/>
          <a:lstStyle/>
          <a:p>
            <a:r>
              <a:rPr lang="en-GB" b="1" dirty="0"/>
              <a:t>By James Barnard</a:t>
            </a:r>
            <a:endParaRPr lang="en-GB" dirty="0"/>
          </a:p>
          <a:p>
            <a:endParaRPr lang="en-GB" dirty="0"/>
          </a:p>
        </p:txBody>
      </p:sp>
      <p:pic>
        <p:nvPicPr>
          <p:cNvPr id="4" name="Picture 3"/>
          <p:cNvPicPr>
            <a:picLocks noChangeAspect="1"/>
          </p:cNvPicPr>
          <p:nvPr/>
        </p:nvPicPr>
        <p:blipFill>
          <a:blip r:embed="rId2"/>
          <a:stretch>
            <a:fillRect/>
          </a:stretch>
        </p:blipFill>
        <p:spPr>
          <a:xfrm>
            <a:off x="2433302" y="4400550"/>
            <a:ext cx="7505700" cy="1714500"/>
          </a:xfrm>
          <a:prstGeom prst="rect">
            <a:avLst/>
          </a:prstGeom>
        </p:spPr>
      </p:pic>
    </p:spTree>
    <p:extLst>
      <p:ext uri="{BB962C8B-B14F-4D97-AF65-F5344CB8AC3E}">
        <p14:creationId xmlns:p14="http://schemas.microsoft.com/office/powerpoint/2010/main" val="1596484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Clustering</a:t>
            </a:r>
            <a:endParaRPr lang="en-GB" dirty="0"/>
          </a:p>
        </p:txBody>
      </p:sp>
      <p:sp>
        <p:nvSpPr>
          <p:cNvPr id="3" name="Content Placeholder 2"/>
          <p:cNvSpPr>
            <a:spLocks noGrp="1"/>
          </p:cNvSpPr>
          <p:nvPr>
            <p:ph idx="1"/>
          </p:nvPr>
        </p:nvSpPr>
        <p:spPr>
          <a:xfrm>
            <a:off x="838200" y="1339403"/>
            <a:ext cx="10515600" cy="4837560"/>
          </a:xfrm>
        </p:spPr>
        <p:txBody>
          <a:bodyPr>
            <a:normAutofit/>
          </a:bodyPr>
          <a:lstStyle/>
          <a:p>
            <a:r>
              <a:rPr lang="en-GB" sz="2000" dirty="0"/>
              <a:t>We'll be using k-means clustering in order to group similar boroughs together. This will enable analysis of the boroughs to be done more simply</a:t>
            </a:r>
            <a:r>
              <a:rPr lang="en-GB" sz="2000" dirty="0" smtClean="0"/>
              <a:t>.</a:t>
            </a:r>
            <a:endParaRPr lang="en-GB" sz="2000" dirty="0"/>
          </a:p>
        </p:txBody>
      </p:sp>
      <p:pic>
        <p:nvPicPr>
          <p:cNvPr id="4" name="Picture 3" descr="C:\Users\H08126593\AppData\Local\Microsoft\Windows\Temporary Internet Files\Content.MSO\3F87EC6B.tmp"/>
          <p:cNvPicPr/>
          <p:nvPr/>
        </p:nvPicPr>
        <p:blipFill>
          <a:blip r:embed="rId2">
            <a:extLst>
              <a:ext uri="{28A0092B-C50C-407E-A947-70E740481C1C}">
                <a14:useLocalDpi xmlns:a14="http://schemas.microsoft.com/office/drawing/2010/main" val="0"/>
              </a:ext>
            </a:extLst>
          </a:blip>
          <a:srcRect/>
          <a:stretch>
            <a:fillRect/>
          </a:stretch>
        </p:blipFill>
        <p:spPr bwMode="auto">
          <a:xfrm>
            <a:off x="2431754" y="1953232"/>
            <a:ext cx="6634973" cy="4788412"/>
          </a:xfrm>
          <a:prstGeom prst="rect">
            <a:avLst/>
          </a:prstGeom>
          <a:noFill/>
          <a:ln>
            <a:noFill/>
          </a:ln>
        </p:spPr>
      </p:pic>
    </p:spTree>
    <p:extLst>
      <p:ext uri="{BB962C8B-B14F-4D97-AF65-F5344CB8AC3E}">
        <p14:creationId xmlns:p14="http://schemas.microsoft.com/office/powerpoint/2010/main" val="1186371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Mapping the clusters</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7231" y="1489356"/>
            <a:ext cx="6388298" cy="4768245"/>
          </a:xfrm>
          <a:prstGeom prst="rect">
            <a:avLst/>
          </a:prstGeom>
        </p:spPr>
      </p:pic>
    </p:spTree>
    <p:extLst>
      <p:ext uri="{BB962C8B-B14F-4D97-AF65-F5344CB8AC3E}">
        <p14:creationId xmlns:p14="http://schemas.microsoft.com/office/powerpoint/2010/main" val="113253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sp>
        <p:nvSpPr>
          <p:cNvPr id="3" name="Content Placeholder 2"/>
          <p:cNvSpPr>
            <a:spLocks noGrp="1"/>
          </p:cNvSpPr>
          <p:nvPr>
            <p:ph idx="1"/>
          </p:nvPr>
        </p:nvSpPr>
        <p:spPr>
          <a:xfrm>
            <a:off x="838200" y="1545465"/>
            <a:ext cx="10515600" cy="5074276"/>
          </a:xfrm>
        </p:spPr>
        <p:txBody>
          <a:bodyPr>
            <a:normAutofit fontScale="70000" lnSpcReduction="20000"/>
          </a:bodyPr>
          <a:lstStyle/>
          <a:p>
            <a:pPr marL="0" indent="0">
              <a:buNone/>
            </a:pPr>
            <a:r>
              <a:rPr lang="en-GB" dirty="0"/>
              <a:t>Here is how we can characterize the clusters by looking at venue scores:</a:t>
            </a:r>
          </a:p>
          <a:p>
            <a:pPr lvl="0"/>
            <a:r>
              <a:rPr lang="en-GB" dirty="0"/>
              <a:t>Cluster 0 (Red) has consistently high scores for all venue categories. This is the most diversely developed part of the city</a:t>
            </a:r>
          </a:p>
          <a:p>
            <a:pPr lvl="0"/>
            <a:r>
              <a:rPr lang="en-GB" dirty="0"/>
              <a:t>Cluster 1 (Purple) has highest marks for Shops &amp; Services as well as food.</a:t>
            </a:r>
          </a:p>
          <a:p>
            <a:pPr lvl="0"/>
            <a:r>
              <a:rPr lang="en-GB" dirty="0"/>
              <a:t>Cluster 2 (Blue) has high marks in Residence and </a:t>
            </a:r>
            <a:r>
              <a:rPr lang="en-GB" dirty="0" err="1"/>
              <a:t>Shop&amp;Service</a:t>
            </a:r>
            <a:r>
              <a:rPr lang="en-GB" dirty="0"/>
              <a:t>, indicating these are primarily residential areas.</a:t>
            </a:r>
          </a:p>
          <a:p>
            <a:pPr lvl="0"/>
            <a:r>
              <a:rPr lang="en-GB" dirty="0"/>
              <a:t>Cluster 3 (Light blue) has low marks across the board, but also have relatively high marks in Residence and </a:t>
            </a:r>
            <a:r>
              <a:rPr lang="en-GB" dirty="0" err="1"/>
              <a:t>Shop&amp;Service</a:t>
            </a:r>
            <a:r>
              <a:rPr lang="en-GB" dirty="0"/>
              <a:t>, again indicating these are primarily residential areas, but with fewer (or more disparate) venues.</a:t>
            </a:r>
          </a:p>
          <a:p>
            <a:pPr marL="0" indent="0">
              <a:buNone/>
            </a:pPr>
            <a:r>
              <a:rPr lang="en-GB" dirty="0"/>
              <a:t>Plotting the clusters on a map shows us that the clusters can be seen as sort of concentric circles:</a:t>
            </a:r>
          </a:p>
          <a:p>
            <a:pPr lvl="0"/>
            <a:r>
              <a:rPr lang="en-GB" dirty="0"/>
              <a:t>Cluster 0 is the oldest central part of the city</a:t>
            </a:r>
          </a:p>
          <a:p>
            <a:pPr lvl="0"/>
            <a:r>
              <a:rPr lang="en-GB" dirty="0"/>
              <a:t>Cluster 1 is a little bit further out and to the north</a:t>
            </a:r>
          </a:p>
          <a:p>
            <a:pPr lvl="0"/>
            <a:r>
              <a:rPr lang="en-GB" dirty="0"/>
              <a:t>Cluster 2 is a little bit further out again</a:t>
            </a:r>
          </a:p>
          <a:p>
            <a:pPr lvl="0"/>
            <a:r>
              <a:rPr lang="en-GB" dirty="0"/>
              <a:t>Cluster 3 boroughs are the furthest from the centre</a:t>
            </a:r>
          </a:p>
          <a:p>
            <a:pPr marL="0" indent="0">
              <a:buNone/>
            </a:pPr>
            <a:r>
              <a:rPr lang="en-GB" dirty="0"/>
              <a:t>The hypothesis is that opportunities for business and residential will likely be minimal in Cluster 0 in the city centre (and/or expensive), but as you progress outwards into Clusters 1, 2 and 3 respectively, there will be increased opportunities for business and residential development</a:t>
            </a:r>
            <a:r>
              <a:rPr lang="en-GB" dirty="0" smtClean="0"/>
              <a:t>.</a:t>
            </a:r>
            <a:endParaRPr lang="en-GB" dirty="0"/>
          </a:p>
        </p:txBody>
      </p:sp>
    </p:spTree>
    <p:extLst>
      <p:ext uri="{BB962C8B-B14F-4D97-AF65-F5344CB8AC3E}">
        <p14:creationId xmlns:p14="http://schemas.microsoft.com/office/powerpoint/2010/main" val="1297915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 &amp; Conclusion</a:t>
            </a:r>
            <a:endParaRPr lang="en-GB" dirty="0"/>
          </a:p>
        </p:txBody>
      </p:sp>
      <p:sp>
        <p:nvSpPr>
          <p:cNvPr id="3" name="Content Placeholder 2"/>
          <p:cNvSpPr>
            <a:spLocks noGrp="1"/>
          </p:cNvSpPr>
          <p:nvPr>
            <p:ph idx="1"/>
          </p:nvPr>
        </p:nvSpPr>
        <p:spPr/>
        <p:txBody>
          <a:bodyPr/>
          <a:lstStyle/>
          <a:p>
            <a:r>
              <a:rPr lang="en-GB" dirty="0"/>
              <a:t>To be fair, Foursquare data isn’t all-encompassing. The highest number of venues are in the Food and Shop &amp; Service categories. The data doesn’t take into account a venue’s size (e.g. a university building attracts a lot more people that a hot dog stand – each of them is still one Foursquare “venue</a:t>
            </a:r>
            <a:r>
              <a:rPr lang="en-GB" dirty="0" smtClean="0"/>
              <a:t>”).</a:t>
            </a:r>
          </a:p>
          <a:p>
            <a:pPr marL="0" indent="0">
              <a:buNone/>
            </a:pPr>
            <a:endParaRPr lang="en-GB" dirty="0" smtClean="0"/>
          </a:p>
          <a:p>
            <a:r>
              <a:rPr lang="en-GB" dirty="0"/>
              <a:t>Foursquare data is limited but can provide insights into a city’s development. This data could be combined with other sources (e.g. city data on number of residents) to provide more accurate results.</a:t>
            </a:r>
          </a:p>
          <a:p>
            <a:pPr marL="0" indent="0">
              <a:buNone/>
            </a:pPr>
            <a:endParaRPr lang="en-GB" dirty="0"/>
          </a:p>
        </p:txBody>
      </p:sp>
    </p:spTree>
    <p:extLst>
      <p:ext uri="{BB962C8B-B14F-4D97-AF65-F5344CB8AC3E}">
        <p14:creationId xmlns:p14="http://schemas.microsoft.com/office/powerpoint/2010/main" val="1413164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rmAutofit fontScale="92500"/>
          </a:bodyPr>
          <a:lstStyle/>
          <a:p>
            <a:r>
              <a:rPr lang="en-GB" dirty="0"/>
              <a:t>London has 33 boroughs (including the City of London) and is home to over 8 million people and an additional 0.5m people commute to jobs there from outside London.</a:t>
            </a:r>
          </a:p>
          <a:p>
            <a:r>
              <a:rPr lang="en-GB" dirty="0"/>
              <a:t>For this project, we want to look at the boroughs of London and classify them. Some neighbourhoods are mostly residential, some have more business or commercial spaces surrounding them. The venues closest to the centre of a neighbourhood determine why and how people use it.</a:t>
            </a:r>
          </a:p>
          <a:p>
            <a:r>
              <a:rPr lang="en-GB" dirty="0"/>
              <a:t>By analysing the venues data, we can classify boroughs by their primary usage. This data could be useful for city planners and residents alike: it could help plan further city development, or help individuals where to live or set up a business.</a:t>
            </a:r>
          </a:p>
          <a:p>
            <a:pPr marL="0" indent="0">
              <a:buNone/>
            </a:pPr>
            <a:endParaRPr lang="en-GB" dirty="0"/>
          </a:p>
        </p:txBody>
      </p:sp>
    </p:spTree>
    <p:extLst>
      <p:ext uri="{BB962C8B-B14F-4D97-AF65-F5344CB8AC3E}">
        <p14:creationId xmlns:p14="http://schemas.microsoft.com/office/powerpoint/2010/main" val="1120302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a:t>
            </a:r>
            <a:endParaRPr lang="en-GB" dirty="0"/>
          </a:p>
        </p:txBody>
      </p:sp>
      <p:sp>
        <p:nvSpPr>
          <p:cNvPr id="3" name="Content Placeholder 2"/>
          <p:cNvSpPr>
            <a:spLocks noGrp="1"/>
          </p:cNvSpPr>
          <p:nvPr>
            <p:ph idx="1"/>
          </p:nvPr>
        </p:nvSpPr>
        <p:spPr>
          <a:xfrm>
            <a:off x="838200" y="1825624"/>
            <a:ext cx="10515600" cy="4691085"/>
          </a:xfrm>
        </p:spPr>
        <p:txBody>
          <a:bodyPr>
            <a:normAutofit fontScale="70000" lnSpcReduction="20000"/>
          </a:bodyPr>
          <a:lstStyle/>
          <a:p>
            <a:r>
              <a:rPr lang="en-GB" dirty="0"/>
              <a:t>We'll need data on the location of the boroughs and on the venues closest to them.</a:t>
            </a:r>
            <a:endParaRPr lang="en-GB" sz="3200" dirty="0"/>
          </a:p>
          <a:p>
            <a:pPr lvl="0"/>
            <a:r>
              <a:rPr lang="en-GB" dirty="0"/>
              <a:t>A list of boroughs is available from Wikipedia and their central location coordinates can be obtained using </a:t>
            </a:r>
            <a:r>
              <a:rPr lang="en-GB" dirty="0" err="1"/>
              <a:t>Nominatim</a:t>
            </a:r>
            <a:r>
              <a:rPr lang="en-GB" dirty="0"/>
              <a:t>.</a:t>
            </a:r>
            <a:endParaRPr lang="en-GB" sz="3200" dirty="0"/>
          </a:p>
          <a:p>
            <a:pPr lvl="0"/>
            <a:r>
              <a:rPr lang="en-GB" dirty="0"/>
              <a:t>We can use the Foursquare API to explore venue types in each borough. Foursquare outlines these high-level venue categories with more sub-categories</a:t>
            </a:r>
            <a:r>
              <a:rPr lang="en-GB" dirty="0" smtClean="0"/>
              <a:t>:</a:t>
            </a:r>
            <a:endParaRPr lang="en-GB" sz="3200" dirty="0"/>
          </a:p>
          <a:p>
            <a:pPr lvl="1"/>
            <a:r>
              <a:rPr lang="en-GB" sz="2300" dirty="0"/>
              <a:t>Arts &amp; Entertainment (4d4b7104d754a06370d81259)</a:t>
            </a:r>
            <a:endParaRPr lang="en-GB" sz="2600" dirty="0"/>
          </a:p>
          <a:p>
            <a:pPr lvl="1"/>
            <a:r>
              <a:rPr lang="en-GB" sz="2300" dirty="0"/>
              <a:t>College &amp; University (4d4b7105d754a06372d81259)</a:t>
            </a:r>
            <a:endParaRPr lang="en-GB" sz="2600" dirty="0"/>
          </a:p>
          <a:p>
            <a:pPr lvl="1"/>
            <a:r>
              <a:rPr lang="en-GB" sz="2300" dirty="0"/>
              <a:t>Event (4d4b7105d754a06373d81259)</a:t>
            </a:r>
            <a:endParaRPr lang="en-GB" sz="2600" dirty="0"/>
          </a:p>
          <a:p>
            <a:pPr lvl="1"/>
            <a:r>
              <a:rPr lang="en-GB" sz="2300" dirty="0"/>
              <a:t>Food (4d4b7105d754a06374d81259)</a:t>
            </a:r>
            <a:endParaRPr lang="en-GB" sz="2600" dirty="0"/>
          </a:p>
          <a:p>
            <a:pPr lvl="1"/>
            <a:r>
              <a:rPr lang="en-GB" sz="2300" dirty="0"/>
              <a:t>Nightlife Spot (4d4b7105d754a06376d81259)</a:t>
            </a:r>
            <a:endParaRPr lang="en-GB" sz="2600" dirty="0"/>
          </a:p>
          <a:p>
            <a:pPr lvl="1"/>
            <a:r>
              <a:rPr lang="en-GB" sz="2300" dirty="0"/>
              <a:t>Outdoors &amp; Recreation (4d4b7105d754a06377d81259)</a:t>
            </a:r>
            <a:endParaRPr lang="en-GB" sz="2600" dirty="0"/>
          </a:p>
          <a:p>
            <a:pPr lvl="1"/>
            <a:r>
              <a:rPr lang="en-GB" sz="2300" dirty="0"/>
              <a:t>Professional &amp; Other Places (4d4b7105d754a06375d81259)</a:t>
            </a:r>
            <a:endParaRPr lang="en-GB" sz="2600" dirty="0"/>
          </a:p>
          <a:p>
            <a:pPr lvl="1"/>
            <a:r>
              <a:rPr lang="en-GB" sz="2300" dirty="0"/>
              <a:t>Residence (4e67e38e036454776db1fb3a)</a:t>
            </a:r>
            <a:endParaRPr lang="en-GB" sz="2600" dirty="0"/>
          </a:p>
          <a:p>
            <a:pPr lvl="1"/>
            <a:r>
              <a:rPr lang="en-GB" sz="2300" dirty="0"/>
              <a:t>Shop &amp; Service (4d4b7105d754a06378d81259)</a:t>
            </a:r>
            <a:endParaRPr lang="en-GB" sz="2600" dirty="0"/>
          </a:p>
          <a:p>
            <a:pPr lvl="1"/>
            <a:r>
              <a:rPr lang="en-GB" sz="2300" dirty="0"/>
              <a:t>Travel &amp; Transport (4d4b7105d754a06379d81259)</a:t>
            </a:r>
            <a:endParaRPr lang="en-GB" sz="2600" dirty="0"/>
          </a:p>
          <a:p>
            <a:r>
              <a:rPr lang="en-GB" dirty="0"/>
              <a:t>We'll be querying the number of venues in each category in a 1000m radius around the centre of each borough. This radius was chosen because 1000m is a reasonable walking distance</a:t>
            </a:r>
            <a:r>
              <a:rPr lang="en-GB" dirty="0" smtClean="0"/>
              <a:t>.</a:t>
            </a:r>
          </a:p>
        </p:txBody>
      </p:sp>
    </p:spTree>
    <p:extLst>
      <p:ext uri="{BB962C8B-B14F-4D97-AF65-F5344CB8AC3E}">
        <p14:creationId xmlns:p14="http://schemas.microsoft.com/office/powerpoint/2010/main" val="2530190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a:t>
            </a:r>
            <a:endParaRPr lang="en-GB" dirty="0"/>
          </a:p>
        </p:txBody>
      </p:sp>
      <p:sp>
        <p:nvSpPr>
          <p:cNvPr id="3" name="Content Placeholder 2"/>
          <p:cNvSpPr>
            <a:spLocks noGrp="1"/>
          </p:cNvSpPr>
          <p:nvPr>
            <p:ph idx="1"/>
          </p:nvPr>
        </p:nvSpPr>
        <p:spPr>
          <a:xfrm>
            <a:off x="838200" y="1825625"/>
            <a:ext cx="10515600" cy="4678206"/>
          </a:xfrm>
        </p:spPr>
        <p:txBody>
          <a:bodyPr/>
          <a:lstStyle/>
          <a:p>
            <a:r>
              <a:rPr lang="en-GB" dirty="0" smtClean="0"/>
              <a:t>Geocoding the boroughs</a:t>
            </a:r>
          </a:p>
          <a:p>
            <a:r>
              <a:rPr lang="en-GB" dirty="0" smtClean="0"/>
              <a:t>Mapping the boroughs</a:t>
            </a:r>
          </a:p>
          <a:p>
            <a:r>
              <a:rPr lang="en-GB" dirty="0" smtClean="0"/>
              <a:t>Venues and Categories</a:t>
            </a:r>
          </a:p>
          <a:p>
            <a:r>
              <a:rPr lang="en-GB" dirty="0" smtClean="0"/>
              <a:t>Data Preparation</a:t>
            </a:r>
          </a:p>
          <a:p>
            <a:r>
              <a:rPr lang="en-GB" dirty="0" smtClean="0"/>
              <a:t>Clustering</a:t>
            </a:r>
          </a:p>
          <a:p>
            <a:r>
              <a:rPr lang="en-GB" dirty="0" smtClean="0"/>
              <a:t>Mapping the clusters</a:t>
            </a:r>
            <a:endParaRPr lang="en-GB" dirty="0"/>
          </a:p>
          <a:p>
            <a:pPr marL="0" indent="0">
              <a:buNone/>
            </a:pPr>
            <a:endParaRPr lang="en-GB" dirty="0"/>
          </a:p>
        </p:txBody>
      </p:sp>
    </p:spTree>
    <p:extLst>
      <p:ext uri="{BB962C8B-B14F-4D97-AF65-F5344CB8AC3E}">
        <p14:creationId xmlns:p14="http://schemas.microsoft.com/office/powerpoint/2010/main" val="532776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Geocoding the boroughs</a:t>
            </a:r>
            <a:endParaRPr lang="en-GB" dirty="0"/>
          </a:p>
        </p:txBody>
      </p:sp>
      <p:sp>
        <p:nvSpPr>
          <p:cNvPr id="3" name="Content Placeholder 2"/>
          <p:cNvSpPr>
            <a:spLocks noGrp="1"/>
          </p:cNvSpPr>
          <p:nvPr>
            <p:ph idx="1"/>
          </p:nvPr>
        </p:nvSpPr>
        <p:spPr/>
        <p:txBody>
          <a:bodyPr/>
          <a:lstStyle/>
          <a:p>
            <a:pPr marL="0" indent="0">
              <a:buNone/>
            </a:pPr>
            <a:r>
              <a:rPr lang="en-GB" dirty="0"/>
              <a:t>Here I use </a:t>
            </a:r>
            <a:r>
              <a:rPr lang="en-GB" dirty="0" err="1"/>
              <a:t>Nominatim</a:t>
            </a:r>
            <a:r>
              <a:rPr lang="en-GB" dirty="0"/>
              <a:t> to geocode all London boroughs before making a </a:t>
            </a:r>
            <a:r>
              <a:rPr lang="en-GB" dirty="0" err="1"/>
              <a:t>dataframe</a:t>
            </a:r>
            <a:r>
              <a:rPr lang="en-GB" dirty="0"/>
              <a:t>:</a:t>
            </a:r>
          </a:p>
          <a:p>
            <a:pPr marL="0" indent="0">
              <a:buNone/>
            </a:pPr>
            <a:endParaRPr lang="en-GB" dirty="0"/>
          </a:p>
        </p:txBody>
      </p:sp>
      <p:pic>
        <p:nvPicPr>
          <p:cNvPr id="10" name="Picture 9"/>
          <p:cNvPicPr/>
          <p:nvPr/>
        </p:nvPicPr>
        <p:blipFill>
          <a:blip r:embed="rId2"/>
          <a:stretch>
            <a:fillRect/>
          </a:stretch>
        </p:blipFill>
        <p:spPr>
          <a:xfrm>
            <a:off x="3059537" y="2815901"/>
            <a:ext cx="5492034" cy="2825045"/>
          </a:xfrm>
          <a:prstGeom prst="rect">
            <a:avLst/>
          </a:prstGeom>
        </p:spPr>
      </p:pic>
    </p:spTree>
    <p:extLst>
      <p:ext uri="{BB962C8B-B14F-4D97-AF65-F5344CB8AC3E}">
        <p14:creationId xmlns:p14="http://schemas.microsoft.com/office/powerpoint/2010/main" val="797173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Mapping the boroughs</a:t>
            </a:r>
            <a:endParaRPr lang="en-GB" dirty="0"/>
          </a:p>
        </p:txBody>
      </p:sp>
      <p:pic>
        <p:nvPicPr>
          <p:cNvPr id="3" name="Picture 2" descr="C:\Users\James\Anaconda3\Projects\Map1.png"/>
          <p:cNvPicPr/>
          <p:nvPr/>
        </p:nvPicPr>
        <p:blipFill>
          <a:blip r:embed="rId2">
            <a:extLst>
              <a:ext uri="{28A0092B-C50C-407E-A947-70E740481C1C}">
                <a14:useLocalDpi xmlns:a14="http://schemas.microsoft.com/office/drawing/2010/main" val="0"/>
              </a:ext>
            </a:extLst>
          </a:blip>
          <a:srcRect/>
          <a:stretch>
            <a:fillRect/>
          </a:stretch>
        </p:blipFill>
        <p:spPr bwMode="auto">
          <a:xfrm>
            <a:off x="3028821" y="1582463"/>
            <a:ext cx="6374671" cy="4538402"/>
          </a:xfrm>
          <a:prstGeom prst="rect">
            <a:avLst/>
          </a:prstGeom>
          <a:noFill/>
          <a:ln>
            <a:noFill/>
          </a:ln>
        </p:spPr>
      </p:pic>
    </p:spTree>
    <p:extLst>
      <p:ext uri="{BB962C8B-B14F-4D97-AF65-F5344CB8AC3E}">
        <p14:creationId xmlns:p14="http://schemas.microsoft.com/office/powerpoint/2010/main" val="530442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Venues and Categories</a:t>
            </a:r>
            <a:endParaRPr lang="en-GB" dirty="0"/>
          </a:p>
        </p:txBody>
      </p:sp>
      <p:sp>
        <p:nvSpPr>
          <p:cNvPr id="3" name="Content Placeholder 2"/>
          <p:cNvSpPr>
            <a:spLocks noGrp="1"/>
          </p:cNvSpPr>
          <p:nvPr>
            <p:ph idx="1"/>
          </p:nvPr>
        </p:nvSpPr>
        <p:spPr/>
        <p:txBody>
          <a:bodyPr/>
          <a:lstStyle/>
          <a:p>
            <a:pPr marL="0" indent="0">
              <a:buNone/>
            </a:pPr>
            <a:r>
              <a:rPr lang="en-GB" dirty="0"/>
              <a:t>We can use the foursquare explore API with </a:t>
            </a:r>
            <a:r>
              <a:rPr lang="en-GB" dirty="0" err="1"/>
              <a:t>categoryId</a:t>
            </a:r>
            <a:r>
              <a:rPr lang="en-GB" dirty="0"/>
              <a:t> to query the number of venues of each category in a specific radius.</a:t>
            </a:r>
          </a:p>
          <a:p>
            <a:pPr marL="0" indent="0">
              <a:buNone/>
            </a:pPr>
            <a:endParaRPr lang="en-GB" dirty="0"/>
          </a:p>
        </p:txBody>
      </p:sp>
      <p:pic>
        <p:nvPicPr>
          <p:cNvPr id="4" name="Picture 3"/>
          <p:cNvPicPr/>
          <p:nvPr/>
        </p:nvPicPr>
        <p:blipFill>
          <a:blip r:embed="rId2"/>
          <a:stretch>
            <a:fillRect/>
          </a:stretch>
        </p:blipFill>
        <p:spPr>
          <a:xfrm>
            <a:off x="1022260" y="3246533"/>
            <a:ext cx="10147479" cy="2162593"/>
          </a:xfrm>
          <a:prstGeom prst="rect">
            <a:avLst/>
          </a:prstGeom>
        </p:spPr>
      </p:pic>
    </p:spTree>
    <p:extLst>
      <p:ext uri="{BB962C8B-B14F-4D97-AF65-F5344CB8AC3E}">
        <p14:creationId xmlns:p14="http://schemas.microsoft.com/office/powerpoint/2010/main" val="4032035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Venues and Categories</a:t>
            </a:r>
            <a:endParaRPr lang="en-GB" dirty="0"/>
          </a:p>
        </p:txBody>
      </p:sp>
      <p:sp>
        <p:nvSpPr>
          <p:cNvPr id="3" name="Content Placeholder 2"/>
          <p:cNvSpPr>
            <a:spLocks noGrp="1"/>
          </p:cNvSpPr>
          <p:nvPr>
            <p:ph idx="1"/>
          </p:nvPr>
        </p:nvSpPr>
        <p:spPr>
          <a:xfrm>
            <a:off x="838200" y="1493949"/>
            <a:ext cx="10515600" cy="4683014"/>
          </a:xfrm>
        </p:spPr>
        <p:txBody>
          <a:bodyPr/>
          <a:lstStyle/>
          <a:p>
            <a:pPr marL="0" indent="0">
              <a:buNone/>
            </a:pPr>
            <a:r>
              <a:rPr lang="en-GB" dirty="0"/>
              <a:t>Plotting these venue categories as boxplots</a:t>
            </a:r>
            <a:r>
              <a:rPr lang="en-GB" dirty="0" smtClean="0"/>
              <a:t>:</a:t>
            </a:r>
          </a:p>
          <a:p>
            <a:pPr marL="0" indent="0">
              <a:buNone/>
            </a:pPr>
            <a:endParaRPr lang="en-GB" dirty="0"/>
          </a:p>
          <a:p>
            <a:pPr marL="0" indent="0">
              <a:buNone/>
            </a:pPr>
            <a:endParaRPr lang="en-GB" dirty="0"/>
          </a:p>
        </p:txBody>
      </p:sp>
      <p:pic>
        <p:nvPicPr>
          <p:cNvPr id="5" name="Picture 4" descr="C:\Users\H08126593\AppData\Local\Microsoft\Windows\Temporary Internet Files\Content.MSO\C37F23AF.tmp"/>
          <p:cNvPicPr/>
          <p:nvPr/>
        </p:nvPicPr>
        <p:blipFill>
          <a:blip r:embed="rId2">
            <a:extLst>
              <a:ext uri="{28A0092B-C50C-407E-A947-70E740481C1C}">
                <a14:useLocalDpi xmlns:a14="http://schemas.microsoft.com/office/drawing/2010/main" val="0"/>
              </a:ext>
            </a:extLst>
          </a:blip>
          <a:srcRect/>
          <a:stretch>
            <a:fillRect/>
          </a:stretch>
        </p:blipFill>
        <p:spPr bwMode="auto">
          <a:xfrm>
            <a:off x="2094963" y="2101789"/>
            <a:ext cx="7332372" cy="4517952"/>
          </a:xfrm>
          <a:prstGeom prst="rect">
            <a:avLst/>
          </a:prstGeom>
          <a:noFill/>
          <a:ln>
            <a:noFill/>
          </a:ln>
        </p:spPr>
      </p:pic>
      <p:sp>
        <p:nvSpPr>
          <p:cNvPr id="6" name="TextBox 5"/>
          <p:cNvSpPr txBox="1"/>
          <p:nvPr/>
        </p:nvSpPr>
        <p:spPr>
          <a:xfrm>
            <a:off x="9692425" y="2265795"/>
            <a:ext cx="1983346" cy="3139321"/>
          </a:xfrm>
          <a:prstGeom prst="rect">
            <a:avLst/>
          </a:prstGeom>
          <a:noFill/>
        </p:spPr>
        <p:txBody>
          <a:bodyPr wrap="square" rtlCol="0">
            <a:spAutoFit/>
          </a:bodyPr>
          <a:lstStyle/>
          <a:p>
            <a:r>
              <a:rPr lang="en-GB" dirty="0"/>
              <a:t>The most frequent venue categories are professional, </a:t>
            </a:r>
            <a:r>
              <a:rPr lang="en-GB" dirty="0" err="1"/>
              <a:t>shop&amp;service</a:t>
            </a:r>
            <a:r>
              <a:rPr lang="en-GB" dirty="0"/>
              <a:t> and food. Event has very little data, let's discard it from both the </a:t>
            </a:r>
            <a:r>
              <a:rPr lang="en-GB" dirty="0" err="1"/>
              <a:t>dataframe</a:t>
            </a:r>
            <a:r>
              <a:rPr lang="en-GB" dirty="0"/>
              <a:t> and the list of categories.</a:t>
            </a:r>
          </a:p>
          <a:p>
            <a:endParaRPr lang="en-GB" dirty="0"/>
          </a:p>
        </p:txBody>
      </p:sp>
    </p:spTree>
    <p:extLst>
      <p:ext uri="{BB962C8B-B14F-4D97-AF65-F5344CB8AC3E}">
        <p14:creationId xmlns:p14="http://schemas.microsoft.com/office/powerpoint/2010/main" val="3630482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Preparation</a:t>
            </a:r>
            <a:endParaRPr lang="en-GB" dirty="0"/>
          </a:p>
        </p:txBody>
      </p:sp>
      <p:sp>
        <p:nvSpPr>
          <p:cNvPr id="3" name="Content Placeholder 2"/>
          <p:cNvSpPr>
            <a:spLocks noGrp="1"/>
          </p:cNvSpPr>
          <p:nvPr>
            <p:ph idx="1"/>
          </p:nvPr>
        </p:nvSpPr>
        <p:spPr>
          <a:xfrm>
            <a:off x="838200" y="1584101"/>
            <a:ext cx="10515600" cy="4592862"/>
          </a:xfrm>
        </p:spPr>
        <p:txBody>
          <a:bodyPr>
            <a:normAutofit/>
          </a:bodyPr>
          <a:lstStyle/>
          <a:p>
            <a:pPr marL="0" indent="0">
              <a:buNone/>
            </a:pPr>
            <a:r>
              <a:rPr lang="en-GB" sz="2000" dirty="0"/>
              <a:t>Let's normalize the data using </a:t>
            </a:r>
            <a:r>
              <a:rPr lang="en-GB" sz="2000" dirty="0" err="1"/>
              <a:t>MinMaxScaler</a:t>
            </a:r>
            <a:r>
              <a:rPr lang="en-GB" sz="2000" dirty="0"/>
              <a:t> (scale from 0 to 1). This scales the data and provides an easy to interpret score at the same time. Visualizing the scaled data</a:t>
            </a:r>
            <a:r>
              <a:rPr lang="en-GB" sz="2000" dirty="0" smtClean="0"/>
              <a:t>:</a:t>
            </a:r>
          </a:p>
          <a:p>
            <a:pPr marL="0" indent="0">
              <a:buNone/>
            </a:pPr>
            <a:endParaRPr lang="en-GB" sz="2000" dirty="0"/>
          </a:p>
        </p:txBody>
      </p:sp>
      <p:pic>
        <p:nvPicPr>
          <p:cNvPr id="4" name="Picture 3" descr="C:\Users\H08126593\AppData\Local\Microsoft\Windows\Temporary Internet Files\Content.MSO\4722D895.tmp"/>
          <p:cNvPicPr/>
          <p:nvPr/>
        </p:nvPicPr>
        <p:blipFill>
          <a:blip r:embed="rId2">
            <a:extLst>
              <a:ext uri="{28A0092B-C50C-407E-A947-70E740481C1C}">
                <a14:useLocalDpi xmlns:a14="http://schemas.microsoft.com/office/drawing/2010/main" val="0"/>
              </a:ext>
            </a:extLst>
          </a:blip>
          <a:srcRect/>
          <a:stretch>
            <a:fillRect/>
          </a:stretch>
        </p:blipFill>
        <p:spPr bwMode="auto">
          <a:xfrm>
            <a:off x="2816181" y="2210257"/>
            <a:ext cx="6250546" cy="4461000"/>
          </a:xfrm>
          <a:prstGeom prst="rect">
            <a:avLst/>
          </a:prstGeom>
          <a:noFill/>
          <a:ln>
            <a:noFill/>
          </a:ln>
        </p:spPr>
      </p:pic>
    </p:spTree>
    <p:extLst>
      <p:ext uri="{BB962C8B-B14F-4D97-AF65-F5344CB8AC3E}">
        <p14:creationId xmlns:p14="http://schemas.microsoft.com/office/powerpoint/2010/main" val="2700543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784</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The Battle of the Neighbourhoods – London</vt:lpstr>
      <vt:lpstr>Introduction</vt:lpstr>
      <vt:lpstr>Data</vt:lpstr>
      <vt:lpstr>Methodology</vt:lpstr>
      <vt:lpstr>Geocoding the boroughs</vt:lpstr>
      <vt:lpstr>Mapping the boroughs</vt:lpstr>
      <vt:lpstr>Venues and Categories</vt:lpstr>
      <vt:lpstr>Venues and Categories</vt:lpstr>
      <vt:lpstr>Data Preparation</vt:lpstr>
      <vt:lpstr>Clustering</vt:lpstr>
      <vt:lpstr>Mapping the clusters</vt:lpstr>
      <vt:lpstr>Results</vt:lpstr>
      <vt:lpstr>Discussion &amp; Conclusion</vt:lpstr>
    </vt:vector>
  </TitlesOfParts>
  <Company>Barclays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the Neighbourhoods – London</dc:title>
  <dc:creator>Barnard, James : PCB Information Business Analytics</dc:creator>
  <cp:lastModifiedBy>James</cp:lastModifiedBy>
  <cp:revision>4</cp:revision>
  <dcterms:created xsi:type="dcterms:W3CDTF">2019-07-26T14:50:26Z</dcterms:created>
  <dcterms:modified xsi:type="dcterms:W3CDTF">2019-07-28T19:42:52Z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754cbb2-29ed-4ffe-af90-a08465e0dd2c_Enabled">
    <vt:lpwstr>True</vt:lpwstr>
  </property>
  <property fmtid="{D5CDD505-2E9C-101B-9397-08002B2CF9AE}" pid="3" name="MSIP_Label_c754cbb2-29ed-4ffe-af90-a08465e0dd2c_SiteId">
    <vt:lpwstr>c4b62f1d-01e0-4107-a0cc-5ac886858b23</vt:lpwstr>
  </property>
  <property fmtid="{D5CDD505-2E9C-101B-9397-08002B2CF9AE}" pid="4" name="MSIP_Label_c754cbb2-29ed-4ffe-af90-a08465e0dd2c_Owner">
    <vt:lpwstr>H08126593@client.barclayscorp.com</vt:lpwstr>
  </property>
  <property fmtid="{D5CDD505-2E9C-101B-9397-08002B2CF9AE}" pid="5" name="MSIP_Label_c754cbb2-29ed-4ffe-af90-a08465e0dd2c_SetDate">
    <vt:lpwstr>2019-07-26T15:04:47.8482994Z</vt:lpwstr>
  </property>
  <property fmtid="{D5CDD505-2E9C-101B-9397-08002B2CF9AE}" pid="6" name="MSIP_Label_c754cbb2-29ed-4ffe-af90-a08465e0dd2c_Name">
    <vt:lpwstr>Unrestricted</vt:lpwstr>
  </property>
  <property fmtid="{D5CDD505-2E9C-101B-9397-08002B2CF9AE}" pid="7" name="MSIP_Label_c754cbb2-29ed-4ffe-af90-a08465e0dd2c_Application">
    <vt:lpwstr>Microsoft Azure Information Protection</vt:lpwstr>
  </property>
  <property fmtid="{D5CDD505-2E9C-101B-9397-08002B2CF9AE}" pid="8" name="MSIP_Label_c754cbb2-29ed-4ffe-af90-a08465e0dd2c_Extended_MSFT_Method">
    <vt:lpwstr>Manual</vt:lpwstr>
  </property>
  <property fmtid="{D5CDD505-2E9C-101B-9397-08002B2CF9AE}" pid="9" name="barclaysdc">
    <vt:lpwstr>Unrestricted</vt:lpwstr>
  </property>
  <property fmtid="{D5CDD505-2E9C-101B-9397-08002B2CF9AE}" pid="10" name="_AdHocReviewCycleID">
    <vt:i4>-375767030</vt:i4>
  </property>
  <property fmtid="{D5CDD505-2E9C-101B-9397-08002B2CF9AE}" pid="11" name="_NewReviewCycle">
    <vt:lpwstr/>
  </property>
  <property fmtid="{D5CDD505-2E9C-101B-9397-08002B2CF9AE}" pid="12" name="_EmailSubject">
    <vt:lpwstr>Coursera training</vt:lpwstr>
  </property>
  <property fmtid="{D5CDD505-2E9C-101B-9397-08002B2CF9AE}" pid="13" name="_AuthorEmail">
    <vt:lpwstr>James.Barnard@barclayscorp.com</vt:lpwstr>
  </property>
  <property fmtid="{D5CDD505-2E9C-101B-9397-08002B2CF9AE}" pid="14" name="_AuthorEmailDisplayName">
    <vt:lpwstr>Barnard, James : PCB Information Business Analytics</vt:lpwstr>
  </property>
</Properties>
</file>