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427FBAC-58B2-43A0-AFB7-5E04FE608C26}">
  <a:tblStyle styleId="{B427FBAC-58B2-43A0-AFB7-5E04FE608C2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gif"/><Relationship Id="rId3" Type="http://schemas.openxmlformats.org/officeDocument/2006/relationships/image" Target="../media/image02.gif"/><Relationship Id="rId6" Type="http://schemas.openxmlformats.org/officeDocument/2006/relationships/image" Target="../media/image04.gif"/><Relationship Id="rId5" Type="http://schemas.openxmlformats.org/officeDocument/2006/relationships/image" Target="../media/image00.gif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gif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gif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Primer on Machine Learning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5"/>
            <a:ext cx="7772400" cy="56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From a Novice Machine Learnerer 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240050" y="4313200"/>
            <a:ext cx="7772400" cy="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Supporting files available at https://github.com/jaymztheking/Machine_Learning_Primer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/>
              <a:t>Examples of Line Fitting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(display_linefit_graphic.py)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275" y="1269250"/>
            <a:ext cx="5033450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671325" y="1549950"/>
            <a:ext cx="1806599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Sum of Squares=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63.091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Sum of Squares=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63.238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772450" y="1589275"/>
            <a:ext cx="17178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Sum of Squares=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26.817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Sum of Squares=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6.012 (winner)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How do we determine the best parameters?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Today, gradient descent algorithm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Essentially, you plot m and b on a x-y axis and let your z axis be your sum of squares.  Then you find the derivative at that point, multiply by -1 and therefore “move” the point in the opposite direction of steepness.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Pros - scales well with increased dimensions, easily adapts to data streams, fun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Cons - little bit slower for very simple, low dimension problems.  Doesn’t guarantee optimal solution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/>
              <a:t>Animated Example of Gradient Descent</a:t>
            </a:r>
          </a:p>
          <a:p>
            <a:pPr algn="ctr">
              <a:spcBef>
                <a:spcPts val="0"/>
              </a:spcBef>
              <a:buNone/>
            </a:pPr>
            <a:r>
              <a:rPr lang="en" sz="3000"/>
              <a:t>(gradient_descent_button.py)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Initial Assumptions: 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Graph is (X-5)^2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first derivative of said graph is 2X - 10. 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First point is 8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Learning rate “g” is 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Equation: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/>
              <a:t>newA = oldA -  g*(first derivative at point oldA)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/>
              <a:t>newA = 8 - (.1)*(2*(8) - 10) = 8 - (.1)(6) = 8 - .6 = 7.4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1800"/>
              <a:t>Rinse and repeat until convergence (hopefully)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/>
              <a:t>Applying Gradient Descent to Example</a:t>
            </a:r>
          </a:p>
          <a:p>
            <a:pPr algn="ctr">
              <a:spcBef>
                <a:spcPts val="0"/>
              </a:spcBef>
              <a:buNone/>
            </a:pPr>
            <a:r>
              <a:rPr lang="en" sz="3000"/>
              <a:t>(gradient_descent_movie.py)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167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Cost function =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Gradient of m =           =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Gradient of b =           =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Everything else chosen semi-arbitrarily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931" y="1272375"/>
            <a:ext cx="2236875" cy="7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932" y="2386000"/>
            <a:ext cx="974150" cy="5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/>
        <p:spPr>
          <a:xfrm>
            <a:off x="4708300" y="2386000"/>
            <a:ext cx="2056561" cy="5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935" y="3401474"/>
            <a:ext cx="854214" cy="5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599" y="3366400"/>
            <a:ext cx="2002450" cy="5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Tips for Gradient Descent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Choose a learning rate that converges rather than diverges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Be wary of local minima in your cost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Decide when convergence is good enough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Scale your features if necessary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Apply regularization/penalty to avoid “overfitting”.  Cost function +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450" y="3879100"/>
            <a:ext cx="808699" cy="7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Expanding Linear Regression to Matrix Land/Prepping for SciKit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can rewrite our linear regression model of mx + b as mx</a:t>
            </a:r>
            <a:r>
              <a:rPr baseline="-25000" lang="en"/>
              <a:t>1</a:t>
            </a:r>
            <a:r>
              <a:rPr lang="en"/>
              <a:t> + bx</a:t>
            </a:r>
            <a:r>
              <a:rPr baseline="-25000" lang="en"/>
              <a:t>0</a:t>
            </a:r>
            <a:r>
              <a:rPr lang="en"/>
              <a:t>, then again as θ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1 </a:t>
            </a:r>
            <a:r>
              <a:rPr lang="en"/>
              <a:t>+ θ</a:t>
            </a:r>
            <a:r>
              <a:rPr baseline="-25000" lang="en"/>
              <a:t>0</a:t>
            </a:r>
            <a:r>
              <a:rPr lang="en"/>
              <a:t>x</a:t>
            </a:r>
            <a:r>
              <a:rPr baseline="-25000" lang="en"/>
              <a:t>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Further extending this we can rewrite it as: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362" y="3687808"/>
            <a:ext cx="1589274" cy="7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Expanding Linear Regression to Matrix Land/Prepping for SciKit (cont.)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Cost function becomes  y - Θ</a:t>
            </a:r>
            <a:r>
              <a:rPr baseline="30000" lang="en" sz="2400"/>
              <a:t>T</a:t>
            </a:r>
            <a:r>
              <a:rPr lang="en" sz="2400"/>
              <a:t>x where Θ is a matrix of weights (think [m b]) and x is a matrix of indepent variable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Scikit-learn and other Python libraries demand you input variables as an array, so think “matrix land”.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Also get in habit of remembering to include X</a:t>
            </a:r>
            <a:r>
              <a:rPr baseline="-25000" lang="en" sz="2400"/>
              <a:t>0</a:t>
            </a:r>
            <a:r>
              <a:rPr lang="en" sz="2400"/>
              <a:t> (usually 1).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Do It Faster! (scikit_gradient_descent.py)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We can replicate this gradient descent procedure with a LOT less code using sci-kit learn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First we convert the X variable to matrix form (e.g [x 1])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Then we create an SGDRegressor object (since this is a regression problem)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Set regressor params to our liking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Run “fit” function, then “predict” function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Where Do We Go From Here?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 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472650" y="130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{B427FBAC-58B2-43A0-AFB7-5E04FE608C26}</a:tableStyleId>
              </a:tblPr>
              <a:tblGrid>
                <a:gridCol w="4099350"/>
                <a:gridCol w="4099350"/>
              </a:tblGrid>
              <a:tr h="4438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Different Models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Neural Networks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Random Forests/Decision Trees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Support Vector Machines</a:t>
                      </a: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Tech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Deeper dive into scikit-learn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Spark’s MLLib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OpenCV/Computer Vision</a:t>
                      </a:r>
                    </a:p>
                    <a:p>
                      <a:pPr indent="-342900" lvl="0" marL="457200" rtl="0">
                        <a:spcBef>
                          <a:spcPts val="6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Cloud EC2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Applications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/>
                        <a:t>What regression problems could we solve?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/>
                        <a:t>What classifier problems could we solve?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/>
                        <a:t>What data can we play with?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Demos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/>
                        <a:t>Machine Learning implementations the group as done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●"/>
                      </a:pPr>
                      <a:r>
                        <a:rPr lang="en" sz="1800"/>
                        <a:t>Ideas for interesting projects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Goals for This Presentation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Introduce basic concepts of Machine Learning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Gauge the meetup group’s present overall knowledge and interests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Identify possible future topics for discussion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Where should we aim?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200" y="1200150"/>
            <a:ext cx="4795600" cy="39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/>
        <p:spPr>
          <a:xfrm>
            <a:off x="2174211" y="1200150"/>
            <a:ext cx="4795577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Who Am I?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Got Bachelor’s Degree in Applied Statistics from Northern Colorado (go Bears!)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Been in Business Intelligence for 7 years.  Primarily working in Higher Ed industry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3 years ago discovered Machine Learning and “Data Science”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 u="sng"/>
              <a:t>Not an expert by any means</a:t>
            </a:r>
            <a:r>
              <a:rPr lang="en" sz="1800"/>
              <a:t>.  Just a passionate hobbyist starting out.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Machine Learning?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Machine Learning is teaching computers to adaptively perform tasks better over time through data and statistics instead of explicit programming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Most common tasks are to predict a value (regression) or classify data (classification)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Can be mixed in with explicit programming tasks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/>
              <a:t>Real World Examples of </a:t>
            </a:r>
          </a:p>
          <a:p>
            <a:pPr algn="ctr">
              <a:spcBef>
                <a:spcPts val="0"/>
              </a:spcBef>
              <a:buNone/>
            </a:pPr>
            <a:r>
              <a:rPr lang="en" sz="3000"/>
              <a:t>Machine Learning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Regression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Netflix (estimate 0.0 to 5.0 movie rating)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Zillow (estimate home’s value)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Classification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Spam Filter (classify emails as spam/not spam)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Facebook face tagging (find what part of picture is a face)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How does this all work?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Machine learning can almost always be boiled down to solving an optimization problem ←</a:t>
            </a:r>
            <a:r>
              <a:rPr i="1" lang="en" sz="1400"/>
              <a:t>Huge personal revelation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Use algorithms to minimize variance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In supervised learning, you want to minimize difference between y and f(x)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In unsupervised learning, you want to minimize variance/distance between similiarly grouped data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Most Elementary Example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 James-oriented Netflix rating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One independent variable: Number of explosions in a film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One dependent variable: James’ rating of film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Model: linear 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Optimization method: gradient descent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Overly Simplified Summary of Linear Regression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Plot actual data points on scatter plot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Find some line of form y = mx +b that “fits”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Calculate difference between line and actual points and square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Sum the squares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800"/>
              <a:t>Continue adjusting m and b until the value in step 4 is minimized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