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80" y="-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65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177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50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710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2256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41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31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788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702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6947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63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27B96-1AB9-4EEB-BA12-53F19929DE0B}" type="datetimeFigureOut">
              <a:rPr lang="en-GB" smtClean="0"/>
              <a:pPr/>
              <a:t>10/8/13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6BC0-65AF-4017-B813-590C675F60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53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2057400"/>
          </a:xfrm>
        </p:spPr>
        <p:txBody>
          <a:bodyPr>
            <a:normAutofit/>
          </a:bodyPr>
          <a:lstStyle/>
          <a:p>
            <a:r>
              <a:rPr lang="en-US" b="1" baseline="30000" dirty="0" smtClean="0"/>
              <a:t>Investigating</a:t>
            </a:r>
            <a:r>
              <a:rPr lang="en-US" b="1" dirty="0" smtClean="0"/>
              <a:t> </a:t>
            </a:r>
            <a:r>
              <a:rPr lang="en-US" b="1" baseline="30000" dirty="0" smtClean="0"/>
              <a:t>diversity and population structure in Western Chimpanzees using genomic data from fecal samples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Barney Couch and </a:t>
            </a:r>
            <a:r>
              <a:rPr lang="en-GB" dirty="0" err="1" smtClean="0"/>
              <a:t>Aislyn</a:t>
            </a:r>
            <a:r>
              <a:rPr lang="en-GB" dirty="0" smtClean="0"/>
              <a:t> Taylor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70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32138" y="1340768"/>
            <a:ext cx="4369668" cy="25489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58310" y="1329337"/>
            <a:ext cx="4585690" cy="2674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6319" y="4022552"/>
            <a:ext cx="4338807" cy="253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615126" y="4004323"/>
            <a:ext cx="4369668" cy="2548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682" y="2996952"/>
            <a:ext cx="799288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Large amount of </a:t>
            </a:r>
            <a:r>
              <a:rPr lang="en-GB" sz="3200" dirty="0" err="1" smtClean="0"/>
              <a:t>heterozygosity</a:t>
            </a:r>
            <a:r>
              <a:rPr lang="en-GB" sz="3200" dirty="0" smtClean="0"/>
              <a:t> at ~1.25e^7 corresponds to the </a:t>
            </a:r>
            <a:r>
              <a:rPr lang="en-GB" sz="3200" dirty="0" err="1" smtClean="0"/>
              <a:t>teneurin</a:t>
            </a:r>
            <a:r>
              <a:rPr lang="en-GB" sz="3200" dirty="0" smtClean="0"/>
              <a:t> </a:t>
            </a:r>
            <a:r>
              <a:rPr lang="en-GB" sz="3200" dirty="0" err="1" smtClean="0"/>
              <a:t>transmembrane</a:t>
            </a:r>
            <a:r>
              <a:rPr lang="en-GB" sz="3200" dirty="0" smtClean="0"/>
              <a:t> protein 1 coding gene</a:t>
            </a:r>
            <a:endParaRPr lang="en-GB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43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r>
              <a:rPr lang="en-GB" dirty="0" smtClean="0"/>
              <a:t>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5496" y="1412776"/>
            <a:ext cx="9073008" cy="4536504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41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r>
              <a:rPr lang="en-GB" dirty="0" smtClean="0"/>
              <a:t>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Slope analysis: H0=the data sits along a line with gradient 1. =&gt; p=0.26 =&gt; the data is consistent with being modelled by a straight line with gradient 1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Wilcoxon test (paired) of blood and </a:t>
            </a:r>
            <a:r>
              <a:rPr lang="en-GB" dirty="0" err="1" smtClean="0"/>
              <a:t>fecal</a:t>
            </a:r>
            <a:r>
              <a:rPr lang="en-GB" dirty="0" smtClean="0"/>
              <a:t> </a:t>
            </a:r>
            <a:r>
              <a:rPr lang="en-GB" dirty="0" err="1" smtClean="0"/>
              <a:t>heterozygosity</a:t>
            </a:r>
            <a:r>
              <a:rPr lang="en-GB" dirty="0" smtClean="0"/>
              <a:t> values:</a:t>
            </a:r>
          </a:p>
          <a:p>
            <a:r>
              <a:rPr lang="en-GB" dirty="0" smtClean="0"/>
              <a:t>P=0.03125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212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r>
              <a:rPr lang="en-GB" dirty="0" smtClean="0"/>
              <a:t> Analysis (ANOVA)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27584" y="1196240"/>
            <a:ext cx="7077199" cy="5661760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94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relationships (fecal samples)</a:t>
            </a:r>
            <a:endParaRPr lang="en-US" dirty="0"/>
          </a:p>
        </p:txBody>
      </p:sp>
      <p:pic>
        <p:nvPicPr>
          <p:cNvPr id="4" name="Content Placeholder 3" descr="poo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41" y="1600200"/>
            <a:ext cx="5538717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 relationships (blood samples)</a:t>
            </a:r>
            <a:endParaRPr lang="en-US" dirty="0"/>
          </a:p>
        </p:txBody>
      </p:sp>
      <p:pic>
        <p:nvPicPr>
          <p:cNvPr id="4" name="Content Placeholder 3" descr="blood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41" y="1600200"/>
            <a:ext cx="5538717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Inter-species relationship</a:t>
            </a:r>
            <a:endParaRPr lang="en-US" dirty="0"/>
          </a:p>
        </p:txBody>
      </p:sp>
      <p:pic>
        <p:nvPicPr>
          <p:cNvPr id="4" name="Content Placeholder 3" descr="trog. schwein + fli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5538717" cy="4525963"/>
          </a:xfrm>
        </p:spPr>
      </p:pic>
      <p:pic>
        <p:nvPicPr>
          <p:cNvPr id="5" name="Picture 4" descr="460470a-f2.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352800"/>
            <a:ext cx="6472544" cy="3162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00400" y="4572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received data collected from western chimpanzees:</a:t>
            </a:r>
          </a:p>
          <a:p>
            <a:pPr lvl="1"/>
            <a:r>
              <a:rPr lang="en-GB" dirty="0" smtClean="0"/>
              <a:t>Chromosome 21 genotypes </a:t>
            </a:r>
          </a:p>
          <a:p>
            <a:pPr lvl="1"/>
            <a:r>
              <a:rPr lang="en-GB" dirty="0" smtClean="0"/>
              <a:t>X Chromosome genotypes (</a:t>
            </a:r>
            <a:r>
              <a:rPr lang="en-GB" dirty="0" err="1" smtClean="0"/>
              <a:t>Kierra</a:t>
            </a:r>
            <a:r>
              <a:rPr lang="en-GB" dirty="0" smtClean="0"/>
              <a:t>, Peanut)</a:t>
            </a:r>
          </a:p>
          <a:p>
            <a:r>
              <a:rPr lang="en-GB" dirty="0" smtClean="0"/>
              <a:t>Genotypes both derived from blood &amp; </a:t>
            </a:r>
            <a:r>
              <a:rPr lang="en-GB" dirty="0" err="1" smtClean="0"/>
              <a:t>fecal</a:t>
            </a:r>
            <a:r>
              <a:rPr lang="en-GB" dirty="0" smtClean="0"/>
              <a:t> samples.</a:t>
            </a:r>
          </a:p>
          <a:p>
            <a:r>
              <a:rPr lang="en-GB" dirty="0" smtClean="0"/>
              <a:t>Mitochondrial sequences for all Chimpanzee subspecies.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29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genomic data collected from </a:t>
            </a:r>
            <a:r>
              <a:rPr lang="en-GB" dirty="0" err="1" smtClean="0"/>
              <a:t>fecal</a:t>
            </a:r>
            <a:r>
              <a:rPr lang="en-GB" dirty="0" smtClean="0"/>
              <a:t> samples accurate enough for genetic analysis when compared to data collected from blood samples?</a:t>
            </a:r>
          </a:p>
          <a:p>
            <a:r>
              <a:rPr lang="en-GB" dirty="0" smtClean="0"/>
              <a:t>What can we learn about the </a:t>
            </a:r>
            <a:r>
              <a:rPr lang="en-GB" dirty="0" err="1" smtClean="0"/>
              <a:t>heterozygosity</a:t>
            </a:r>
            <a:r>
              <a:rPr lang="en-GB" dirty="0" smtClean="0"/>
              <a:t> and population structure of the sampled individuals?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980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Western Chimpanzees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364088" y="1412776"/>
            <a:ext cx="3384376" cy="2625621"/>
          </a:xfrm>
        </p:spPr>
      </p:pic>
      <p:sp>
        <p:nvSpPr>
          <p:cNvPr id="8" name="Oval Callout 7"/>
          <p:cNvSpPr/>
          <p:nvPr/>
        </p:nvSpPr>
        <p:spPr>
          <a:xfrm rot="16200000">
            <a:off x="1199458" y="692695"/>
            <a:ext cx="2376262" cy="3960441"/>
          </a:xfrm>
          <a:prstGeom prst="wedgeEllipseCallout">
            <a:avLst>
              <a:gd name="adj1" fmla="val -3168"/>
              <a:gd name="adj2" fmla="val 1154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We are endangered. There are only 21,000-55,000 left of us in the world!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368" y="4509120"/>
            <a:ext cx="82089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Western Chimpanzees used to be found in 13 different countries spanning a large range, however they are only found in small populations due to fragmentation of their habitat.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chimps that our samples are collected from are called: Flint, Coty, </a:t>
            </a:r>
            <a:r>
              <a:rPr lang="en-GB" dirty="0" err="1" smtClean="0"/>
              <a:t>Kierra</a:t>
            </a:r>
            <a:r>
              <a:rPr lang="en-GB" dirty="0" smtClean="0"/>
              <a:t>, Peanut, </a:t>
            </a:r>
            <a:r>
              <a:rPr lang="en-GB" dirty="0" err="1" smtClean="0"/>
              <a:t>Sopulu</a:t>
            </a:r>
            <a:r>
              <a:rPr lang="en-GB" dirty="0"/>
              <a:t> </a:t>
            </a:r>
            <a:r>
              <a:rPr lang="en-GB" dirty="0" smtClean="0"/>
              <a:t>and Judd.			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93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+ “ape”, “</a:t>
            </a:r>
            <a:r>
              <a:rPr lang="en-GB" dirty="0" err="1" smtClean="0"/>
              <a:t>smatr</a:t>
            </a:r>
            <a:r>
              <a:rPr lang="en-GB" dirty="0" smtClean="0"/>
              <a:t>”, “ggplot2”</a:t>
            </a:r>
          </a:p>
          <a:p>
            <a:r>
              <a:rPr lang="en-GB" dirty="0" smtClean="0"/>
              <a:t>CLC Sequence Viewer</a:t>
            </a:r>
          </a:p>
          <a:p>
            <a:r>
              <a:rPr lang="en-GB" dirty="0" err="1" smtClean="0"/>
              <a:t>FigTree</a:t>
            </a:r>
            <a:endParaRPr lang="en-GB" dirty="0"/>
          </a:p>
        </p:txBody>
      </p:sp>
      <p:pic>
        <p:nvPicPr>
          <p:cNvPr id="5" name="Picture 4" descr="Screen Shot 2013-10-08 at 15.37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5410200" cy="33813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7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Differences</a:t>
            </a:r>
            <a:endParaRPr lang="en-US" dirty="0"/>
          </a:p>
        </p:txBody>
      </p:sp>
      <p:pic>
        <p:nvPicPr>
          <p:cNvPr id="4" name="Content Placeholder 3" descr="Co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020824"/>
            <a:ext cx="4076700" cy="1694191"/>
          </a:xfrm>
        </p:spPr>
      </p:pic>
      <p:pic>
        <p:nvPicPr>
          <p:cNvPr id="5" name="Picture 4" descr="Fli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20824"/>
            <a:ext cx="4064811" cy="1689250"/>
          </a:xfrm>
          <a:prstGeom prst="rect">
            <a:avLst/>
          </a:prstGeom>
        </p:spPr>
      </p:pic>
      <p:pic>
        <p:nvPicPr>
          <p:cNvPr id="6" name="Picture 5" descr="Jud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8224"/>
            <a:ext cx="4119548" cy="1711997"/>
          </a:xfrm>
          <a:prstGeom prst="rect">
            <a:avLst/>
          </a:prstGeom>
        </p:spPr>
      </p:pic>
      <p:pic>
        <p:nvPicPr>
          <p:cNvPr id="7" name="Picture 6" descr="Kierr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078224"/>
            <a:ext cx="4121903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GB" dirty="0" smtClean="0"/>
              <a:t>The number of heterozygous positions per base pair.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2902512"/>
              </p:ext>
            </p:extLst>
          </p:nvPr>
        </p:nvGraphicFramePr>
        <p:xfrm>
          <a:off x="899592" y="2996952"/>
          <a:ext cx="7416824" cy="2304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260"/>
                <a:gridCol w="905552"/>
                <a:gridCol w="905552"/>
                <a:gridCol w="982292"/>
                <a:gridCol w="982292"/>
                <a:gridCol w="982292"/>
                <a:gridCol w="982292"/>
                <a:gridCol w="982292"/>
              </a:tblGrid>
              <a:tr h="46085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flint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coty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kierra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peanut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sopulu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judd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average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21-blood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5.37E-05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5.44E-05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6.28E-05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4.90E-05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6.21E-05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5.13E-05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5.56E-05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21-fecal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5.00E-05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5.08E-05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5.69E-05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4.57E-05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5.88E-05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4.99E-05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5.20E-05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X-blood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1.56E-05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1.62E-05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na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1.59E-05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608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X-fecal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1.34E-05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1.57E-05</a:t>
                      </a:r>
                      <a:endParaRPr lang="en-GB" sz="14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na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na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1.45E-05</a:t>
                      </a:r>
                      <a:endParaRPr lang="en-GB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178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9512" y="1340767"/>
            <a:ext cx="4462250" cy="26029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72000" y="1340768"/>
            <a:ext cx="4462250" cy="2602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79512" y="3943747"/>
            <a:ext cx="4483224" cy="2615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45457" y="3925015"/>
            <a:ext cx="4515335" cy="263394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60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Heterozygosity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1038" y="3941440"/>
            <a:ext cx="4392488" cy="25622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91071" y="3941440"/>
            <a:ext cx="4400529" cy="25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527151" y="1342069"/>
            <a:ext cx="4456065" cy="2599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2749" y="1295400"/>
            <a:ext cx="4468322" cy="260652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357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384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Investigating diversity and population structure in Western Chimpanzees using genomic data from fecal samples</vt:lpstr>
      <vt:lpstr>Our Data</vt:lpstr>
      <vt:lpstr>Aims</vt:lpstr>
      <vt:lpstr>Western Chimpanzees</vt:lpstr>
      <vt:lpstr>Analysis Software</vt:lpstr>
      <vt:lpstr>Frequency Differences</vt:lpstr>
      <vt:lpstr>Heterozygosity</vt:lpstr>
      <vt:lpstr>Heterozygosity</vt:lpstr>
      <vt:lpstr>Heterozygosity</vt:lpstr>
      <vt:lpstr>Heterozygosity</vt:lpstr>
      <vt:lpstr>Heterozygosity Analysis</vt:lpstr>
      <vt:lpstr>Heterozygosity Analysis</vt:lpstr>
      <vt:lpstr>Heterozygosity Analysis (ANOVA)</vt:lpstr>
      <vt:lpstr>Family relationships (fecal samples)</vt:lpstr>
      <vt:lpstr>Family relationships (blood samples)</vt:lpstr>
      <vt:lpstr>Inter-species relationship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Chimp Fuuuuuuuun (and a bit of frisbee)</dc:title>
  <dc:creator>Aislyn</dc:creator>
  <cp:lastModifiedBy>Barney Couch</cp:lastModifiedBy>
  <cp:revision>14</cp:revision>
  <dcterms:created xsi:type="dcterms:W3CDTF">2013-10-08T15:02:22Z</dcterms:created>
  <dcterms:modified xsi:type="dcterms:W3CDTF">2013-10-08T15:03:03Z</dcterms:modified>
</cp:coreProperties>
</file>