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76" r:id="rId12"/>
    <p:sldId id="277" r:id="rId13"/>
    <p:sldId id="272" r:id="rId14"/>
    <p:sldId id="278" r:id="rId15"/>
    <p:sldId id="267" r:id="rId16"/>
    <p:sldId id="269" r:id="rId17"/>
    <p:sldId id="270" r:id="rId18"/>
    <p:sldId id="273" r:id="rId19"/>
    <p:sldId id="274" r:id="rId20"/>
    <p:sldId id="275" r:id="rId21"/>
    <p:sldId id="271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A5C"/>
    <a:srgbClr val="CFB87C"/>
    <a:srgbClr val="CF087C"/>
    <a:srgbClr val="F9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964FE-6AE6-0043-8818-59B9D1D859E8}" v="1" dt="2022-03-28T21:36:15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3" autoAdjust="0"/>
    <p:restoredTop sz="86435"/>
  </p:normalViewPr>
  <p:slideViewPr>
    <p:cSldViewPr snapToGrid="0">
      <p:cViewPr varScale="1">
        <p:scale>
          <a:sx n="130" d="100"/>
          <a:sy n="130" d="100"/>
        </p:scale>
        <p:origin x="600" y="192"/>
      </p:cViewPr>
      <p:guideLst/>
    </p:cSldViewPr>
  </p:slideViewPr>
  <p:outlineViewPr>
    <p:cViewPr>
      <p:scale>
        <a:sx n="33" d="100"/>
        <a:sy n="33" d="100"/>
      </p:scale>
      <p:origin x="0" y="-15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 Ricca" userId="97fb7996-4de0-413d-9157-a7b22badddf9" providerId="ADAL" clId="{2C3964FE-6AE6-0043-8818-59B9D1D859E8}"/>
    <pc:docChg chg="undo custSel modSld">
      <pc:chgData name="Bernard Ricca" userId="97fb7996-4de0-413d-9157-a7b22badddf9" providerId="ADAL" clId="{2C3964FE-6AE6-0043-8818-59B9D1D859E8}" dt="2022-03-28T21:36:25.699" v="31" actId="6549"/>
      <pc:docMkLst>
        <pc:docMk/>
      </pc:docMkLst>
      <pc:sldChg chg="modSp mod">
        <pc:chgData name="Bernard Ricca" userId="97fb7996-4de0-413d-9157-a7b22badddf9" providerId="ADAL" clId="{2C3964FE-6AE6-0043-8818-59B9D1D859E8}" dt="2022-03-28T21:36:25.699" v="31" actId="6549"/>
        <pc:sldMkLst>
          <pc:docMk/>
          <pc:sldMk cId="682883256" sldId="268"/>
        </pc:sldMkLst>
        <pc:spChg chg="mod">
          <ac:chgData name="Bernard Ricca" userId="97fb7996-4de0-413d-9157-a7b22badddf9" providerId="ADAL" clId="{2C3964FE-6AE6-0043-8818-59B9D1D859E8}" dt="2022-03-28T21:36:25.699" v="31" actId="6549"/>
          <ac:spMkLst>
            <pc:docMk/>
            <pc:sldMk cId="682883256" sldId="268"/>
            <ac:spMk id="3" creationId="{253B40DD-06E6-294C-986A-2C0215C3A9BD}"/>
          </ac:spMkLst>
        </pc:spChg>
      </pc:sldChg>
      <pc:sldChg chg="modSp mod">
        <pc:chgData name="Bernard Ricca" userId="97fb7996-4de0-413d-9157-a7b22badddf9" providerId="ADAL" clId="{2C3964FE-6AE6-0043-8818-59B9D1D859E8}" dt="2022-03-28T16:15:31.032" v="0" actId="6549"/>
        <pc:sldMkLst>
          <pc:docMk/>
          <pc:sldMk cId="448015967" sldId="270"/>
        </pc:sldMkLst>
        <pc:spChg chg="mod">
          <ac:chgData name="Bernard Ricca" userId="97fb7996-4de0-413d-9157-a7b22badddf9" providerId="ADAL" clId="{2C3964FE-6AE6-0043-8818-59B9D1D859E8}" dt="2022-03-28T16:15:31.032" v="0" actId="6549"/>
          <ac:spMkLst>
            <pc:docMk/>
            <pc:sldMk cId="448015967" sldId="270"/>
            <ac:spMk id="2" creationId="{A13C499E-6B96-9041-B53B-7B026E6153C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9BFB0-A3AC-4541-B159-B28D360F0AE4}" type="datetimeFigureOut">
              <a:rPr lang="en-US" smtClean="0"/>
              <a:t>4/23/22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8A72A-B590-EE4A-A70A-91093F8A1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70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Bring Chip in for the July workshop if that happens…</a:t>
            </a:r>
          </a:p>
          <a:p>
            <a:endParaRPr lang="en-US" dirty="0"/>
          </a:p>
          <a:p>
            <a:r>
              <a:rPr lang="en-US" dirty="0"/>
              <a:t>These are the questions that I’m going to ask y’all shortly…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8A72A-B590-EE4A-A70A-91093F8A13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08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10:15-10:30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8A72A-B590-EE4A-A70A-91093F8A13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63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8A72A-B590-EE4A-A70A-91093F8A13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85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8A72A-B590-EE4A-A70A-91093F8A13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35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 citations</a:t>
            </a:r>
            <a:r>
              <a:rPr lang="en-US" baseline="0" dirty="0"/>
              <a:t> are in your packet and on the GitHub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8A72A-B590-EE4A-A70A-91093F8A13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92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Notice that normal distributions can never describe Likert scales: Likert</a:t>
            </a:r>
            <a:r>
              <a:rPr lang="en-US" baseline="0" dirty="0"/>
              <a:t> scales are bounded, but normal distributions are not.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8A72A-B590-EE4A-A70A-91093F8A13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77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the use of the hashtag to allow for comments!</a:t>
            </a:r>
          </a:p>
          <a:p>
            <a:endParaRPr lang="en-US" dirty="0"/>
          </a:p>
          <a:p>
            <a:r>
              <a:rPr lang="en-US" dirty="0"/>
              <a:t>The more you comment, the more you learn.</a:t>
            </a:r>
          </a:p>
          <a:p>
            <a:endParaRPr lang="en-US" dirty="0"/>
          </a:p>
          <a:p>
            <a:r>
              <a:rPr lang="en-US" dirty="0"/>
              <a:t>The more you comment, the more you’ll be able to know what you did when you come back to your code next week (or next month or next year).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8A72A-B590-EE4A-A70A-91093F8A13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37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8A72A-B590-EE4A-A70A-91093F8A13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7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8A72A-B590-EE4A-A70A-91093F8A13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63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out Participant Info &amp; Seating docx for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8A72A-B590-EE4A-A70A-91093F8A13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76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</a:t>
            </a:r>
            <a:r>
              <a:rPr lang="en-US" baseline="0" dirty="0"/>
              <a:t> answers on </a:t>
            </a:r>
            <a:r>
              <a:rPr lang="en-US" baseline="0" dirty="0" err="1"/>
              <a:t>Boox</a:t>
            </a:r>
            <a:r>
              <a:rPr lang="en-US" baseline="0" dirty="0"/>
              <a:t>; use doc cam to display.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8A72A-B590-EE4A-A70A-91093F8A13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back to white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8A72A-B590-EE4A-A70A-91093F8A13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67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Really,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8A72A-B590-EE4A-A70A-91093F8A13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3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careful with quotation marks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8A72A-B590-EE4A-A70A-91093F8A13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20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8A72A-B590-EE4A-A70A-91093F8A13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38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8A72A-B590-EE4A-A70A-91093F8A13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4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15E4C7E-28EE-4383-B5F9-2F1FEAB452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163394-BB7E-4A09-B555-3C8DB4CAD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364" y="2793076"/>
            <a:ext cx="7946967" cy="1639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CFB87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B44CE-FA18-4FB4-BDBA-7DB8A39CE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364" y="4689158"/>
            <a:ext cx="7946967" cy="637453"/>
          </a:xfrm>
        </p:spPr>
        <p:txBody>
          <a:bodyPr/>
          <a:lstStyle>
            <a:lvl1pPr marL="0" indent="0" algn="l">
              <a:buNone/>
              <a:defRPr sz="24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6543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FBC6AE-7588-4518-89F1-5B141B8AF2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6D118D-37F3-40B6-8AAB-A460F215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F36B8-7C51-4C95-BC03-391BC9757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69483C93-4FC4-413D-9C94-BB9191DA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4/23/22</a:t>
            </a:fld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058BB08-2CC0-4701-9BCE-2DFE4433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C3A686-3DE0-4AE8-B840-DEB0598FC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1B797B-CCB9-477B-BBED-155BB5803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3E77F-CBCB-436D-9FDD-6F5ADC3B1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847061"/>
          </a:xfrm>
        </p:spPr>
        <p:txBody>
          <a:bodyPr/>
          <a:lstStyle>
            <a:lvl1pPr marL="0" indent="0">
              <a:buNone/>
              <a:defRPr sz="2400">
                <a:solidFill>
                  <a:srgbClr val="565A5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01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2E223B-4445-40E4-B69A-2A85C43FD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F2C1C-B0CE-4047-9D56-FAD3E2D05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7809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0BB28-48EF-4C01-81B3-F8A4429BD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7809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69C14776-AF05-4E26-A5F5-A769475C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4/23/22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91AECFA-C1E9-4252-8DDE-B730139E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8119C78-0FE7-4F7B-9247-D54C134F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723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AE518C-D0D8-45E9-A22F-1418BF8928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0F89B-F802-4DF4-B729-95C1E5721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48156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43DFC-00D1-46DE-B874-D4D30DCEC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72068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6B0E7-4BE3-4FB4-8DBF-7D6AF3160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48156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75ACD-5AB5-4FBE-8D94-098DFE6FA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2068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8F723ABE-AED6-4EF4-9896-1CAED10A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4/23/22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5C13D3-5FDC-4138-99FD-A781439B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ED569284-DE39-47F3-A206-F6223408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5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5EF83F-8800-4612-8BE7-58FDAF317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CA5E7E06-DD80-4912-8BBB-CC0908C4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4/23/22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533AF94-7C08-4DC7-8863-2A10C8A2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F099BF5C-A344-4DA3-B622-28F96B7D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1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758E23-9DD7-475B-A9F5-DEB432B6F6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C77C9-49E0-4C19-AB8F-2E9763D7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3410"/>
            <a:ext cx="3932237" cy="1175183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63B9-8923-48CA-910D-EBA5CDE1F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13411"/>
            <a:ext cx="6172200" cy="4771506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B2B6A-0408-486E-963A-EB26E5853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14599"/>
            <a:ext cx="3932237" cy="3570317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8F766922-1793-409C-9ABB-DEA64718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4/23/22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54F3FD-E4A9-45FF-8BF3-24050EDCDD79}"/>
              </a:ext>
            </a:extLst>
          </p:cNvPr>
          <p:cNvSpPr txBox="1">
            <a:spLocks/>
          </p:cNvSpPr>
          <p:nvPr userDrawn="1"/>
        </p:nvSpPr>
        <p:spPr>
          <a:xfrm>
            <a:off x="266007" y="18255"/>
            <a:ext cx="11637818" cy="1126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B660EEFA-9FE0-4078-81F0-DAED43CF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8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D27F23-71B6-4CDE-90AF-97B4E988ED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D309A-483D-423F-9062-13299E1BF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13410"/>
            <a:ext cx="6172200" cy="4771506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C385A-974E-4951-B5FC-1A91237B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4/23/22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140E71-92E2-48E4-986B-195B466D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3410"/>
            <a:ext cx="3932237" cy="1175183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6E5C4AE-9918-488D-921F-0608FCCA0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14599"/>
            <a:ext cx="3932237" cy="3570317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76AEC5-D42D-4089-ADB9-291E4FAFD416}"/>
              </a:ext>
            </a:extLst>
          </p:cNvPr>
          <p:cNvSpPr txBox="1">
            <a:spLocks/>
          </p:cNvSpPr>
          <p:nvPr userDrawn="1"/>
        </p:nvSpPr>
        <p:spPr>
          <a:xfrm>
            <a:off x="266007" y="18255"/>
            <a:ext cx="11637818" cy="1126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398F195-AAEA-4A30-8592-3F7BE2C7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EA72557-6D17-41DF-B8C6-4C3C30DE55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6895" y="6019596"/>
            <a:ext cx="3260454" cy="624342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C07CB609-9033-44F9-BC1F-4269548066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651" y="6108452"/>
            <a:ext cx="3901589" cy="535486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DE105F5-42D1-4EB6-BA2B-B2C431C408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9425" y="1608912"/>
            <a:ext cx="6393149" cy="20112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04F4E5-C38F-4B18-92E0-EEEB38A99FA1}"/>
              </a:ext>
            </a:extLst>
          </p:cNvPr>
          <p:cNvSpPr/>
          <p:nvPr userDrawn="1"/>
        </p:nvSpPr>
        <p:spPr>
          <a:xfrm>
            <a:off x="0" y="0"/>
            <a:ext cx="12192000" cy="174567"/>
          </a:xfrm>
          <a:prstGeom prst="rect">
            <a:avLst/>
          </a:prstGeom>
          <a:solidFill>
            <a:srgbClr val="F9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8076C-84C2-408D-96B2-95EA92B41CA9}"/>
              </a:ext>
            </a:extLst>
          </p:cNvPr>
          <p:cNvSpPr/>
          <p:nvPr userDrawn="1"/>
        </p:nvSpPr>
        <p:spPr>
          <a:xfrm>
            <a:off x="2194561" y="727955"/>
            <a:ext cx="8944494" cy="4858198"/>
          </a:xfrm>
          <a:prstGeom prst="rect">
            <a:avLst/>
          </a:prstGeom>
          <a:noFill/>
          <a:ln w="57150">
            <a:solidFill>
              <a:srgbClr val="CFB8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E72A62-20EF-4699-A7ED-E8981FDFB709}"/>
              </a:ext>
            </a:extLst>
          </p:cNvPr>
          <p:cNvSpPr/>
          <p:nvPr userDrawn="1"/>
        </p:nvSpPr>
        <p:spPr>
          <a:xfrm>
            <a:off x="9518073" y="507076"/>
            <a:ext cx="1986742" cy="4607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48E07-AE72-481C-8F7A-C18486878C44}"/>
              </a:ext>
            </a:extLst>
          </p:cNvPr>
          <p:cNvSpPr txBox="1"/>
          <p:nvPr userDrawn="1"/>
        </p:nvSpPr>
        <p:spPr>
          <a:xfrm>
            <a:off x="5041671" y="5124488"/>
            <a:ext cx="6097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HelveticaNeueLT Std Thin" panose="020B0403020202020204" pitchFamily="34" charset="0"/>
              </a:rPr>
              <a:t>resilience.uccs.edu</a:t>
            </a:r>
          </a:p>
        </p:txBody>
      </p:sp>
    </p:spTree>
    <p:extLst>
      <p:ext uri="{BB962C8B-B14F-4D97-AF65-F5344CB8AC3E}">
        <p14:creationId xmlns:p14="http://schemas.microsoft.com/office/powerpoint/2010/main" val="361276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39923-CC9E-4F41-BE13-D485EB35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A2AEE-0A55-41AD-A951-717A48982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584F9-39BA-4A48-9C33-8D251EBA2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8C042-55F6-4044-A4DE-B4FCA7C0AD86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FEF5-F0E1-46F0-A597-1089E10EC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3444B-B777-438B-B1E8-C0B55F519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0EC86-B313-4946-A641-B19B845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A500-C0FB-47D3-A0CF-3FA84BDD3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Nonlinear Dynamical Systems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3B573-07BD-4DD4-8D6D-DE92302B2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Monday Morning</a:t>
            </a:r>
          </a:p>
        </p:txBody>
      </p:sp>
    </p:spTree>
    <p:extLst>
      <p:ext uri="{BB962C8B-B14F-4D97-AF65-F5344CB8AC3E}">
        <p14:creationId xmlns:p14="http://schemas.microsoft.com/office/powerpoint/2010/main" val="248814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6B94-B21B-CB4D-B729-169EA4A3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Workspace: </a:t>
            </a:r>
            <a:r>
              <a:rPr lang="en-US" i="1" dirty="0"/>
              <a:t>R</a:t>
            </a:r>
            <a:r>
              <a:rPr lang="en-US" dirty="0"/>
              <a:t> / </a:t>
            </a:r>
            <a:r>
              <a:rPr lang="en-US" i="1" dirty="0"/>
              <a:t>RStudio</a:t>
            </a:r>
            <a:r>
              <a:rPr lang="en-US" dirty="0"/>
              <a:t>				</a:t>
            </a:r>
            <a:r>
              <a:rPr lang="en-US" sz="2000" dirty="0"/>
              <a:t>(9:45)</a:t>
            </a:r>
            <a:endParaRPr lang="en-US" sz="2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B40DD-06E6-294C-986A-2C0215C3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7"/>
            <a:ext cx="10515600" cy="48011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buffet and a plate</a:t>
            </a:r>
          </a:p>
          <a:p>
            <a:r>
              <a:rPr lang="en-US" dirty="0"/>
              <a:t>New </a:t>
            </a:r>
            <a:r>
              <a:rPr lang="en-US" i="1" dirty="0" err="1"/>
              <a:t>Rmarkdown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MS Word (you’ll see why shortly)</a:t>
            </a:r>
          </a:p>
          <a:p>
            <a:r>
              <a:rPr lang="en-US" dirty="0"/>
              <a:t>Where am I?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getwd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/>
              <a:t>Read some data</a:t>
            </a:r>
          </a:p>
          <a:p>
            <a:pPr lvl="1"/>
            <a:r>
              <a:rPr lang="en-US" dirty="0"/>
              <a:t>CSV for this workshop: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/NDSData1")</a:t>
            </a:r>
            <a:endParaRPr lang="en-US" dirty="0"/>
          </a:p>
          <a:p>
            <a:pPr lvl="1"/>
            <a:r>
              <a:rPr lang="en-US" dirty="0"/>
              <a:t>SPSS and many others are possible</a:t>
            </a:r>
          </a:p>
          <a:p>
            <a:r>
              <a:rPr lang="en-US" dirty="0"/>
              <a:t>“Packages”</a:t>
            </a:r>
          </a:p>
          <a:p>
            <a:pPr lvl="1"/>
            <a:r>
              <a:rPr lang="en-US" dirty="0"/>
              <a:t>Put the item in your buffet (once per computer):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("car")</a:t>
            </a:r>
          </a:p>
          <a:p>
            <a:pPr lvl="1"/>
            <a:r>
              <a:rPr lang="en-US" dirty="0"/>
              <a:t>Choose from the buffet and put it on your plate: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library("car")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8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0038-7B07-DD41-8D15-794C4728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82ADA-688E-934F-8311-479DA3ECA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this week, we’ll read/write comma separated values (.csv) data</a:t>
            </a:r>
          </a:p>
          <a:p>
            <a:pPr lvl="1"/>
            <a:r>
              <a:rPr lang="en-US" dirty="0"/>
              <a:t>If you send me SPSS data, that’s fine, too;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haven::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read_spss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/>
              <a:t>In R: Lots of columns in the data set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(file = http://bit.ly/NDSData1,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header = TRUE) -&gt;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first_data_df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In R: One column only (e.g., the 1st): 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pull()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pull(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(file = http://bit.ly/NDSData1,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header = TRUE)[1]) -&gt;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first_data_vec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1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59E7-0098-F006-E3B6-6AE4B423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 </a:t>
            </a:r>
            <a:r>
              <a:rPr lang="en-US" dirty="0" err="1"/>
              <a:t>Idiosyncracy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14BA-A046-5773-83B9-A99DFEAD8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the functionally the same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(file = http://bit.ly/NDSData1,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header = TRUE) -&gt;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first_data_df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And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first_data_df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(file = http://bit.ly/NDSData1,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header = TRUE)</a:t>
            </a:r>
          </a:p>
          <a:p>
            <a:r>
              <a:rPr lang="en-US" dirty="0"/>
              <a:t>The latter is more common</a:t>
            </a:r>
            <a:r>
              <a:rPr lang="en-US"/>
              <a:t>, but the </a:t>
            </a:r>
            <a:r>
              <a:rPr lang="en-US" dirty="0"/>
              <a:t>former makes more sense to me, so that’s what I do.</a:t>
            </a:r>
          </a:p>
          <a:p>
            <a:pPr lvl="1"/>
            <a:r>
              <a:rPr lang="en-US" dirty="0"/>
              <a:t>Take your pick</a:t>
            </a:r>
          </a:p>
        </p:txBody>
      </p:sp>
    </p:spTree>
    <p:extLst>
      <p:ext uri="{BB962C8B-B14F-4D97-AF65-F5344CB8AC3E}">
        <p14:creationId xmlns:p14="http://schemas.microsoft.com/office/powerpoint/2010/main" val="1010756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DEB3-F567-0348-9EB8-51C65FBE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Danger, Will Robinson, Danger!			</a:t>
            </a:r>
            <a:r>
              <a:rPr lang="en-US" sz="2000" dirty="0"/>
              <a:t>(9:55)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35BEE-F76C-0F4B-BA0D-734D4DC5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very careful with quotation marks</a:t>
            </a:r>
          </a:p>
          <a:p>
            <a:r>
              <a:rPr lang="en-US" dirty="0"/>
              <a:t>The “curly quotes” from Microsoft CANNOT BE COPIED AND PASTED INTO R without causing problems.</a:t>
            </a:r>
          </a:p>
          <a:p>
            <a:pPr lvl="1"/>
            <a:r>
              <a:rPr lang="en-US" dirty="0"/>
              <a:t>“curly quotes”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/>
              <a:t>straight quotes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/>
              <a:t> via Insert | Symbol </a:t>
            </a:r>
          </a:p>
          <a:p>
            <a:pPr lvl="2"/>
            <a:r>
              <a:rPr lang="en-US" dirty="0"/>
              <a:t>They look straight, don’t they? They won’t always, and they hardly ever work in a copy and paste situation.</a:t>
            </a:r>
          </a:p>
        </p:txBody>
      </p:sp>
    </p:spTree>
    <p:extLst>
      <p:ext uri="{BB962C8B-B14F-4D97-AF65-F5344CB8AC3E}">
        <p14:creationId xmlns:p14="http://schemas.microsoft.com/office/powerpoint/2010/main" val="2129214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E4CE-C8C5-7035-2C08-607B9D6C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2A19C-C242-AFF4-2EAE-1AE9658AF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do it</a:t>
            </a:r>
          </a:p>
          <a:p>
            <a:pPr lvl="1"/>
            <a:r>
              <a:rPr lang="en-US" dirty="0"/>
              <a:t>Reproducible research</a:t>
            </a:r>
          </a:p>
          <a:p>
            <a:pPr lvl="1"/>
            <a:r>
              <a:rPr lang="en-US" dirty="0"/>
              <a:t>Data safety</a:t>
            </a:r>
          </a:p>
          <a:p>
            <a:pPr lvl="1"/>
            <a:r>
              <a:rPr lang="en-US" dirty="0"/>
              <a:t>Possible exception: Things that take a long processing time</a:t>
            </a:r>
          </a:p>
          <a:p>
            <a:pPr lvl="2"/>
            <a:r>
              <a:rPr lang="en-US" dirty="0"/>
              <a:t>My rule: If it takes my computer more than the amount of time it takes for me to have a bathroom break and refill my drink, I save it.</a:t>
            </a:r>
          </a:p>
          <a:p>
            <a:r>
              <a:rPr lang="en-US" dirty="0"/>
              <a:t>Look at data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first_data_df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first_data_df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i="1" dirty="0"/>
              <a:t>Knitting</a:t>
            </a:r>
          </a:p>
        </p:txBody>
      </p:sp>
    </p:spTree>
    <p:extLst>
      <p:ext uri="{BB962C8B-B14F-4D97-AF65-F5344CB8AC3E}">
        <p14:creationId xmlns:p14="http://schemas.microsoft.com/office/powerpoint/2010/main" val="4130242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42DD-1B36-C649-AC26-3E3D0733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								</a:t>
            </a:r>
            <a:r>
              <a:rPr lang="en-US" sz="2000" dirty="0"/>
              <a:t>(10:00)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1033A-6E79-8243-B207-3BDC3DD52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start back up in 15 minutes</a:t>
            </a:r>
          </a:p>
        </p:txBody>
      </p:sp>
    </p:spTree>
    <p:extLst>
      <p:ext uri="{BB962C8B-B14F-4D97-AF65-F5344CB8AC3E}">
        <p14:creationId xmlns:p14="http://schemas.microsoft.com/office/powerpoint/2010/main" val="652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5374-5322-9A4A-868F-6DADA923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								</a:t>
            </a:r>
            <a:r>
              <a:rPr lang="en-US" sz="2000" dirty="0"/>
              <a:t>(10:15)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EFF28-4F4A-6F49-9B8C-21D1583B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Distributions</a:t>
            </a:r>
          </a:p>
          <a:p>
            <a:pPr lvl="1"/>
            <a:r>
              <a:rPr lang="en-US" dirty="0"/>
              <a:t>Histograms: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hist("https://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/NDSData1") </a:t>
            </a:r>
          </a:p>
          <a:p>
            <a:pPr lvl="1"/>
            <a:r>
              <a:rPr lang="en-US" dirty="0"/>
              <a:t>The bell-shaped curve</a:t>
            </a:r>
          </a:p>
          <a:p>
            <a:pPr lvl="1"/>
            <a:r>
              <a:rPr lang="en-US" dirty="0"/>
              <a:t>Tests of normality</a:t>
            </a:r>
          </a:p>
          <a:p>
            <a:pPr lvl="2"/>
            <a:r>
              <a:rPr lang="en-US" dirty="0"/>
              <a:t>Shapiro-Wilks: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shapiro.test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/NDSData1")</a:t>
            </a:r>
          </a:p>
          <a:p>
            <a:pPr lvl="3"/>
            <a:r>
              <a:rPr lang="en-US" i="1" dirty="0"/>
              <a:t>n</a:t>
            </a:r>
            <a:r>
              <a:rPr lang="en-US" dirty="0"/>
              <a:t> &lt; 5000</a:t>
            </a:r>
          </a:p>
          <a:p>
            <a:pPr lvl="3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Data are normal</a:t>
            </a:r>
          </a:p>
          <a:p>
            <a:pPr lvl="2"/>
            <a:r>
              <a:rPr lang="en-US" dirty="0"/>
              <a:t>Q-Q plot</a:t>
            </a:r>
          </a:p>
          <a:p>
            <a:pPr lvl="3"/>
            <a:r>
              <a:rPr lang="en-US" dirty="0"/>
              <a:t>Put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en-US" dirty="0"/>
              <a:t> package in the buffet (we did that!)</a:t>
            </a:r>
          </a:p>
          <a:p>
            <a:pPr lvl="3"/>
            <a:r>
              <a:rPr lang="en-US" dirty="0"/>
              <a:t>Put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en-US" dirty="0"/>
              <a:t> package on your plate (we did that!)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dirty="0"/>
              <a:t>Make the Q-Q- plot: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qqPlot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/NDSData1")</a:t>
            </a:r>
          </a:p>
        </p:txBody>
      </p:sp>
    </p:spTree>
    <p:extLst>
      <p:ext uri="{BB962C8B-B14F-4D97-AF65-F5344CB8AC3E}">
        <p14:creationId xmlns:p14="http://schemas.microsoft.com/office/powerpoint/2010/main" val="2946726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499E-6B96-9041-B53B-7B026E61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Your </a:t>
            </a:r>
            <a:r>
              <a:rPr lang="en-US" dirty="0"/>
              <a:t>Own </a:t>
            </a:r>
            <a:r>
              <a:rPr lang="en-US"/>
              <a:t>(CYO</a:t>
            </a:r>
            <a:r>
              <a:rPr lang="en-US" dirty="0"/>
              <a:t>)				</a:t>
            </a:r>
            <a:r>
              <a:rPr lang="en-US" sz="2000" dirty="0"/>
              <a:t>(10:30)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465B3-9E52-3444-87CD-EF2570797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515600" cy="46612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these datasets, or use your own data</a:t>
            </a:r>
          </a:p>
          <a:p>
            <a:r>
              <a:rPr lang="en-US" dirty="0"/>
              <a:t>Dataset 2</a:t>
            </a:r>
          </a:p>
          <a:p>
            <a:pPr lvl="1"/>
            <a:r>
              <a:rPr lang="en-US" u="sng" dirty="0"/>
              <a:t>https://</a:t>
            </a:r>
            <a:r>
              <a:rPr lang="en-US" u="sng" dirty="0" err="1"/>
              <a:t>bit.ly</a:t>
            </a:r>
            <a:r>
              <a:rPr lang="en-US" u="sng" dirty="0"/>
              <a:t>/NDSData2</a:t>
            </a:r>
          </a:p>
          <a:p>
            <a:pPr lvl="1"/>
            <a:r>
              <a:rPr lang="en-US" dirty="0"/>
              <a:t>Discuss with partner: Are these data normal? How do you know?</a:t>
            </a:r>
          </a:p>
          <a:p>
            <a:pPr lvl="2"/>
            <a:r>
              <a:rPr lang="en-US" dirty="0"/>
              <a:t>Convince your partner you are correct</a:t>
            </a:r>
          </a:p>
          <a:p>
            <a:r>
              <a:rPr lang="en-US" dirty="0"/>
              <a:t>Dataset 3</a:t>
            </a:r>
          </a:p>
          <a:p>
            <a:pPr lvl="1"/>
            <a:r>
              <a:rPr lang="en-US" u="sng" dirty="0"/>
              <a:t>https://</a:t>
            </a:r>
            <a:r>
              <a:rPr lang="en-US" u="sng" dirty="0" err="1"/>
              <a:t>bit.ly</a:t>
            </a:r>
            <a:r>
              <a:rPr lang="en-US" u="sng" dirty="0"/>
              <a:t>/NDSData3</a:t>
            </a:r>
            <a:endParaRPr lang="en-US" u="sng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Discuss with partner: Are these data normal? How do you know?</a:t>
            </a:r>
          </a:p>
          <a:p>
            <a:pPr lvl="2"/>
            <a:r>
              <a:rPr lang="en-US" dirty="0"/>
              <a:t>Convince your partner you are correct</a:t>
            </a:r>
          </a:p>
          <a:p>
            <a:pPr lvl="1"/>
            <a:endParaRPr lang="en-US" dirty="0"/>
          </a:p>
          <a:p>
            <a:r>
              <a:rPr lang="en-US" dirty="0"/>
              <a:t>Group Discussion:</a:t>
            </a:r>
          </a:p>
          <a:p>
            <a:pPr lvl="1"/>
            <a:r>
              <a:rPr lang="en-US" dirty="0"/>
              <a:t>Absence of evidence versus evidence of absence</a:t>
            </a:r>
          </a:p>
        </p:txBody>
      </p:sp>
    </p:spTree>
    <p:extLst>
      <p:ext uri="{BB962C8B-B14F-4D97-AF65-F5344CB8AC3E}">
        <p14:creationId xmlns:p14="http://schemas.microsoft.com/office/powerpoint/2010/main" val="44801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D1AA-22CD-C34A-B2F0-463A1CD5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Distributions							</a:t>
            </a:r>
            <a:r>
              <a:rPr lang="en-US" sz="2000" dirty="0"/>
              <a:t>(11:00)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5F0C1-02EB-4741-A84E-1331E97EF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“[M]</a:t>
            </a:r>
            <a:r>
              <a:rPr lang="en-US" dirty="0" err="1"/>
              <a:t>odern</a:t>
            </a:r>
            <a:r>
              <a:rPr lang="en-US" dirty="0"/>
              <a:t>-day psychology students often walk away from their statistics courses thinking that there are only four types of distributions: normal distributions, distributions that will become normal when they grow up, skewed distributions that want to be normal, and nameless grotesque aberrations” (</a:t>
            </a:r>
            <a:r>
              <a:rPr lang="en-US" dirty="0" err="1"/>
              <a:t>Guastello</a:t>
            </a:r>
            <a:r>
              <a:rPr lang="en-US" dirty="0"/>
              <a:t>, 2011, p. 34).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29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4081-E3C7-814B-8DC8-5840217C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Distributions	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BDC6-A066-ED41-A392-1C5439EFD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Dynamics leads to distributions</a:t>
            </a:r>
          </a:p>
          <a:p>
            <a:r>
              <a:rPr lang="en-US" dirty="0"/>
              <a:t>“Fat tailed” distributions</a:t>
            </a:r>
          </a:p>
          <a:p>
            <a:pPr lvl="1"/>
            <a:r>
              <a:rPr lang="en-US" dirty="0"/>
              <a:t>Power law (</a:t>
            </a:r>
            <a:r>
              <a:rPr lang="en-US" u="sng" dirty="0"/>
              <a:t>https://</a:t>
            </a:r>
            <a:r>
              <a:rPr lang="en-US" u="sng" dirty="0" err="1"/>
              <a:t>bit.ly</a:t>
            </a:r>
            <a:r>
              <a:rPr lang="en-US" u="sng" dirty="0"/>
              <a:t>/NDSPL1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Word counts from Melville’s </a:t>
            </a:r>
            <a:r>
              <a:rPr lang="en-US" i="1" dirty="0"/>
              <a:t>Moby Dick</a:t>
            </a:r>
          </a:p>
          <a:p>
            <a:pPr lvl="1"/>
            <a:r>
              <a:rPr lang="en-US" dirty="0"/>
              <a:t>Lognormal (</a:t>
            </a:r>
            <a:r>
              <a:rPr lang="en-US" u="sng" dirty="0"/>
              <a:t>https://</a:t>
            </a:r>
            <a:r>
              <a:rPr lang="en-US" u="sng" dirty="0" err="1"/>
              <a:t>bit.ly</a:t>
            </a:r>
            <a:r>
              <a:rPr lang="en-US" u="sng" dirty="0"/>
              <a:t>/NDSLN1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Bird populations in Colorado by species</a:t>
            </a:r>
          </a:p>
          <a:p>
            <a:r>
              <a:rPr lang="en-US" dirty="0"/>
              <a:t>Bounded distributions</a:t>
            </a:r>
          </a:p>
          <a:p>
            <a:pPr lvl="1"/>
            <a:r>
              <a:rPr lang="en-US" dirty="0"/>
              <a:t>Beta (</a:t>
            </a:r>
            <a:r>
              <a:rPr lang="en-US" u="sng" dirty="0"/>
              <a:t>https://</a:t>
            </a:r>
            <a:r>
              <a:rPr lang="en-US" u="sng" dirty="0" err="1"/>
              <a:t>bit.ly</a:t>
            </a:r>
            <a:r>
              <a:rPr lang="en-US" u="sng" dirty="0"/>
              <a:t>/</a:t>
            </a:r>
            <a:r>
              <a:rPr lang="en-US" u="sng" dirty="0" err="1"/>
              <a:t>AnxHighShape</a:t>
            </a:r>
            <a:r>
              <a:rPr lang="en-US" dirty="0"/>
              <a:t> and </a:t>
            </a:r>
            <a:r>
              <a:rPr lang="en-US" u="sng" dirty="0"/>
              <a:t>https://</a:t>
            </a:r>
            <a:r>
              <a:rPr lang="en-US" u="sng" dirty="0" err="1"/>
              <a:t>bit.ly</a:t>
            </a:r>
            <a:r>
              <a:rPr lang="en-US" u="sng" dirty="0"/>
              <a:t>/</a:t>
            </a:r>
            <a:r>
              <a:rPr lang="en-US" u="sng" dirty="0" err="1"/>
              <a:t>AnxLowShape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Anxiety scores above/below a median split of another parameter</a:t>
            </a:r>
          </a:p>
          <a:p>
            <a:r>
              <a:rPr lang="en-US" dirty="0"/>
              <a:t>Many more than what we’ll think about</a:t>
            </a:r>
          </a:p>
          <a:p>
            <a:pPr lvl="1"/>
            <a:r>
              <a:rPr lang="en-US" dirty="0"/>
              <a:t>The R-verse recognizes more than 70!</a:t>
            </a:r>
          </a:p>
          <a:p>
            <a:pPr lvl="1"/>
            <a:r>
              <a:rPr lang="en-US" dirty="0"/>
              <a:t>We’ll probably only work with power law distributions this week</a:t>
            </a:r>
          </a:p>
        </p:txBody>
      </p:sp>
    </p:spTree>
    <p:extLst>
      <p:ext uri="{BB962C8B-B14F-4D97-AF65-F5344CB8AC3E}">
        <p14:creationId xmlns:p14="http://schemas.microsoft.com/office/powerpoint/2010/main" val="377568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4173-391F-9347-89F4-C552B2B2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Welcome!									</a:t>
            </a:r>
            <a:r>
              <a:rPr lang="en-US" sz="2000" dirty="0"/>
              <a:t>(8:30)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4ACD-1C0E-9E46-A752-F3B36C4ED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Barney Ricca</a:t>
            </a:r>
          </a:p>
          <a:p>
            <a:pPr lvl="1"/>
            <a:r>
              <a:rPr lang="en-US" dirty="0"/>
              <a:t>Research Associate Professor, LHIHR</a:t>
            </a:r>
          </a:p>
          <a:p>
            <a:pPr lvl="1"/>
            <a:r>
              <a:rPr lang="en-US" dirty="0"/>
              <a:t>Discipline: PhD, Physics (Acoustics of Musical Instruments)</a:t>
            </a:r>
          </a:p>
          <a:p>
            <a:pPr lvl="1"/>
            <a:r>
              <a:rPr lang="en-US" dirty="0"/>
              <a:t>What do you want out of this?: For y’all to think dynamically</a:t>
            </a:r>
          </a:p>
          <a:p>
            <a:pPr lvl="1"/>
            <a:r>
              <a:rPr lang="en-US" dirty="0"/>
              <a:t>Piece of trivia about you: I captained my college soccer team (D-III)</a:t>
            </a:r>
          </a:p>
          <a:p>
            <a:endParaRPr lang="en-US" dirty="0"/>
          </a:p>
          <a:p>
            <a:pPr lvl="1"/>
            <a:r>
              <a:rPr lang="en-US" dirty="0"/>
              <a:t>Computer comfort level (1-5): 5</a:t>
            </a:r>
          </a:p>
          <a:p>
            <a:pPr lvl="1"/>
            <a:r>
              <a:rPr lang="en-US" dirty="0"/>
              <a:t>Do you have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 err="1"/>
              <a:t>Rstudio</a:t>
            </a:r>
            <a:r>
              <a:rPr lang="en-US" dirty="0"/>
              <a:t> installed on your computer? (Y/N): Yes</a:t>
            </a:r>
          </a:p>
          <a:p>
            <a:pPr lvl="1"/>
            <a:r>
              <a:rPr lang="en-US" dirty="0"/>
              <a:t>Do you have any </a:t>
            </a:r>
            <a:r>
              <a:rPr lang="en-US" i="1" dirty="0"/>
              <a:t>R</a:t>
            </a:r>
            <a:r>
              <a:rPr lang="en-US" dirty="0"/>
              <a:t> skills? (0-4): 4</a:t>
            </a:r>
          </a:p>
          <a:p>
            <a:pPr lvl="1"/>
            <a:r>
              <a:rPr lang="en-US" dirty="0"/>
              <a:t>Did you bring data? (Y/N): Yes (lots!)</a:t>
            </a:r>
          </a:p>
        </p:txBody>
      </p:sp>
    </p:spTree>
    <p:extLst>
      <p:ext uri="{BB962C8B-B14F-4D97-AF65-F5344CB8AC3E}">
        <p14:creationId xmlns:p14="http://schemas.microsoft.com/office/powerpoint/2010/main" val="2491478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C033-7680-6042-9AC0-6B9E9A59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Prettier Histograms						</a:t>
            </a:r>
            <a:r>
              <a:rPr lang="en-US" sz="2000" dirty="0"/>
              <a:t>(if time)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027C0-9438-4B42-8518-8B4DA8360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functions come with </a:t>
            </a:r>
            <a:r>
              <a:rPr lang="en-US" i="1" dirty="0"/>
              <a:t>parameters</a:t>
            </a:r>
            <a:r>
              <a:rPr lang="en-US" dirty="0"/>
              <a:t> that allow you to refine their default behavior. For example: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hist("https://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/NDSData1",   # The data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breaks = 20,                 # Number of bins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main = "Sample Data",        # Plot title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xlim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c(0,30),              # x-axis limits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"Score")              # x-axis label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63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08DE-DA0C-E54F-A7D2-DF206B5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Lunch										</a:t>
            </a:r>
            <a:r>
              <a:rPr lang="en-US" sz="2000" dirty="0"/>
              <a:t>(11:30)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EAC97-1ADE-EA4D-B9B9-F9BD484C6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brought data, send it to me, please</a:t>
            </a:r>
          </a:p>
          <a:p>
            <a:pPr lvl="1"/>
            <a:r>
              <a:rPr lang="en-US" dirty="0"/>
              <a:t>I’ll do some of the wrangling to make sure it’ll work for this workshop</a:t>
            </a:r>
          </a:p>
          <a:p>
            <a:pPr lvl="2"/>
            <a:r>
              <a:rPr lang="en-US" dirty="0"/>
              <a:t>“80% of a data scientist’s time is spent wrangling data. The other 20% is spent complaining about wrangling data.”</a:t>
            </a:r>
          </a:p>
          <a:p>
            <a:pPr lvl="2"/>
            <a:r>
              <a:rPr lang="en-US" dirty="0"/>
              <a:t>I’ll process these and return the script and the data to you.</a:t>
            </a:r>
          </a:p>
          <a:p>
            <a:r>
              <a:rPr lang="en-US" dirty="0"/>
              <a:t>We can talk over lunch, too</a:t>
            </a:r>
          </a:p>
          <a:p>
            <a:r>
              <a:rPr lang="en-US" dirty="0"/>
              <a:t>Nearby lunch places: Ask Megan (or probably any of the UCCS trauma students)</a:t>
            </a:r>
          </a:p>
          <a:p>
            <a:r>
              <a:rPr lang="en-US" dirty="0"/>
              <a:t>Be back here to start at 1:30</a:t>
            </a:r>
          </a:p>
        </p:txBody>
      </p:sp>
    </p:spTree>
    <p:extLst>
      <p:ext uri="{BB962C8B-B14F-4D97-AF65-F5344CB8AC3E}">
        <p14:creationId xmlns:p14="http://schemas.microsoft.com/office/powerpoint/2010/main" val="3968566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4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C55E-34B2-46E6-9EFC-869EEBA5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									</a:t>
            </a:r>
            <a:r>
              <a:rPr lang="en-US" sz="2000" dirty="0"/>
              <a:t>(8:35)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31FA-A94F-44F5-BB27-E7CCE824E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Nonlinear Dynamical Systems: What’s the Big Deal?</a:t>
            </a:r>
          </a:p>
          <a:p>
            <a:r>
              <a:rPr lang="en-US" dirty="0"/>
              <a:t>Distributions</a:t>
            </a:r>
          </a:p>
        </p:txBody>
      </p:sp>
    </p:spTree>
    <p:extLst>
      <p:ext uri="{BB962C8B-B14F-4D97-AF65-F5344CB8AC3E}">
        <p14:creationId xmlns:p14="http://schemas.microsoft.com/office/powerpoint/2010/main" val="33719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74E2-4417-6A4B-89F0-2136A1B3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Orientation									</a:t>
            </a:r>
            <a:r>
              <a:rPr lang="en-US" sz="2000" dirty="0"/>
              <a:t>(8:35)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715B5-5ECE-4B4D-98CE-ADB1AE803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Megan Wendling</a:t>
            </a:r>
          </a:p>
          <a:p>
            <a:r>
              <a:rPr lang="en-US" dirty="0"/>
              <a:t>Facilities</a:t>
            </a:r>
          </a:p>
          <a:p>
            <a:pPr lvl="1"/>
            <a:r>
              <a:rPr lang="en-US" dirty="0"/>
              <a:t>Restrooms</a:t>
            </a:r>
          </a:p>
          <a:p>
            <a:pPr lvl="1"/>
            <a:r>
              <a:rPr lang="en-US" dirty="0"/>
              <a:t>Electrical outlets</a:t>
            </a:r>
          </a:p>
          <a:p>
            <a:pPr lvl="1"/>
            <a:r>
              <a:rPr lang="en-US" dirty="0" err="1"/>
              <a:t>WiFi</a:t>
            </a:r>
            <a:endParaRPr lang="en-US" dirty="0"/>
          </a:p>
          <a:p>
            <a:pPr lvl="2"/>
            <a:r>
              <a:rPr lang="en-US" dirty="0"/>
              <a:t>Network:</a:t>
            </a:r>
          </a:p>
          <a:p>
            <a:pPr lvl="2"/>
            <a:r>
              <a:rPr lang="en-US" dirty="0"/>
              <a:t>Passcode:</a:t>
            </a:r>
          </a:p>
          <a:p>
            <a:pPr lvl="1"/>
            <a:r>
              <a:rPr lang="en-US" dirty="0"/>
              <a:t>USB drives for R/</a:t>
            </a:r>
            <a:r>
              <a:rPr lang="en-US" dirty="0" err="1"/>
              <a:t>Rstudio</a:t>
            </a:r>
            <a:r>
              <a:rPr lang="en-US" dirty="0"/>
              <a:t> installs if y’all need them</a:t>
            </a:r>
          </a:p>
          <a:p>
            <a:pPr lvl="2"/>
            <a:r>
              <a:rPr lang="en-US" dirty="0"/>
              <a:t>Backup laptop if things go really wrong</a:t>
            </a:r>
          </a:p>
          <a:p>
            <a:pPr lvl="1"/>
            <a:r>
              <a:rPr lang="en-US" dirty="0"/>
              <a:t>Packet (e.g., name tag!)</a:t>
            </a:r>
          </a:p>
        </p:txBody>
      </p:sp>
    </p:spTree>
    <p:extLst>
      <p:ext uri="{BB962C8B-B14F-4D97-AF65-F5344CB8AC3E}">
        <p14:creationId xmlns:p14="http://schemas.microsoft.com/office/powerpoint/2010/main" val="16722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9FBC-15C0-A74A-AB77-99025AA3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Ground Rules								</a:t>
            </a:r>
            <a:r>
              <a:rPr lang="en-US" sz="2000" dirty="0"/>
              <a:t>(8:40)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A5E4B-5902-3B44-AC98-624CCDF7F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Lunch &amp; Leaving/Locking</a:t>
            </a:r>
          </a:p>
          <a:p>
            <a:pPr lvl="1"/>
            <a:r>
              <a:rPr lang="en-US" dirty="0"/>
              <a:t>Troubleshooting and extended consulting over lunch most days</a:t>
            </a:r>
          </a:p>
          <a:p>
            <a:r>
              <a:rPr lang="en-US" dirty="0"/>
              <a:t>Stop/Go Post-Its</a:t>
            </a:r>
          </a:p>
          <a:p>
            <a:pPr lvl="1"/>
            <a:r>
              <a:rPr lang="en-US" dirty="0"/>
              <a:t>You’ll get used to it</a:t>
            </a:r>
          </a:p>
          <a:p>
            <a:r>
              <a:rPr lang="en-US" dirty="0"/>
              <a:t>Work in pairs</a:t>
            </a:r>
          </a:p>
          <a:p>
            <a:pPr lvl="1"/>
            <a:r>
              <a:rPr lang="en-US" dirty="0"/>
              <a:t>Cole’s law</a:t>
            </a:r>
          </a:p>
          <a:p>
            <a:pPr lvl="1"/>
            <a:r>
              <a:rPr lang="en-US" dirty="0"/>
              <a:t>Anna Karenina Principle</a:t>
            </a:r>
          </a:p>
          <a:p>
            <a:r>
              <a:rPr lang="en-US" dirty="0"/>
              <a:t>Ask early, ask often!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2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80A7-8161-EE4F-8B24-B021995A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Introductions								</a:t>
            </a:r>
            <a:r>
              <a:rPr lang="en-US" sz="2000" dirty="0"/>
              <a:t>(8:45)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590E-A0DE-8043-B067-4046DC5A9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University/School</a:t>
            </a:r>
          </a:p>
          <a:p>
            <a:r>
              <a:rPr lang="en-US" dirty="0"/>
              <a:t>Program/Degree/Discipline</a:t>
            </a:r>
          </a:p>
          <a:p>
            <a:r>
              <a:rPr lang="en-US" dirty="0"/>
              <a:t>What do you want out of this?</a:t>
            </a:r>
          </a:p>
          <a:p>
            <a:r>
              <a:rPr lang="en-US" dirty="0"/>
              <a:t>Piece of trivia about you</a:t>
            </a:r>
          </a:p>
          <a:p>
            <a:endParaRPr lang="en-US" dirty="0"/>
          </a:p>
          <a:p>
            <a:r>
              <a:rPr lang="en-US" dirty="0"/>
              <a:t>Computer comfort level (1-5)</a:t>
            </a:r>
          </a:p>
          <a:p>
            <a:r>
              <a:rPr lang="en-US" dirty="0"/>
              <a:t>Do you have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 err="1"/>
              <a:t>Rstudio</a:t>
            </a:r>
            <a:r>
              <a:rPr lang="en-US" dirty="0"/>
              <a:t> installed on your computer? (Y/N)</a:t>
            </a:r>
          </a:p>
          <a:p>
            <a:r>
              <a:rPr lang="en-US" dirty="0"/>
              <a:t>Do you have any </a:t>
            </a:r>
            <a:r>
              <a:rPr lang="en-US" i="1" dirty="0"/>
              <a:t>R</a:t>
            </a:r>
            <a:r>
              <a:rPr lang="en-US" dirty="0"/>
              <a:t> skills? (0-4)</a:t>
            </a:r>
          </a:p>
          <a:p>
            <a:r>
              <a:rPr lang="en-US" dirty="0"/>
              <a:t>Did you bring data? (Y/N)</a:t>
            </a:r>
          </a:p>
        </p:txBody>
      </p:sp>
    </p:spTree>
    <p:extLst>
      <p:ext uri="{BB962C8B-B14F-4D97-AF65-F5344CB8AC3E}">
        <p14:creationId xmlns:p14="http://schemas.microsoft.com/office/powerpoint/2010/main" val="411275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52D3-097D-3445-8372-891D7278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Questions, Hypotheses &amp;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BA86-6879-6044-BCDF-D0E247F54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usually ask in research? (Give examples)</a:t>
            </a:r>
          </a:p>
          <a:p>
            <a:pPr lvl="1"/>
            <a:r>
              <a:rPr lang="en-US" dirty="0"/>
              <a:t>E.g., how </a:t>
            </a:r>
            <a:r>
              <a:rPr lang="en-US" i="1" dirty="0"/>
              <a:t>A</a:t>
            </a:r>
            <a:r>
              <a:rPr lang="en-US" dirty="0"/>
              <a:t> relates to </a:t>
            </a:r>
            <a:r>
              <a:rPr lang="en-US" i="1" dirty="0"/>
              <a:t>B</a:t>
            </a:r>
            <a:endParaRPr lang="en-US" dirty="0"/>
          </a:p>
          <a:p>
            <a:r>
              <a:rPr lang="en-US" dirty="0"/>
              <a:t>Where do your hypotheses come from? (Give examples)</a:t>
            </a:r>
          </a:p>
          <a:p>
            <a:pPr lvl="1"/>
            <a:r>
              <a:rPr lang="en-US" dirty="0"/>
              <a:t>E.g., your favorite theory, a dream</a:t>
            </a:r>
          </a:p>
          <a:p>
            <a:r>
              <a:rPr lang="en-US" dirty="0"/>
              <a:t>How do you usually answer those questions? (Give examples)</a:t>
            </a:r>
          </a:p>
          <a:p>
            <a:pPr lvl="1"/>
            <a:r>
              <a:rPr lang="en-US" dirty="0"/>
              <a:t>E.g., types of data, methods of analyses</a:t>
            </a:r>
          </a:p>
        </p:txBody>
      </p:sp>
    </p:spTree>
    <p:extLst>
      <p:ext uri="{BB962C8B-B14F-4D97-AF65-F5344CB8AC3E}">
        <p14:creationId xmlns:p14="http://schemas.microsoft.com/office/powerpoint/2010/main" val="329748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11F9-6838-D149-984D-B3E55DE4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Assumptions								</a:t>
            </a:r>
            <a:r>
              <a:rPr lang="en-US" sz="2000" dirty="0"/>
              <a:t>(9:15)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504D1-7B91-6E40-8E20-81AEDB812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Yep, you made them!</a:t>
            </a:r>
          </a:p>
          <a:p>
            <a:r>
              <a:rPr lang="en-US" dirty="0"/>
              <a:t>The usual ones are:</a:t>
            </a:r>
          </a:p>
          <a:p>
            <a:pPr lvl="1"/>
            <a:r>
              <a:rPr lang="en-US" dirty="0"/>
              <a:t>Snapshot data are sufficient</a:t>
            </a:r>
          </a:p>
          <a:p>
            <a:pPr lvl="2"/>
            <a:r>
              <a:rPr lang="en-US" i="1" dirty="0"/>
              <a:t>Traits</a:t>
            </a:r>
            <a:r>
              <a:rPr lang="en-US" dirty="0"/>
              <a:t>, not </a:t>
            </a:r>
            <a:r>
              <a:rPr lang="en-US" i="1" dirty="0"/>
              <a:t>processes</a:t>
            </a:r>
          </a:p>
          <a:p>
            <a:pPr lvl="1"/>
            <a:r>
              <a:rPr lang="en-US" dirty="0"/>
              <a:t>Data are </a:t>
            </a:r>
            <a:r>
              <a:rPr lang="en-US" i="1" dirty="0"/>
              <a:t>normal</a:t>
            </a:r>
            <a:r>
              <a:rPr lang="en-US" dirty="0"/>
              <a:t> in some sense</a:t>
            </a:r>
          </a:p>
          <a:p>
            <a:pPr lvl="1"/>
            <a:r>
              <a:rPr lang="en-US" i="1" dirty="0"/>
              <a:t>Reductionism</a:t>
            </a:r>
            <a:r>
              <a:rPr lang="en-US" dirty="0"/>
              <a:t> works (separate subject from context)</a:t>
            </a:r>
          </a:p>
          <a:p>
            <a:pPr lvl="1"/>
            <a:r>
              <a:rPr lang="en-US" i="1" dirty="0"/>
              <a:t>Exogenous causes</a:t>
            </a:r>
            <a:r>
              <a:rPr lang="en-US" dirty="0"/>
              <a:t> (thank you, Aristotle!)</a:t>
            </a:r>
          </a:p>
          <a:p>
            <a:pPr lvl="1"/>
            <a:r>
              <a:rPr lang="en-US" i="1" dirty="0"/>
              <a:t>Linear</a:t>
            </a:r>
            <a:r>
              <a:rPr lang="en-US" dirty="0"/>
              <a:t> relationships</a:t>
            </a:r>
          </a:p>
          <a:p>
            <a:r>
              <a:rPr lang="en-US" dirty="0"/>
              <a:t>Let’s see where those are in our answers…</a:t>
            </a:r>
          </a:p>
        </p:txBody>
      </p:sp>
    </p:spTree>
    <p:extLst>
      <p:ext uri="{BB962C8B-B14F-4D97-AF65-F5344CB8AC3E}">
        <p14:creationId xmlns:p14="http://schemas.microsoft.com/office/powerpoint/2010/main" val="263067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2FD3-B3F8-BB49-A85F-84A8349F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Assumptions						</a:t>
            </a:r>
            <a:r>
              <a:rPr lang="en-US" sz="2000" dirty="0"/>
              <a:t>(9:40)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7A30B-B1DC-414B-A7E5-29DC8010F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we change assumptions?</a:t>
            </a:r>
          </a:p>
          <a:p>
            <a:pPr lvl="1"/>
            <a:r>
              <a:rPr lang="en-US" dirty="0"/>
              <a:t>What would you like to ask, if only you had a way to do it?</a:t>
            </a:r>
          </a:p>
          <a:p>
            <a:pPr lvl="1"/>
            <a:r>
              <a:rPr lang="en-US" dirty="0"/>
              <a:t>Violate any or all of the usual assumptions</a:t>
            </a:r>
          </a:p>
          <a:p>
            <a:pPr lvl="2"/>
            <a:r>
              <a:rPr lang="en-US" dirty="0"/>
              <a:t>Exogenous causality</a:t>
            </a:r>
          </a:p>
          <a:p>
            <a:pPr lvl="2"/>
            <a:r>
              <a:rPr lang="en-US" dirty="0"/>
              <a:t>Normality</a:t>
            </a:r>
          </a:p>
          <a:p>
            <a:pPr lvl="2"/>
            <a:r>
              <a:rPr lang="en-US" dirty="0"/>
              <a:t>Reductionism / separability</a:t>
            </a:r>
          </a:p>
          <a:p>
            <a:pPr lvl="2"/>
            <a:r>
              <a:rPr lang="en-US" dirty="0"/>
              <a:t>Linearity</a:t>
            </a:r>
          </a:p>
          <a:p>
            <a:pPr lvl="2"/>
            <a:r>
              <a:rPr lang="en-US" dirty="0"/>
              <a:t>Traits</a:t>
            </a:r>
          </a:p>
          <a:p>
            <a:r>
              <a:rPr lang="en-US" dirty="0"/>
              <a:t>How would you investigate it?</a:t>
            </a:r>
          </a:p>
          <a:p>
            <a:pPr lvl="1"/>
            <a:r>
              <a:rPr lang="en-US" dirty="0"/>
              <a:t>Well, presumably, that’s why you are here.</a:t>
            </a:r>
          </a:p>
        </p:txBody>
      </p:sp>
    </p:spTree>
    <p:extLst>
      <p:ext uri="{BB962C8B-B14F-4D97-AF65-F5344CB8AC3E}">
        <p14:creationId xmlns:p14="http://schemas.microsoft.com/office/powerpoint/2010/main" val="113360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3672</TotalTime>
  <Words>1675</Words>
  <Application>Microsoft Macintosh PowerPoint</Application>
  <PresentationFormat>Widescreen</PresentationFormat>
  <Paragraphs>214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HelveticaNeueLT Std Thin</vt:lpstr>
      <vt:lpstr>Office Theme</vt:lpstr>
      <vt:lpstr>Nonlinear Dynamical Systems Workshop</vt:lpstr>
      <vt:lpstr>Welcome!         (8:30)</vt:lpstr>
      <vt:lpstr>Overview         (8:35)</vt:lpstr>
      <vt:lpstr>Orientation         (8:35)</vt:lpstr>
      <vt:lpstr>Ground Rules        (8:40)</vt:lpstr>
      <vt:lpstr>Introductions        (8:45)</vt:lpstr>
      <vt:lpstr>Research Questions, Hypotheses &amp; Answers</vt:lpstr>
      <vt:lpstr>Assumptions        (9:15)</vt:lpstr>
      <vt:lpstr>Different Assumptions      (9:40)</vt:lpstr>
      <vt:lpstr>Our Workspace: R / RStudio    (9:45)</vt:lpstr>
      <vt:lpstr>Reading Data</vt:lpstr>
      <vt:lpstr>Warning: Idiosyncracy</vt:lpstr>
      <vt:lpstr>Danger, Will Robinson, Danger!   (9:55)</vt:lpstr>
      <vt:lpstr>Saving Data</vt:lpstr>
      <vt:lpstr>Break        (10:00)</vt:lpstr>
      <vt:lpstr>Distributions        (10:15)</vt:lpstr>
      <vt:lpstr>Code Your Own (CYO)    (10:30)</vt:lpstr>
      <vt:lpstr>More Distributions       (11:00)</vt:lpstr>
      <vt:lpstr>More Distributions </vt:lpstr>
      <vt:lpstr>Prettier Histograms      (if time)</vt:lpstr>
      <vt:lpstr>Lunch          (11:30)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Taylor</dc:creator>
  <cp:lastModifiedBy>Bernard Ricca</cp:lastModifiedBy>
  <cp:revision>73</cp:revision>
  <dcterms:created xsi:type="dcterms:W3CDTF">2021-02-17T16:30:38Z</dcterms:created>
  <dcterms:modified xsi:type="dcterms:W3CDTF">2022-04-23T15:51:39Z</dcterms:modified>
</cp:coreProperties>
</file>